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7" r:id="rId2"/>
    <p:sldId id="284" r:id="rId3"/>
    <p:sldId id="286" r:id="rId4"/>
    <p:sldId id="287" r:id="rId5"/>
    <p:sldId id="288" r:id="rId6"/>
    <p:sldId id="289" r:id="rId7"/>
    <p:sldId id="291" r:id="rId8"/>
    <p:sldId id="285" r:id="rId9"/>
    <p:sldId id="318" r:id="rId10"/>
    <p:sldId id="319" r:id="rId11"/>
    <p:sldId id="302" r:id="rId12"/>
    <p:sldId id="292" r:id="rId13"/>
    <p:sldId id="320" r:id="rId14"/>
  </p:sldIdLst>
  <p:sldSz cx="12192000" cy="6858000"/>
  <p:notesSz cx="9947275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6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>
        <p:scale>
          <a:sx n="66" d="100"/>
          <a:sy n="66" d="100"/>
        </p:scale>
        <p:origin x="2244" y="1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4487" y="0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2212D-9301-4D22-B465-44A34A3C8FE0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4487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14995-0594-4A25-BE0D-682B198575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45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4487" y="0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032F7-1C31-4682-A7C8-07541A3D18E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16238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728" y="3300412"/>
            <a:ext cx="795782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4487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5573D-1EC3-4B61-BEFB-1E26DE535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229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592" y="148857"/>
            <a:ext cx="11876566" cy="160551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3800" dirty="0" smtClean="0"/>
              <a:t>Higher Chemistry – Unit 2: Nature’s chemistry</a:t>
            </a:r>
            <a:br>
              <a:rPr lang="en-GB" sz="3800" dirty="0" smtClean="0"/>
            </a:br>
            <a:r>
              <a:rPr lang="en-GB" sz="3800" dirty="0"/>
              <a:t/>
            </a:r>
            <a:br>
              <a:rPr lang="en-GB" sz="3800" dirty="0"/>
            </a:br>
            <a:r>
              <a:rPr lang="en-GB" sz="3800" dirty="0"/>
              <a:t>Lesson 2 – oxidation of </a:t>
            </a:r>
            <a:r>
              <a:rPr lang="en-GB" sz="3800" dirty="0" smtClean="0"/>
              <a:t>alcohols </a:t>
            </a:r>
            <a:endParaRPr lang="en-GB" sz="3800" dirty="0"/>
          </a:p>
        </p:txBody>
      </p:sp>
      <p:sp>
        <p:nvSpPr>
          <p:cNvPr id="4" name="TextBox 3"/>
          <p:cNvSpPr txBox="1"/>
          <p:nvPr/>
        </p:nvSpPr>
        <p:spPr>
          <a:xfrm>
            <a:off x="106331" y="1892592"/>
            <a:ext cx="12004157" cy="47208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3000" dirty="0"/>
              <a:t>By the end of this lesson you should know</a:t>
            </a:r>
            <a:r>
              <a:rPr lang="en-GB" sz="3000" dirty="0" smtClean="0"/>
              <a:t>:</a:t>
            </a:r>
          </a:p>
          <a:p>
            <a:endParaRPr lang="en-GB" sz="3000" dirty="0"/>
          </a:p>
          <a:p>
            <a:pPr marL="342900" lvl="0" indent="-342900">
              <a:buFont typeface="+mj-lt"/>
              <a:buAutoNum type="arabicPeriod"/>
            </a:pPr>
            <a:r>
              <a:rPr lang="en-GB" sz="3000" dirty="0"/>
              <a:t>What is meant by the terms “oxidation” and “reduction” in carbon </a:t>
            </a:r>
            <a:r>
              <a:rPr lang="en-GB" sz="3000" dirty="0" smtClean="0"/>
              <a:t>chemistry</a:t>
            </a:r>
          </a:p>
          <a:p>
            <a:pPr marL="342900" lvl="0" indent="-342900">
              <a:buFont typeface="+mj-lt"/>
              <a:buAutoNum type="arabicPeriod"/>
            </a:pPr>
            <a:endParaRPr lang="en-GB" sz="3000" dirty="0"/>
          </a:p>
          <a:p>
            <a:pPr marL="342900" lvl="0" indent="-342900">
              <a:buFont typeface="+mj-lt"/>
              <a:buAutoNum type="arabicPeriod"/>
            </a:pPr>
            <a:r>
              <a:rPr lang="en-GB" sz="3000" dirty="0" smtClean="0"/>
              <a:t>The </a:t>
            </a:r>
            <a:r>
              <a:rPr lang="en-GB" sz="3000" dirty="0"/>
              <a:t>names of two oxidising agents for </a:t>
            </a:r>
            <a:r>
              <a:rPr lang="en-GB" sz="3000" dirty="0" smtClean="0"/>
              <a:t>alcohols</a:t>
            </a:r>
          </a:p>
          <a:p>
            <a:pPr marL="342900" lvl="0" indent="-342900">
              <a:buFont typeface="+mj-lt"/>
              <a:buAutoNum type="arabicPeriod"/>
            </a:pPr>
            <a:endParaRPr lang="en-GB" sz="3000" dirty="0"/>
          </a:p>
          <a:p>
            <a:pPr marL="342900" lvl="0" indent="-342900">
              <a:buFont typeface="+mj-lt"/>
              <a:buAutoNum type="arabicPeriod"/>
            </a:pPr>
            <a:r>
              <a:rPr lang="en-GB" sz="3000" dirty="0" smtClean="0"/>
              <a:t>That </a:t>
            </a:r>
            <a:r>
              <a:rPr lang="en-GB" sz="3000" dirty="0"/>
              <a:t>when some alcohols oxidise, they can produce aldehydes, ketones and carboxylic acids. Some alcohols do not oxidise</a:t>
            </a:r>
            <a:r>
              <a:rPr lang="en-GB" sz="3000" dirty="0" smtClean="0"/>
              <a:t>.</a:t>
            </a:r>
          </a:p>
          <a:p>
            <a:pPr marL="342900" lvl="0" indent="-342900">
              <a:buFont typeface="+mj-lt"/>
              <a:buAutoNum type="arabicPeriod"/>
            </a:pPr>
            <a:endParaRPr lang="en-GB" sz="3000" dirty="0"/>
          </a:p>
          <a:p>
            <a:pPr marL="342900" lvl="0" indent="-342900">
              <a:buFont typeface="+mj-lt"/>
              <a:buAutoNum type="arabicPeriod"/>
            </a:pPr>
            <a:r>
              <a:rPr lang="en-GB" sz="3000" dirty="0"/>
              <a:t>How to draw and name carbonyl compounds, aldehydes and ketones.</a:t>
            </a:r>
          </a:p>
        </p:txBody>
      </p:sp>
    </p:spTree>
    <p:extLst>
      <p:ext uri="{BB962C8B-B14F-4D97-AF65-F5344CB8AC3E}">
        <p14:creationId xmlns:p14="http://schemas.microsoft.com/office/powerpoint/2010/main" val="337411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050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74" b="-2"/>
          <a:stretch/>
        </p:blipFill>
        <p:spPr bwMode="auto">
          <a:xfrm>
            <a:off x="-54550" y="1130833"/>
            <a:ext cx="11700933" cy="338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20506"/>
          <p:cNvSpPr txBox="1">
            <a:spLocks noChangeArrowheads="1"/>
          </p:cNvSpPr>
          <p:nvPr/>
        </p:nvSpPr>
        <p:spPr bwMode="auto">
          <a:xfrm>
            <a:off x="-38500" y="4436059"/>
            <a:ext cx="3368841" cy="12975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propan-2-ol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acidified dichromate solution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H="1" flipV="1">
            <a:off x="1067695" y="4071486"/>
            <a:ext cx="1" cy="36457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371924" y="4499468"/>
            <a:ext cx="3407075" cy="13111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2-methylpropan-2-ol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acidified dichromate solution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700211" y="3990610"/>
            <a:ext cx="223252" cy="5256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317516" y="4371716"/>
            <a:ext cx="2320396" cy="1361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colour change from </a:t>
            </a:r>
            <a:r>
              <a:rPr kumimoji="0" lang="en-GB" altLang="en-US" sz="2600" b="1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orange</a:t>
            </a: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kumimoji="0" lang="en-GB" altLang="en-US" sz="2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green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9778999" y="4499468"/>
            <a:ext cx="2242955" cy="13111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no oxidation occurs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03684" y="112064"/>
            <a:ext cx="11184467" cy="89255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Oxidation of propan-2-ol (secondary alcohol) and 2-methylpropan-2-ol (tertiary alcohol) using acidified potassium dichromate.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439579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2600">
              <a:latin typeface="Comic Sans MS" panose="030F0702030302020204" pitchFamily="66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2884329"/>
            <a:ext cx="184731" cy="49244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2600">
              <a:latin typeface="Comic Sans MS" panose="030F0702030302020204" pitchFamily="66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23421" y="5852855"/>
            <a:ext cx="11028981" cy="89255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this reaction, the secondary alcohol will oxidise to form </a:t>
            </a:r>
            <a:r>
              <a:rPr kumimoji="0" lang="en-GB" altLang="en-US" sz="26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propanone</a:t>
            </a:r>
            <a:r>
              <a:rPr kumimoji="0" lang="en-GB" altLang="en-US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 tertiary alcohol will not oxidise.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1279099" y="2713386"/>
            <a:ext cx="1704732" cy="1010653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HEAT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8400189" y="2729059"/>
            <a:ext cx="1704732" cy="1010653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HEAT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22331" y="1130833"/>
            <a:ext cx="1395664" cy="32408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10143421" y="1068765"/>
            <a:ext cx="1395664" cy="32408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26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9" grpId="0" animBg="1"/>
      <p:bldP spid="13" grpId="0" animBg="1"/>
      <p:bldP spid="20" grpId="0" animBg="1"/>
      <p:bldP spid="22" grpId="0" animBg="1"/>
      <p:bldP spid="21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338752" y="132131"/>
            <a:ext cx="3527425" cy="519113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>
                <a:latin typeface="Comic Sans MS" panose="030F0702030302020204" pitchFamily="66" charset="0"/>
              </a:rPr>
              <a:t>Oxidation Summary</a:t>
            </a:r>
            <a:endParaRPr lang="en-GB" altLang="en-US" sz="2800" b="1" u="sng" dirty="0">
              <a:latin typeface="Comic Sans MS" panose="030F0702030302020204" pitchFamily="66" charset="0"/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945682" y="1148365"/>
            <a:ext cx="1828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Primary alcohol</a:t>
            </a:r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3307882" y="1056672"/>
            <a:ext cx="1219200" cy="917079"/>
          </a:xfrm>
          <a:prstGeom prst="rightArrow">
            <a:avLst>
              <a:gd name="adj1" fmla="val 50000"/>
              <a:gd name="adj2" fmla="val 36641"/>
            </a:avLst>
          </a:prstGeom>
          <a:solidFill>
            <a:srgbClr val="FFFF99"/>
          </a:soli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679483" y="1216960"/>
            <a:ext cx="145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aldehyde</a:t>
            </a:r>
          </a:p>
        </p:txBody>
      </p:sp>
      <p:sp>
        <p:nvSpPr>
          <p:cNvPr id="44040" name="AutoShape 8"/>
          <p:cNvSpPr>
            <a:spLocks noChangeArrowheads="1"/>
          </p:cNvSpPr>
          <p:nvPr/>
        </p:nvSpPr>
        <p:spPr bwMode="auto">
          <a:xfrm>
            <a:off x="6355882" y="1075922"/>
            <a:ext cx="1219200" cy="917079"/>
          </a:xfrm>
          <a:prstGeom prst="rightArrow">
            <a:avLst>
              <a:gd name="adj1" fmla="val 50000"/>
              <a:gd name="adj2" fmla="val 36641"/>
            </a:avLst>
          </a:prstGeom>
          <a:solidFill>
            <a:srgbClr val="FFFF99"/>
          </a:soli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7727482" y="1080436"/>
            <a:ext cx="19637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latin typeface="Comic Sans MS" panose="030F0702030302020204" pitchFamily="66" charset="0"/>
              </a:rPr>
              <a:t>carboxylic </a:t>
            </a:r>
            <a:r>
              <a:rPr lang="en-US" altLang="en-US" sz="2400" dirty="0">
                <a:latin typeface="Comic Sans MS" panose="030F0702030302020204" pitchFamily="66" charset="0"/>
              </a:rPr>
              <a:t>acid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945682" y="3118586"/>
            <a:ext cx="1905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Secondary alcohol</a:t>
            </a:r>
          </a:p>
        </p:txBody>
      </p:sp>
      <p:sp>
        <p:nvSpPr>
          <p:cNvPr id="44043" name="AutoShape 11"/>
          <p:cNvSpPr>
            <a:spLocks noChangeArrowheads="1"/>
          </p:cNvSpPr>
          <p:nvPr/>
        </p:nvSpPr>
        <p:spPr bwMode="auto">
          <a:xfrm>
            <a:off x="2926882" y="2910872"/>
            <a:ext cx="1582738" cy="917079"/>
          </a:xfrm>
          <a:prstGeom prst="rightArrow">
            <a:avLst>
              <a:gd name="adj1" fmla="val 50000"/>
              <a:gd name="adj2" fmla="val 47567"/>
            </a:avLst>
          </a:prstGeom>
          <a:solidFill>
            <a:srgbClr val="FFFF99"/>
          </a:soli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4773146" y="3102710"/>
            <a:ext cx="114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ketone</a:t>
            </a:r>
          </a:p>
        </p:txBody>
      </p:sp>
      <p:sp>
        <p:nvSpPr>
          <p:cNvPr id="44045" name="AutoShape 13"/>
          <p:cNvSpPr>
            <a:spLocks noChangeArrowheads="1"/>
          </p:cNvSpPr>
          <p:nvPr/>
        </p:nvSpPr>
        <p:spPr bwMode="auto">
          <a:xfrm>
            <a:off x="6449546" y="2910872"/>
            <a:ext cx="1506537" cy="917079"/>
          </a:xfrm>
          <a:prstGeom prst="rightArrow">
            <a:avLst>
              <a:gd name="adj1" fmla="val 50000"/>
              <a:gd name="adj2" fmla="val 45277"/>
            </a:avLst>
          </a:prstGeom>
          <a:solidFill>
            <a:srgbClr val="FFFF99"/>
          </a:soli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7821146" y="2966186"/>
            <a:ext cx="19637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No further oxidation</a:t>
            </a:r>
          </a:p>
        </p:txBody>
      </p:sp>
      <p:sp>
        <p:nvSpPr>
          <p:cNvPr id="44047" name="AutoShape 15"/>
          <p:cNvSpPr>
            <a:spLocks noChangeArrowheads="1"/>
          </p:cNvSpPr>
          <p:nvPr/>
        </p:nvSpPr>
        <p:spPr bwMode="auto">
          <a:xfrm>
            <a:off x="6449547" y="2549679"/>
            <a:ext cx="1506536" cy="15632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lnTo>
                  <a:pt x="17401" y="15493"/>
                </a:ln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lnTo>
                  <a:pt x="4198" y="6106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GB"/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793283" y="5165007"/>
            <a:ext cx="1905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Tertiary alcohol</a:t>
            </a:r>
          </a:p>
        </p:txBody>
      </p:sp>
      <p:sp>
        <p:nvSpPr>
          <p:cNvPr id="44054" name="AutoShape 22"/>
          <p:cNvSpPr>
            <a:spLocks noChangeArrowheads="1"/>
          </p:cNvSpPr>
          <p:nvPr/>
        </p:nvSpPr>
        <p:spPr bwMode="auto">
          <a:xfrm>
            <a:off x="3249147" y="4957293"/>
            <a:ext cx="1506537" cy="917079"/>
          </a:xfrm>
          <a:prstGeom prst="rightArrow">
            <a:avLst>
              <a:gd name="adj1" fmla="val 50000"/>
              <a:gd name="adj2" fmla="val 45277"/>
            </a:avLst>
          </a:prstGeom>
          <a:solidFill>
            <a:srgbClr val="FFFF99"/>
          </a:soli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4679483" y="5088807"/>
            <a:ext cx="19637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No oxidation</a:t>
            </a:r>
          </a:p>
        </p:txBody>
      </p:sp>
      <p:sp>
        <p:nvSpPr>
          <p:cNvPr id="44058" name="AutoShape 26"/>
          <p:cNvSpPr>
            <a:spLocks noChangeArrowheads="1"/>
          </p:cNvSpPr>
          <p:nvPr/>
        </p:nvSpPr>
        <p:spPr bwMode="auto">
          <a:xfrm>
            <a:off x="3059260" y="4636478"/>
            <a:ext cx="1886309" cy="16394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lnTo>
                  <a:pt x="17401" y="15493"/>
                </a:ln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lnTo>
                  <a:pt x="4198" y="6106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69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7" grpId="0"/>
      <p:bldP spid="44038" grpId="0" animBg="1"/>
      <p:bldP spid="44039" grpId="0"/>
      <p:bldP spid="44040" grpId="0" animBg="1"/>
      <p:bldP spid="44041" grpId="0"/>
      <p:bldP spid="44042" grpId="0"/>
      <p:bldP spid="44043" grpId="0" animBg="1"/>
      <p:bldP spid="44044" grpId="0"/>
      <p:bldP spid="44045" grpId="0" animBg="1"/>
      <p:bldP spid="44046" grpId="0"/>
      <p:bldP spid="44053" grpId="0"/>
      <p:bldP spid="44054" grpId="0" animBg="1"/>
      <p:bldP spid="440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953" y="228600"/>
            <a:ext cx="5738813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sz="3200" b="1" u="sng">
                <a:latin typeface="Calibri" panose="020F0502020204030204" pitchFamily="34" charset="0"/>
              </a:rPr>
              <a:t>Naming Aldehydes and Ketones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063751" y="1268414"/>
            <a:ext cx="5040313" cy="1538287"/>
            <a:chOff x="340" y="799"/>
            <a:chExt cx="3175" cy="969"/>
          </a:xfrm>
        </p:grpSpPr>
        <p:pic>
          <p:nvPicPr>
            <p:cNvPr id="39946" name="Picture 4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" y="799"/>
              <a:ext cx="3175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947" name="Text Box 5"/>
            <p:cNvSpPr txBox="1">
              <a:spLocks noChangeArrowheads="1"/>
            </p:cNvSpPr>
            <p:nvPr/>
          </p:nvSpPr>
          <p:spPr bwMode="auto">
            <a:xfrm>
              <a:off x="1202" y="1480"/>
              <a:ext cx="4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 b="1">
                  <a:latin typeface="Calibri" panose="020F0502020204030204" pitchFamily="34" charset="0"/>
                  <a:cs typeface="Times New Roman" panose="02020603050405020304" pitchFamily="18" charset="0"/>
                </a:rPr>
                <a:t>CH</a:t>
              </a:r>
              <a:r>
                <a:rPr lang="en-GB" altLang="en-US" sz="2400" b="1" baseline="-25000">
                  <a:latin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7427432" y="1544639"/>
            <a:ext cx="338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4-methyl </a:t>
            </a:r>
            <a:r>
              <a:rPr lang="en-GB" alt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pentanal</a:t>
            </a:r>
            <a:endParaRPr lang="en-US" altLang="en-US" sz="2400" b="1" dirty="0">
              <a:solidFill>
                <a:srgbClr val="0070C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6324600" y="2743200"/>
            <a:ext cx="381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CH</a:t>
            </a:r>
            <a:r>
              <a:rPr lang="en-GB" altLang="en-US" sz="2400" b="1" baseline="-25000"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CH(CH</a:t>
            </a:r>
            <a:r>
              <a:rPr lang="en-GB" altLang="en-US" sz="2400" b="1" baseline="-25000"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)CH</a:t>
            </a:r>
            <a:r>
              <a:rPr lang="en-GB" altLang="en-US" sz="2400" b="1" baseline="-2500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CH</a:t>
            </a:r>
            <a:r>
              <a:rPr lang="en-GB" altLang="en-US" sz="2400" b="1" baseline="-2500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CHO</a:t>
            </a:r>
            <a:endParaRPr lang="en-US" altLang="en-US" sz="2400" b="1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9938" name="Picture 2" descr="5-Methyl-2-Hexanon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419601"/>
            <a:ext cx="42291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6705600" y="4419600"/>
            <a:ext cx="3671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5-methyl hexan-2-one</a:t>
            </a:r>
            <a:endParaRPr lang="en-US" altLang="en-US" sz="2400" b="1" dirty="0">
              <a:solidFill>
                <a:srgbClr val="0070C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800601" y="5638800"/>
            <a:ext cx="4537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CH</a:t>
            </a:r>
            <a:r>
              <a:rPr lang="en-GB" altLang="en-US" sz="2400" b="1" baseline="-25000"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CH(CH</a:t>
            </a:r>
            <a:r>
              <a:rPr lang="en-GB" altLang="en-US" sz="2400" b="1" baseline="-25000"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)CH</a:t>
            </a:r>
            <a:r>
              <a:rPr lang="en-GB" altLang="en-US" sz="2400" b="1" baseline="-2500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CH</a:t>
            </a:r>
            <a:r>
              <a:rPr lang="en-GB" altLang="en-US" sz="2400" b="1" baseline="-2500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alt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COCH</a:t>
            </a:r>
            <a:r>
              <a:rPr lang="en-GB" altLang="en-US" sz="2400" b="1" baseline="-25000"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altLang="en-US" sz="2400" b="1" baseline="-2500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945" name="Rectangle 15"/>
          <p:cNvSpPr>
            <a:spLocks noChangeArrowheads="1"/>
          </p:cNvSpPr>
          <p:nvPr/>
        </p:nvSpPr>
        <p:spPr bwMode="auto">
          <a:xfrm>
            <a:off x="3370053" y="4988869"/>
            <a:ext cx="18473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807035" y="1166316"/>
            <a:ext cx="16176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Aldehyde</a:t>
            </a:r>
            <a:endParaRPr lang="en-US" altLang="en-US" sz="24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807034" y="4338641"/>
            <a:ext cx="16176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Ketone</a:t>
            </a:r>
            <a:endParaRPr lang="en-US" altLang="en-US" sz="24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68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8" grpId="0"/>
      <p:bldP spid="38919" grpId="0"/>
      <p:bldP spid="39939" grpId="0"/>
      <p:bldP spid="39940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6706" y="102297"/>
            <a:ext cx="12004157" cy="66941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600" b="1" u="sng" dirty="0" smtClean="0"/>
              <a:t>You should now know: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600" b="1" dirty="0"/>
              <a:t>Oxidation</a:t>
            </a:r>
            <a:r>
              <a:rPr lang="en-GB" sz="2600" dirty="0"/>
              <a:t> increases the oxygen to hydrogen ratio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600" b="1" dirty="0"/>
              <a:t>Oxidising agents </a:t>
            </a:r>
            <a:r>
              <a:rPr lang="en-GB" sz="2600" dirty="0"/>
              <a:t>for alcohols include:</a:t>
            </a:r>
          </a:p>
          <a:p>
            <a:pPr marL="971550" lvl="1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b="1" dirty="0"/>
              <a:t>hot copper(II) oxide</a:t>
            </a:r>
            <a:r>
              <a:rPr lang="en-GB" sz="2600" dirty="0"/>
              <a:t> – changes from black to red/brown</a:t>
            </a:r>
          </a:p>
          <a:p>
            <a:pPr marL="971550" lvl="1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b="1" dirty="0"/>
              <a:t>acidified dichromate solution</a:t>
            </a:r>
            <a:r>
              <a:rPr lang="en-GB" sz="2600" dirty="0"/>
              <a:t> – changes from orange to green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600" b="1" dirty="0"/>
              <a:t>Primary </a:t>
            </a:r>
            <a:r>
              <a:rPr lang="en-GB" sz="2600" dirty="0"/>
              <a:t>alcohols can be oxidised to </a:t>
            </a:r>
            <a:r>
              <a:rPr lang="en-GB" sz="2600" b="1" dirty="0"/>
              <a:t>aldehydes</a:t>
            </a:r>
            <a:r>
              <a:rPr lang="en-GB" sz="2600" dirty="0"/>
              <a:t> and then to </a:t>
            </a:r>
            <a:r>
              <a:rPr lang="en-GB" sz="2600" b="1" dirty="0"/>
              <a:t>carboxylic acids</a:t>
            </a:r>
            <a:endParaRPr lang="en-GB" sz="26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600" b="1" dirty="0"/>
              <a:t>Secondary</a:t>
            </a:r>
            <a:r>
              <a:rPr lang="en-GB" sz="2600" dirty="0"/>
              <a:t> alcohols can be oxidised to </a:t>
            </a:r>
            <a:r>
              <a:rPr lang="en-GB" sz="2600" b="1" dirty="0"/>
              <a:t>ketones</a:t>
            </a:r>
            <a:endParaRPr lang="en-GB" sz="26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600" b="1" dirty="0"/>
              <a:t>Tertiary</a:t>
            </a:r>
            <a:r>
              <a:rPr lang="en-GB" sz="2600" dirty="0"/>
              <a:t> alcohols </a:t>
            </a:r>
            <a:r>
              <a:rPr lang="en-GB" sz="2600" b="1" dirty="0"/>
              <a:t>cannot be oxidised</a:t>
            </a:r>
            <a:r>
              <a:rPr lang="en-GB" sz="2600" dirty="0"/>
              <a:t>.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600" b="1" dirty="0"/>
              <a:t>Aldehydes and Ketones </a:t>
            </a:r>
            <a:r>
              <a:rPr lang="en-GB" sz="2600" dirty="0"/>
              <a:t>are two homologous series, both with </a:t>
            </a:r>
            <a:r>
              <a:rPr lang="en-GB" sz="2600" dirty="0" smtClean="0"/>
              <a:t>the general </a:t>
            </a:r>
            <a:r>
              <a:rPr lang="en-GB" sz="2600" dirty="0"/>
              <a:t>formula </a:t>
            </a:r>
            <a:r>
              <a:rPr lang="en-GB" sz="2600" b="1" dirty="0" smtClean="0"/>
              <a:t>C</a:t>
            </a:r>
            <a:r>
              <a:rPr lang="en-GB" sz="2600" b="1" baseline="-25000" dirty="0" smtClean="0"/>
              <a:t>n</a:t>
            </a:r>
            <a:r>
              <a:rPr lang="en-GB" sz="2600" b="1" dirty="0" smtClean="0"/>
              <a:t>H</a:t>
            </a:r>
            <a:r>
              <a:rPr lang="en-GB" sz="2600" b="1" baseline="-25000" dirty="0" smtClean="0"/>
              <a:t>2n</a:t>
            </a:r>
            <a:r>
              <a:rPr lang="en-GB" sz="2600" b="1" dirty="0" smtClean="0"/>
              <a:t>O</a:t>
            </a:r>
            <a:r>
              <a:rPr lang="en-GB" sz="2600" b="1" dirty="0"/>
              <a:t>.</a:t>
            </a:r>
            <a:endParaRPr lang="en-GB" sz="26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600" b="1" dirty="0"/>
              <a:t>Aldehydes and Ketones </a:t>
            </a:r>
            <a:r>
              <a:rPr lang="en-GB" sz="2600" dirty="0"/>
              <a:t>both contain the</a:t>
            </a:r>
            <a:r>
              <a:rPr lang="en-GB" sz="2600" b="1" dirty="0"/>
              <a:t> carbonyl functional group, –C=O</a:t>
            </a:r>
            <a:r>
              <a:rPr lang="en-GB" sz="2600" b="1" dirty="0" smtClean="0"/>
              <a:t>.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55560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48856" y="114302"/>
            <a:ext cx="4295317" cy="492443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00" u="sng" dirty="0">
                <a:latin typeface="Comic Sans MS" panose="030F0702030302020204" pitchFamily="66" charset="0"/>
              </a:rPr>
              <a:t>Oxidation of Alcohols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48855" y="646114"/>
            <a:ext cx="11674549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</a:rPr>
              <a:t>In carbon compounds, oxidation means either </a:t>
            </a:r>
            <a:r>
              <a:rPr lang="en-GB" altLang="en-US" sz="2600" b="1" dirty="0" smtClean="0">
                <a:latin typeface="Comic Sans MS" panose="030F0702030302020204" pitchFamily="66" charset="0"/>
              </a:rPr>
              <a:t>adding </a:t>
            </a:r>
            <a:r>
              <a:rPr lang="en-GB" altLang="en-US" sz="2600" b="1" dirty="0">
                <a:latin typeface="Comic Sans MS" panose="030F0702030302020204" pitchFamily="66" charset="0"/>
              </a:rPr>
              <a:t>oxygen </a:t>
            </a:r>
            <a:r>
              <a:rPr lang="en-GB" altLang="en-US" sz="2600" dirty="0">
                <a:latin typeface="Comic Sans MS" panose="030F0702030302020204" pitchFamily="66" charset="0"/>
              </a:rPr>
              <a:t>or </a:t>
            </a:r>
            <a:r>
              <a:rPr lang="en-GB" altLang="en-US" sz="2600" b="1" dirty="0">
                <a:latin typeface="Comic Sans MS" panose="030F0702030302020204" pitchFamily="66" charset="0"/>
              </a:rPr>
              <a:t>removing hydrogen</a:t>
            </a:r>
            <a:r>
              <a:rPr lang="en-GB" altLang="en-US" sz="2600" dirty="0">
                <a:latin typeface="Comic Sans MS" panose="030F0702030302020204" pitchFamily="66" charset="0"/>
              </a:rPr>
              <a:t>. 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600" dirty="0"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</a:rPr>
              <a:t>i.e. increasing the </a:t>
            </a:r>
            <a:r>
              <a:rPr lang="en-GB" altLang="en-US" sz="2600" b="1" u="sng" dirty="0">
                <a:latin typeface="Comic Sans MS" panose="030F0702030302020204" pitchFamily="66" charset="0"/>
              </a:rPr>
              <a:t>oxygen to hydrogen ratio</a:t>
            </a:r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1923098" y="2479675"/>
            <a:ext cx="94234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eg</a:t>
            </a:r>
          </a:p>
        </p:txBody>
      </p:sp>
      <p:sp>
        <p:nvSpPr>
          <p:cNvPr id="30760" name="Text Box 40"/>
          <p:cNvSpPr txBox="1">
            <a:spLocks noChangeArrowheads="1"/>
          </p:cNvSpPr>
          <p:nvPr/>
        </p:nvSpPr>
        <p:spPr bwMode="auto">
          <a:xfrm>
            <a:off x="148855" y="4987267"/>
            <a:ext cx="482127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</a:rPr>
              <a:t>The opposite of oxidation is</a:t>
            </a:r>
          </a:p>
        </p:txBody>
      </p:sp>
      <p:sp>
        <p:nvSpPr>
          <p:cNvPr id="30761" name="Text Box 41"/>
          <p:cNvSpPr txBox="1">
            <a:spLocks noChangeArrowheads="1"/>
          </p:cNvSpPr>
          <p:nvPr/>
        </p:nvSpPr>
        <p:spPr bwMode="auto">
          <a:xfrm>
            <a:off x="4599703" y="4950754"/>
            <a:ext cx="254212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u="sng" dirty="0">
                <a:latin typeface="Comic Sans MS" panose="030F0702030302020204" pitchFamily="66" charset="0"/>
              </a:rPr>
              <a:t>Reduction.</a:t>
            </a:r>
          </a:p>
        </p:txBody>
      </p:sp>
      <p:sp>
        <p:nvSpPr>
          <p:cNvPr id="19" name="Text Box 40"/>
          <p:cNvSpPr txBox="1">
            <a:spLocks noChangeArrowheads="1"/>
          </p:cNvSpPr>
          <p:nvPr/>
        </p:nvSpPr>
        <p:spPr bwMode="auto">
          <a:xfrm>
            <a:off x="262360" y="5611624"/>
            <a:ext cx="11561044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</a:rPr>
              <a:t>In organic chemistry, reduction is a decrease in the oxygen to hydrogen ratio, by either the addition of hydrogen or the removal of oxygen.</a:t>
            </a:r>
          </a:p>
        </p:txBody>
      </p:sp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3378554" y="2581276"/>
            <a:ext cx="271744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C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H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5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OH      </a:t>
            </a:r>
            <a:r>
              <a:rPr lang="en-GB" altLang="en-US" sz="2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→</a:t>
            </a:r>
            <a:endParaRPr lang="en-GB" altLang="en-US" sz="26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" name="Text Box 33"/>
          <p:cNvSpPr txBox="1">
            <a:spLocks noChangeArrowheads="1"/>
          </p:cNvSpPr>
          <p:nvPr/>
        </p:nvSpPr>
        <p:spPr bwMode="auto">
          <a:xfrm>
            <a:off x="6099748" y="2611437"/>
            <a:ext cx="230289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C</a:t>
            </a:r>
            <a:r>
              <a:rPr lang="en-GB" altLang="en-US" sz="2600" baseline="-250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H</a:t>
            </a:r>
            <a:r>
              <a:rPr lang="en-GB" altLang="en-US" sz="2600" baseline="-250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4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O      </a:t>
            </a:r>
            <a:r>
              <a:rPr lang="en-GB" altLang="en-US" sz="2600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→</a:t>
            </a:r>
            <a:endParaRPr lang="en-GB" altLang="en-US" sz="26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3661348" y="3317876"/>
            <a:ext cx="230289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O : H</a:t>
            </a:r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6099748" y="3342776"/>
            <a:ext cx="230289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O : H</a:t>
            </a:r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3737548" y="3794126"/>
            <a:ext cx="230289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1 : 6</a:t>
            </a:r>
          </a:p>
        </p:txBody>
      </p:sp>
      <p:sp>
        <p:nvSpPr>
          <p:cNvPr id="14" name="Text Box 33"/>
          <p:cNvSpPr txBox="1">
            <a:spLocks noChangeArrowheads="1"/>
          </p:cNvSpPr>
          <p:nvPr/>
        </p:nvSpPr>
        <p:spPr bwMode="auto">
          <a:xfrm>
            <a:off x="6249192" y="3865563"/>
            <a:ext cx="122723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1 : 4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8538148" y="2568109"/>
            <a:ext cx="3370317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C</a:t>
            </a:r>
            <a:r>
              <a:rPr lang="en-GB" altLang="en-US" sz="2600" baseline="-250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H</a:t>
            </a:r>
            <a:r>
              <a:rPr lang="en-GB" altLang="en-US" sz="2600" baseline="-250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4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O</a:t>
            </a:r>
            <a:r>
              <a:rPr lang="en-GB" altLang="en-US" sz="2600" baseline="-250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2   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(CH</a:t>
            </a:r>
            <a:r>
              <a:rPr lang="en-GB" altLang="en-US" sz="2600" baseline="-250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COOH)</a:t>
            </a:r>
            <a:endParaRPr lang="en-GB" altLang="en-US" sz="2600" baseline="-250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None/>
            </a:pPr>
            <a:endParaRPr lang="en-GB" altLang="en-US" sz="2600" baseline="-250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6" name="Text Box 33"/>
          <p:cNvSpPr txBox="1">
            <a:spLocks noChangeArrowheads="1"/>
          </p:cNvSpPr>
          <p:nvPr/>
        </p:nvSpPr>
        <p:spPr bwMode="auto">
          <a:xfrm>
            <a:off x="8673658" y="3317876"/>
            <a:ext cx="230289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O : H</a:t>
            </a:r>
          </a:p>
        </p:txBody>
      </p:sp>
      <p:sp>
        <p:nvSpPr>
          <p:cNvPr id="17" name="Text Box 33"/>
          <p:cNvSpPr txBox="1">
            <a:spLocks noChangeArrowheads="1"/>
          </p:cNvSpPr>
          <p:nvPr/>
        </p:nvSpPr>
        <p:spPr bwMode="auto">
          <a:xfrm>
            <a:off x="8783042" y="3895907"/>
            <a:ext cx="276895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: 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4		(= 1 : 2)</a:t>
            </a:r>
            <a:endParaRPr lang="en-GB" altLang="en-US" sz="26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94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  <p:bldP spid="30753" grpId="0"/>
      <p:bldP spid="30760" grpId="0"/>
      <p:bldP spid="30761" grpId="0"/>
      <p:bldP spid="19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9" y="2133600"/>
            <a:ext cx="2581517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48855" y="191001"/>
            <a:ext cx="5645888" cy="492443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u="sng" dirty="0">
                <a:latin typeface="Comic Sans MS" panose="030F0702030302020204" pitchFamily="66" charset="0"/>
              </a:rPr>
              <a:t>1. Oxidation of Primary Alcohols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4648200" y="2743200"/>
            <a:ext cx="161344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sz="2600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1752599" y="990601"/>
            <a:ext cx="258151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</a:rPr>
              <a:t>Primary </a:t>
            </a:r>
            <a:r>
              <a:rPr lang="en-GB" altLang="en-US" sz="2600" dirty="0" smtClean="0">
                <a:latin typeface="Comic Sans MS" panose="030F0702030302020204" pitchFamily="66" charset="0"/>
              </a:rPr>
              <a:t>alcohol</a:t>
            </a:r>
            <a:endParaRPr lang="en-GB" altLang="en-US" sz="2600" dirty="0">
              <a:latin typeface="Comic Sans MS" panose="030F0702030302020204" pitchFamily="66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4724400" y="1219200"/>
            <a:ext cx="153277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600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6934200" y="1010651"/>
            <a:ext cx="201681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 dirty="0" smtClean="0">
                <a:latin typeface="Comic Sans MS" panose="030F0702030302020204" pitchFamily="66" charset="0"/>
              </a:rPr>
              <a:t>ALDEHYDE</a:t>
            </a:r>
            <a:endParaRPr lang="en-GB" altLang="en-US" sz="2600" dirty="0">
              <a:latin typeface="Comic Sans MS" panose="030F0702030302020204" pitchFamily="66" charset="0"/>
            </a:endParaRP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1676399" y="3657600"/>
            <a:ext cx="258151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</a:rPr>
              <a:t>C</a:t>
            </a:r>
            <a:r>
              <a:rPr lang="en-GB" altLang="en-US" sz="2600" baseline="-25000">
                <a:latin typeface="Comic Sans MS" panose="030F0702030302020204" pitchFamily="66" charset="0"/>
              </a:rPr>
              <a:t>3</a:t>
            </a:r>
            <a:r>
              <a:rPr lang="en-GB" altLang="en-US" sz="2600">
                <a:latin typeface="Comic Sans MS" panose="030F0702030302020204" pitchFamily="66" charset="0"/>
              </a:rPr>
              <a:t>H</a:t>
            </a:r>
            <a:r>
              <a:rPr lang="en-GB" altLang="en-US" sz="2600" baseline="-25000">
                <a:latin typeface="Comic Sans MS" panose="030F0702030302020204" pitchFamily="66" charset="0"/>
              </a:rPr>
              <a:t>7</a:t>
            </a:r>
            <a:r>
              <a:rPr lang="en-GB" altLang="en-US" sz="2600">
                <a:latin typeface="Comic Sans MS" panose="030F0702030302020204" pitchFamily="66" charset="0"/>
              </a:rPr>
              <a:t>OH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1904999" y="4114800"/>
            <a:ext cx="258151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</a:rPr>
              <a:t>Propan-1-ol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7086600" y="4114800"/>
            <a:ext cx="201681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 dirty="0" err="1">
                <a:latin typeface="Comic Sans MS" panose="030F0702030302020204" pitchFamily="66" charset="0"/>
              </a:rPr>
              <a:t>Propan</a:t>
            </a:r>
            <a:r>
              <a:rPr lang="en-GB" altLang="en-US" sz="2600" b="1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al</a:t>
            </a:r>
            <a:endParaRPr lang="en-GB" altLang="en-US" sz="26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6705599" y="3657600"/>
            <a:ext cx="258151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</a:rPr>
              <a:t>C</a:t>
            </a:r>
            <a:r>
              <a:rPr lang="en-GB" altLang="en-US" sz="2600" baseline="-25000">
                <a:latin typeface="Comic Sans MS" panose="030F0702030302020204" pitchFamily="66" charset="0"/>
              </a:rPr>
              <a:t>3</a:t>
            </a:r>
            <a:r>
              <a:rPr lang="en-GB" altLang="en-US" sz="2600">
                <a:latin typeface="Comic Sans MS" panose="030F0702030302020204" pitchFamily="66" charset="0"/>
              </a:rPr>
              <a:t>H</a:t>
            </a:r>
            <a:r>
              <a:rPr lang="en-GB" altLang="en-US" sz="2600" baseline="-25000">
                <a:latin typeface="Comic Sans MS" panose="030F0702030302020204" pitchFamily="66" charset="0"/>
              </a:rPr>
              <a:t>6</a:t>
            </a:r>
            <a:r>
              <a:rPr lang="en-GB" altLang="en-US" sz="2600"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8153400" y="4800600"/>
            <a:ext cx="484034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600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8195466" y="5431466"/>
            <a:ext cx="3963032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00" dirty="0">
                <a:solidFill>
                  <a:srgbClr val="006C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Can further </a:t>
            </a:r>
            <a:r>
              <a:rPr lang="en-US" altLang="en-US" sz="2600" dirty="0" err="1">
                <a:solidFill>
                  <a:srgbClr val="006C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oxidise</a:t>
            </a:r>
            <a:r>
              <a:rPr lang="en-US" altLang="en-US" sz="2600" dirty="0">
                <a:solidFill>
                  <a:srgbClr val="006C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to </a:t>
            </a:r>
            <a:r>
              <a:rPr lang="en-US" altLang="en-US" sz="2600" b="1" dirty="0">
                <a:solidFill>
                  <a:srgbClr val="006C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carboxylic acid</a:t>
            </a:r>
          </a:p>
        </p:txBody>
      </p:sp>
      <p:pic>
        <p:nvPicPr>
          <p:cNvPr id="31772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064761"/>
            <a:ext cx="2778809" cy="159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708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animBg="1"/>
      <p:bldP spid="31758" grpId="0"/>
      <p:bldP spid="31760" grpId="0"/>
      <p:bldP spid="31761" grpId="0"/>
      <p:bldP spid="31766" grpId="0"/>
      <p:bldP spid="31767" grpId="0"/>
      <p:bldP spid="31768" grpId="0"/>
      <p:bldP spid="317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96507" y="225056"/>
            <a:ext cx="3523722" cy="492443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00" b="1" u="sng" dirty="0">
                <a:latin typeface="Comic Sans MS" panose="030F0702030302020204" pitchFamily="66" charset="0"/>
              </a:rPr>
              <a:t>Aldehydes (</a:t>
            </a:r>
            <a:r>
              <a:rPr lang="en-US" altLang="en-US" sz="2600" b="1" u="sng" dirty="0" err="1">
                <a:latin typeface="Comic Sans MS" panose="030F0702030302020204" pitchFamily="66" charset="0"/>
              </a:rPr>
              <a:t>Alkanals</a:t>
            </a:r>
            <a:r>
              <a:rPr lang="en-US" altLang="en-US" sz="2600" b="1" u="sng" dirty="0">
                <a:latin typeface="Comic Sans MS" panose="030F0702030302020204" pitchFamily="66" charset="0"/>
              </a:rPr>
              <a:t>)</a:t>
            </a:r>
            <a:endParaRPr lang="en-GB" altLang="en-US" sz="2600" b="1" u="sng" dirty="0">
              <a:latin typeface="Comic Sans MS" panose="030F0702030302020204" pitchFamily="66" charset="0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415556" y="834655"/>
            <a:ext cx="983423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 Contain the </a:t>
            </a:r>
            <a:r>
              <a:rPr lang="en-GB" altLang="en-US" sz="2600" u="sng" dirty="0">
                <a:latin typeface="Comic Sans MS" panose="030F0702030302020204" pitchFamily="66" charset="0"/>
                <a:cs typeface="Times New Roman" panose="02020603050405020304" pitchFamily="18" charset="0"/>
              </a:rPr>
              <a:t>carbonyl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 functional group at the end of a chain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 General formula C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n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H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2n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28282" y="2130055"/>
            <a:ext cx="25685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eg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. </a:t>
            </a:r>
            <a:r>
              <a:rPr lang="en-GB" altLang="en-US" sz="26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propan</a:t>
            </a:r>
            <a:r>
              <a:rPr lang="en-GB" altLang="en-US" sz="2600" b="1" u="sng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al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5608602" y="2825291"/>
            <a:ext cx="14319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C</a:t>
            </a:r>
            <a:r>
              <a:rPr lang="en-GB" altLang="en-US" sz="2600" baseline="-2500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H</a:t>
            </a:r>
            <a:r>
              <a:rPr lang="en-GB" altLang="en-US" sz="2600" baseline="-25000">
                <a:latin typeface="Comic Sans MS" panose="030F0702030302020204" pitchFamily="66" charset="0"/>
                <a:cs typeface="Times New Roman" panose="02020603050405020304" pitchFamily="18" charset="0"/>
              </a:rPr>
              <a:t>6</a:t>
            </a: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O</a:t>
            </a:r>
            <a:endParaRPr lang="en-GB" altLang="en-US" sz="2600" baseline="-25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7040527" y="5508168"/>
            <a:ext cx="25908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CH</a:t>
            </a:r>
            <a:r>
              <a:rPr lang="en-GB" altLang="en-US" sz="2600" baseline="-2500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CH</a:t>
            </a:r>
            <a:r>
              <a:rPr lang="en-GB" altLang="en-US" sz="2600" baseline="-25000"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CHO</a:t>
            </a:r>
            <a:endParaRPr lang="en-GB" altLang="en-US" sz="2600" baseline="-25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1646200" y="2901491"/>
            <a:ext cx="329793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Molecular formula: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1630326" y="4030204"/>
            <a:ext cx="36576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Structural formula: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1325525" y="5416091"/>
            <a:ext cx="527729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Shortened structural formula:</a:t>
            </a:r>
          </a:p>
        </p:txBody>
      </p:sp>
      <p:graphicFrame>
        <p:nvGraphicFramePr>
          <p:cNvPr id="358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56785"/>
              </p:ext>
            </p:extLst>
          </p:nvPr>
        </p:nvGraphicFramePr>
        <p:xfrm>
          <a:off x="5440327" y="3720642"/>
          <a:ext cx="2276475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Bitmap Image" r:id="rId3" imgW="1743318" imgH="1057423" progId="Paint.Picture">
                  <p:embed/>
                </p:oleObj>
              </mc:Choice>
              <mc:Fallback>
                <p:oleObj name="Bitmap Image" r:id="rId3" imgW="1743318" imgH="1057423" progId="Paint.Picture">
                  <p:embed/>
                  <p:pic>
                    <p:nvPicPr>
                      <p:cNvPr id="3585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327" y="3720642"/>
                        <a:ext cx="2276475" cy="138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55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99" b="39311"/>
          <a:stretch>
            <a:fillRect/>
          </a:stretch>
        </p:blipFill>
        <p:spPr bwMode="auto">
          <a:xfrm>
            <a:off x="10069033" y="225056"/>
            <a:ext cx="1406378" cy="1422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9250326" y="6011406"/>
            <a:ext cx="268294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O at the end</a:t>
            </a:r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 flipV="1">
            <a:off x="9097927" y="5889168"/>
            <a:ext cx="2286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78073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843" grpId="0" autoUpdateAnimBg="0"/>
      <p:bldP spid="35844" grpId="0" autoUpdateAnimBg="0"/>
      <p:bldP spid="35845" grpId="0" autoUpdateAnimBg="0"/>
      <p:bldP spid="35846" grpId="0" autoUpdateAnimBg="0"/>
      <p:bldP spid="35847" grpId="0" autoUpdateAnimBg="0"/>
      <p:bldP spid="35848" grpId="0" autoUpdateAnimBg="0"/>
      <p:bldP spid="35849" grpId="0" autoUpdateAnimBg="0"/>
      <p:bldP spid="358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90500" y="130554"/>
            <a:ext cx="5638800" cy="492443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u="sng" dirty="0">
                <a:latin typeface="Comic Sans MS" panose="030F0702030302020204" pitchFamily="66" charset="0"/>
              </a:rPr>
              <a:t>2. Oxidation of Secondary Alcohols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4648200" y="2743200"/>
            <a:ext cx="1524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sz="2600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752600" y="990601"/>
            <a:ext cx="29718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</a:rPr>
              <a:t>Secondary </a:t>
            </a:r>
            <a:r>
              <a:rPr lang="en-GB" altLang="en-US" sz="2600" dirty="0" smtClean="0">
                <a:latin typeface="Comic Sans MS" panose="030F0702030302020204" pitchFamily="66" charset="0"/>
              </a:rPr>
              <a:t>alcohol</a:t>
            </a:r>
            <a:endParaRPr lang="en-GB" altLang="en-US" sz="2600" dirty="0">
              <a:latin typeface="Comic Sans MS" panose="030F0702030302020204" pitchFamily="66" charset="0"/>
            </a:endParaRP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4724400" y="1219200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GB" sz="2600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6934200" y="981776"/>
            <a:ext cx="1905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 dirty="0" smtClean="0">
                <a:latin typeface="Comic Sans MS" panose="030F0702030302020204" pitchFamily="66" charset="0"/>
              </a:rPr>
              <a:t>KETONE</a:t>
            </a:r>
            <a:endParaRPr lang="en-GB" altLang="en-US" sz="2600" dirty="0">
              <a:latin typeface="Comic Sans MS" panose="030F0702030302020204" pitchFamily="66" charset="0"/>
            </a:endParaRP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1676400" y="3810000"/>
            <a:ext cx="2438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</a:rPr>
              <a:t>C</a:t>
            </a:r>
            <a:r>
              <a:rPr lang="en-GB" altLang="en-US" sz="2600" baseline="-25000">
                <a:latin typeface="Comic Sans MS" panose="030F0702030302020204" pitchFamily="66" charset="0"/>
              </a:rPr>
              <a:t>3</a:t>
            </a:r>
            <a:r>
              <a:rPr lang="en-GB" altLang="en-US" sz="2600">
                <a:latin typeface="Comic Sans MS" panose="030F0702030302020204" pitchFamily="66" charset="0"/>
              </a:rPr>
              <a:t>H</a:t>
            </a:r>
            <a:r>
              <a:rPr lang="en-GB" altLang="en-US" sz="2600" baseline="-25000">
                <a:latin typeface="Comic Sans MS" panose="030F0702030302020204" pitchFamily="66" charset="0"/>
              </a:rPr>
              <a:t>7</a:t>
            </a:r>
            <a:r>
              <a:rPr lang="en-GB" altLang="en-US" sz="2600">
                <a:latin typeface="Comic Sans MS" panose="030F0702030302020204" pitchFamily="66" charset="0"/>
              </a:rPr>
              <a:t>OH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1905000" y="4267200"/>
            <a:ext cx="2438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</a:rPr>
              <a:t>Propan-2-ol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7086600" y="4114800"/>
            <a:ext cx="1905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 dirty="0" err="1">
                <a:latin typeface="Comic Sans MS" panose="030F0702030302020204" pitchFamily="66" charset="0"/>
              </a:rPr>
              <a:t>Propan</a:t>
            </a:r>
            <a:r>
              <a:rPr lang="en-GB" altLang="en-US" sz="26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one</a:t>
            </a:r>
            <a:endParaRPr lang="en-GB" altLang="en-US" sz="26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6705600" y="3657600"/>
            <a:ext cx="2438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</a:rPr>
              <a:t>C</a:t>
            </a:r>
            <a:r>
              <a:rPr lang="en-GB" altLang="en-US" sz="2600" baseline="-25000">
                <a:latin typeface="Comic Sans MS" panose="030F0702030302020204" pitchFamily="66" charset="0"/>
              </a:rPr>
              <a:t>3</a:t>
            </a:r>
            <a:r>
              <a:rPr lang="en-GB" altLang="en-US" sz="2600">
                <a:latin typeface="Comic Sans MS" panose="030F0702030302020204" pitchFamily="66" charset="0"/>
              </a:rPr>
              <a:t>H</a:t>
            </a:r>
            <a:r>
              <a:rPr lang="en-GB" altLang="en-US" sz="2600" baseline="-25000">
                <a:latin typeface="Comic Sans MS" panose="030F0702030302020204" pitchFamily="66" charset="0"/>
              </a:rPr>
              <a:t>6</a:t>
            </a:r>
            <a:r>
              <a:rPr lang="en-GB" altLang="en-US" sz="2600"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8153400" y="4800600"/>
            <a:ext cx="4572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GB" sz="2600"/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8294284" y="5484630"/>
            <a:ext cx="37949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Cannot </a:t>
            </a:r>
            <a:r>
              <a:rPr lang="en-US" altLang="en-US" sz="2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further </a:t>
            </a:r>
            <a:r>
              <a:rPr lang="en-US" altLang="en-US" sz="26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oxidise</a:t>
            </a:r>
            <a:endParaRPr lang="en-US" altLang="en-US" sz="2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3807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05000"/>
            <a:ext cx="25146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38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74330"/>
              </p:ext>
            </p:extLst>
          </p:nvPr>
        </p:nvGraphicFramePr>
        <p:xfrm>
          <a:off x="6553201" y="1981201"/>
          <a:ext cx="2676525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Bitmap Image" r:id="rId4" imgW="1685714" imgH="942857" progId="PBrush">
                  <p:embed/>
                </p:oleObj>
              </mc:Choice>
              <mc:Fallback>
                <p:oleObj name="Bitmap Image" r:id="rId4" imgW="1685714" imgH="942857" progId="PBrush">
                  <p:embed/>
                  <p:pic>
                    <p:nvPicPr>
                      <p:cNvPr id="3380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1" y="1981201"/>
                        <a:ext cx="2676525" cy="1497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73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nimBg="1"/>
      <p:bldP spid="33798" grpId="0"/>
      <p:bldP spid="33800" grpId="0"/>
      <p:bldP spid="33801" grpId="0"/>
      <p:bldP spid="33802" grpId="0"/>
      <p:bldP spid="33803" grpId="0"/>
      <p:bldP spid="33804" grpId="0"/>
      <p:bldP spid="338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97581" y="161261"/>
            <a:ext cx="3675432" cy="492443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00" b="1" u="sng">
                <a:latin typeface="Comic Sans MS" panose="030F0702030302020204" pitchFamily="66" charset="0"/>
              </a:rPr>
              <a:t>Ketones (Alkanones)</a:t>
            </a:r>
            <a:endParaRPr lang="en-GB" altLang="en-US" sz="2600" b="1" u="sng">
              <a:latin typeface="Comic Sans MS" panose="030F0702030302020204" pitchFamily="66" charset="0"/>
            </a:endParaRP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205563" y="770862"/>
            <a:ext cx="9916632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 Contain the </a:t>
            </a:r>
            <a:r>
              <a:rPr lang="en-GB" altLang="en-US" sz="2600" u="sng" dirty="0">
                <a:latin typeface="Comic Sans MS" panose="030F0702030302020204" pitchFamily="66" charset="0"/>
                <a:cs typeface="Times New Roman" panose="02020603050405020304" pitchFamily="18" charset="0"/>
              </a:rPr>
              <a:t>carbonyl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 functional group in the middle of a chain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 General formula C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n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H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2n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O (isomers of aldehydes)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836483" y="2094847"/>
            <a:ext cx="40251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eg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. 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Pentan-3-</a:t>
            </a:r>
            <a:r>
              <a:rPr lang="en-GB" altLang="en-US" sz="2600" b="1" u="sng" dirty="0" smtClean="0"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one</a:t>
            </a:r>
            <a:r>
              <a:rPr lang="en-GB" altLang="en-US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6251703" y="2696861"/>
            <a:ext cx="1552917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C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5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H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10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O</a:t>
            </a:r>
            <a:endParaRPr lang="en-GB" altLang="en-US" sz="2600" baseline="-250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6874157" y="4997104"/>
            <a:ext cx="3470821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CH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CH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COCH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CH</a:t>
            </a:r>
            <a:r>
              <a:rPr lang="en-GB" altLang="en-US" sz="2600" baseline="-25000" dirty="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2279676" y="2755554"/>
            <a:ext cx="314026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 dirty="0">
                <a:latin typeface="Comic Sans MS" panose="030F0702030302020204" pitchFamily="66" charset="0"/>
                <a:cs typeface="Times New Roman" panose="02020603050405020304" pitchFamily="18" charset="0"/>
              </a:rPr>
              <a:t>Molecular formula: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2120784" y="3792815"/>
            <a:ext cx="396665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Structural formula: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1814623" y="4997104"/>
            <a:ext cx="495831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600">
                <a:latin typeface="Comic Sans MS" panose="030F0702030302020204" pitchFamily="66" charset="0"/>
                <a:cs typeface="Times New Roman" panose="02020603050405020304" pitchFamily="18" charset="0"/>
              </a:rPr>
              <a:t>Shortened structural formula:</a:t>
            </a:r>
          </a:p>
        </p:txBody>
      </p:sp>
      <p:graphicFrame>
        <p:nvGraphicFramePr>
          <p:cNvPr id="368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151810"/>
              </p:ext>
            </p:extLst>
          </p:nvPr>
        </p:nvGraphicFramePr>
        <p:xfrm>
          <a:off x="6351809" y="3420339"/>
          <a:ext cx="3770386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Bitmap Image" r:id="rId3" imgW="2409524" imgH="990738" progId="Paint.Picture">
                  <p:embed/>
                </p:oleObj>
              </mc:Choice>
              <mc:Fallback>
                <p:oleObj name="Bitmap Image" r:id="rId3" imgW="2409524" imgH="990738" progId="Paint.Picture">
                  <p:embed/>
                  <p:pic>
                    <p:nvPicPr>
                      <p:cNvPr id="3687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1809" y="3420339"/>
                        <a:ext cx="3770386" cy="142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99" b="39311"/>
          <a:stretch>
            <a:fillRect/>
          </a:stretch>
        </p:blipFill>
        <p:spPr bwMode="auto">
          <a:xfrm>
            <a:off x="10122195" y="407483"/>
            <a:ext cx="1317727" cy="12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8451111" y="5851407"/>
            <a:ext cx="334216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en-US" altLang="en-US" sz="26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somewhere in the middle – no bracket</a:t>
            </a:r>
            <a:endParaRPr lang="en-US" altLang="en-US" sz="2600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H="1" flipV="1">
            <a:off x="8548576" y="5486054"/>
            <a:ext cx="76201" cy="39551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288402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67" grpId="0" autoUpdateAnimBg="0"/>
      <p:bldP spid="36868" grpId="0" autoUpdateAnimBg="0"/>
      <p:bldP spid="36869" grpId="0" autoUpdateAnimBg="0"/>
      <p:bldP spid="36870" grpId="0" autoUpdateAnimBg="0"/>
      <p:bldP spid="36871" grpId="0" autoUpdateAnimBg="0"/>
      <p:bldP spid="36872" grpId="0" autoUpdateAnimBg="0"/>
      <p:bldP spid="36873" grpId="0" autoUpdateAnimBg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2" name="AutoShape 16"/>
          <p:cNvSpPr>
            <a:spLocks noChangeArrowheads="1"/>
          </p:cNvSpPr>
          <p:nvPr/>
        </p:nvSpPr>
        <p:spPr bwMode="auto">
          <a:xfrm>
            <a:off x="690113" y="0"/>
            <a:ext cx="11861322" cy="6797615"/>
          </a:xfrm>
          <a:prstGeom prst="irregularSeal2">
            <a:avLst/>
          </a:prstGeom>
          <a:solidFill>
            <a:srgbClr val="FFFF99"/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252663" y="195532"/>
            <a:ext cx="5638800" cy="492443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u="sng" dirty="0">
                <a:latin typeface="Comic Sans MS" panose="030F0702030302020204" pitchFamily="66" charset="0"/>
              </a:rPr>
              <a:t>3. Oxidation of Tertiary Alcohols</a:t>
            </a:r>
          </a:p>
        </p:txBody>
      </p:sp>
      <p:sp>
        <p:nvSpPr>
          <p:cNvPr id="34831" name="WordArt 15"/>
          <p:cNvSpPr>
            <a:spLocks noChangeArrowheads="1" noChangeShapeType="1" noTextEdit="1"/>
          </p:cNvSpPr>
          <p:nvPr/>
        </p:nvSpPr>
        <p:spPr bwMode="auto">
          <a:xfrm>
            <a:off x="2713704" y="652732"/>
            <a:ext cx="8315325" cy="5562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Tertiary Alcohols</a:t>
            </a:r>
          </a:p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cannot be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oxidised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!</a:t>
            </a:r>
            <a:endParaRPr lang="en-GB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29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124503" y="210979"/>
            <a:ext cx="5489944" cy="492443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00" u="sng" dirty="0" err="1">
                <a:latin typeface="Comic Sans MS" panose="030F0702030302020204" pitchFamily="66" charset="0"/>
              </a:rPr>
              <a:t>Oxidising</a:t>
            </a:r>
            <a:r>
              <a:rPr lang="en-US" altLang="en-US" sz="2600" u="sng" dirty="0">
                <a:latin typeface="Comic Sans MS" panose="030F0702030302020204" pitchFamily="66" charset="0"/>
              </a:rPr>
              <a:t> Agents (for Alcohols)</a:t>
            </a: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1066468" y="2511017"/>
            <a:ext cx="427682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dirty="0" smtClean="0">
                <a:latin typeface="Comic Sans MS" panose="030F0702030302020204" pitchFamily="66" charset="0"/>
              </a:rPr>
              <a:t>hot copper(II</a:t>
            </a:r>
            <a:r>
              <a:rPr lang="en-US" altLang="en-US" sz="2600" dirty="0">
                <a:latin typeface="Comic Sans MS" panose="030F0702030302020204" pitchFamily="66" charset="0"/>
              </a:rPr>
              <a:t>) oxide 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609310" y="3818688"/>
            <a:ext cx="500513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dirty="0" smtClean="0">
                <a:latin typeface="Comic Sans MS" panose="030F0702030302020204" pitchFamily="66" charset="0"/>
              </a:rPr>
              <a:t>acidified dichromate </a:t>
            </a:r>
            <a:r>
              <a:rPr lang="en-US" altLang="en-US" sz="2600" dirty="0">
                <a:latin typeface="Comic Sans MS" panose="030F0702030302020204" pitchFamily="66" charset="0"/>
              </a:rPr>
              <a:t>solution</a:t>
            </a:r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5614447" y="1166045"/>
            <a:ext cx="24353" cy="36930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600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1425036" y="2158412"/>
            <a:ext cx="802376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600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2293545" y="1518650"/>
            <a:ext cx="287696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>
                <a:latin typeface="Comic Sans MS" panose="030F0702030302020204" pitchFamily="66" charset="0"/>
              </a:rPr>
              <a:t>Oxidising agent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6290239" y="1548812"/>
            <a:ext cx="268862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Comic Sans MS" panose="030F0702030302020204" pitchFamily="66" charset="0"/>
              </a:rPr>
              <a:t>Colour </a:t>
            </a:r>
            <a:r>
              <a:rPr lang="en-GB" altLang="en-US" sz="2600" b="1" dirty="0" smtClean="0">
                <a:latin typeface="Comic Sans MS" panose="030F0702030302020204" pitchFamily="66" charset="0"/>
              </a:rPr>
              <a:t>change</a:t>
            </a:r>
            <a:endParaRPr lang="en-GB" altLang="en-US" sz="2600" b="1" dirty="0">
              <a:latin typeface="Comic Sans MS" panose="030F0702030302020204" pitchFamily="66" charset="0"/>
            </a:endParaRP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6181107" y="2539413"/>
            <a:ext cx="380444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GB" altLang="en-US" sz="2600" b="1" dirty="0">
                <a:latin typeface="Comic Sans MS" pitchFamily="66" charset="0"/>
              </a:rPr>
              <a:t>Black</a:t>
            </a:r>
            <a:r>
              <a:rPr lang="en-GB" altLang="en-US" sz="2600" dirty="0">
                <a:latin typeface="Comic Sans MS" pitchFamily="66" charset="0"/>
              </a:rPr>
              <a:t> to </a:t>
            </a:r>
            <a:r>
              <a:rPr lang="en-GB" altLang="en-US" sz="26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copper red 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6086834" y="3777863"/>
            <a:ext cx="398922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GB" altLang="en-US" sz="2600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Orange</a:t>
            </a:r>
            <a:r>
              <a:rPr lang="en-GB" altLang="en-US" sz="2600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altLang="en-US" sz="2600" dirty="0">
                <a:latin typeface="Comic Sans MS" pitchFamily="66" charset="0"/>
              </a:rPr>
              <a:t>to </a:t>
            </a:r>
            <a:r>
              <a:rPr lang="en-GB" altLang="en-US" sz="2600" b="1" dirty="0">
                <a:solidFill>
                  <a:srgbClr val="00CC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blue-green</a:t>
            </a:r>
          </a:p>
        </p:txBody>
      </p:sp>
    </p:spTree>
    <p:extLst>
      <p:ext uri="{BB962C8B-B14F-4D97-AF65-F5344CB8AC3E}">
        <p14:creationId xmlns:p14="http://schemas.microsoft.com/office/powerpoint/2010/main" val="18037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8" grpId="0" animBg="1"/>
      <p:bldP spid="32779" grpId="0"/>
      <p:bldP spid="32780" grpId="0"/>
      <p:bldP spid="32784" grpId="0"/>
      <p:bldP spid="32785" grpId="0"/>
      <p:bldP spid="32786" grpId="0"/>
      <p:bldP spid="3278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903" y="842509"/>
            <a:ext cx="8978804" cy="574158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199392" y="212082"/>
            <a:ext cx="10764082" cy="4924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26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GB" sz="26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Oxidation of ethanol (primary alcohol) using hot copper oxide</a:t>
            </a:r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7" name="Text Box 20488"/>
          <p:cNvSpPr txBox="1">
            <a:spLocks noChangeArrowheads="1"/>
          </p:cNvSpPr>
          <p:nvPr/>
        </p:nvSpPr>
        <p:spPr bwMode="auto">
          <a:xfrm>
            <a:off x="404453" y="2776364"/>
            <a:ext cx="2309628" cy="1350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ceramic wool soaked in ethanol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8" name="Text Box 20489"/>
          <p:cNvSpPr txBox="1">
            <a:spLocks noChangeArrowheads="1"/>
          </p:cNvSpPr>
          <p:nvPr/>
        </p:nvSpPr>
        <p:spPr bwMode="auto">
          <a:xfrm>
            <a:off x="5834812" y="2383632"/>
            <a:ext cx="2878045" cy="1772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copper(II) oxide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colour change from </a:t>
            </a:r>
            <a:r>
              <a:rPr kumimoji="0" lang="en-GB" altLang="en-US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black</a:t>
            </a: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kumimoji="0" lang="en-GB" altLang="en-US" sz="2600" b="1" i="0" u="none" strike="noStrike" cap="none" normalizeH="0" baseline="0" dirty="0" smtClean="0">
                <a:ln>
                  <a:noFill/>
                </a:ln>
                <a:solidFill>
                  <a:srgbClr val="833C0B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red/brown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9" name="Text Box 20492"/>
          <p:cNvSpPr txBox="1">
            <a:spLocks noChangeArrowheads="1"/>
          </p:cNvSpPr>
          <p:nvPr/>
        </p:nvSpPr>
        <p:spPr bwMode="auto">
          <a:xfrm>
            <a:off x="9810002" y="4360534"/>
            <a:ext cx="2381998" cy="1721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universal indicator  shows an acid is produced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552353" y="1765638"/>
            <a:ext cx="439192" cy="92439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4691609" y="1819938"/>
            <a:ext cx="1321184" cy="6081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Up Arrow 20501"/>
          <p:cNvSpPr>
            <a:spLocks noChangeArrowheads="1"/>
          </p:cNvSpPr>
          <p:nvPr/>
        </p:nvSpPr>
        <p:spPr bwMode="auto">
          <a:xfrm>
            <a:off x="3134748" y="2028698"/>
            <a:ext cx="2575557" cy="2905101"/>
          </a:xfrm>
          <a:prstGeom prst="upArrow">
            <a:avLst>
              <a:gd name="adj1" fmla="val 48148"/>
              <a:gd name="adj2" fmla="val 33338"/>
            </a:avLst>
          </a:prstGeom>
          <a:gradFill rotWithShape="1">
            <a:gsLst>
              <a:gs pos="0">
                <a:srgbClr val="F18C55"/>
              </a:gs>
              <a:gs pos="50000">
                <a:srgbClr val="F67B28"/>
              </a:gs>
              <a:gs pos="100000">
                <a:srgbClr val="E56B17"/>
              </a:gs>
            </a:gsLst>
            <a:lin ang="5400000"/>
          </a:gradFill>
          <a:ln w="9525">
            <a:solidFill>
              <a:srgbClr val="1F4D78"/>
            </a:solidFill>
            <a:miter lim="800000"/>
            <a:headEnd/>
            <a:tailEnd/>
          </a:ln>
          <a:effectLst>
            <a:outerShdw dist="19050" dir="5400000" algn="ctr" rotWithShape="0">
              <a:srgbClr val="000000">
                <a:alpha val="62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HEAT</a:t>
            </a:r>
            <a:endParaRPr kumimoji="0" lang="en-US" altLang="en-US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9335527" y="5221511"/>
            <a:ext cx="710128" cy="72234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0" y="-17621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2600">
              <a:latin typeface="Comic Sans MS" panose="030F0702030302020204" pitchFamily="66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0" y="-189130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/>
            </a:r>
            <a:br>
              <a:rPr kumimoji="0" lang="en-GB" altLang="en-US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endParaRPr kumimoji="0" lang="en-GB" altLang="en-US" sz="2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99392" y="5676916"/>
            <a:ext cx="8062106" cy="49244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This reaction produces </a:t>
            </a:r>
            <a:r>
              <a:rPr kumimoji="0" lang="en-GB" altLang="en-US" sz="26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ethanal</a:t>
            </a:r>
            <a:r>
              <a:rPr kumimoji="0" lang="en-GB" altLang="en-US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GB" altLang="en-US" sz="2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ethanoic acid</a:t>
            </a:r>
            <a:r>
              <a:rPr kumimoji="0" lang="en-GB" altLang="en-US" sz="2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. </a:t>
            </a:r>
            <a:endParaRPr kumimoji="0" lang="en-GB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73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 animBg="1"/>
      <p:bldP spid="27" grpId="0" animBg="1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1350</TotalTime>
  <Words>545</Words>
  <Application>Microsoft Office PowerPoint</Application>
  <PresentationFormat>Widescreen</PresentationFormat>
  <Paragraphs>120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Impact</vt:lpstr>
      <vt:lpstr>Times New Roman</vt:lpstr>
      <vt:lpstr>Tw Cen MT</vt:lpstr>
      <vt:lpstr>Droplet</vt:lpstr>
      <vt:lpstr>Bitmap Image</vt:lpstr>
      <vt:lpstr>Higher Chemistry – Unit 2: Nature’s chemistry  Lesson 2 – oxidation of alcohols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Naming Aldehydes and Ketones</vt:lpstr>
      <vt:lpstr>PowerPoint Presentation</vt:lpstr>
    </vt:vector>
  </TitlesOfParts>
  <Company>East Renfrewshire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Nature’s Chemistry</dc:title>
  <dc:creator>Paula Hastie</dc:creator>
  <cp:lastModifiedBy>Paula Hastie</cp:lastModifiedBy>
  <cp:revision>43</cp:revision>
  <cp:lastPrinted>2019-12-18T10:03:02Z</cp:lastPrinted>
  <dcterms:created xsi:type="dcterms:W3CDTF">2019-11-26T09:18:21Z</dcterms:created>
  <dcterms:modified xsi:type="dcterms:W3CDTF">2021-01-07T17:45:59Z</dcterms:modified>
</cp:coreProperties>
</file>