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handoutMasterIdLst>
    <p:handoutMasterId r:id="rId52"/>
  </p:handoutMasterIdLst>
  <p:sldIdLst>
    <p:sldId id="256" r:id="rId2"/>
    <p:sldId id="304" r:id="rId3"/>
    <p:sldId id="30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3" r:id="rId48"/>
    <p:sldId id="300" r:id="rId49"/>
    <p:sldId id="301" r:id="rId50"/>
    <p:sldId id="302" r:id="rId5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varScale="1">
        <p:scale>
          <a:sx n="109" d="100"/>
          <a:sy n="109" d="100"/>
        </p:scale>
        <p:origin x="168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5B78B1C5-B482-4006-A6F3-F8AB01288879}" type="datetimeFigureOut">
              <a:rPr lang="en-GB" smtClean="0"/>
              <a:t>30/08/2022</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BC0745CF-03E4-43F0-A21C-075BFB142B0C}" type="slidenum">
              <a:rPr lang="en-GB" smtClean="0"/>
              <a:t>‹#›</a:t>
            </a:fld>
            <a:endParaRPr lang="en-GB"/>
          </a:p>
        </p:txBody>
      </p:sp>
    </p:spTree>
    <p:extLst>
      <p:ext uri="{BB962C8B-B14F-4D97-AF65-F5344CB8AC3E}">
        <p14:creationId xmlns:p14="http://schemas.microsoft.com/office/powerpoint/2010/main" val="40771987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5D5A5B-6A0B-4804-9CE4-6F4E95ADF4BC}" type="datetimeFigureOut">
              <a:rPr lang="en-GB" smtClean="0"/>
              <a:pPr/>
              <a:t>30/08/2022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BDF4A5-CC3E-4C23-9697-49AEE2D569A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D5A5B-6A0B-4804-9CE4-6F4E95ADF4BC}" type="datetimeFigureOut">
              <a:rPr lang="en-GB" smtClean="0"/>
              <a:pPr/>
              <a:t>30/08/2022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BDF4A5-CC3E-4C23-9697-49AEE2D569A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85D5A5B-6A0B-4804-9CE4-6F4E95ADF4BC}" type="datetimeFigureOut">
              <a:rPr lang="en-GB" smtClean="0"/>
              <a:pPr/>
              <a:t>30/08/2022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BDF4A5-CC3E-4C23-9697-49AEE2D569AB}" type="slidenum">
              <a:rPr lang="en-GB" smtClean="0"/>
              <a:pPr/>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D5A5B-6A0B-4804-9CE4-6F4E95ADF4BC}" type="datetimeFigureOut">
              <a:rPr lang="en-GB" smtClean="0"/>
              <a:pPr/>
              <a:t>30/08/2022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BDF4A5-CC3E-4C23-9697-49AEE2D569AB}" type="slidenum">
              <a:rPr lang="en-GB" smtClean="0"/>
              <a:pPr/>
              <a:t>‹#›</a:t>
            </a:fld>
            <a:endParaRPr lang="en-GB"/>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5D5A5B-6A0B-4804-9CE4-6F4E95ADF4BC}" type="datetimeFigureOut">
              <a:rPr lang="en-GB" smtClean="0"/>
              <a:pPr/>
              <a:t>30/08/2022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BDF4A5-CC3E-4C23-9697-49AEE2D569A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85D5A5B-6A0B-4804-9CE4-6F4E95ADF4BC}" type="datetimeFigureOut">
              <a:rPr lang="en-GB" smtClean="0"/>
              <a:pPr/>
              <a:t>30/08/2022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BDF4A5-CC3E-4C23-9697-49AEE2D569AB}" type="slidenum">
              <a:rPr lang="en-GB" smtClean="0"/>
              <a:pPr/>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5D5A5B-6A0B-4804-9CE4-6F4E95ADF4BC}" type="datetimeFigureOut">
              <a:rPr lang="en-GB" smtClean="0"/>
              <a:pPr/>
              <a:t>30/08/2022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BDF4A5-CC3E-4C23-9697-49AEE2D569A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5D5A5B-6A0B-4804-9CE4-6F4E95ADF4BC}" type="datetimeFigureOut">
              <a:rPr lang="en-GB" smtClean="0"/>
              <a:pPr/>
              <a:t>30/08/2022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BDF4A5-CC3E-4C23-9697-49AEE2D569A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85D5A5B-6A0B-4804-9CE4-6F4E95ADF4BC}" type="datetimeFigureOut">
              <a:rPr lang="en-GB" smtClean="0"/>
              <a:pPr/>
              <a:t>30/08/2022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BDF4A5-CC3E-4C23-9697-49AEE2D569A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85D5A5B-6A0B-4804-9CE4-6F4E95ADF4BC}" type="datetimeFigureOut">
              <a:rPr lang="en-GB" smtClean="0"/>
              <a:pPr/>
              <a:t>30/08/2022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BDF4A5-CC3E-4C23-9697-49AEE2D569AB}" type="slidenum">
              <a:rPr lang="en-GB" smtClean="0"/>
              <a:pPr/>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5D5A5B-6A0B-4804-9CE4-6F4E95ADF4BC}" type="datetimeFigureOut">
              <a:rPr lang="en-GB" smtClean="0"/>
              <a:pPr/>
              <a:t>30/08/2022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BDF4A5-CC3E-4C23-9697-49AEE2D569AB}" type="slidenum">
              <a:rPr lang="en-GB" smtClean="0"/>
              <a:pPr/>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85D5A5B-6A0B-4804-9CE4-6F4E95ADF4BC}" type="datetimeFigureOut">
              <a:rPr lang="en-GB" smtClean="0"/>
              <a:pPr/>
              <a:t>30/08/2022</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8BDF4A5-CC3E-4C23-9697-49AEE2D569AB}" type="slidenum">
              <a:rPr lang="en-GB" smtClean="0"/>
              <a:pPr/>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182880" indent="0">
              <a:buNone/>
            </a:pPr>
            <a:r>
              <a:rPr lang="en-GB" dirty="0"/>
              <a:t>Welcome</a:t>
            </a:r>
          </a:p>
        </p:txBody>
      </p:sp>
      <p:sp>
        <p:nvSpPr>
          <p:cNvPr id="3" name="Subtitle 2"/>
          <p:cNvSpPr>
            <a:spLocks noGrp="1"/>
          </p:cNvSpPr>
          <p:nvPr>
            <p:ph type="subTitle" idx="1"/>
          </p:nvPr>
        </p:nvSpPr>
        <p:spPr>
          <a:xfrm>
            <a:off x="1835696" y="4293096"/>
            <a:ext cx="5565002" cy="1080120"/>
          </a:xfrm>
        </p:spPr>
        <p:txBody>
          <a:bodyPr>
            <a:noAutofit/>
          </a:bodyPr>
          <a:lstStyle/>
          <a:p>
            <a:r>
              <a:rPr lang="en-GB" sz="1800" b="1" dirty="0" smtClean="0"/>
              <a:t>P4 </a:t>
            </a:r>
            <a:r>
              <a:rPr lang="en-GB" sz="1800" b="1" dirty="0"/>
              <a:t>Parents’ Evening</a:t>
            </a:r>
          </a:p>
          <a:p>
            <a:r>
              <a:rPr lang="en-GB" sz="1800" b="1" dirty="0"/>
              <a:t>Preparing for the Sacrament of Penance &amp; </a:t>
            </a:r>
          </a:p>
          <a:p>
            <a:r>
              <a:rPr lang="en-GB" sz="1800" b="1" dirty="0"/>
              <a:t>First Holy Communion</a:t>
            </a:r>
          </a:p>
        </p:txBody>
      </p:sp>
    </p:spTree>
    <p:extLst>
      <p:ext uri="{BB962C8B-B14F-4D97-AF65-F5344CB8AC3E}">
        <p14:creationId xmlns:p14="http://schemas.microsoft.com/office/powerpoint/2010/main" val="1153943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Transmitting the faith in Christ means to create the conditions for a faith which </a:t>
            </a:r>
            <a:r>
              <a:rPr lang="en-GB" b="1" dirty="0">
                <a:solidFill>
                  <a:schemeClr val="accent5">
                    <a:lumMod val="75000"/>
                  </a:schemeClr>
                </a:solidFill>
              </a:rPr>
              <a:t>is thought-out, celebrated, lived and prayed</a:t>
            </a:r>
            <a:r>
              <a:rPr lang="en-GB" dirty="0"/>
              <a:t>: in short, this means participating in the life of the Church. The gospel can only be transmitted on the basis of </a:t>
            </a:r>
            <a:r>
              <a:rPr lang="en-GB" b="1" dirty="0">
                <a:solidFill>
                  <a:schemeClr val="accent5">
                    <a:lumMod val="75000"/>
                  </a:schemeClr>
                </a:solidFill>
              </a:rPr>
              <a:t>“being” with Jesus</a:t>
            </a:r>
            <a:r>
              <a:rPr lang="en-GB" dirty="0"/>
              <a:t> and living with Jesus the experience of the Father, in the Spirit: and, in a corresponding way of </a:t>
            </a:r>
            <a:r>
              <a:rPr lang="en-GB" b="1" dirty="0">
                <a:solidFill>
                  <a:schemeClr val="accent5">
                    <a:lumMod val="75000"/>
                  </a:schemeClr>
                </a:solidFill>
              </a:rPr>
              <a:t>“feeling” compelled</a:t>
            </a:r>
            <a:r>
              <a:rPr lang="en-GB" dirty="0">
                <a:solidFill>
                  <a:schemeClr val="accent5">
                    <a:lumMod val="75000"/>
                  </a:schemeClr>
                </a:solidFill>
              </a:rPr>
              <a:t> </a:t>
            </a:r>
            <a:r>
              <a:rPr lang="en-GB" dirty="0"/>
              <a:t>to proclaim and live what is lived as a good and something positive and beautiful</a:t>
            </a:r>
          </a:p>
        </p:txBody>
      </p:sp>
      <p:sp>
        <p:nvSpPr>
          <p:cNvPr id="3" name="Title 2"/>
          <p:cNvSpPr>
            <a:spLocks noGrp="1"/>
          </p:cNvSpPr>
          <p:nvPr>
            <p:ph type="title"/>
          </p:nvPr>
        </p:nvSpPr>
        <p:spPr/>
        <p:txBody>
          <a:bodyPr>
            <a:normAutofit fontScale="90000"/>
          </a:bodyPr>
          <a:lstStyle/>
          <a:p>
            <a:r>
              <a:rPr lang="en-GB" dirty="0" err="1"/>
              <a:t>Lineamenta</a:t>
            </a:r>
            <a:r>
              <a:rPr lang="en-GB" dirty="0"/>
              <a:t> on the New Evangelism</a:t>
            </a:r>
          </a:p>
        </p:txBody>
      </p:sp>
    </p:spTree>
    <p:extLst>
      <p:ext uri="{BB962C8B-B14F-4D97-AF65-F5344CB8AC3E}">
        <p14:creationId xmlns:p14="http://schemas.microsoft.com/office/powerpoint/2010/main" val="402139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2852936"/>
            <a:ext cx="4492021" cy="3450696"/>
          </a:xfrm>
        </p:spPr>
        <p:txBody>
          <a:bodyPr/>
          <a:lstStyle/>
          <a:p>
            <a:r>
              <a:rPr lang="en-GB" dirty="0"/>
              <a:t>The First of the Sacraments of Christian Initiation</a:t>
            </a:r>
          </a:p>
        </p:txBody>
      </p:sp>
      <p:sp>
        <p:nvSpPr>
          <p:cNvPr id="3" name="Title 2"/>
          <p:cNvSpPr>
            <a:spLocks noGrp="1"/>
          </p:cNvSpPr>
          <p:nvPr>
            <p:ph type="title"/>
          </p:nvPr>
        </p:nvSpPr>
        <p:spPr/>
        <p:txBody>
          <a:bodyPr/>
          <a:lstStyle/>
          <a:p>
            <a:r>
              <a:rPr lang="en-GB" dirty="0"/>
              <a:t>Baptism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3429000"/>
            <a:ext cx="2743200" cy="2768600"/>
          </a:xfrm>
          <a:prstGeom prst="rect">
            <a:avLst/>
          </a:prstGeom>
        </p:spPr>
      </p:pic>
    </p:spTree>
    <p:extLst>
      <p:ext uri="{BB962C8B-B14F-4D97-AF65-F5344CB8AC3E}">
        <p14:creationId xmlns:p14="http://schemas.microsoft.com/office/powerpoint/2010/main" val="312561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Reception of the Child</a:t>
            </a:r>
          </a:p>
          <a:p>
            <a:pPr lvl="1"/>
            <a:r>
              <a:rPr lang="en-GB" dirty="0"/>
              <a:t>You have asked to have your child baptised. In doing so you are accepting the responsibility of </a:t>
            </a:r>
            <a:r>
              <a:rPr lang="en-GB" b="1" dirty="0">
                <a:solidFill>
                  <a:schemeClr val="accent5">
                    <a:lumMod val="75000"/>
                  </a:schemeClr>
                </a:solidFill>
              </a:rPr>
              <a:t>training him (her) in the practice of the faith. </a:t>
            </a:r>
            <a:r>
              <a:rPr lang="en-GB" dirty="0"/>
              <a:t>It will be your duty to bring him (her) up to keep God’s commandments as Christ taught us.</a:t>
            </a:r>
          </a:p>
        </p:txBody>
      </p:sp>
      <p:sp>
        <p:nvSpPr>
          <p:cNvPr id="3" name="Title 2"/>
          <p:cNvSpPr>
            <a:spLocks noGrp="1"/>
          </p:cNvSpPr>
          <p:nvPr>
            <p:ph type="title"/>
          </p:nvPr>
        </p:nvSpPr>
        <p:spPr/>
        <p:txBody>
          <a:bodyPr/>
          <a:lstStyle/>
          <a:p>
            <a:r>
              <a:rPr lang="en-GB" dirty="0"/>
              <a:t>Rite of Baptism</a:t>
            </a:r>
          </a:p>
        </p:txBody>
      </p:sp>
    </p:spTree>
    <p:extLst>
      <p:ext uri="{BB962C8B-B14F-4D97-AF65-F5344CB8AC3E}">
        <p14:creationId xmlns:p14="http://schemas.microsoft.com/office/powerpoint/2010/main" val="94840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Renunciation of Sin &amp; Profession of Faith</a:t>
            </a:r>
          </a:p>
          <a:p>
            <a:pPr lvl="1"/>
            <a:r>
              <a:rPr lang="en-GB" dirty="0"/>
              <a:t>On your part you must make it your constant care to bring him (her) up in the practice of the faith. See that the divine life which God gives him (her) is kept safe from the poison of sin, to grow always stronger in his (her) heart.</a:t>
            </a:r>
          </a:p>
        </p:txBody>
      </p:sp>
      <p:sp>
        <p:nvSpPr>
          <p:cNvPr id="3" name="Title 2"/>
          <p:cNvSpPr>
            <a:spLocks noGrp="1"/>
          </p:cNvSpPr>
          <p:nvPr>
            <p:ph type="title"/>
          </p:nvPr>
        </p:nvSpPr>
        <p:spPr/>
        <p:txBody>
          <a:bodyPr/>
          <a:lstStyle/>
          <a:p>
            <a:r>
              <a:rPr lang="en-GB" dirty="0"/>
              <a:t>Rite of Baptism</a:t>
            </a:r>
          </a:p>
        </p:txBody>
      </p:sp>
    </p:spTree>
    <p:extLst>
      <p:ext uri="{BB962C8B-B14F-4D97-AF65-F5344CB8AC3E}">
        <p14:creationId xmlns:p14="http://schemas.microsoft.com/office/powerpoint/2010/main" val="491984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Renunciation of Sin &amp; Profession of Faith</a:t>
            </a:r>
          </a:p>
          <a:p>
            <a:pPr lvl="1"/>
            <a:r>
              <a:rPr lang="en-GB" dirty="0"/>
              <a:t>If your </a:t>
            </a:r>
            <a:r>
              <a:rPr lang="en-GB" b="1" dirty="0">
                <a:solidFill>
                  <a:schemeClr val="accent5">
                    <a:lumMod val="75000"/>
                  </a:schemeClr>
                </a:solidFill>
              </a:rPr>
              <a:t>faith makes </a:t>
            </a:r>
            <a:r>
              <a:rPr lang="en-GB" dirty="0"/>
              <a:t>you ready to accept this responsibility, </a:t>
            </a:r>
            <a:r>
              <a:rPr lang="en-GB" b="1" dirty="0">
                <a:solidFill>
                  <a:schemeClr val="accent5">
                    <a:lumMod val="75000"/>
                  </a:schemeClr>
                </a:solidFill>
              </a:rPr>
              <a:t>renew now the vows of your own baptism</a:t>
            </a:r>
            <a:r>
              <a:rPr lang="en-GB" dirty="0"/>
              <a:t>. Reject sin: profess your faith in Christ Jesus. This is the faith of the Church. </a:t>
            </a:r>
            <a:r>
              <a:rPr lang="en-GB" b="1" dirty="0">
                <a:solidFill>
                  <a:schemeClr val="accent5">
                    <a:lumMod val="75000"/>
                  </a:schemeClr>
                </a:solidFill>
              </a:rPr>
              <a:t>This is the faith</a:t>
            </a:r>
            <a:r>
              <a:rPr lang="en-GB" dirty="0">
                <a:solidFill>
                  <a:schemeClr val="accent5">
                    <a:lumMod val="75000"/>
                  </a:schemeClr>
                </a:solidFill>
              </a:rPr>
              <a:t> </a:t>
            </a:r>
            <a:r>
              <a:rPr lang="en-GB" dirty="0"/>
              <a:t>in which this child is about to be baptised. </a:t>
            </a:r>
          </a:p>
        </p:txBody>
      </p:sp>
      <p:sp>
        <p:nvSpPr>
          <p:cNvPr id="3" name="Title 2"/>
          <p:cNvSpPr>
            <a:spLocks noGrp="1"/>
          </p:cNvSpPr>
          <p:nvPr>
            <p:ph type="title"/>
          </p:nvPr>
        </p:nvSpPr>
        <p:spPr/>
        <p:txBody>
          <a:bodyPr/>
          <a:lstStyle/>
          <a:p>
            <a:r>
              <a:rPr lang="en-GB" dirty="0"/>
              <a:t>Rite of Baptism</a:t>
            </a:r>
          </a:p>
        </p:txBody>
      </p:sp>
    </p:spTree>
    <p:extLst>
      <p:ext uri="{BB962C8B-B14F-4D97-AF65-F5344CB8AC3E}">
        <p14:creationId xmlns:p14="http://schemas.microsoft.com/office/powerpoint/2010/main" val="3267550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3051861" cy="3450696"/>
          </a:xfrm>
        </p:spPr>
        <p:txBody>
          <a:bodyPr/>
          <a:lstStyle/>
          <a:p>
            <a:r>
              <a:rPr lang="en-GB" dirty="0"/>
              <a:t>The Lighted Candle</a:t>
            </a:r>
          </a:p>
        </p:txBody>
      </p:sp>
      <p:sp>
        <p:nvSpPr>
          <p:cNvPr id="3" name="Title 2"/>
          <p:cNvSpPr>
            <a:spLocks noGrp="1"/>
          </p:cNvSpPr>
          <p:nvPr>
            <p:ph type="title"/>
          </p:nvPr>
        </p:nvSpPr>
        <p:spPr/>
        <p:txBody>
          <a:bodyPr/>
          <a:lstStyle/>
          <a:p>
            <a:r>
              <a:rPr lang="en-GB" dirty="0"/>
              <a:t>Rite of Baptism</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573016"/>
            <a:ext cx="357187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924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Parents and Godparents, </a:t>
            </a:r>
            <a:r>
              <a:rPr lang="en-GB" b="1" dirty="0">
                <a:solidFill>
                  <a:schemeClr val="accent5">
                    <a:lumMod val="75000"/>
                  </a:schemeClr>
                </a:solidFill>
              </a:rPr>
              <a:t>this light is entrusted to you to be kept burning brightly</a:t>
            </a:r>
            <a:r>
              <a:rPr lang="en-GB" dirty="0"/>
              <a:t>. This child of yours has been enlightened by Christ. </a:t>
            </a:r>
            <a:r>
              <a:rPr lang="en-GB" b="1" dirty="0">
                <a:solidFill>
                  <a:schemeClr val="accent5">
                    <a:lumMod val="75000"/>
                  </a:schemeClr>
                </a:solidFill>
              </a:rPr>
              <a:t>He (she) is to walk always as a child of the light. May he (she) keep the flame of faith alive in his (her) heart</a:t>
            </a:r>
            <a:r>
              <a:rPr lang="en-GB" dirty="0"/>
              <a:t>. When the Lord comes, may he (she) go out to meet him with all the saints in the heavenly kingdom. </a:t>
            </a:r>
          </a:p>
        </p:txBody>
      </p:sp>
      <p:sp>
        <p:nvSpPr>
          <p:cNvPr id="3" name="Title 2"/>
          <p:cNvSpPr>
            <a:spLocks noGrp="1"/>
          </p:cNvSpPr>
          <p:nvPr>
            <p:ph type="title"/>
          </p:nvPr>
        </p:nvSpPr>
        <p:spPr/>
        <p:txBody>
          <a:bodyPr/>
          <a:lstStyle/>
          <a:p>
            <a:r>
              <a:rPr lang="en-GB" dirty="0"/>
              <a:t>The Lighted Candle</a:t>
            </a:r>
          </a:p>
        </p:txBody>
      </p:sp>
    </p:spTree>
    <p:extLst>
      <p:ext uri="{BB962C8B-B14F-4D97-AF65-F5344CB8AC3E}">
        <p14:creationId xmlns:p14="http://schemas.microsoft.com/office/powerpoint/2010/main" val="3980560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This child has been reborn in baptism. He (she) is called the child of God, for so indeed he (she) will receive the fullness of God’s Spirit. In holy communion he (she) will </a:t>
            </a:r>
            <a:r>
              <a:rPr lang="en-GB" b="1" dirty="0">
                <a:solidFill>
                  <a:schemeClr val="accent5">
                    <a:lumMod val="75000"/>
                  </a:schemeClr>
                </a:solidFill>
              </a:rPr>
              <a:t>share the banquet of Christ’s sacrifice, calling his (her) father in the midst of the Church</a:t>
            </a:r>
            <a:r>
              <a:rPr lang="en-GB" dirty="0"/>
              <a:t>. </a:t>
            </a:r>
          </a:p>
        </p:txBody>
      </p:sp>
      <p:sp>
        <p:nvSpPr>
          <p:cNvPr id="3" name="Title 2"/>
          <p:cNvSpPr>
            <a:spLocks noGrp="1"/>
          </p:cNvSpPr>
          <p:nvPr>
            <p:ph type="title"/>
          </p:nvPr>
        </p:nvSpPr>
        <p:spPr/>
        <p:txBody>
          <a:bodyPr/>
          <a:lstStyle/>
          <a:p>
            <a:r>
              <a:rPr lang="en-GB" dirty="0"/>
              <a:t>The Lord’s Prayer</a:t>
            </a:r>
          </a:p>
        </p:txBody>
      </p:sp>
    </p:spTree>
    <p:extLst>
      <p:ext uri="{BB962C8B-B14F-4D97-AF65-F5344CB8AC3E}">
        <p14:creationId xmlns:p14="http://schemas.microsoft.com/office/powerpoint/2010/main" val="268201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a:solidFill>
                  <a:schemeClr val="accent5">
                    <a:lumMod val="75000"/>
                  </a:schemeClr>
                </a:solidFill>
              </a:rPr>
              <a:t>Parents take the responsibility </a:t>
            </a:r>
            <a:r>
              <a:rPr lang="en-GB" dirty="0"/>
              <a:t>of training their child in the practice of faith</a:t>
            </a:r>
          </a:p>
          <a:p>
            <a:r>
              <a:rPr lang="en-GB" dirty="0"/>
              <a:t>...of bringing them up in the practice of faith</a:t>
            </a:r>
          </a:p>
          <a:p>
            <a:r>
              <a:rPr lang="en-GB" dirty="0"/>
              <a:t>...of keeping them safe from the poison of sin</a:t>
            </a:r>
          </a:p>
          <a:p>
            <a:r>
              <a:rPr lang="en-GB" dirty="0"/>
              <a:t>...of nurturing the light of Christ within them</a:t>
            </a:r>
          </a:p>
          <a:p>
            <a:r>
              <a:rPr lang="en-GB" dirty="0"/>
              <a:t>...of bringing them to the banquet of Christ's sacrifice </a:t>
            </a:r>
          </a:p>
          <a:p>
            <a:endParaRPr lang="en-GB" dirty="0"/>
          </a:p>
          <a:p>
            <a:endParaRPr lang="en-GB" dirty="0"/>
          </a:p>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32656"/>
            <a:ext cx="2016224" cy="2034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8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3284984"/>
            <a:ext cx="3915957" cy="1041565"/>
          </a:xfrm>
        </p:spPr>
        <p:txBody>
          <a:bodyPr/>
          <a:lstStyle/>
          <a:p>
            <a:r>
              <a:rPr lang="en-GB" dirty="0"/>
              <a:t>Catechism of the Catholic Church</a:t>
            </a:r>
          </a:p>
          <a:p>
            <a:endParaRPr lang="en-GB" dirty="0"/>
          </a:p>
        </p:txBody>
      </p:sp>
      <p:sp>
        <p:nvSpPr>
          <p:cNvPr id="3" name="Title 2"/>
          <p:cNvSpPr>
            <a:spLocks noGrp="1"/>
          </p:cNvSpPr>
          <p:nvPr>
            <p:ph type="title"/>
          </p:nvPr>
        </p:nvSpPr>
        <p:spPr/>
        <p:txBody>
          <a:bodyPr/>
          <a:lstStyle/>
          <a:p>
            <a:r>
              <a:rPr lang="en-GB" dirty="0"/>
              <a:t>The Responsibility of Parents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887216"/>
            <a:ext cx="3222239" cy="322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078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EBF4B3-4099-4A43-A8F1-88D35D3DE3FF}"/>
              </a:ext>
            </a:extLst>
          </p:cNvPr>
          <p:cNvSpPr>
            <a:spLocks noGrp="1"/>
          </p:cNvSpPr>
          <p:nvPr>
            <p:ph idx="1"/>
          </p:nvPr>
        </p:nvSpPr>
        <p:spPr/>
        <p:txBody>
          <a:bodyPr>
            <a:normAutofit fontScale="92500" lnSpcReduction="10000"/>
          </a:bodyPr>
          <a:lstStyle/>
          <a:p>
            <a:r>
              <a:rPr lang="en-GB" b="1" dirty="0">
                <a:latin typeface="Times New Roman" panose="02020603050405020304" pitchFamily="18" charset="0"/>
                <a:cs typeface="Times New Roman" panose="02020603050405020304" pitchFamily="18" charset="0"/>
              </a:rPr>
              <a:t>Sign of the Cross</a:t>
            </a:r>
          </a:p>
          <a:p>
            <a:r>
              <a:rPr lang="en-GB" b="1" dirty="0">
                <a:latin typeface="Times New Roman" panose="02020603050405020304" pitchFamily="18" charset="0"/>
                <a:cs typeface="Times New Roman" panose="02020603050405020304" pitchFamily="18" charset="0"/>
              </a:rPr>
              <a:t>Opening Prayer </a:t>
            </a:r>
            <a:r>
              <a:rPr lang="en-GB" dirty="0">
                <a:latin typeface="Times New Roman" panose="02020603050405020304" pitchFamily="18" charset="0"/>
                <a:cs typeface="Times New Roman" panose="02020603050405020304" pitchFamily="18" charset="0"/>
              </a:rPr>
              <a:t>– </a:t>
            </a:r>
          </a:p>
          <a:p>
            <a:r>
              <a:rPr lang="en-GB" dirty="0">
                <a:latin typeface="Times New Roman" panose="02020603050405020304" pitchFamily="18" charset="0"/>
                <a:cs typeface="Times New Roman" panose="02020603050405020304" pitchFamily="18" charset="0"/>
              </a:rPr>
              <a:t>Lord, be the beginning and the end of all we say and do, prompt our actions by your Spirit, and complete them with your all powerful help.</a:t>
            </a:r>
          </a:p>
          <a:p>
            <a:r>
              <a:rPr lang="en-GB" b="1" dirty="0">
                <a:latin typeface="Times New Roman" panose="02020603050405020304" pitchFamily="18" charset="0"/>
                <a:cs typeface="Times New Roman" panose="02020603050405020304" pitchFamily="18" charset="0"/>
              </a:rPr>
              <a:t>Scripture Reading – John 4</a:t>
            </a:r>
          </a:p>
          <a:p>
            <a:r>
              <a:rPr lang="en-GB" dirty="0">
                <a:latin typeface="Times New Roman" panose="02020603050405020304" pitchFamily="18" charset="0"/>
                <a:cs typeface="Times New Roman" panose="02020603050405020304" pitchFamily="18" charset="0"/>
              </a:rPr>
              <a:t>If anyone acknowledges that Jesus is the Son of God, God lives in him, and he in God. We ourselves have known and put our faith in God’s love towards ourselves. God is love and anyone who lives in love, lives in God and God lives in him.</a:t>
            </a:r>
          </a:p>
          <a:p>
            <a:endParaRPr lang="en-GB"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AAACB9D4-3733-40A9-8295-C14643AEBE64}"/>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582872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Parents have the </a:t>
            </a:r>
            <a:r>
              <a:rPr lang="en-GB" b="1" dirty="0">
                <a:solidFill>
                  <a:schemeClr val="accent5">
                    <a:lumMod val="75000"/>
                  </a:schemeClr>
                </a:solidFill>
              </a:rPr>
              <a:t>first responsibility </a:t>
            </a:r>
            <a:r>
              <a:rPr lang="en-GB" dirty="0"/>
              <a:t>for the education of their children. They bear witness to this responsibility first by creating a home where </a:t>
            </a:r>
            <a:r>
              <a:rPr lang="en-GB" b="1" dirty="0">
                <a:solidFill>
                  <a:schemeClr val="accent5">
                    <a:lumMod val="75000"/>
                  </a:schemeClr>
                </a:solidFill>
              </a:rPr>
              <a:t>tenderness, forgiveness, respect, fidelity and disinterested service </a:t>
            </a:r>
            <a:r>
              <a:rPr lang="en-GB" dirty="0"/>
              <a:t>are the rule.  </a:t>
            </a:r>
          </a:p>
        </p:txBody>
      </p:sp>
      <p:sp>
        <p:nvSpPr>
          <p:cNvPr id="3" name="Title 2"/>
          <p:cNvSpPr>
            <a:spLocks noGrp="1"/>
          </p:cNvSpPr>
          <p:nvPr>
            <p:ph type="title"/>
          </p:nvPr>
        </p:nvSpPr>
        <p:spPr/>
        <p:txBody>
          <a:bodyPr/>
          <a:lstStyle/>
          <a:p>
            <a:r>
              <a:rPr lang="en-GB" dirty="0"/>
              <a:t>Catechism no. 2223</a:t>
            </a:r>
          </a:p>
        </p:txBody>
      </p:sp>
    </p:spTree>
    <p:extLst>
      <p:ext uri="{BB962C8B-B14F-4D97-AF65-F5344CB8AC3E}">
        <p14:creationId xmlns:p14="http://schemas.microsoft.com/office/powerpoint/2010/main" val="342802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 home is well suited for education in the virtues.  This requires and </a:t>
            </a:r>
            <a:r>
              <a:rPr lang="en-GB" b="1" dirty="0">
                <a:solidFill>
                  <a:schemeClr val="accent5">
                    <a:lumMod val="75000"/>
                  </a:schemeClr>
                </a:solidFill>
              </a:rPr>
              <a:t>apprenticeship in self-denial, sound judgements and self-mastery </a:t>
            </a:r>
            <a:r>
              <a:rPr lang="en-GB" dirty="0"/>
              <a:t>– the preconditions of all true freedom. </a:t>
            </a:r>
          </a:p>
        </p:txBody>
      </p:sp>
      <p:sp>
        <p:nvSpPr>
          <p:cNvPr id="3" name="Title 2"/>
          <p:cNvSpPr>
            <a:spLocks noGrp="1"/>
          </p:cNvSpPr>
          <p:nvPr>
            <p:ph type="title"/>
          </p:nvPr>
        </p:nvSpPr>
        <p:spPr/>
        <p:txBody>
          <a:bodyPr/>
          <a:lstStyle/>
          <a:p>
            <a:r>
              <a:rPr lang="en-GB" dirty="0"/>
              <a:t>Catechism no. 2223</a:t>
            </a:r>
          </a:p>
        </p:txBody>
      </p:sp>
    </p:spTree>
    <p:extLst>
      <p:ext uri="{BB962C8B-B14F-4D97-AF65-F5344CB8AC3E}">
        <p14:creationId xmlns:p14="http://schemas.microsoft.com/office/powerpoint/2010/main" val="3876694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Parents have a </a:t>
            </a:r>
            <a:r>
              <a:rPr lang="en-GB" b="1" dirty="0">
                <a:solidFill>
                  <a:schemeClr val="accent5">
                    <a:lumMod val="75000"/>
                  </a:schemeClr>
                </a:solidFill>
              </a:rPr>
              <a:t>grave responsibility to give good example</a:t>
            </a:r>
            <a:r>
              <a:rPr lang="en-GB" dirty="0"/>
              <a:t> to their children. By knowing how to acknowledge their own failings to their children, parents will be better able to guide and correct them.</a:t>
            </a:r>
          </a:p>
        </p:txBody>
      </p:sp>
      <p:sp>
        <p:nvSpPr>
          <p:cNvPr id="3" name="Title 2"/>
          <p:cNvSpPr>
            <a:spLocks noGrp="1"/>
          </p:cNvSpPr>
          <p:nvPr>
            <p:ph type="title"/>
          </p:nvPr>
        </p:nvSpPr>
        <p:spPr/>
        <p:txBody>
          <a:bodyPr/>
          <a:lstStyle/>
          <a:p>
            <a:r>
              <a:rPr lang="en-GB" dirty="0"/>
              <a:t>Catechism no. 2223</a:t>
            </a:r>
          </a:p>
        </p:txBody>
      </p:sp>
    </p:spTree>
    <p:extLst>
      <p:ext uri="{BB962C8B-B14F-4D97-AF65-F5344CB8AC3E}">
        <p14:creationId xmlns:p14="http://schemas.microsoft.com/office/powerpoint/2010/main" val="162307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Through the grace of the sacrament of marriage, parents receive the responsibility and privilege of </a:t>
            </a:r>
            <a:r>
              <a:rPr lang="en-GB" b="1" dirty="0">
                <a:solidFill>
                  <a:schemeClr val="accent5">
                    <a:lumMod val="75000"/>
                  </a:schemeClr>
                </a:solidFill>
              </a:rPr>
              <a:t>evangelising their children</a:t>
            </a:r>
            <a:r>
              <a:rPr lang="en-GB" dirty="0"/>
              <a:t>. </a:t>
            </a:r>
          </a:p>
        </p:txBody>
      </p:sp>
      <p:sp>
        <p:nvSpPr>
          <p:cNvPr id="3" name="Title 2"/>
          <p:cNvSpPr>
            <a:spLocks noGrp="1"/>
          </p:cNvSpPr>
          <p:nvPr>
            <p:ph type="title"/>
          </p:nvPr>
        </p:nvSpPr>
        <p:spPr/>
        <p:txBody>
          <a:bodyPr/>
          <a:lstStyle/>
          <a:p>
            <a:r>
              <a:rPr lang="en-GB" dirty="0"/>
              <a:t>Catechism no. 2225</a:t>
            </a:r>
          </a:p>
        </p:txBody>
      </p:sp>
    </p:spTree>
    <p:extLst>
      <p:ext uri="{BB962C8B-B14F-4D97-AF65-F5344CB8AC3E}">
        <p14:creationId xmlns:p14="http://schemas.microsoft.com/office/powerpoint/2010/main" val="3049961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Parents should initiate their children at an early age into the mysteries of the faith of which </a:t>
            </a:r>
            <a:r>
              <a:rPr lang="en-GB" b="1" dirty="0">
                <a:solidFill>
                  <a:schemeClr val="accent5">
                    <a:lumMod val="75000"/>
                  </a:schemeClr>
                </a:solidFill>
              </a:rPr>
              <a:t>they are the “first heralds” for their children.</a:t>
            </a:r>
          </a:p>
          <a:p>
            <a:endParaRPr lang="en-GB" dirty="0"/>
          </a:p>
          <a:p>
            <a:r>
              <a:rPr lang="en-GB" dirty="0"/>
              <a:t>(Ordination of deacons: receive the Gospel of Christ, whose herald you now are: believe what you read, teach what you believe and practice what you teach.)</a:t>
            </a:r>
          </a:p>
        </p:txBody>
      </p:sp>
      <p:sp>
        <p:nvSpPr>
          <p:cNvPr id="3" name="Title 2"/>
          <p:cNvSpPr>
            <a:spLocks noGrp="1"/>
          </p:cNvSpPr>
          <p:nvPr>
            <p:ph type="title"/>
          </p:nvPr>
        </p:nvSpPr>
        <p:spPr/>
        <p:txBody>
          <a:bodyPr/>
          <a:lstStyle/>
          <a:p>
            <a:r>
              <a:rPr lang="en-GB" dirty="0"/>
              <a:t>Catechism no. 2225</a:t>
            </a:r>
          </a:p>
        </p:txBody>
      </p:sp>
    </p:spTree>
    <p:extLst>
      <p:ext uri="{BB962C8B-B14F-4D97-AF65-F5344CB8AC3E}">
        <p14:creationId xmlns:p14="http://schemas.microsoft.com/office/powerpoint/2010/main" val="2291050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They should </a:t>
            </a:r>
            <a:r>
              <a:rPr lang="en-GB" dirty="0">
                <a:solidFill>
                  <a:schemeClr val="accent5">
                    <a:lumMod val="75000"/>
                  </a:schemeClr>
                </a:solidFill>
              </a:rPr>
              <a:t>associate them </a:t>
            </a:r>
            <a:r>
              <a:rPr lang="en-GB" dirty="0"/>
              <a:t>from their </a:t>
            </a:r>
            <a:r>
              <a:rPr lang="en-GB" dirty="0" err="1"/>
              <a:t>tenderest</a:t>
            </a:r>
            <a:r>
              <a:rPr lang="en-GB" dirty="0"/>
              <a:t> years </a:t>
            </a:r>
            <a:r>
              <a:rPr lang="en-GB" dirty="0">
                <a:solidFill>
                  <a:schemeClr val="accent5">
                    <a:lumMod val="75000"/>
                  </a:schemeClr>
                </a:solidFill>
              </a:rPr>
              <a:t>with the life of the Church</a:t>
            </a:r>
          </a:p>
          <a:p>
            <a:pPr marL="0" indent="0">
              <a:buNone/>
            </a:pPr>
            <a:endParaRPr lang="en-GB" dirty="0">
              <a:solidFill>
                <a:schemeClr val="accent5">
                  <a:lumMod val="75000"/>
                </a:schemeClr>
              </a:solidFill>
            </a:endParaRPr>
          </a:p>
        </p:txBody>
      </p:sp>
      <p:sp>
        <p:nvSpPr>
          <p:cNvPr id="3" name="Title 2"/>
          <p:cNvSpPr>
            <a:spLocks noGrp="1"/>
          </p:cNvSpPr>
          <p:nvPr>
            <p:ph type="title"/>
          </p:nvPr>
        </p:nvSpPr>
        <p:spPr/>
        <p:txBody>
          <a:bodyPr/>
          <a:lstStyle/>
          <a:p>
            <a:r>
              <a:rPr lang="en-GB" dirty="0"/>
              <a:t>Catechism no. 2225</a:t>
            </a:r>
          </a:p>
        </p:txBody>
      </p:sp>
    </p:spTree>
    <p:extLst>
      <p:ext uri="{BB962C8B-B14F-4D97-AF65-F5344CB8AC3E}">
        <p14:creationId xmlns:p14="http://schemas.microsoft.com/office/powerpoint/2010/main" val="1803296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a:t>Education in faith by parents should begin in the child’s earliest years. This already happens when family members help one another to grow in faith by </a:t>
            </a:r>
            <a:r>
              <a:rPr lang="en-GB" b="1" dirty="0">
                <a:solidFill>
                  <a:schemeClr val="accent5">
                    <a:lumMod val="75000"/>
                  </a:schemeClr>
                </a:solidFill>
              </a:rPr>
              <a:t>witness of a Christian life in keeping with the Gospel</a:t>
            </a:r>
            <a:r>
              <a:rPr lang="en-GB" dirty="0"/>
              <a:t>.  </a:t>
            </a:r>
          </a:p>
          <a:p>
            <a:r>
              <a:rPr lang="en-GB" b="1" dirty="0">
                <a:solidFill>
                  <a:schemeClr val="accent5">
                    <a:lumMod val="75000"/>
                  </a:schemeClr>
                </a:solidFill>
              </a:rPr>
              <a:t>Family catechesis precedes, accompanies and enriches other forms of instruction in the faith</a:t>
            </a:r>
            <a:r>
              <a:rPr lang="en-GB" dirty="0"/>
              <a:t>. Parents have the </a:t>
            </a:r>
            <a:r>
              <a:rPr lang="en-GB" b="1" dirty="0">
                <a:solidFill>
                  <a:schemeClr val="accent5">
                    <a:lumMod val="75000"/>
                  </a:schemeClr>
                </a:solidFill>
              </a:rPr>
              <a:t>mission</a:t>
            </a:r>
            <a:r>
              <a:rPr lang="en-GB" dirty="0"/>
              <a:t> of </a:t>
            </a:r>
            <a:r>
              <a:rPr lang="en-GB" b="1" dirty="0">
                <a:solidFill>
                  <a:schemeClr val="accent5">
                    <a:lumMod val="75000"/>
                  </a:schemeClr>
                </a:solidFill>
              </a:rPr>
              <a:t>teaching their children to pray</a:t>
            </a:r>
            <a:r>
              <a:rPr lang="en-GB" dirty="0"/>
              <a:t> and to </a:t>
            </a:r>
            <a:r>
              <a:rPr lang="en-GB" b="1" dirty="0">
                <a:solidFill>
                  <a:schemeClr val="accent5">
                    <a:lumMod val="75000"/>
                  </a:schemeClr>
                </a:solidFill>
              </a:rPr>
              <a:t>discover their vocation</a:t>
            </a:r>
            <a:r>
              <a:rPr lang="en-GB" dirty="0">
                <a:solidFill>
                  <a:schemeClr val="accent5">
                    <a:lumMod val="75000"/>
                  </a:schemeClr>
                </a:solidFill>
              </a:rPr>
              <a:t> </a:t>
            </a:r>
            <a:r>
              <a:rPr lang="en-GB" dirty="0"/>
              <a:t>as children of God.  </a:t>
            </a:r>
          </a:p>
          <a:p>
            <a:pPr marL="0" indent="0">
              <a:buNone/>
            </a:pPr>
            <a:endParaRPr lang="en-GB" dirty="0">
              <a:solidFill>
                <a:schemeClr val="accent5">
                  <a:lumMod val="75000"/>
                </a:schemeClr>
              </a:solidFill>
            </a:endParaRPr>
          </a:p>
        </p:txBody>
      </p:sp>
      <p:sp>
        <p:nvSpPr>
          <p:cNvPr id="3" name="Title 2"/>
          <p:cNvSpPr>
            <a:spLocks noGrp="1"/>
          </p:cNvSpPr>
          <p:nvPr>
            <p:ph type="title"/>
          </p:nvPr>
        </p:nvSpPr>
        <p:spPr/>
        <p:txBody>
          <a:bodyPr/>
          <a:lstStyle/>
          <a:p>
            <a:r>
              <a:rPr lang="en-GB" dirty="0"/>
              <a:t>Catechism no. 2226</a:t>
            </a:r>
          </a:p>
        </p:txBody>
      </p:sp>
    </p:spTree>
    <p:extLst>
      <p:ext uri="{BB962C8B-B14F-4D97-AF65-F5344CB8AC3E}">
        <p14:creationId xmlns:p14="http://schemas.microsoft.com/office/powerpoint/2010/main" val="1949049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348880"/>
            <a:ext cx="4896544" cy="4032448"/>
          </a:xfrm>
        </p:spPr>
        <p:txBody>
          <a:bodyPr>
            <a:normAutofit fontScale="92500" lnSpcReduction="10000"/>
          </a:bodyPr>
          <a:lstStyle/>
          <a:p>
            <a:r>
              <a:rPr lang="en-GB" dirty="0"/>
              <a:t>First responsibility of parents to educate</a:t>
            </a:r>
          </a:p>
          <a:p>
            <a:r>
              <a:rPr lang="en-GB" dirty="0"/>
              <a:t>Home – tenderness, forgiveness, respect, fidelity and service</a:t>
            </a:r>
          </a:p>
          <a:p>
            <a:r>
              <a:rPr lang="en-GB" dirty="0"/>
              <a:t>Grave responsibility of parents to give good example</a:t>
            </a:r>
          </a:p>
          <a:p>
            <a:r>
              <a:rPr lang="en-GB" dirty="0"/>
              <a:t>Responsibility and privilege of evangelising</a:t>
            </a:r>
          </a:p>
          <a:p>
            <a:r>
              <a:rPr lang="en-GB" dirty="0"/>
              <a:t>Witness of Christian life</a:t>
            </a:r>
          </a:p>
          <a:p>
            <a:r>
              <a:rPr lang="en-GB" dirty="0"/>
              <a:t>Family catechesis that precedes other instruction</a:t>
            </a:r>
          </a:p>
          <a:p>
            <a:endParaRPr lang="en-GB" dirty="0"/>
          </a:p>
          <a:p>
            <a:endParaRPr lang="en-GB" dirty="0"/>
          </a:p>
        </p:txBody>
      </p:sp>
      <p:sp>
        <p:nvSpPr>
          <p:cNvPr id="3" name="Title 2"/>
          <p:cNvSpPr>
            <a:spLocks noGrp="1"/>
          </p:cNvSpPr>
          <p:nvPr>
            <p:ph type="title"/>
          </p:nvPr>
        </p:nvSpPr>
        <p:spPr/>
        <p:txBody>
          <a:bodyPr/>
          <a:lstStyle/>
          <a:p>
            <a:r>
              <a:rPr lang="en-GB" dirty="0"/>
              <a:t>Catechism tells us of...</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2852936"/>
            <a:ext cx="321945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149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1780108"/>
          </a:xfrm>
        </p:spPr>
        <p:txBody>
          <a:bodyPr>
            <a:normAutofit fontScale="90000"/>
          </a:bodyPr>
          <a:lstStyle/>
          <a:p>
            <a:pPr marL="182880" indent="0">
              <a:buNone/>
            </a:pPr>
            <a:r>
              <a:rPr lang="en-GB" dirty="0"/>
              <a:t>Through this “Children contribute to the growth in holiness of their parents”</a:t>
            </a:r>
          </a:p>
        </p:txBody>
      </p:sp>
      <p:sp>
        <p:nvSpPr>
          <p:cNvPr id="3" name="Subtitle 2"/>
          <p:cNvSpPr>
            <a:spLocks noGrp="1"/>
          </p:cNvSpPr>
          <p:nvPr>
            <p:ph type="subTitle" idx="1"/>
          </p:nvPr>
        </p:nvSpPr>
        <p:spPr>
          <a:xfrm>
            <a:off x="1763688" y="4293096"/>
            <a:ext cx="5637010" cy="882119"/>
          </a:xfrm>
        </p:spPr>
        <p:txBody>
          <a:bodyPr>
            <a:normAutofit/>
          </a:bodyPr>
          <a:lstStyle/>
          <a:p>
            <a:r>
              <a:rPr lang="en-GB" b="1" dirty="0"/>
              <a:t>ccc 2227</a:t>
            </a:r>
          </a:p>
        </p:txBody>
      </p:sp>
    </p:spTree>
    <p:extLst>
      <p:ext uri="{BB962C8B-B14F-4D97-AF65-F5344CB8AC3E}">
        <p14:creationId xmlns:p14="http://schemas.microsoft.com/office/powerpoint/2010/main" val="989436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1780108"/>
          </a:xfrm>
        </p:spPr>
        <p:txBody>
          <a:bodyPr>
            <a:normAutofit/>
          </a:bodyPr>
          <a:lstStyle/>
          <a:p>
            <a:pPr marL="182880" indent="0">
              <a:buNone/>
            </a:pPr>
            <a:r>
              <a:rPr lang="en-GB" dirty="0"/>
              <a:t>Home-School-Parish</a:t>
            </a:r>
          </a:p>
        </p:txBody>
      </p:sp>
      <p:sp>
        <p:nvSpPr>
          <p:cNvPr id="4" name="Subtitle 3"/>
          <p:cNvSpPr>
            <a:spLocks noGrp="1"/>
          </p:cNvSpPr>
          <p:nvPr>
            <p:ph type="subTitle" idx="1"/>
          </p:nvPr>
        </p:nvSpPr>
        <p:spPr/>
        <p:txBody>
          <a:bodyPr/>
          <a:lstStyle/>
          <a:p>
            <a:r>
              <a:rPr lang="en-GB" dirty="0"/>
              <a:t>A working relationship</a:t>
            </a:r>
          </a:p>
        </p:txBody>
      </p:sp>
    </p:spTree>
    <p:extLst>
      <p:ext uri="{BB962C8B-B14F-4D97-AF65-F5344CB8AC3E}">
        <p14:creationId xmlns:p14="http://schemas.microsoft.com/office/powerpoint/2010/main" val="359680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1BAC2C-FC4D-423A-A61B-4DA000C44B3D}"/>
              </a:ext>
            </a:extLst>
          </p:cNvPr>
          <p:cNvSpPr>
            <a:spLocks noGrp="1"/>
          </p:cNvSpPr>
          <p:nvPr>
            <p:ph idx="1"/>
          </p:nvPr>
        </p:nvSpPr>
        <p:spPr/>
        <p:txBody>
          <a:bodyPr>
            <a:normAutofit fontScale="92500"/>
          </a:bodyPr>
          <a:lstStyle/>
          <a:p>
            <a:r>
              <a:rPr lang="en-GB" b="1" dirty="0">
                <a:latin typeface="Times New Roman" panose="02020603050405020304" pitchFamily="18" charset="0"/>
                <a:cs typeface="Times New Roman" panose="02020603050405020304" pitchFamily="18" charset="0"/>
              </a:rPr>
              <a:t>Prayers of Intercession</a:t>
            </a:r>
          </a:p>
          <a:p>
            <a:r>
              <a:rPr lang="en-GB" b="1" dirty="0">
                <a:latin typeface="Times New Roman" panose="02020603050405020304" pitchFamily="18" charset="0"/>
                <a:cs typeface="Times New Roman" panose="02020603050405020304" pitchFamily="18" charset="0"/>
              </a:rPr>
              <a:t>Our Father …</a:t>
            </a:r>
          </a:p>
          <a:p>
            <a:r>
              <a:rPr lang="en-GB" b="1" dirty="0">
                <a:latin typeface="Times New Roman" panose="02020603050405020304" pitchFamily="18" charset="0"/>
                <a:cs typeface="Times New Roman" panose="02020603050405020304" pitchFamily="18" charset="0"/>
              </a:rPr>
              <a:t>Closing Prayer – </a:t>
            </a:r>
          </a:p>
          <a:p>
            <a:r>
              <a:rPr lang="en-GB" dirty="0">
                <a:latin typeface="Times New Roman" panose="02020603050405020304" pitchFamily="18" charset="0"/>
                <a:cs typeface="Times New Roman" panose="02020603050405020304" pitchFamily="18" charset="0"/>
              </a:rPr>
              <a:t>Lord God, renew your Church with the Spirit of Wisdom and love, which you gave so fully to the Saints. Lead us by that same Spirit to seek you, the only foundation of true wisdom and the source of everlasting love. Through our Lord Jesus Christ, your Son, who lives and reigns with you in the unity of the Holy Spirit, one God for ever and ever. Amen</a:t>
            </a:r>
          </a:p>
        </p:txBody>
      </p:sp>
      <p:sp>
        <p:nvSpPr>
          <p:cNvPr id="3" name="Title 2">
            <a:extLst>
              <a:ext uri="{FF2B5EF4-FFF2-40B4-BE49-F238E27FC236}">
                <a16:creationId xmlns:a16="http://schemas.microsoft.com/office/drawing/2014/main" id="{5EE2BAB4-17A7-4EBF-B2BA-79193CC150A4}"/>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4085857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Much of what has been said you instinctively do as Christian/Catholic parents</a:t>
            </a:r>
          </a:p>
          <a:p>
            <a:r>
              <a:rPr lang="en-GB" dirty="0"/>
              <a:t>Reminds us all of the privilege of bringing children up in faith</a:t>
            </a:r>
          </a:p>
          <a:p>
            <a:r>
              <a:rPr lang="en-GB" dirty="0"/>
              <a:t>Reminds us that this is central to the vocation to marriage, from which parents receive the grace to fulfil their vocations as parents</a:t>
            </a:r>
          </a:p>
        </p:txBody>
      </p:sp>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3527909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2708920"/>
            <a:ext cx="4176463" cy="3240360"/>
          </a:xfrm>
        </p:spPr>
        <p:txBody>
          <a:bodyPr>
            <a:normAutofit lnSpcReduction="10000"/>
          </a:bodyPr>
          <a:lstStyle/>
          <a:p>
            <a:r>
              <a:rPr lang="en-GB" dirty="0"/>
              <a:t>Bishop Philip decided in the summer of 2008 that the Sacrament of Confirmation would no longer be celebrated with First Holy Communion.</a:t>
            </a:r>
          </a:p>
          <a:p>
            <a:r>
              <a:rPr lang="en-GB" dirty="0"/>
              <a:t>Confirmation will be celebrated by the Bishop, normally in P7 </a:t>
            </a:r>
          </a:p>
        </p:txBody>
      </p:sp>
      <p:sp>
        <p:nvSpPr>
          <p:cNvPr id="3" name="Title 2"/>
          <p:cNvSpPr>
            <a:spLocks noGrp="1"/>
          </p:cNvSpPr>
          <p:nvPr>
            <p:ph type="title"/>
          </p:nvPr>
        </p:nvSpPr>
        <p:spPr/>
        <p:txBody>
          <a:bodyPr>
            <a:normAutofit fontScale="90000"/>
          </a:bodyPr>
          <a:lstStyle/>
          <a:p>
            <a:r>
              <a:rPr lang="en-GB" dirty="0"/>
              <a:t>Change in timing of the Sacraments</a:t>
            </a:r>
          </a:p>
        </p:txBody>
      </p:sp>
      <p:pic>
        <p:nvPicPr>
          <p:cNvPr id="5122" name="Picture 2" descr="S:\Shared Pictures - All Diocesan Departments\Bishop Philip Ordination\Standing Cathedra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2599251"/>
            <a:ext cx="302433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114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2708920"/>
            <a:ext cx="7408333" cy="3450696"/>
          </a:xfrm>
        </p:spPr>
        <p:txBody>
          <a:bodyPr>
            <a:normAutofit fontScale="92500"/>
          </a:bodyPr>
          <a:lstStyle/>
          <a:p>
            <a:r>
              <a:rPr lang="en-GB" dirty="0"/>
              <a:t>I would like to stress that in preparing the children  for these sacraments, the most important thing is the </a:t>
            </a:r>
            <a:r>
              <a:rPr lang="en-GB" b="1" dirty="0">
                <a:solidFill>
                  <a:schemeClr val="accent5">
                    <a:lumMod val="75000"/>
                  </a:schemeClr>
                </a:solidFill>
              </a:rPr>
              <a:t>witness of faith and practice by all those who are involved in their preparation</a:t>
            </a:r>
            <a:r>
              <a:rPr lang="en-GB" dirty="0"/>
              <a:t>. For parents, this means their faithful catholic practice. For teachers this means witness to the children that Jesus Christ is the centre of their lives and that going to Mass and Confession are essential dimensions of their lives of faith. All the clever </a:t>
            </a:r>
            <a:r>
              <a:rPr lang="en-GB" dirty="0" err="1"/>
              <a:t>catechetics</a:t>
            </a:r>
            <a:r>
              <a:rPr lang="en-GB" dirty="0"/>
              <a:t> and creative teaching or liturgy in the world will not compensate for the absence of that core witness. </a:t>
            </a:r>
          </a:p>
        </p:txBody>
      </p:sp>
      <p:sp>
        <p:nvSpPr>
          <p:cNvPr id="3" name="Title 2"/>
          <p:cNvSpPr>
            <a:spLocks noGrp="1"/>
          </p:cNvSpPr>
          <p:nvPr>
            <p:ph type="title"/>
          </p:nvPr>
        </p:nvSpPr>
        <p:spPr/>
        <p:txBody>
          <a:bodyPr/>
          <a:lstStyle/>
          <a:p>
            <a:endParaRPr lang="en-GB"/>
          </a:p>
        </p:txBody>
      </p:sp>
      <p:pic>
        <p:nvPicPr>
          <p:cNvPr id="1026" name="Picture 2" descr="C:\Users\F Hannigan\Desktop\JK HEAD.jpg"/>
          <p:cNvPicPr>
            <a:picLocks noChangeAspect="1" noChangeArrowheads="1"/>
          </p:cNvPicPr>
          <p:nvPr/>
        </p:nvPicPr>
        <p:blipFill>
          <a:blip r:embed="rId2" cstate="print"/>
          <a:srcRect/>
          <a:stretch>
            <a:fillRect/>
          </a:stretch>
        </p:blipFill>
        <p:spPr bwMode="auto">
          <a:xfrm>
            <a:off x="6804248" y="332656"/>
            <a:ext cx="1174063" cy="2088232"/>
          </a:xfrm>
          <a:prstGeom prst="rect">
            <a:avLst/>
          </a:prstGeom>
          <a:noFill/>
        </p:spPr>
      </p:pic>
    </p:spTree>
    <p:extLst>
      <p:ext uri="{BB962C8B-B14F-4D97-AF65-F5344CB8AC3E}">
        <p14:creationId xmlns:p14="http://schemas.microsoft.com/office/powerpoint/2010/main" val="191886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“it is especially to be borne in mind that the centre of the Sacraments of initiation is the Eucharist. </a:t>
            </a:r>
            <a:r>
              <a:rPr lang="en-GB" b="1" dirty="0">
                <a:solidFill>
                  <a:schemeClr val="accent5">
                    <a:lumMod val="75000"/>
                  </a:schemeClr>
                </a:solidFill>
              </a:rPr>
              <a:t>One of the arks and obligations of the fully-initiated Catholic is the full, active and conscious participation at Sunday Mass</a:t>
            </a:r>
            <a:r>
              <a:rPr lang="en-GB" dirty="0"/>
              <a:t>. Young Catholics must fulfil the serious obligation to participate at Sunday Mass so that the Eucharist will be at the centre of a full Christian life”</a:t>
            </a:r>
          </a:p>
          <a:p>
            <a:pPr marL="0" indent="0" algn="r">
              <a:buNone/>
            </a:pPr>
            <a:r>
              <a:rPr lang="en-GB" dirty="0"/>
              <a:t>(Principles, Confirmation, 15.)</a:t>
            </a:r>
          </a:p>
        </p:txBody>
      </p:sp>
      <p:sp>
        <p:nvSpPr>
          <p:cNvPr id="3" name="Title 2"/>
          <p:cNvSpPr>
            <a:spLocks noGrp="1"/>
          </p:cNvSpPr>
          <p:nvPr>
            <p:ph type="title"/>
          </p:nvPr>
        </p:nvSpPr>
        <p:spPr/>
        <p:txBody>
          <a:bodyPr/>
          <a:lstStyle/>
          <a:p>
            <a:endParaRPr lang="en-GB"/>
          </a:p>
        </p:txBody>
      </p:sp>
      <p:pic>
        <p:nvPicPr>
          <p:cNvPr id="5" name="Picture 2" descr="C:\Users\F Hannigan\Desktop\JK HEAD.jpg"/>
          <p:cNvPicPr>
            <a:picLocks noChangeAspect="1" noChangeArrowheads="1"/>
          </p:cNvPicPr>
          <p:nvPr/>
        </p:nvPicPr>
        <p:blipFill>
          <a:blip r:embed="rId2" cstate="print"/>
          <a:srcRect/>
          <a:stretch>
            <a:fillRect/>
          </a:stretch>
        </p:blipFill>
        <p:spPr bwMode="auto">
          <a:xfrm>
            <a:off x="6804248" y="332656"/>
            <a:ext cx="1174063" cy="2088232"/>
          </a:xfrm>
          <a:prstGeom prst="rect">
            <a:avLst/>
          </a:prstGeom>
          <a:noFill/>
        </p:spPr>
      </p:pic>
    </p:spTree>
    <p:extLst>
      <p:ext uri="{BB962C8B-B14F-4D97-AF65-F5344CB8AC3E}">
        <p14:creationId xmlns:p14="http://schemas.microsoft.com/office/powerpoint/2010/main" val="1813985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With regard to the sacramental initiation of children, our practice needs to be guided above all by the Eucharist, the source and summit of Christian life. </a:t>
            </a:r>
            <a:r>
              <a:rPr lang="en-GB" b="1" dirty="0">
                <a:solidFill>
                  <a:schemeClr val="accent5">
                    <a:lumMod val="75000"/>
                  </a:schemeClr>
                </a:solidFill>
              </a:rPr>
              <a:t>What we are doing in the sacramental initiation of children is helping them to be young Catholics and then adult Catholics who have the Lord at the centre of their lives and who go to Mass on a Sunday</a:t>
            </a:r>
            <a:r>
              <a:rPr lang="en-GB" dirty="0"/>
              <a:t>. </a:t>
            </a:r>
          </a:p>
        </p:txBody>
      </p:sp>
      <p:sp>
        <p:nvSpPr>
          <p:cNvPr id="3" name="Title 2"/>
          <p:cNvSpPr>
            <a:spLocks noGrp="1"/>
          </p:cNvSpPr>
          <p:nvPr>
            <p:ph type="title"/>
          </p:nvPr>
        </p:nvSpPr>
        <p:spPr/>
        <p:txBody>
          <a:bodyPr/>
          <a:lstStyle/>
          <a:p>
            <a:endParaRPr lang="en-GB"/>
          </a:p>
        </p:txBody>
      </p:sp>
      <p:pic>
        <p:nvPicPr>
          <p:cNvPr id="5" name="Picture 2" descr="C:\Users\F Hannigan\Desktop\JK HEAD.jpg"/>
          <p:cNvPicPr>
            <a:picLocks noChangeAspect="1" noChangeArrowheads="1"/>
          </p:cNvPicPr>
          <p:nvPr/>
        </p:nvPicPr>
        <p:blipFill>
          <a:blip r:embed="rId2" cstate="print"/>
          <a:srcRect/>
          <a:stretch>
            <a:fillRect/>
          </a:stretch>
        </p:blipFill>
        <p:spPr bwMode="auto">
          <a:xfrm>
            <a:off x="6804248" y="332656"/>
            <a:ext cx="1174063" cy="2088232"/>
          </a:xfrm>
          <a:prstGeom prst="rect">
            <a:avLst/>
          </a:prstGeom>
          <a:noFill/>
        </p:spPr>
      </p:pic>
    </p:spTree>
    <p:extLst>
      <p:ext uri="{BB962C8B-B14F-4D97-AF65-F5344CB8AC3E}">
        <p14:creationId xmlns:p14="http://schemas.microsoft.com/office/powerpoint/2010/main" val="25719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708920"/>
            <a:ext cx="3771941" cy="3450696"/>
          </a:xfrm>
        </p:spPr>
        <p:txBody>
          <a:bodyPr/>
          <a:lstStyle/>
          <a:p>
            <a:r>
              <a:rPr lang="en-GB" dirty="0"/>
              <a:t>Doctrinal, Pastoral, Practical Principles</a:t>
            </a:r>
          </a:p>
          <a:p>
            <a:endParaRPr lang="en-GB" dirty="0"/>
          </a:p>
          <a:p>
            <a:r>
              <a:rPr lang="en-GB" dirty="0"/>
              <a:t>Document by Bishop Philip</a:t>
            </a:r>
          </a:p>
        </p:txBody>
      </p:sp>
      <p:sp>
        <p:nvSpPr>
          <p:cNvPr id="3" name="Title 2"/>
          <p:cNvSpPr>
            <a:spLocks noGrp="1"/>
          </p:cNvSpPr>
          <p:nvPr>
            <p:ph type="title"/>
          </p:nvPr>
        </p:nvSpPr>
        <p:spPr/>
        <p:txBody>
          <a:bodyPr/>
          <a:lstStyle/>
          <a:p>
            <a:r>
              <a:rPr lang="en-GB" dirty="0"/>
              <a:t>Sacraments for Baptised Children</a:t>
            </a:r>
          </a:p>
        </p:txBody>
      </p:sp>
      <p:pic>
        <p:nvPicPr>
          <p:cNvPr id="5" name="Picture 2" descr="C:\Users\F Hannigan\Desktop\JK HEAD.jpg"/>
          <p:cNvPicPr>
            <a:picLocks noChangeAspect="1" noChangeArrowheads="1"/>
          </p:cNvPicPr>
          <p:nvPr/>
        </p:nvPicPr>
        <p:blipFill>
          <a:blip r:embed="rId2" cstate="print"/>
          <a:srcRect/>
          <a:stretch>
            <a:fillRect/>
          </a:stretch>
        </p:blipFill>
        <p:spPr bwMode="auto">
          <a:xfrm>
            <a:off x="5292080" y="2780928"/>
            <a:ext cx="1944216" cy="3458055"/>
          </a:xfrm>
          <a:prstGeom prst="rect">
            <a:avLst/>
          </a:prstGeom>
          <a:noFill/>
        </p:spPr>
      </p:pic>
    </p:spTree>
    <p:extLst>
      <p:ext uri="{BB962C8B-B14F-4D97-AF65-F5344CB8AC3E}">
        <p14:creationId xmlns:p14="http://schemas.microsoft.com/office/powerpoint/2010/main" val="3412687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Baptism, the first Sacrament, is birth in to the new life of Christ, incorporation in to the Church, and the gateway to the other Sacraments. </a:t>
            </a:r>
          </a:p>
          <a:p>
            <a:pPr marL="0" indent="0">
              <a:buNone/>
            </a:pPr>
            <a:endParaRPr lang="en-GB" dirty="0"/>
          </a:p>
        </p:txBody>
      </p:sp>
      <p:sp>
        <p:nvSpPr>
          <p:cNvPr id="3" name="Title 2"/>
          <p:cNvSpPr>
            <a:spLocks noGrp="1"/>
          </p:cNvSpPr>
          <p:nvPr>
            <p:ph type="title"/>
          </p:nvPr>
        </p:nvSpPr>
        <p:spPr/>
        <p:txBody>
          <a:bodyPr/>
          <a:lstStyle/>
          <a:p>
            <a:r>
              <a:rPr lang="en-GB" dirty="0"/>
              <a:t>Principles</a:t>
            </a:r>
          </a:p>
        </p:txBody>
      </p:sp>
      <p:pic>
        <p:nvPicPr>
          <p:cNvPr id="5" name="Picture 2" descr="C:\Users\F Hannigan\Desktop\JK HEAD.jpg"/>
          <p:cNvPicPr>
            <a:picLocks noChangeAspect="1" noChangeArrowheads="1"/>
          </p:cNvPicPr>
          <p:nvPr/>
        </p:nvPicPr>
        <p:blipFill>
          <a:blip r:embed="rId2" cstate="print"/>
          <a:srcRect/>
          <a:stretch>
            <a:fillRect/>
          </a:stretch>
        </p:blipFill>
        <p:spPr bwMode="auto">
          <a:xfrm>
            <a:off x="6804248" y="332656"/>
            <a:ext cx="1174063" cy="2088232"/>
          </a:xfrm>
          <a:prstGeom prst="rect">
            <a:avLst/>
          </a:prstGeom>
          <a:noFill/>
        </p:spPr>
      </p:pic>
    </p:spTree>
    <p:extLst>
      <p:ext uri="{BB962C8B-B14F-4D97-AF65-F5344CB8AC3E}">
        <p14:creationId xmlns:p14="http://schemas.microsoft.com/office/powerpoint/2010/main" val="2054575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First Confession and Reconciliation, the Second Sacrament for baptised children, is for the forgiveness of sins committed after baptism, and is a preparation for First Eucharist</a:t>
            </a:r>
          </a:p>
          <a:p>
            <a:pPr marL="0" indent="0">
              <a:buNone/>
            </a:pPr>
            <a:endParaRPr lang="en-GB" dirty="0"/>
          </a:p>
        </p:txBody>
      </p:sp>
      <p:sp>
        <p:nvSpPr>
          <p:cNvPr id="3" name="Title 2"/>
          <p:cNvSpPr>
            <a:spLocks noGrp="1"/>
          </p:cNvSpPr>
          <p:nvPr>
            <p:ph type="title"/>
          </p:nvPr>
        </p:nvSpPr>
        <p:spPr/>
        <p:txBody>
          <a:bodyPr/>
          <a:lstStyle/>
          <a:p>
            <a:r>
              <a:rPr lang="en-GB" dirty="0"/>
              <a:t>Principles</a:t>
            </a:r>
          </a:p>
        </p:txBody>
      </p:sp>
      <p:pic>
        <p:nvPicPr>
          <p:cNvPr id="5" name="Picture 2" descr="C:\Users\F Hannigan\Desktop\JK HEAD.jpg"/>
          <p:cNvPicPr>
            <a:picLocks noChangeAspect="1" noChangeArrowheads="1"/>
          </p:cNvPicPr>
          <p:nvPr/>
        </p:nvPicPr>
        <p:blipFill>
          <a:blip r:embed="rId2" cstate="print"/>
          <a:srcRect/>
          <a:stretch>
            <a:fillRect/>
          </a:stretch>
        </p:blipFill>
        <p:spPr bwMode="auto">
          <a:xfrm>
            <a:off x="6804248" y="332656"/>
            <a:ext cx="1174063" cy="2088232"/>
          </a:xfrm>
          <a:prstGeom prst="rect">
            <a:avLst/>
          </a:prstGeom>
          <a:noFill/>
        </p:spPr>
      </p:pic>
    </p:spTree>
    <p:extLst>
      <p:ext uri="{BB962C8B-B14F-4D97-AF65-F5344CB8AC3E}">
        <p14:creationId xmlns:p14="http://schemas.microsoft.com/office/powerpoint/2010/main" val="1513693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First Eucharist (First Holy Communion) is the centre of the sacramental initiation of baptised children and the Sacrament of full communion with the church all the sacraments are ordered to the Eucharistic Sacrifice (the Mass) as the source and summit of Christian life.</a:t>
            </a:r>
          </a:p>
        </p:txBody>
      </p:sp>
      <p:sp>
        <p:nvSpPr>
          <p:cNvPr id="3" name="Title 2"/>
          <p:cNvSpPr>
            <a:spLocks noGrp="1"/>
          </p:cNvSpPr>
          <p:nvPr>
            <p:ph type="title"/>
          </p:nvPr>
        </p:nvSpPr>
        <p:spPr/>
        <p:txBody>
          <a:bodyPr/>
          <a:lstStyle/>
          <a:p>
            <a:r>
              <a:rPr lang="en-GB" dirty="0"/>
              <a:t>Principles</a:t>
            </a:r>
          </a:p>
        </p:txBody>
      </p:sp>
      <p:pic>
        <p:nvPicPr>
          <p:cNvPr id="5" name="Picture 2" descr="C:\Users\F Hannigan\Desktop\JK HEAD.jpg"/>
          <p:cNvPicPr>
            <a:picLocks noChangeAspect="1" noChangeArrowheads="1"/>
          </p:cNvPicPr>
          <p:nvPr/>
        </p:nvPicPr>
        <p:blipFill>
          <a:blip r:embed="rId2" cstate="print"/>
          <a:srcRect/>
          <a:stretch>
            <a:fillRect/>
          </a:stretch>
        </p:blipFill>
        <p:spPr bwMode="auto">
          <a:xfrm>
            <a:off x="6804248" y="332656"/>
            <a:ext cx="1174063" cy="2088232"/>
          </a:xfrm>
          <a:prstGeom prst="rect">
            <a:avLst/>
          </a:prstGeom>
          <a:noFill/>
        </p:spPr>
      </p:pic>
    </p:spTree>
    <p:extLst>
      <p:ext uri="{BB962C8B-B14F-4D97-AF65-F5344CB8AC3E}">
        <p14:creationId xmlns:p14="http://schemas.microsoft.com/office/powerpoint/2010/main" val="3801199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Confirmation completes baptism, deepens further the bond of  communion with the Church, and confers the special strength of the Holy Spirit for the witness of Christian life. </a:t>
            </a:r>
          </a:p>
        </p:txBody>
      </p:sp>
      <p:sp>
        <p:nvSpPr>
          <p:cNvPr id="3" name="Title 2"/>
          <p:cNvSpPr>
            <a:spLocks noGrp="1"/>
          </p:cNvSpPr>
          <p:nvPr>
            <p:ph type="title"/>
          </p:nvPr>
        </p:nvSpPr>
        <p:spPr/>
        <p:txBody>
          <a:bodyPr/>
          <a:lstStyle/>
          <a:p>
            <a:r>
              <a:rPr lang="en-GB" dirty="0"/>
              <a:t>Principles</a:t>
            </a:r>
          </a:p>
        </p:txBody>
      </p:sp>
      <p:pic>
        <p:nvPicPr>
          <p:cNvPr id="5" name="Picture 2" descr="C:\Users\F Hannigan\Desktop\JK HEAD.jpg"/>
          <p:cNvPicPr>
            <a:picLocks noChangeAspect="1" noChangeArrowheads="1"/>
          </p:cNvPicPr>
          <p:nvPr/>
        </p:nvPicPr>
        <p:blipFill>
          <a:blip r:embed="rId2" cstate="print"/>
          <a:srcRect/>
          <a:stretch>
            <a:fillRect/>
          </a:stretch>
        </p:blipFill>
        <p:spPr bwMode="auto">
          <a:xfrm>
            <a:off x="6804248" y="332656"/>
            <a:ext cx="1174063" cy="2088232"/>
          </a:xfrm>
          <a:prstGeom prst="rect">
            <a:avLst/>
          </a:prstGeom>
          <a:noFill/>
        </p:spPr>
      </p:pic>
    </p:spTree>
    <p:extLst>
      <p:ext uri="{BB962C8B-B14F-4D97-AF65-F5344CB8AC3E}">
        <p14:creationId xmlns:p14="http://schemas.microsoft.com/office/powerpoint/2010/main" val="115119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2420888"/>
            <a:ext cx="6400800" cy="3474720"/>
          </a:xfrm>
        </p:spPr>
        <p:txBody>
          <a:bodyPr/>
          <a:lstStyle/>
          <a:p>
            <a:pPr algn="just"/>
            <a:r>
              <a:rPr lang="en-GB" dirty="0"/>
              <a:t>Jesus came up and spoke to his disciples. He said, “All authority in heaven and on earth has been given to me.</a:t>
            </a:r>
            <a:r>
              <a:rPr lang="en-GB" b="1" baseline="30000" dirty="0"/>
              <a:t>  </a:t>
            </a:r>
            <a:r>
              <a:rPr lang="en-GB" dirty="0"/>
              <a:t>Go therefore, make disciples of all nations; baptise them in the name of the Father and of the Son and of the Holy Spirit, </a:t>
            </a:r>
            <a:r>
              <a:rPr lang="en-GB" b="1" baseline="30000" dirty="0"/>
              <a:t> </a:t>
            </a:r>
            <a:r>
              <a:rPr lang="en-GB" dirty="0"/>
              <a:t>and teaching them to observe all the commands I gave you. And know that I am with you always; yes to end of time.”</a:t>
            </a:r>
          </a:p>
        </p:txBody>
      </p:sp>
      <p:sp>
        <p:nvSpPr>
          <p:cNvPr id="2" name="Title 1"/>
          <p:cNvSpPr>
            <a:spLocks noGrp="1"/>
          </p:cNvSpPr>
          <p:nvPr>
            <p:ph type="title"/>
          </p:nvPr>
        </p:nvSpPr>
        <p:spPr>
          <a:xfrm>
            <a:off x="827584" y="188640"/>
            <a:ext cx="6512511" cy="1577112"/>
          </a:xfrm>
        </p:spPr>
        <p:txBody>
          <a:bodyPr/>
          <a:lstStyle/>
          <a:p>
            <a:pPr marL="0" indent="0">
              <a:buNone/>
            </a:pPr>
            <a:r>
              <a:rPr lang="en-GB" dirty="0"/>
              <a:t>Scripture – Matthew</a:t>
            </a:r>
            <a:br>
              <a:rPr lang="en-GB" dirty="0"/>
            </a:br>
            <a:r>
              <a:rPr lang="en-GB" dirty="0"/>
              <a:t>28: 18-20</a:t>
            </a:r>
          </a:p>
        </p:txBody>
      </p:sp>
    </p:spTree>
    <p:extLst>
      <p:ext uri="{BB962C8B-B14F-4D97-AF65-F5344CB8AC3E}">
        <p14:creationId xmlns:p14="http://schemas.microsoft.com/office/powerpoint/2010/main" val="1995403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All these Sacraments are </a:t>
            </a:r>
            <a:r>
              <a:rPr lang="en-GB" i="1" dirty="0"/>
              <a:t>sacraments of faith</a:t>
            </a:r>
            <a:r>
              <a:rPr lang="en-GB" dirty="0"/>
              <a:t>. Each one, both in preparation and celebration, is an occasion for the evangelisation of he children themselves, their families and of the Catholic community as a whole. </a:t>
            </a:r>
            <a:r>
              <a:rPr lang="en-GB" b="1" dirty="0">
                <a:solidFill>
                  <a:schemeClr val="accent5">
                    <a:lumMod val="75000"/>
                  </a:schemeClr>
                </a:solidFill>
              </a:rPr>
              <a:t>Each one is to be received with faith and led to growth in faith.</a:t>
            </a:r>
          </a:p>
        </p:txBody>
      </p:sp>
      <p:sp>
        <p:nvSpPr>
          <p:cNvPr id="3" name="Title 2"/>
          <p:cNvSpPr>
            <a:spLocks noGrp="1"/>
          </p:cNvSpPr>
          <p:nvPr>
            <p:ph type="title"/>
          </p:nvPr>
        </p:nvSpPr>
        <p:spPr/>
        <p:txBody>
          <a:bodyPr/>
          <a:lstStyle/>
          <a:p>
            <a:r>
              <a:rPr lang="en-GB" dirty="0"/>
              <a:t>Principles</a:t>
            </a:r>
          </a:p>
        </p:txBody>
      </p:sp>
      <p:pic>
        <p:nvPicPr>
          <p:cNvPr id="5" name="Picture 2" descr="C:\Users\F Hannigan\Desktop\JK HEAD.jpg"/>
          <p:cNvPicPr>
            <a:picLocks noChangeAspect="1" noChangeArrowheads="1"/>
          </p:cNvPicPr>
          <p:nvPr/>
        </p:nvPicPr>
        <p:blipFill>
          <a:blip r:embed="rId2" cstate="print"/>
          <a:srcRect/>
          <a:stretch>
            <a:fillRect/>
          </a:stretch>
        </p:blipFill>
        <p:spPr bwMode="auto">
          <a:xfrm>
            <a:off x="6804248" y="332656"/>
            <a:ext cx="1174063" cy="2088232"/>
          </a:xfrm>
          <a:prstGeom prst="rect">
            <a:avLst/>
          </a:prstGeom>
          <a:noFill/>
        </p:spPr>
      </p:pic>
    </p:spTree>
    <p:extLst>
      <p:ext uri="{BB962C8B-B14F-4D97-AF65-F5344CB8AC3E}">
        <p14:creationId xmlns:p14="http://schemas.microsoft.com/office/powerpoint/2010/main" val="1876857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Parents are chiefly responsible for the faith and sacramental initiation of their children. Parents will petition the parish for their children to be admitted to each of these Sacraments. Parents must accompany and support the children with their own faith and religious practice before and after the children are admitted to these Sacraments. </a:t>
            </a:r>
            <a:endParaRPr lang="en-GB" dirty="0">
              <a:solidFill>
                <a:schemeClr val="accent5">
                  <a:lumMod val="75000"/>
                </a:schemeClr>
              </a:solidFill>
            </a:endParaRPr>
          </a:p>
        </p:txBody>
      </p:sp>
      <p:sp>
        <p:nvSpPr>
          <p:cNvPr id="3" name="Title 2"/>
          <p:cNvSpPr>
            <a:spLocks noGrp="1"/>
          </p:cNvSpPr>
          <p:nvPr>
            <p:ph type="title"/>
          </p:nvPr>
        </p:nvSpPr>
        <p:spPr/>
        <p:txBody>
          <a:bodyPr/>
          <a:lstStyle/>
          <a:p>
            <a:r>
              <a:rPr lang="en-GB" dirty="0"/>
              <a:t>Principles</a:t>
            </a:r>
          </a:p>
        </p:txBody>
      </p:sp>
      <p:pic>
        <p:nvPicPr>
          <p:cNvPr id="5" name="Picture 2" descr="C:\Users\F Hannigan\Desktop\JK HEAD.jpg"/>
          <p:cNvPicPr>
            <a:picLocks noChangeAspect="1" noChangeArrowheads="1"/>
          </p:cNvPicPr>
          <p:nvPr/>
        </p:nvPicPr>
        <p:blipFill>
          <a:blip r:embed="rId2" cstate="print"/>
          <a:srcRect/>
          <a:stretch>
            <a:fillRect/>
          </a:stretch>
        </p:blipFill>
        <p:spPr bwMode="auto">
          <a:xfrm>
            <a:off x="6804248" y="332656"/>
            <a:ext cx="1174063" cy="2088232"/>
          </a:xfrm>
          <a:prstGeom prst="rect">
            <a:avLst/>
          </a:prstGeom>
          <a:noFill/>
        </p:spPr>
      </p:pic>
    </p:spTree>
    <p:extLst>
      <p:ext uri="{BB962C8B-B14F-4D97-AF65-F5344CB8AC3E}">
        <p14:creationId xmlns:p14="http://schemas.microsoft.com/office/powerpoint/2010/main" val="3806309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 dress code for the First Communion Mass should be characterised by a religious simplicity, with an emphasis on the white garments (</a:t>
            </a:r>
            <a:r>
              <a:rPr lang="en-GB" dirty="0" err="1"/>
              <a:t>albs</a:t>
            </a:r>
            <a:r>
              <a:rPr lang="en-GB" dirty="0"/>
              <a:t>, white shirts, first communion dresses) to recall the baptismal robe. Ostentation is to be avoided, as are the accessories which have no place in liturgy. </a:t>
            </a:r>
          </a:p>
        </p:txBody>
      </p:sp>
      <p:sp>
        <p:nvSpPr>
          <p:cNvPr id="3" name="Title 2"/>
          <p:cNvSpPr>
            <a:spLocks noGrp="1"/>
          </p:cNvSpPr>
          <p:nvPr>
            <p:ph type="title"/>
          </p:nvPr>
        </p:nvSpPr>
        <p:spPr/>
        <p:txBody>
          <a:bodyPr/>
          <a:lstStyle/>
          <a:p>
            <a:r>
              <a:rPr lang="en-GB" dirty="0"/>
              <a:t>Dress Code</a:t>
            </a:r>
          </a:p>
        </p:txBody>
      </p:sp>
      <p:pic>
        <p:nvPicPr>
          <p:cNvPr id="5" name="Picture 2" descr="C:\Users\F Hannigan\Desktop\JK HEAD.jpg"/>
          <p:cNvPicPr>
            <a:picLocks noChangeAspect="1" noChangeArrowheads="1"/>
          </p:cNvPicPr>
          <p:nvPr/>
        </p:nvPicPr>
        <p:blipFill>
          <a:blip r:embed="rId2" cstate="print"/>
          <a:srcRect/>
          <a:stretch>
            <a:fillRect/>
          </a:stretch>
        </p:blipFill>
        <p:spPr bwMode="auto">
          <a:xfrm>
            <a:off x="6804248" y="332656"/>
            <a:ext cx="1174063" cy="2088232"/>
          </a:xfrm>
          <a:prstGeom prst="rect">
            <a:avLst/>
          </a:prstGeom>
          <a:noFill/>
        </p:spPr>
      </p:pic>
    </p:spTree>
    <p:extLst>
      <p:ext uri="{BB962C8B-B14F-4D97-AF65-F5344CB8AC3E}">
        <p14:creationId xmlns:p14="http://schemas.microsoft.com/office/powerpoint/2010/main" val="2239248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2492896"/>
            <a:ext cx="7408333" cy="3450696"/>
          </a:xfrm>
        </p:spPr>
        <p:txBody>
          <a:bodyPr>
            <a:normAutofit/>
          </a:bodyPr>
          <a:lstStyle/>
          <a:p>
            <a:pPr marL="0" indent="0">
              <a:buNone/>
            </a:pPr>
            <a:r>
              <a:rPr lang="en-GB" sz="3600" dirty="0"/>
              <a:t>Mass during Advent &amp; Lent</a:t>
            </a:r>
          </a:p>
          <a:p>
            <a:r>
              <a:rPr lang="en-GB" sz="3000" dirty="0"/>
              <a:t>In the Primary Schools of St. Joseph’s &amp; Our Lady of the Missions weekly Services</a:t>
            </a:r>
          </a:p>
          <a:p>
            <a:r>
              <a:rPr lang="en-GB" sz="3000" dirty="0"/>
              <a:t>St. Ninian’s H/School@ 8:25am daily</a:t>
            </a:r>
          </a:p>
          <a:p>
            <a:r>
              <a:rPr lang="en-GB" sz="3000" dirty="0"/>
              <a:t>In the Parish @ 9:30am.</a:t>
            </a:r>
            <a:endParaRPr lang="en-GB" sz="3600" dirty="0"/>
          </a:p>
        </p:txBody>
      </p:sp>
      <p:sp>
        <p:nvSpPr>
          <p:cNvPr id="3" name="Title 2"/>
          <p:cNvSpPr>
            <a:spLocks noGrp="1"/>
          </p:cNvSpPr>
          <p:nvPr>
            <p:ph type="title"/>
          </p:nvPr>
        </p:nvSpPr>
        <p:spPr/>
        <p:txBody>
          <a:bodyPr>
            <a:normAutofit fontScale="90000"/>
          </a:bodyPr>
          <a:lstStyle/>
          <a:p>
            <a:r>
              <a:rPr lang="en-GB" dirty="0"/>
              <a:t>Reflections on Faith &amp; Sacraments</a:t>
            </a:r>
          </a:p>
        </p:txBody>
      </p:sp>
    </p:spTree>
    <p:extLst>
      <p:ext uri="{BB962C8B-B14F-4D97-AF65-F5344CB8AC3E}">
        <p14:creationId xmlns:p14="http://schemas.microsoft.com/office/powerpoint/2010/main" val="3043647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2492896"/>
            <a:ext cx="7408333" cy="3450696"/>
          </a:xfrm>
        </p:spPr>
        <p:txBody>
          <a:bodyPr>
            <a:normAutofit/>
          </a:bodyPr>
          <a:lstStyle/>
          <a:p>
            <a:pPr marL="0" indent="0" algn="ctr">
              <a:buNone/>
            </a:pPr>
            <a:r>
              <a:rPr lang="en-GB" sz="2000" dirty="0"/>
              <a:t>Rite of Commitment for St. Joseph’s P3</a:t>
            </a:r>
          </a:p>
          <a:p>
            <a:pPr marL="0" indent="0" algn="ctr">
              <a:buNone/>
            </a:pPr>
            <a:r>
              <a:rPr lang="en-GB" sz="2000" dirty="0"/>
              <a:t>Sunday, 27</a:t>
            </a:r>
            <a:r>
              <a:rPr lang="en-GB" sz="2000" baseline="30000" dirty="0"/>
              <a:t>th</a:t>
            </a:r>
            <a:r>
              <a:rPr lang="en-GB" sz="2000" dirty="0"/>
              <a:t> Nov. 2022 @ at 10.00am</a:t>
            </a:r>
          </a:p>
          <a:p>
            <a:pPr marL="0" indent="0" algn="ctr">
              <a:buNone/>
            </a:pPr>
            <a:r>
              <a:rPr lang="en-GB" sz="2000" dirty="0"/>
              <a:t>Rite of Commitment for OLM’s P3</a:t>
            </a:r>
          </a:p>
          <a:p>
            <a:pPr marL="0" indent="0" algn="ctr">
              <a:buNone/>
            </a:pPr>
            <a:r>
              <a:rPr lang="en-GB" sz="2000" dirty="0"/>
              <a:t>Sunday, 27</a:t>
            </a:r>
            <a:r>
              <a:rPr lang="en-GB" sz="2000" baseline="30000" dirty="0"/>
              <a:t>th</a:t>
            </a:r>
            <a:r>
              <a:rPr lang="en-GB" sz="2000" dirty="0"/>
              <a:t> Nov. 2021 @ at 12.00am</a:t>
            </a:r>
          </a:p>
          <a:p>
            <a:pPr marL="0" indent="0" algn="ctr">
              <a:buNone/>
            </a:pPr>
            <a:endParaRPr lang="en-GB" sz="2000" dirty="0"/>
          </a:p>
          <a:p>
            <a:pPr marL="0" indent="0" algn="ctr">
              <a:buNone/>
            </a:pPr>
            <a:r>
              <a:rPr lang="en-GB" sz="2000" dirty="0"/>
              <a:t>Rite of Enrolment for St. Joseph’s P4 </a:t>
            </a:r>
          </a:p>
          <a:p>
            <a:pPr marL="0" indent="0" algn="ctr">
              <a:buNone/>
            </a:pPr>
            <a:r>
              <a:rPr lang="en-GB" sz="2000" dirty="0"/>
              <a:t>Sunday, 19</a:t>
            </a:r>
            <a:r>
              <a:rPr lang="en-GB" sz="2000" baseline="30000" dirty="0"/>
              <a:t>th</a:t>
            </a:r>
            <a:r>
              <a:rPr lang="en-GB" sz="2000" dirty="0"/>
              <a:t> February 2023 @ at 10.00am</a:t>
            </a:r>
          </a:p>
          <a:p>
            <a:pPr marL="0" indent="0" algn="ctr">
              <a:buNone/>
            </a:pPr>
            <a:r>
              <a:rPr lang="en-GB" sz="2000" dirty="0"/>
              <a:t>Rite of Enrolment for St. OLM’s P4 </a:t>
            </a:r>
          </a:p>
          <a:p>
            <a:pPr marL="0" indent="0" algn="ctr">
              <a:buNone/>
            </a:pPr>
            <a:r>
              <a:rPr lang="en-GB" sz="2000" dirty="0"/>
              <a:t>Sunday, 19</a:t>
            </a:r>
            <a:r>
              <a:rPr lang="en-GB" sz="2000" baseline="30000" dirty="0"/>
              <a:t>th</a:t>
            </a:r>
            <a:r>
              <a:rPr lang="en-GB" sz="2000" dirty="0"/>
              <a:t> February 2023 @ at 12.00 Noon</a:t>
            </a:r>
          </a:p>
          <a:p>
            <a:pPr marL="0" indent="0" algn="ctr">
              <a:buNone/>
            </a:pPr>
            <a:endParaRPr lang="en-GB" sz="2000" dirty="0"/>
          </a:p>
          <a:p>
            <a:pPr marL="0" indent="0" algn="ctr">
              <a:buNone/>
            </a:pPr>
            <a:endParaRPr lang="en-GB" sz="3600" dirty="0"/>
          </a:p>
        </p:txBody>
      </p:sp>
      <p:sp>
        <p:nvSpPr>
          <p:cNvPr id="3" name="Title 2"/>
          <p:cNvSpPr>
            <a:spLocks noGrp="1"/>
          </p:cNvSpPr>
          <p:nvPr>
            <p:ph type="title"/>
          </p:nvPr>
        </p:nvSpPr>
        <p:spPr/>
        <p:txBody>
          <a:bodyPr/>
          <a:lstStyle/>
          <a:p>
            <a:r>
              <a:rPr lang="en-GB" dirty="0"/>
              <a:t>Dates</a:t>
            </a:r>
          </a:p>
        </p:txBody>
      </p:sp>
    </p:spTree>
    <p:extLst>
      <p:ext uri="{BB962C8B-B14F-4D97-AF65-F5344CB8AC3E}">
        <p14:creationId xmlns:p14="http://schemas.microsoft.com/office/powerpoint/2010/main" val="747845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First Confessions</a:t>
            </a:r>
          </a:p>
        </p:txBody>
      </p:sp>
      <p:sp>
        <p:nvSpPr>
          <p:cNvPr id="4" name="Content Placeholder 1"/>
          <p:cNvSpPr>
            <a:spLocks noGrp="1"/>
          </p:cNvSpPr>
          <p:nvPr>
            <p:ph idx="1"/>
          </p:nvPr>
        </p:nvSpPr>
        <p:spPr/>
        <p:txBody>
          <a:bodyPr>
            <a:normAutofit/>
          </a:bodyPr>
          <a:lstStyle/>
          <a:p>
            <a:pPr marL="0" indent="0" algn="ctr">
              <a:buNone/>
            </a:pPr>
            <a:r>
              <a:rPr lang="en-GB" sz="3200" dirty="0"/>
              <a:t>Our Lady of the Mission’s School Service</a:t>
            </a:r>
          </a:p>
          <a:p>
            <a:pPr marL="0" indent="0" algn="ctr">
              <a:buNone/>
            </a:pPr>
            <a:r>
              <a:rPr lang="en-GB" sz="3200" dirty="0"/>
              <a:t>- Monday, 20</a:t>
            </a:r>
            <a:r>
              <a:rPr lang="en-GB" sz="3200" baseline="30000" dirty="0"/>
              <a:t>th</a:t>
            </a:r>
            <a:r>
              <a:rPr lang="en-GB" sz="3200" dirty="0"/>
              <a:t> February 2023 @9:10am</a:t>
            </a:r>
          </a:p>
          <a:p>
            <a:pPr marL="0" indent="0" algn="ctr">
              <a:buNone/>
            </a:pPr>
            <a:r>
              <a:rPr lang="en-GB" sz="3200" dirty="0"/>
              <a:t>St Joseph’s School Service</a:t>
            </a:r>
          </a:p>
          <a:p>
            <a:pPr marL="0" indent="0" algn="ctr">
              <a:buNone/>
            </a:pPr>
            <a:r>
              <a:rPr lang="en-GB" sz="3200" dirty="0"/>
              <a:t>- Tuesday, 21</a:t>
            </a:r>
            <a:r>
              <a:rPr lang="en-GB" sz="3200" baseline="30000" dirty="0"/>
              <a:t>st</a:t>
            </a:r>
            <a:r>
              <a:rPr lang="en-GB" sz="3200" dirty="0"/>
              <a:t> February 2023 @ 11:00am</a:t>
            </a:r>
          </a:p>
          <a:p>
            <a:pPr marL="0" indent="0" algn="ctr">
              <a:buNone/>
            </a:pPr>
            <a:endParaRPr lang="en-GB" sz="3600" dirty="0"/>
          </a:p>
          <a:p>
            <a:pPr marL="0" indent="0" algn="ctr">
              <a:buNone/>
            </a:pPr>
            <a:endParaRPr lang="en-GB" sz="3600" dirty="0"/>
          </a:p>
          <a:p>
            <a:pPr marL="0" indent="0" algn="ctr">
              <a:buNone/>
            </a:pPr>
            <a:endParaRPr lang="en-GB" sz="3600" dirty="0"/>
          </a:p>
          <a:p>
            <a:pPr marL="0" indent="0">
              <a:buNone/>
            </a:pPr>
            <a:endParaRPr lang="en-GB" sz="3600" dirty="0"/>
          </a:p>
        </p:txBody>
      </p:sp>
    </p:spTree>
    <p:extLst>
      <p:ext uri="{BB962C8B-B14F-4D97-AF65-F5344CB8AC3E}">
        <p14:creationId xmlns:p14="http://schemas.microsoft.com/office/powerpoint/2010/main" val="3776740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First Communion</a:t>
            </a:r>
          </a:p>
        </p:txBody>
      </p:sp>
      <p:sp>
        <p:nvSpPr>
          <p:cNvPr id="4" name="Content Placeholder 1"/>
          <p:cNvSpPr>
            <a:spLocks noGrp="1"/>
          </p:cNvSpPr>
          <p:nvPr>
            <p:ph idx="1"/>
          </p:nvPr>
        </p:nvSpPr>
        <p:spPr/>
        <p:txBody>
          <a:bodyPr>
            <a:normAutofit fontScale="92500"/>
          </a:bodyPr>
          <a:lstStyle/>
          <a:p>
            <a:pPr marL="0" indent="0" algn="ctr">
              <a:buNone/>
            </a:pPr>
            <a:r>
              <a:rPr lang="en-GB" sz="3600" dirty="0"/>
              <a:t>St. Joseph’s Church</a:t>
            </a:r>
          </a:p>
          <a:p>
            <a:pPr marL="0" indent="0" algn="ctr">
              <a:buNone/>
            </a:pPr>
            <a:r>
              <a:rPr lang="en-GB" sz="3600" dirty="0"/>
              <a:t>St Joseph’s – Saturday, 22</a:t>
            </a:r>
            <a:r>
              <a:rPr lang="en-GB" sz="3600" baseline="30000" dirty="0"/>
              <a:t>nd</a:t>
            </a:r>
            <a:r>
              <a:rPr lang="en-GB" sz="3600" dirty="0"/>
              <a:t> April 2023</a:t>
            </a:r>
          </a:p>
          <a:p>
            <a:pPr marL="0" indent="0" algn="ctr">
              <a:buNone/>
            </a:pPr>
            <a:r>
              <a:rPr lang="en-GB" sz="3600" dirty="0"/>
              <a:t>@ 10:00am &amp; 11:30am</a:t>
            </a:r>
          </a:p>
          <a:p>
            <a:pPr marL="0" indent="0" algn="ctr">
              <a:buNone/>
            </a:pPr>
            <a:r>
              <a:rPr lang="en-GB" sz="3600" dirty="0"/>
              <a:t>OLM’s – Saturday, 6</a:t>
            </a:r>
            <a:r>
              <a:rPr lang="en-GB" sz="3600" baseline="30000" dirty="0"/>
              <a:t>th</a:t>
            </a:r>
            <a:r>
              <a:rPr lang="en-GB" sz="3600" dirty="0"/>
              <a:t> May 2023</a:t>
            </a:r>
          </a:p>
          <a:p>
            <a:pPr marL="0" indent="0" algn="ctr">
              <a:buNone/>
            </a:pPr>
            <a:r>
              <a:rPr lang="en-GB" sz="3600" dirty="0"/>
              <a:t>@10:00am &amp; 11:30am</a:t>
            </a:r>
          </a:p>
          <a:p>
            <a:pPr marL="0" indent="0" algn="ctr">
              <a:buNone/>
            </a:pPr>
            <a:endParaRPr lang="en-GB" sz="3600" dirty="0"/>
          </a:p>
          <a:p>
            <a:pPr marL="0" indent="0" algn="ctr">
              <a:buNone/>
            </a:pPr>
            <a:endParaRPr lang="en-GB" sz="3600" dirty="0"/>
          </a:p>
          <a:p>
            <a:pPr marL="0" indent="0" algn="ctr">
              <a:buNone/>
            </a:pPr>
            <a:endParaRPr lang="en-GB" sz="3600" dirty="0"/>
          </a:p>
          <a:p>
            <a:pPr marL="0" indent="0">
              <a:buNone/>
            </a:pPr>
            <a:endParaRPr lang="en-GB" sz="3600" dirty="0"/>
          </a:p>
        </p:txBody>
      </p:sp>
    </p:spTree>
    <p:extLst>
      <p:ext uri="{BB962C8B-B14F-4D97-AF65-F5344CB8AC3E}">
        <p14:creationId xmlns:p14="http://schemas.microsoft.com/office/powerpoint/2010/main" val="496852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GB" sz="3600" dirty="0"/>
              <a:t>St Joseph’s Church</a:t>
            </a:r>
          </a:p>
          <a:p>
            <a:pPr marL="0" indent="0" algn="ctr">
              <a:buNone/>
            </a:pPr>
            <a:r>
              <a:rPr lang="en-GB" sz="3600" dirty="0"/>
              <a:t>St Joseph’s – Sunday, 23</a:t>
            </a:r>
            <a:r>
              <a:rPr lang="en-GB" sz="3600" baseline="30000" dirty="0"/>
              <a:t>rd</a:t>
            </a:r>
            <a:r>
              <a:rPr lang="en-GB" sz="3600" dirty="0"/>
              <a:t> April 2023</a:t>
            </a:r>
          </a:p>
          <a:p>
            <a:pPr marL="0" indent="0" algn="ctr">
              <a:buNone/>
            </a:pPr>
            <a:r>
              <a:rPr lang="en-GB" sz="3600" dirty="0"/>
              <a:t>@ 10:00 am Mass</a:t>
            </a:r>
          </a:p>
          <a:p>
            <a:pPr marL="0" indent="0" algn="ctr">
              <a:buNone/>
            </a:pPr>
            <a:r>
              <a:rPr lang="en-GB" sz="3600" dirty="0"/>
              <a:t>OLM – Sunday, 7</a:t>
            </a:r>
            <a:r>
              <a:rPr lang="en-GB" sz="3600" baseline="30000" dirty="0"/>
              <a:t>th</a:t>
            </a:r>
            <a:r>
              <a:rPr lang="en-GB" sz="3600" dirty="0"/>
              <a:t> May 2023</a:t>
            </a:r>
          </a:p>
          <a:p>
            <a:pPr marL="0" indent="0" algn="ctr">
              <a:buNone/>
            </a:pPr>
            <a:r>
              <a:rPr lang="en-GB" sz="3600" dirty="0"/>
              <a:t>@10:00 am Mass</a:t>
            </a:r>
          </a:p>
          <a:p>
            <a:pPr marL="0" indent="0" algn="ctr">
              <a:buNone/>
            </a:pPr>
            <a:endParaRPr lang="en-GB" sz="3600" dirty="0"/>
          </a:p>
        </p:txBody>
      </p:sp>
      <p:sp>
        <p:nvSpPr>
          <p:cNvPr id="3" name="Title 2"/>
          <p:cNvSpPr>
            <a:spLocks noGrp="1"/>
          </p:cNvSpPr>
          <p:nvPr>
            <p:ph type="title"/>
          </p:nvPr>
        </p:nvSpPr>
        <p:spPr/>
        <p:txBody>
          <a:bodyPr/>
          <a:lstStyle/>
          <a:p>
            <a:r>
              <a:rPr lang="en-GB" dirty="0"/>
              <a:t>Mass of Thanksgiving</a:t>
            </a:r>
          </a:p>
        </p:txBody>
      </p:sp>
    </p:spTree>
    <p:extLst>
      <p:ext uri="{BB962C8B-B14F-4D97-AF65-F5344CB8AC3E}">
        <p14:creationId xmlns:p14="http://schemas.microsoft.com/office/powerpoint/2010/main" val="3880388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a:t>On prayer in the home</a:t>
            </a:r>
          </a:p>
          <a:p>
            <a:r>
              <a:rPr lang="en-GB" dirty="0"/>
              <a:t>Commit yourselves always to teach your children to pray, and pray with them; draw them close to the Sacraments, especially to the Eucharist... In the intimacy of the home so not be afraid to read the Sacred Scriptures, illuminating family life with the light of faith and praising God as Father. Be like a little Upper Room, like that of Mary and the Disciples, in which to live unity, community and prayer.  </a:t>
            </a:r>
          </a:p>
          <a:p>
            <a:pPr marL="0" indent="0" algn="r">
              <a:buNone/>
            </a:pPr>
            <a:r>
              <a:rPr lang="en-GB" dirty="0"/>
              <a:t>(Apostolic Pilgrimage to Croatia)</a:t>
            </a:r>
          </a:p>
        </p:txBody>
      </p:sp>
      <p:sp>
        <p:nvSpPr>
          <p:cNvPr id="3" name="Title 2"/>
          <p:cNvSpPr>
            <a:spLocks noGrp="1"/>
          </p:cNvSpPr>
          <p:nvPr>
            <p:ph type="title"/>
          </p:nvPr>
        </p:nvSpPr>
        <p:spPr/>
        <p:txBody>
          <a:bodyPr/>
          <a:lstStyle/>
          <a:p>
            <a:r>
              <a:rPr lang="en-GB" dirty="0"/>
              <a:t>Pope Emeritus Benedict XVI</a:t>
            </a:r>
          </a:p>
        </p:txBody>
      </p:sp>
    </p:spTree>
    <p:extLst>
      <p:ext uri="{BB962C8B-B14F-4D97-AF65-F5344CB8AC3E}">
        <p14:creationId xmlns:p14="http://schemas.microsoft.com/office/powerpoint/2010/main" val="2433761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The purpose of our lives is to reveal God to men. And only when God if seen does life truly begin. Only when we meet the living God in Christ do we know what life is. We are not some causal and meaningless product of evolution. Each of us is a result of a thought of God. Each of us is willed, each of us is loved, each of us in necessary.</a:t>
            </a:r>
          </a:p>
          <a:p>
            <a:pPr marL="0" indent="0" algn="r">
              <a:buNone/>
            </a:pPr>
            <a:r>
              <a:rPr lang="en-GB" dirty="0"/>
              <a:t> (Inaugural homily)</a:t>
            </a:r>
          </a:p>
        </p:txBody>
      </p:sp>
      <p:sp>
        <p:nvSpPr>
          <p:cNvPr id="3" name="Title 2"/>
          <p:cNvSpPr>
            <a:spLocks noGrp="1"/>
          </p:cNvSpPr>
          <p:nvPr>
            <p:ph type="title"/>
          </p:nvPr>
        </p:nvSpPr>
        <p:spPr/>
        <p:txBody>
          <a:bodyPr/>
          <a:lstStyle/>
          <a:p>
            <a:r>
              <a:rPr lang="en-GB" dirty="0"/>
              <a:t>Pope Emeritus Benedict XVI</a:t>
            </a:r>
          </a:p>
        </p:txBody>
      </p:sp>
    </p:spTree>
    <p:extLst>
      <p:ext uri="{BB962C8B-B14F-4D97-AF65-F5344CB8AC3E}">
        <p14:creationId xmlns:p14="http://schemas.microsoft.com/office/powerpoint/2010/main" val="1799703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GB" dirty="0"/>
              <a:t>On Christian Family</a:t>
            </a:r>
          </a:p>
          <a:p>
            <a:pPr algn="just"/>
            <a:r>
              <a:rPr lang="en-GB" dirty="0"/>
              <a:t>“Everyone knows that the Christian family is a special sign of the presence and love of Christ and that it is called to give a specific and irreplaceable contribution to </a:t>
            </a:r>
            <a:r>
              <a:rPr lang="en-GB" b="1" dirty="0">
                <a:solidFill>
                  <a:schemeClr val="accent5">
                    <a:lumMod val="75000"/>
                  </a:schemeClr>
                </a:solidFill>
              </a:rPr>
              <a:t>evangelisation... </a:t>
            </a:r>
            <a:r>
              <a:rPr lang="en-GB" dirty="0"/>
              <a:t>the Christian family has always been the first way of transforming the faith...”</a:t>
            </a:r>
          </a:p>
          <a:p>
            <a:pPr marL="0" indent="0" algn="r">
              <a:buNone/>
            </a:pPr>
            <a:r>
              <a:rPr lang="en-GB" dirty="0"/>
              <a:t>(Apostolic Pilgrimage to Croatia)</a:t>
            </a:r>
          </a:p>
        </p:txBody>
      </p:sp>
      <p:sp>
        <p:nvSpPr>
          <p:cNvPr id="3" name="Title 2"/>
          <p:cNvSpPr>
            <a:spLocks noGrp="1"/>
          </p:cNvSpPr>
          <p:nvPr>
            <p:ph type="title"/>
          </p:nvPr>
        </p:nvSpPr>
        <p:spPr/>
        <p:txBody>
          <a:bodyPr/>
          <a:lstStyle/>
          <a:p>
            <a:r>
              <a:rPr lang="en-GB" dirty="0"/>
              <a:t>Pope Emeritus Benedict XVI</a:t>
            </a:r>
          </a:p>
        </p:txBody>
      </p:sp>
    </p:spTree>
    <p:extLst>
      <p:ext uri="{BB962C8B-B14F-4D97-AF65-F5344CB8AC3E}">
        <p14:creationId xmlns:p14="http://schemas.microsoft.com/office/powerpoint/2010/main" val="1003332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There is nothing more beautiful than to be surprised by the Gospel, by the encounter with Christ. There is nothing more beautiful than to know Him and speak to others of our friendship with Him. </a:t>
            </a:r>
          </a:p>
          <a:p>
            <a:pPr marL="0" indent="0" algn="r">
              <a:buNone/>
            </a:pPr>
            <a:r>
              <a:rPr lang="en-GB" dirty="0"/>
              <a:t> (Inaugural homily)</a:t>
            </a:r>
          </a:p>
        </p:txBody>
      </p:sp>
      <p:sp>
        <p:nvSpPr>
          <p:cNvPr id="3" name="Title 2"/>
          <p:cNvSpPr>
            <a:spLocks noGrp="1"/>
          </p:cNvSpPr>
          <p:nvPr>
            <p:ph type="title"/>
          </p:nvPr>
        </p:nvSpPr>
        <p:spPr/>
        <p:txBody>
          <a:bodyPr/>
          <a:lstStyle/>
          <a:p>
            <a:r>
              <a:rPr lang="en-GB" dirty="0"/>
              <a:t>Pope Emeritus Benedict XVI</a:t>
            </a:r>
          </a:p>
        </p:txBody>
      </p:sp>
    </p:spTree>
    <p:extLst>
      <p:ext uri="{BB962C8B-B14F-4D97-AF65-F5344CB8AC3E}">
        <p14:creationId xmlns:p14="http://schemas.microsoft.com/office/powerpoint/2010/main" val="88277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a:t>On Evangelisation</a:t>
            </a:r>
          </a:p>
          <a:p>
            <a:r>
              <a:rPr lang="en-GB" dirty="0"/>
              <a:t>“It would be useful if every Christian and every evangeliser were to pray about the following thought: Through God’s mercy, people can gain salvation in other ways besides our preaching the Gospel to them: but as for us, can we gain salvation, if through negligence, fear, shame – what St. Paul calls “shrinking from the Gospel” – or as a result of false ideas, we fail to preach it.”</a:t>
            </a:r>
          </a:p>
          <a:p>
            <a:pPr marL="0" indent="0" algn="r">
              <a:buNone/>
            </a:pPr>
            <a:r>
              <a:rPr lang="en-GB" dirty="0"/>
              <a:t>(Apostolic Exhortation, </a:t>
            </a:r>
            <a:r>
              <a:rPr lang="en-GB" i="1" dirty="0" err="1"/>
              <a:t>Evangelii</a:t>
            </a:r>
            <a:r>
              <a:rPr lang="en-GB" i="1" dirty="0"/>
              <a:t> </a:t>
            </a:r>
            <a:r>
              <a:rPr lang="en-GB" i="1" dirty="0" err="1"/>
              <a:t>Nuntiandi</a:t>
            </a:r>
            <a:r>
              <a:rPr lang="en-GB" dirty="0"/>
              <a:t>)</a:t>
            </a:r>
          </a:p>
        </p:txBody>
      </p:sp>
      <p:sp>
        <p:nvSpPr>
          <p:cNvPr id="3" name="Title 2"/>
          <p:cNvSpPr>
            <a:spLocks noGrp="1"/>
          </p:cNvSpPr>
          <p:nvPr>
            <p:ph type="title"/>
          </p:nvPr>
        </p:nvSpPr>
        <p:spPr/>
        <p:txBody>
          <a:bodyPr/>
          <a:lstStyle/>
          <a:p>
            <a:r>
              <a:rPr lang="en-GB" dirty="0"/>
              <a:t>Blessed Pope Paul VI</a:t>
            </a:r>
          </a:p>
        </p:txBody>
      </p:sp>
    </p:spTree>
    <p:extLst>
      <p:ext uri="{BB962C8B-B14F-4D97-AF65-F5344CB8AC3E}">
        <p14:creationId xmlns:p14="http://schemas.microsoft.com/office/powerpoint/2010/main" val="2335079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On the following day as John stood there again with two of his disciples, Jesus passed, and John stared hard at him and said, “Look, there is the lamb of God”. Hearing this, the two disciples followed Jesus, Jesus turned round, saw them following and said, “What do you want?’ They answered “Rabbi – which means Teacher – “Where do you live?” “Come and see”, he replied; so they went and saw where he lived and stayed with him the rest of that day.</a:t>
            </a:r>
          </a:p>
        </p:txBody>
      </p:sp>
      <p:sp>
        <p:nvSpPr>
          <p:cNvPr id="3" name="Title 2"/>
          <p:cNvSpPr>
            <a:spLocks noGrp="1"/>
          </p:cNvSpPr>
          <p:nvPr>
            <p:ph type="title"/>
          </p:nvPr>
        </p:nvSpPr>
        <p:spPr/>
        <p:txBody>
          <a:bodyPr/>
          <a:lstStyle/>
          <a:p>
            <a:r>
              <a:rPr lang="en-GB" dirty="0"/>
              <a:t>Scripture – John 1</a:t>
            </a:r>
          </a:p>
        </p:txBody>
      </p:sp>
    </p:spTree>
    <p:extLst>
      <p:ext uri="{BB962C8B-B14F-4D97-AF65-F5344CB8AC3E}">
        <p14:creationId xmlns:p14="http://schemas.microsoft.com/office/powerpoint/2010/main" val="1001054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One of those two who became a follower of Jesus after hearing what John had said was Andrew, the brother of Simon Peter. Early next morning, Andrew met his brother and said to him, “We have found the Messiah” – which means Christ – and he took Simon to Jesus.</a:t>
            </a:r>
          </a:p>
        </p:txBody>
      </p:sp>
      <p:sp>
        <p:nvSpPr>
          <p:cNvPr id="3" name="Title 2"/>
          <p:cNvSpPr>
            <a:spLocks noGrp="1"/>
          </p:cNvSpPr>
          <p:nvPr>
            <p:ph type="title"/>
          </p:nvPr>
        </p:nvSpPr>
        <p:spPr/>
        <p:txBody>
          <a:bodyPr/>
          <a:lstStyle/>
          <a:p>
            <a:r>
              <a:rPr lang="en-GB" dirty="0"/>
              <a:t>Scripture John 1</a:t>
            </a:r>
          </a:p>
        </p:txBody>
      </p:sp>
    </p:spTree>
    <p:extLst>
      <p:ext uri="{BB962C8B-B14F-4D97-AF65-F5344CB8AC3E}">
        <p14:creationId xmlns:p14="http://schemas.microsoft.com/office/powerpoint/2010/main" val="237904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 next day, after Jesus had decided to leave for Galilee, he met Philip and said, “Follow me”. Philip came for the same town, Bethsaida, as Andrew and Peter. Philip found Nathanael and said to him, “We have  found the one Moses wrote about in the Law, the one about whom the prophets wrote: he is Jesus, son of Joseph, from Nazareth.”</a:t>
            </a:r>
          </a:p>
        </p:txBody>
      </p:sp>
      <p:sp>
        <p:nvSpPr>
          <p:cNvPr id="3" name="Title 2"/>
          <p:cNvSpPr>
            <a:spLocks noGrp="1"/>
          </p:cNvSpPr>
          <p:nvPr>
            <p:ph type="title"/>
          </p:nvPr>
        </p:nvSpPr>
        <p:spPr/>
        <p:txBody>
          <a:bodyPr/>
          <a:lstStyle/>
          <a:p>
            <a:r>
              <a:rPr lang="en-GB" dirty="0"/>
              <a:t>Scripture  - John 1</a:t>
            </a:r>
          </a:p>
        </p:txBody>
      </p:sp>
    </p:spTree>
    <p:extLst>
      <p:ext uri="{BB962C8B-B14F-4D97-AF65-F5344CB8AC3E}">
        <p14:creationId xmlns:p14="http://schemas.microsoft.com/office/powerpoint/2010/main" val="32329929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447</TotalTime>
  <Words>2588</Words>
  <Application>Microsoft Office PowerPoint</Application>
  <PresentationFormat>On-screen Show (4:3)</PresentationFormat>
  <Paragraphs>158</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Calibri</vt:lpstr>
      <vt:lpstr>Candara</vt:lpstr>
      <vt:lpstr>Symbol</vt:lpstr>
      <vt:lpstr>Times New Roman</vt:lpstr>
      <vt:lpstr>Waveform</vt:lpstr>
      <vt:lpstr>Welcome</vt:lpstr>
      <vt:lpstr>PowerPoint Presentation</vt:lpstr>
      <vt:lpstr>PowerPoint Presentation</vt:lpstr>
      <vt:lpstr>Scripture – Matthew 28: 18-20</vt:lpstr>
      <vt:lpstr>Pope Emeritus Benedict XVI</vt:lpstr>
      <vt:lpstr>Blessed Pope Paul VI</vt:lpstr>
      <vt:lpstr>Scripture – John 1</vt:lpstr>
      <vt:lpstr>Scripture John 1</vt:lpstr>
      <vt:lpstr>Scripture  - John 1</vt:lpstr>
      <vt:lpstr>Lineamenta on the New Evangelism</vt:lpstr>
      <vt:lpstr>Baptism</vt:lpstr>
      <vt:lpstr>Rite of Baptism</vt:lpstr>
      <vt:lpstr>Rite of Baptism</vt:lpstr>
      <vt:lpstr>Rite of Baptism</vt:lpstr>
      <vt:lpstr>Rite of Baptism</vt:lpstr>
      <vt:lpstr>The Lighted Candle</vt:lpstr>
      <vt:lpstr>The Lord’s Prayer</vt:lpstr>
      <vt:lpstr>PowerPoint Presentation</vt:lpstr>
      <vt:lpstr>The Responsibility of Parents</vt:lpstr>
      <vt:lpstr>Catechism no. 2223</vt:lpstr>
      <vt:lpstr>Catechism no. 2223</vt:lpstr>
      <vt:lpstr>Catechism no. 2223</vt:lpstr>
      <vt:lpstr>Catechism no. 2225</vt:lpstr>
      <vt:lpstr>Catechism no. 2225</vt:lpstr>
      <vt:lpstr>Catechism no. 2225</vt:lpstr>
      <vt:lpstr>Catechism no. 2226</vt:lpstr>
      <vt:lpstr>Catechism tells us of...</vt:lpstr>
      <vt:lpstr>Through this “Children contribute to the growth in holiness of their parents”</vt:lpstr>
      <vt:lpstr>Home-School-Parish</vt:lpstr>
      <vt:lpstr>PowerPoint Presentation</vt:lpstr>
      <vt:lpstr>Change in timing of the Sacraments</vt:lpstr>
      <vt:lpstr>PowerPoint Presentation</vt:lpstr>
      <vt:lpstr>PowerPoint Presentation</vt:lpstr>
      <vt:lpstr>PowerPoint Presentation</vt:lpstr>
      <vt:lpstr>Sacraments for Baptised Children</vt:lpstr>
      <vt:lpstr>Principles</vt:lpstr>
      <vt:lpstr>Principles</vt:lpstr>
      <vt:lpstr>Principles</vt:lpstr>
      <vt:lpstr>Principles</vt:lpstr>
      <vt:lpstr>Principles</vt:lpstr>
      <vt:lpstr>Principles</vt:lpstr>
      <vt:lpstr>Dress Code</vt:lpstr>
      <vt:lpstr>Reflections on Faith &amp; Sacraments</vt:lpstr>
      <vt:lpstr>Dates</vt:lpstr>
      <vt:lpstr>First Confessions</vt:lpstr>
      <vt:lpstr>First Communion</vt:lpstr>
      <vt:lpstr>Mass of Thanksgiving</vt:lpstr>
      <vt:lpstr>Pope Emeritus Benedict XVI</vt:lpstr>
      <vt:lpstr>Pope Emeritus Benedict XVI</vt:lpstr>
      <vt:lpstr>Pope Emeritus Benedict XVI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Property</dc:creator>
  <cp:lastModifiedBy>Kirsty Gardner</cp:lastModifiedBy>
  <cp:revision>41</cp:revision>
  <cp:lastPrinted>2022-08-29T11:49:15Z</cp:lastPrinted>
  <dcterms:created xsi:type="dcterms:W3CDTF">2012-08-21T07:02:13Z</dcterms:created>
  <dcterms:modified xsi:type="dcterms:W3CDTF">2022-08-30T10:36:34Z</dcterms:modified>
</cp:coreProperties>
</file>