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9" r:id="rId3"/>
    <p:sldId id="262" r:id="rId4"/>
    <p:sldId id="280" r:id="rId5"/>
    <p:sldId id="281" r:id="rId6"/>
    <p:sldId id="276" r:id="rId7"/>
    <p:sldId id="277" r:id="rId8"/>
    <p:sldId id="278" r:id="rId9"/>
    <p:sldId id="289" r:id="rId10"/>
    <p:sldId id="266" r:id="rId11"/>
    <p:sldId id="258" r:id="rId12"/>
    <p:sldId id="290" r:id="rId13"/>
    <p:sldId id="291" r:id="rId14"/>
    <p:sldId id="288" r:id="rId15"/>
    <p:sldId id="270" r:id="rId16"/>
    <p:sldId id="282" r:id="rId17"/>
    <p:sldId id="283" r:id="rId18"/>
    <p:sldId id="284" r:id="rId19"/>
    <p:sldId id="285" r:id="rId20"/>
    <p:sldId id="287" r:id="rId21"/>
    <p:sldId id="286" r:id="rId22"/>
    <p:sldId id="275" r:id="rId23"/>
    <p:sldId id="279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35" autoAdjust="0"/>
    <p:restoredTop sz="94660"/>
  </p:normalViewPr>
  <p:slideViewPr>
    <p:cSldViewPr>
      <p:cViewPr varScale="1">
        <p:scale>
          <a:sx n="86" d="100"/>
          <a:sy n="86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C454-64DE-4434-9A78-2A85A49C813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14C89-2444-468E-8965-234AB06ED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7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B370-642A-4C8F-A11C-ABAEF1E63CFC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CD3C6-4A73-4A9F-A48C-63234A141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8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58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5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5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6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48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4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58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69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5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14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BC81-9397-4D4D-82FA-E426F48EA26B}" type="datetimeFigureOut">
              <a:rPr lang="en-GB" smtClean="0"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962B-8A5B-40CE-A68A-C07770E28D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9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twitter.com/OLM_Primary/status/520168716190093312/photo/1" TargetMode="External"/><Relationship Id="rId7" Type="http://schemas.openxmlformats.org/officeDocument/2006/relationships/hyperlink" Target="http://twitter.com/OLM_Primary/status/519811051890946048/photo/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://twitter.com/OLM_Primary/status/519483775831781376/photo/1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Lockerbie Manor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assoonPrimaryInfant" pitchFamily="2" charset="0"/>
              </a:rPr>
              <a:t>Primary 7</a:t>
            </a:r>
          </a:p>
          <a:p>
            <a:r>
              <a:rPr lang="en-GB" dirty="0" smtClean="0">
                <a:solidFill>
                  <a:schemeClr val="tx1"/>
                </a:solidFill>
                <a:latin typeface="SassoonPrimaryInfant" pitchFamily="2" charset="0"/>
              </a:rPr>
              <a:t>7</a:t>
            </a:r>
            <a:r>
              <a:rPr lang="en-GB" baseline="30000" dirty="0" smtClean="0">
                <a:solidFill>
                  <a:schemeClr val="tx1"/>
                </a:solidFill>
                <a:latin typeface="SassoonPrimaryInfant" pitchFamily="2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SassoonPrimaryInfant" pitchFamily="2" charset="0"/>
              </a:rPr>
              <a:t> – 11</a:t>
            </a:r>
            <a:r>
              <a:rPr lang="en-GB" baseline="30000" dirty="0" smtClean="0">
                <a:solidFill>
                  <a:schemeClr val="tx1"/>
                </a:solidFill>
                <a:latin typeface="SassoonPrimaryInfant" pitchFamily="2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SassoonPrimaryInfant" pitchFamily="2" charset="0"/>
              </a:rPr>
              <a:t> October 2019</a:t>
            </a:r>
            <a:endParaRPr lang="en-GB" dirty="0">
              <a:solidFill>
                <a:schemeClr val="tx1"/>
              </a:solidFill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2132856"/>
            <a:ext cx="3528392" cy="26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POD Villages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620" y="1237184"/>
            <a:ext cx="3749880" cy="2765425"/>
          </a:xfrm>
          <a:prstGeom prst="rect">
            <a:avLst/>
          </a:prstGeom>
        </p:spPr>
      </p:pic>
      <p:sp>
        <p:nvSpPr>
          <p:cNvPr id="4" name="AutoShape 2" descr="Image result for lockerbie manor pods"/>
          <p:cNvSpPr>
            <a:spLocks noChangeAspect="1" noChangeArrowheads="1"/>
          </p:cNvSpPr>
          <p:nvPr/>
        </p:nvSpPr>
        <p:spPr bwMode="auto">
          <a:xfrm>
            <a:off x="63500" y="-136525"/>
            <a:ext cx="17430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65833"/>
            <a:ext cx="263842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20" y="4581128"/>
            <a:ext cx="2783582" cy="183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920" y="3645024"/>
            <a:ext cx="39909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Child friendly and nutritious food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SassoonPrimaryInfant" pitchFamily="2" charset="0"/>
              </a:rPr>
              <a:t>Cooked breakfast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Substantial lunch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Cooked dinner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Plenty of choice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Vegetarian, Vegan, Halal and special diets catered for 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4473" y="2292590"/>
            <a:ext cx="2407500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8143" y="1983524"/>
            <a:ext cx="3220031" cy="24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General Time Table: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latin typeface="SassoonPrimaryInfant" pitchFamily="2" charset="0"/>
              </a:rPr>
              <a:t>07.30			-	Rise &amp; Shine</a:t>
            </a:r>
          </a:p>
          <a:p>
            <a:r>
              <a:rPr lang="en-GB" dirty="0">
                <a:latin typeface="SassoonPrimaryInfant" pitchFamily="2" charset="0"/>
              </a:rPr>
              <a:t>08.00			-	Breakfast</a:t>
            </a:r>
          </a:p>
          <a:p>
            <a:r>
              <a:rPr lang="en-GB" dirty="0">
                <a:latin typeface="SassoonPrimaryInfant" pitchFamily="2" charset="0"/>
              </a:rPr>
              <a:t>09.00 – 10.30		-	</a:t>
            </a:r>
            <a:r>
              <a:rPr lang="en-GB" b="1" dirty="0">
                <a:latin typeface="SassoonPrimaryInfant" pitchFamily="2" charset="0"/>
              </a:rPr>
              <a:t>Outdoor Pursuit Session 1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10.30 – 10.50		-	Break Time</a:t>
            </a:r>
          </a:p>
          <a:p>
            <a:r>
              <a:rPr lang="en-GB" dirty="0">
                <a:latin typeface="SassoonPrimaryInfant" pitchFamily="2" charset="0"/>
              </a:rPr>
              <a:t>10.50 – 12.20		-	</a:t>
            </a:r>
            <a:r>
              <a:rPr lang="en-GB" b="1" dirty="0">
                <a:latin typeface="SassoonPrimaryInfant" pitchFamily="2" charset="0"/>
              </a:rPr>
              <a:t>Outdoor Pursuit Session 2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12.20 – 13.40		-	Lunch Time</a:t>
            </a:r>
          </a:p>
          <a:p>
            <a:r>
              <a:rPr lang="en-GB" dirty="0">
                <a:latin typeface="SassoonPrimaryInfant" pitchFamily="2" charset="0"/>
              </a:rPr>
              <a:t>13.40 – 15.10		-	</a:t>
            </a:r>
            <a:r>
              <a:rPr lang="en-GB" b="1" dirty="0">
                <a:latin typeface="SassoonPrimaryInfant" pitchFamily="2" charset="0"/>
              </a:rPr>
              <a:t>Outdoor Pursuit Session 3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15.10 – 15.30		-	Break Time</a:t>
            </a:r>
          </a:p>
          <a:p>
            <a:r>
              <a:rPr lang="en-GB" dirty="0">
                <a:latin typeface="SassoonPrimaryInfant" pitchFamily="2" charset="0"/>
              </a:rPr>
              <a:t>15.30 – 17.00		-	</a:t>
            </a:r>
            <a:r>
              <a:rPr lang="en-GB" b="1" dirty="0">
                <a:latin typeface="SassoonPrimaryInfant" pitchFamily="2" charset="0"/>
              </a:rPr>
              <a:t>Outdoor Pursuit Session 4</a:t>
            </a:r>
            <a:r>
              <a:rPr lang="en-GB" dirty="0">
                <a:latin typeface="SassoonPrimaryInfant" pitchFamily="2" charset="0"/>
              </a:rPr>
              <a:t> </a:t>
            </a:r>
          </a:p>
          <a:p>
            <a:r>
              <a:rPr lang="en-GB" dirty="0">
                <a:latin typeface="SassoonPrimaryInfant" pitchFamily="2" charset="0"/>
              </a:rPr>
              <a:t>17.15 – 19.00		-	Evening Meal / Free time </a:t>
            </a:r>
          </a:p>
          <a:p>
            <a:r>
              <a:rPr lang="en-GB" dirty="0">
                <a:latin typeface="SassoonPrimaryInfant" pitchFamily="2" charset="0"/>
              </a:rPr>
              <a:t>19.00 – 20.30		-	</a:t>
            </a:r>
            <a:r>
              <a:rPr lang="en-GB" b="1" dirty="0">
                <a:latin typeface="SassoonPrimaryInfant" pitchFamily="2" charset="0"/>
              </a:rPr>
              <a:t>Outdoor Pursuit Session 5</a:t>
            </a:r>
            <a:r>
              <a:rPr lang="en-GB" dirty="0">
                <a:latin typeface="SassoonPrimaryInfant" pitchFamily="2" charset="0"/>
              </a:rPr>
              <a:t> </a:t>
            </a:r>
          </a:p>
          <a:p>
            <a:r>
              <a:rPr lang="en-GB" dirty="0">
                <a:latin typeface="SassoonPrimaryInfant" pitchFamily="2" charset="0"/>
              </a:rPr>
              <a:t>Bedtime			-	At the discretion of the school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63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What to bring?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SassoonPrimaryInfant" pitchFamily="2" charset="0"/>
              </a:rPr>
              <a:t>Sleeping bag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Cagoule and waterproof trousers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Kit List - Old clothes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b="1" dirty="0">
                <a:latin typeface="SassoonPrimaryInfant" pitchFamily="2" charset="0"/>
              </a:rPr>
              <a:t>EVERYTHING MUST BE LABELLED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b="1" dirty="0">
                <a:latin typeface="SassoonPrimaryInfant" pitchFamily="2" charset="0"/>
              </a:rPr>
              <a:t>NO MOBILE TELEPHONES OR ELECTRONIC APPLIANCES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0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What do the children think?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7000"/>
            <a:ext cx="8229600" cy="1143000"/>
          </a:xfrm>
        </p:spPr>
        <p:txBody>
          <a:bodyPr/>
          <a:lstStyle/>
          <a:p>
            <a:r>
              <a:rPr lang="en-GB" dirty="0" smtClean="0"/>
              <a:t>Exciting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3829" y="1330000"/>
            <a:ext cx="3096344" cy="2315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554" y="3643091"/>
            <a:ext cx="3409052" cy="2548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72" y="3861048"/>
            <a:ext cx="3799464" cy="284072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588224" y="692696"/>
            <a:ext cx="2160240" cy="29523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Lockerbie was amazing.  I loved all of the </a:t>
            </a:r>
            <a:r>
              <a:rPr lang="en-GB" dirty="0" err="1" smtClean="0"/>
              <a:t>activites</a:t>
            </a:r>
            <a:r>
              <a:rPr lang="en-GB" dirty="0" smtClean="0"/>
              <a:t>, food and spending time with my friends.</a:t>
            </a:r>
          </a:p>
          <a:p>
            <a:pPr algn="ctr"/>
            <a:r>
              <a:rPr lang="en-GB" dirty="0" smtClean="0"/>
              <a:t>Amelia P7 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280559" y="476672"/>
            <a:ext cx="2743269" cy="24482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made loads of new friends in different classes.</a:t>
            </a:r>
          </a:p>
          <a:p>
            <a:pPr algn="ctr"/>
            <a:r>
              <a:rPr lang="en-GB" dirty="0" smtClean="0"/>
              <a:t>Erin D P7 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3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6904" y="2043754"/>
            <a:ext cx="3225406" cy="2411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477" y="790131"/>
            <a:ext cx="3431906" cy="2565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8012" y="3667789"/>
            <a:ext cx="3330632" cy="249019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898232" y="357133"/>
            <a:ext cx="2748136" cy="24958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food was really good and so were all of the activities.</a:t>
            </a:r>
          </a:p>
          <a:p>
            <a:pPr algn="ctr"/>
            <a:r>
              <a:rPr lang="en-GB" dirty="0" smtClean="0"/>
              <a:t>Conor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251520" y="4221088"/>
            <a:ext cx="2664296" cy="20162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really enjoyed meeting all of the instructors because they were all very kind.</a:t>
            </a:r>
          </a:p>
          <a:p>
            <a:pPr algn="ctr"/>
            <a:r>
              <a:rPr lang="en-GB" dirty="0" smtClean="0"/>
              <a:t>Niamh P7 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2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Unnerving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72200" y="4077072"/>
            <a:ext cx="2388096" cy="2388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663" y="524343"/>
            <a:ext cx="3005311" cy="2246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38923" y="1547108"/>
            <a:ext cx="3136850" cy="234530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4050" y="4323133"/>
            <a:ext cx="2701765" cy="21420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Lockerbie Manor was the best experience I have ever had.  You will regret if you don’t go.</a:t>
            </a:r>
          </a:p>
          <a:p>
            <a:pPr algn="ctr"/>
            <a:r>
              <a:rPr lang="en-GB" dirty="0" smtClean="0"/>
              <a:t>Isla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588224" y="1124744"/>
            <a:ext cx="2172072" cy="25922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is a great experience and you have fun with your friends.</a:t>
            </a:r>
          </a:p>
          <a:p>
            <a:pPr algn="ctr"/>
            <a:r>
              <a:rPr lang="en-GB" dirty="0" smtClean="0"/>
              <a:t>Michael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310952" y="4021887"/>
            <a:ext cx="2714600" cy="244328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think the whole experience was good because it gives us independence and it let us do things we might not do everyday.</a:t>
            </a:r>
          </a:p>
          <a:p>
            <a:pPr algn="ctr"/>
            <a:r>
              <a:rPr lang="en-GB" dirty="0" smtClean="0"/>
              <a:t>Liam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 the unknown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3129136"/>
            <a:ext cx="203835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33078"/>
            <a:ext cx="2736304" cy="2045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9117" y="1518943"/>
            <a:ext cx="3178253" cy="2376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69" y="4334113"/>
            <a:ext cx="2734921" cy="20448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0" y="1052736"/>
            <a:ext cx="2959116" cy="30963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helps us get into a routine of getting up early.  The food is great.</a:t>
            </a:r>
          </a:p>
          <a:p>
            <a:pPr algn="ctr"/>
            <a:r>
              <a:rPr lang="en-GB" dirty="0" smtClean="0"/>
              <a:t>Charlie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444208" y="1501863"/>
            <a:ext cx="2384782" cy="219808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is an amazing experience.  There are amazing but challenging activities.  The food is really good.</a:t>
            </a:r>
          </a:p>
          <a:p>
            <a:pPr algn="ctr"/>
            <a:r>
              <a:rPr lang="en-GB" dirty="0" smtClean="0"/>
              <a:t>Marissa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63888" y="4334113"/>
            <a:ext cx="2376264" cy="19031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Lockerbie is a great opportunity to hang out with friends and learn new skills.</a:t>
            </a:r>
          </a:p>
          <a:p>
            <a:pPr algn="ctr"/>
            <a:r>
              <a:rPr lang="en-GB" dirty="0" smtClean="0"/>
              <a:t>Eleanor P7 </a:t>
            </a:r>
          </a:p>
          <a:p>
            <a:pPr algn="ctr"/>
            <a:r>
              <a:rPr lang="en-GB" dirty="0" smtClean="0"/>
              <a:t>2018/19</a:t>
            </a:r>
          </a:p>
        </p:txBody>
      </p:sp>
    </p:spTree>
    <p:extLst>
      <p:ext uri="{BB962C8B-B14F-4D97-AF65-F5344CB8AC3E}">
        <p14:creationId xmlns:p14="http://schemas.microsoft.com/office/powerpoint/2010/main" val="2728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Achievement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4" y="1603466"/>
            <a:ext cx="2726293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0351" y="1997323"/>
            <a:ext cx="3121678" cy="2333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9872" y="3916589"/>
            <a:ext cx="2699243" cy="269924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68504" y="4221088"/>
            <a:ext cx="2431288" cy="21602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Lockerbie is an amazing experience with tons of new and exciting activities.  It helps make new friends and grow in confidence.</a:t>
            </a:r>
          </a:p>
          <a:p>
            <a:pPr algn="ctr"/>
            <a:r>
              <a:rPr lang="en-GB" dirty="0" err="1" smtClean="0"/>
              <a:t>Mairead</a:t>
            </a:r>
            <a:r>
              <a:rPr lang="en-GB" dirty="0" smtClean="0"/>
              <a:t>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3131840" y="1196752"/>
            <a:ext cx="3168352" cy="2445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Lockerbie is a great experience and I would have been disappointed to have missed out.</a:t>
            </a:r>
          </a:p>
          <a:p>
            <a:pPr algn="ctr"/>
            <a:r>
              <a:rPr lang="en-GB" dirty="0" smtClean="0"/>
              <a:t>Aaron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0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About Lockerbie Manor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dirty="0" smtClean="0">
                <a:effectLst/>
                <a:latin typeface="SassoonPrimaryInfant" pitchFamily="2" charset="0"/>
              </a:rPr>
              <a:t>Established in 1991</a:t>
            </a:r>
          </a:p>
          <a:p>
            <a:endParaRPr lang="en-GB" dirty="0" smtClean="0">
              <a:effectLst/>
              <a:latin typeface="SassoonPrimaryInfant" pitchFamily="2" charset="0"/>
            </a:endParaRPr>
          </a:p>
          <a:p>
            <a:r>
              <a:rPr lang="en-GB" dirty="0" smtClean="0">
                <a:effectLst/>
                <a:latin typeface="SassoonPrimaryInfant" pitchFamily="2" charset="0"/>
              </a:rPr>
              <a:t>Largest independent operator</a:t>
            </a:r>
          </a:p>
          <a:p>
            <a:endParaRPr lang="en-GB" dirty="0" smtClean="0">
              <a:effectLst/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Safe and secure location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95% re-booking levels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038600" cy="2600858"/>
          </a:xfrm>
        </p:spPr>
      </p:pic>
      <p:sp>
        <p:nvSpPr>
          <p:cNvPr id="4" name="Rectangle 3"/>
          <p:cNvSpPr/>
          <p:nvPr/>
        </p:nvSpPr>
        <p:spPr>
          <a:xfrm>
            <a:off x="421196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https://www.manoradventure.com/lockerbie-manor.php</a:t>
            </a:r>
          </a:p>
        </p:txBody>
      </p:sp>
    </p:spTree>
    <p:extLst>
      <p:ext uri="{BB962C8B-B14F-4D97-AF65-F5344CB8AC3E}">
        <p14:creationId xmlns:p14="http://schemas.microsoft.com/office/powerpoint/2010/main" val="23743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GB" dirty="0" smtClean="0"/>
              <a:t>Inner confidence and self-esteem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0" y="1412776"/>
            <a:ext cx="3816424" cy="2853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2776"/>
            <a:ext cx="2616214" cy="1956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26217"/>
            <a:ext cx="2614545" cy="1954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55576" y="4797152"/>
            <a:ext cx="3532578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get to know new friends and get to do loads of great activities.</a:t>
            </a:r>
          </a:p>
          <a:p>
            <a:pPr algn="ctr"/>
            <a:r>
              <a:rPr lang="en-GB" dirty="0" smtClean="0"/>
              <a:t>Max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1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Team building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411"/>
            <a:ext cx="2793010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822" y="4652437"/>
            <a:ext cx="2792700" cy="20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3136"/>
            <a:ext cx="2793600" cy="208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1388011"/>
            <a:ext cx="3756117" cy="280831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008072" y="4365104"/>
            <a:ext cx="2952328" cy="21850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Lockerbie is a great experience to make new friends and learn new skills.</a:t>
            </a:r>
          </a:p>
          <a:p>
            <a:pPr algn="ctr"/>
            <a:r>
              <a:rPr lang="en-GB" dirty="0" smtClean="0"/>
              <a:t>Cael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395535" y="2636912"/>
            <a:ext cx="2792701" cy="17281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loved the breakfast as it fills you up for the day!</a:t>
            </a:r>
          </a:p>
          <a:p>
            <a:pPr algn="ctr"/>
            <a:r>
              <a:rPr lang="en-GB" dirty="0" smtClean="0"/>
              <a:t>Kieran P7</a:t>
            </a:r>
          </a:p>
          <a:p>
            <a:pPr algn="ctr"/>
            <a:r>
              <a:rPr lang="en-GB" dirty="0" smtClean="0"/>
              <a:t>2018/19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0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Serious, structured, safe….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…challenging and rewarding….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2696"/>
            <a:ext cx="7772400" cy="2016224"/>
          </a:xfrm>
        </p:spPr>
        <p:txBody>
          <a:bodyPr/>
          <a:lstStyle/>
          <a:p>
            <a:r>
              <a:rPr lang="en-GB" dirty="0" smtClean="0"/>
              <a:t>…and it is also great fun!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7" y="2492896"/>
            <a:ext cx="4896546" cy="3660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78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Why Lockerbie Manor?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Sixth trip for Our Lady of the Missions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Tailor made programme 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19 outdoor pursuits per week (Mon – Fri)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2666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Activities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SassoonPrimaryInfant" pitchFamily="2" charset="0"/>
              </a:rPr>
              <a:t>Abseiling</a:t>
            </a:r>
          </a:p>
          <a:p>
            <a:r>
              <a:rPr lang="en-GB" dirty="0" smtClean="0">
                <a:latin typeface="SassoonPrimaryInfant" pitchFamily="2" charset="0"/>
              </a:rPr>
              <a:t>Archery</a:t>
            </a:r>
          </a:p>
          <a:p>
            <a:r>
              <a:rPr lang="en-GB" dirty="0" smtClean="0">
                <a:latin typeface="SassoonPrimaryInfant" pitchFamily="2" charset="0"/>
              </a:rPr>
              <a:t>Bivouac Building</a:t>
            </a:r>
          </a:p>
          <a:p>
            <a:r>
              <a:rPr lang="en-GB" dirty="0" smtClean="0">
                <a:latin typeface="SassoonPrimaryInfant" pitchFamily="2" charset="0"/>
              </a:rPr>
              <a:t>Blind Trail</a:t>
            </a:r>
          </a:p>
          <a:p>
            <a:r>
              <a:rPr lang="en-GB" dirty="0" smtClean="0">
                <a:latin typeface="SassoonPrimaryInfant" pitchFamily="2" charset="0"/>
              </a:rPr>
              <a:t>Camp craft skills</a:t>
            </a:r>
          </a:p>
          <a:p>
            <a:r>
              <a:rPr lang="en-GB" dirty="0" smtClean="0">
                <a:latin typeface="SassoonPrimaryInfant" pitchFamily="2" charset="0"/>
              </a:rPr>
              <a:t>Canoes/Kayaking</a:t>
            </a:r>
          </a:p>
          <a:p>
            <a:r>
              <a:rPr lang="en-GB" dirty="0" smtClean="0">
                <a:latin typeface="SassoonPrimaryInfant" pitchFamily="2" charset="0"/>
              </a:rPr>
              <a:t>Climbing</a:t>
            </a:r>
          </a:p>
          <a:p>
            <a:r>
              <a:rPr lang="en-GB" dirty="0" smtClean="0">
                <a:latin typeface="SassoonPrimaryInfant" pitchFamily="2" charset="0"/>
              </a:rPr>
              <a:t>Compass work</a:t>
            </a:r>
          </a:p>
          <a:p>
            <a:r>
              <a:rPr lang="en-GB" dirty="0" smtClean="0">
                <a:latin typeface="SassoonPrimaryInfant" pitchFamily="2" charset="0"/>
              </a:rPr>
              <a:t>Crate stacking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SassoonPrimaryInfant" pitchFamily="2" charset="0"/>
              </a:rPr>
              <a:t>Evening walk</a:t>
            </a:r>
          </a:p>
          <a:p>
            <a:r>
              <a:rPr lang="en-GB" dirty="0">
                <a:latin typeface="SassoonPrimaryInfant" pitchFamily="2" charset="0"/>
              </a:rPr>
              <a:t>Fencing </a:t>
            </a:r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Film studies/video</a:t>
            </a:r>
          </a:p>
          <a:p>
            <a:r>
              <a:rPr lang="en-GB" dirty="0" smtClean="0">
                <a:latin typeface="SassoonPrimaryInfant" pitchFamily="2" charset="0"/>
              </a:rPr>
              <a:t>High Ropes</a:t>
            </a:r>
          </a:p>
          <a:p>
            <a:r>
              <a:rPr lang="en-GB" dirty="0" smtClean="0">
                <a:latin typeface="SassoonPrimaryInfant" pitchFamily="2" charset="0"/>
              </a:rPr>
              <a:t>Hill Walk</a:t>
            </a:r>
          </a:p>
          <a:p>
            <a:r>
              <a:rPr lang="en-GB" dirty="0" smtClean="0">
                <a:latin typeface="SassoonPrimaryInfant" pitchFamily="2" charset="0"/>
              </a:rPr>
              <a:t>Initiative Exercises</a:t>
            </a:r>
          </a:p>
          <a:p>
            <a:r>
              <a:rPr lang="en-GB" dirty="0" smtClean="0">
                <a:latin typeface="SassoonPrimaryInfant" pitchFamily="2" charset="0"/>
              </a:rPr>
              <a:t>Low Ropes</a:t>
            </a:r>
          </a:p>
          <a:p>
            <a:r>
              <a:rPr lang="en-GB" dirty="0" smtClean="0">
                <a:latin typeface="SassoonPrimaryInfant" pitchFamily="2" charset="0"/>
              </a:rPr>
              <a:t>Manor Olympics</a:t>
            </a:r>
          </a:p>
          <a:p>
            <a:r>
              <a:rPr lang="en-GB" dirty="0" smtClean="0">
                <a:latin typeface="SassoonPrimaryInfant" pitchFamily="2" charset="0"/>
              </a:rPr>
              <a:t>Mountain Biking</a:t>
            </a:r>
          </a:p>
          <a:p>
            <a:r>
              <a:rPr lang="en-GB" dirty="0" smtClean="0">
                <a:latin typeface="SassoonPrimaryInfant" pitchFamily="2" charset="0"/>
              </a:rPr>
              <a:t>Nature Walk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1026" name="Picture 2" descr="Image result for lockerbie ma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03" y="0"/>
            <a:ext cx="1965098" cy="14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ew image on Twit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48" y="5201931"/>
            <a:ext cx="1246022" cy="16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ew image on Twit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2"/>
            <a:ext cx="161925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ew image on Twit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5"/>
            <a:ext cx="1118236" cy="14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And there’s more…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SassoonPrimaryInfant" pitchFamily="2" charset="0"/>
              </a:rPr>
              <a:t>Obstacle Course</a:t>
            </a:r>
          </a:p>
          <a:p>
            <a:r>
              <a:rPr lang="en-GB" dirty="0" smtClean="0">
                <a:latin typeface="SassoonPrimaryInfant" pitchFamily="2" charset="0"/>
              </a:rPr>
              <a:t>Orienteering</a:t>
            </a:r>
          </a:p>
          <a:p>
            <a:r>
              <a:rPr lang="en-GB" dirty="0" smtClean="0">
                <a:latin typeface="SassoonPrimaryInfant" pitchFamily="2" charset="0"/>
              </a:rPr>
              <a:t>Overnight Camp</a:t>
            </a:r>
          </a:p>
          <a:p>
            <a:r>
              <a:rPr lang="en-GB" dirty="0" smtClean="0">
                <a:latin typeface="SassoonPrimaryInfant" pitchFamily="2" charset="0"/>
              </a:rPr>
              <a:t>Paddle Boarding</a:t>
            </a:r>
          </a:p>
          <a:p>
            <a:r>
              <a:rPr lang="en-GB" dirty="0" smtClean="0">
                <a:latin typeface="SassoonPrimaryInfant" pitchFamily="2" charset="0"/>
              </a:rPr>
              <a:t>Rifle Shooting</a:t>
            </a:r>
          </a:p>
          <a:p>
            <a:r>
              <a:rPr lang="en-GB" dirty="0" smtClean="0">
                <a:latin typeface="SassoonPrimaryInfant" pitchFamily="2" charset="0"/>
              </a:rPr>
              <a:t>Scavenger Hunt</a:t>
            </a:r>
          </a:p>
          <a:p>
            <a:r>
              <a:rPr lang="en-GB" dirty="0" smtClean="0">
                <a:latin typeface="SassoonPrimaryInfant" pitchFamily="2" charset="0"/>
              </a:rPr>
              <a:t>Stand up Paddle Boarding</a:t>
            </a:r>
          </a:p>
          <a:p>
            <a:r>
              <a:rPr lang="en-GB" dirty="0" smtClean="0">
                <a:latin typeface="SassoonPrimaryInfant" pitchFamily="2" charset="0"/>
              </a:rPr>
              <a:t>Survival Skills</a:t>
            </a:r>
          </a:p>
          <a:p>
            <a:r>
              <a:rPr lang="en-GB" dirty="0" smtClean="0">
                <a:latin typeface="SassoonPrimaryInfant" pitchFamily="2" charset="0"/>
              </a:rPr>
              <a:t>Team Games</a:t>
            </a:r>
          </a:p>
          <a:p>
            <a:r>
              <a:rPr lang="en-GB" dirty="0" smtClean="0">
                <a:latin typeface="SassoonPrimaryInfant" pitchFamily="2" charset="0"/>
              </a:rPr>
              <a:t>Volleyball</a:t>
            </a:r>
          </a:p>
          <a:p>
            <a:r>
              <a:rPr lang="en-GB" dirty="0" smtClean="0">
                <a:latin typeface="SassoonPrimaryInfant" pitchFamily="2" charset="0"/>
              </a:rPr>
              <a:t>Wide Games</a:t>
            </a:r>
          </a:p>
          <a:p>
            <a:r>
              <a:rPr lang="en-GB" dirty="0" smtClean="0">
                <a:latin typeface="SassoonPrimaryInfant" pitchFamily="2" charset="0"/>
              </a:rPr>
              <a:t>Zip Wire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2" y="1484784"/>
            <a:ext cx="2466975" cy="4176464"/>
          </a:xfrm>
        </p:spPr>
      </p:pic>
    </p:spTree>
    <p:extLst>
      <p:ext uri="{BB962C8B-B14F-4D97-AF65-F5344CB8AC3E}">
        <p14:creationId xmlns:p14="http://schemas.microsoft.com/office/powerpoint/2010/main" val="72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Health and Safety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02"/>
            <a:ext cx="8229600" cy="384502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SassoonPrimaryInfant" pitchFamily="2" charset="0"/>
              </a:rPr>
              <a:t>Approved centre status</a:t>
            </a:r>
          </a:p>
          <a:p>
            <a:r>
              <a:rPr lang="en-GB" dirty="0" smtClean="0">
                <a:latin typeface="SassoonPrimaryInfant" pitchFamily="2" charset="0"/>
              </a:rPr>
              <a:t>AALA licence</a:t>
            </a:r>
          </a:p>
          <a:p>
            <a:r>
              <a:rPr lang="en-GB" dirty="0" smtClean="0">
                <a:latin typeface="SassoonPrimaryInfant" pitchFamily="2" charset="0"/>
              </a:rPr>
              <a:t>Regularly inspected by Health and Safety Executive</a:t>
            </a:r>
          </a:p>
          <a:p>
            <a:r>
              <a:rPr lang="en-GB" dirty="0" smtClean="0">
                <a:latin typeface="SassoonPrimaryInfant" pitchFamily="2" charset="0"/>
              </a:rPr>
              <a:t>Conforms to all Governing Body Guidelines</a:t>
            </a:r>
          </a:p>
          <a:p>
            <a:r>
              <a:rPr lang="en-GB" dirty="0" smtClean="0">
                <a:latin typeface="SassoonPrimaryInfant" pitchFamily="2" charset="0"/>
              </a:rPr>
              <a:t>Each outdoor pursuit risk assessed</a:t>
            </a:r>
          </a:p>
          <a:p>
            <a:r>
              <a:rPr lang="en-GB" dirty="0" smtClean="0">
                <a:latin typeface="SassoonPrimaryInfant" pitchFamily="2" charset="0"/>
              </a:rPr>
              <a:t>Pursuits, equipment and instructors continually monitored and assessed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229225"/>
            <a:ext cx="7848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Instructors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Rigorous recruitment and training programme</a:t>
            </a:r>
          </a:p>
          <a:p>
            <a:r>
              <a:rPr lang="en-GB" dirty="0" smtClean="0">
                <a:latin typeface="SassoonPrimaryInfant" pitchFamily="2" charset="0"/>
              </a:rPr>
              <a:t>NGB qualifications (outdoor pursuits)</a:t>
            </a:r>
          </a:p>
          <a:p>
            <a:r>
              <a:rPr lang="en-GB" dirty="0" smtClean="0">
                <a:latin typeface="SassoonPrimaryInfant" pitchFamily="2" charset="0"/>
              </a:rPr>
              <a:t>First aid trained</a:t>
            </a:r>
          </a:p>
          <a:p>
            <a:r>
              <a:rPr lang="en-GB" dirty="0" smtClean="0">
                <a:latin typeface="SassoonPrimaryInfant" pitchFamily="2" charset="0"/>
              </a:rPr>
              <a:t>Fire </a:t>
            </a:r>
            <a:r>
              <a:rPr lang="en-GB" dirty="0">
                <a:latin typeface="SassoonPrimaryInfant" pitchFamily="2" charset="0"/>
              </a:rPr>
              <a:t>M</a:t>
            </a:r>
            <a:r>
              <a:rPr lang="en-GB" dirty="0" smtClean="0">
                <a:latin typeface="SassoonPrimaryInfant" pitchFamily="2" charset="0"/>
              </a:rPr>
              <a:t>arshall trained</a:t>
            </a:r>
          </a:p>
          <a:p>
            <a:r>
              <a:rPr lang="en-GB" dirty="0" smtClean="0">
                <a:latin typeface="SassoonPrimaryInfant" pitchFamily="2" charset="0"/>
              </a:rPr>
              <a:t>Emergency procedures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460464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11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Programme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74" y="908720"/>
            <a:ext cx="8229600" cy="3744417"/>
          </a:xfrm>
        </p:spPr>
        <p:txBody>
          <a:bodyPr>
            <a:normAutofit/>
          </a:bodyPr>
          <a:lstStyle/>
          <a:p>
            <a:r>
              <a:rPr lang="en-GB" dirty="0">
                <a:latin typeface="SassoonPrimaryInfant" pitchFamily="2" charset="0"/>
              </a:rPr>
              <a:t>A</a:t>
            </a:r>
            <a:r>
              <a:rPr lang="en-GB" dirty="0" smtClean="0">
                <a:effectLst/>
                <a:latin typeface="SassoonPrimaryInfant" pitchFamily="2" charset="0"/>
              </a:rPr>
              <a:t>rrive around 2.30pm</a:t>
            </a:r>
          </a:p>
          <a:p>
            <a:r>
              <a:rPr lang="en-GB" dirty="0" smtClean="0">
                <a:effectLst/>
                <a:latin typeface="SassoonPrimaryInfant" pitchFamily="2" charset="0"/>
              </a:rPr>
              <a:t>Children shown to dormitories, fire drill</a:t>
            </a:r>
          </a:p>
          <a:p>
            <a:r>
              <a:rPr lang="en-GB" dirty="0" smtClean="0">
                <a:effectLst/>
                <a:latin typeface="SassoonPrimaryInfant" pitchFamily="2" charset="0"/>
              </a:rPr>
              <a:t>1st outdoor pursuit at 3.30pm</a:t>
            </a:r>
          </a:p>
          <a:p>
            <a:r>
              <a:rPr lang="en-GB" dirty="0" smtClean="0">
                <a:effectLst/>
                <a:latin typeface="SassoonPrimaryInfant" pitchFamily="2" charset="0"/>
              </a:rPr>
              <a:t>Each outdoor pursuit lasts 1.5 hours</a:t>
            </a:r>
          </a:p>
          <a:p>
            <a:r>
              <a:rPr lang="en-GB" dirty="0" smtClean="0">
                <a:effectLst/>
                <a:latin typeface="SassoonPrimaryInfant" pitchFamily="2" charset="0"/>
              </a:rPr>
              <a:t>2nd outdoor pursuit at 7.15pm</a:t>
            </a:r>
          </a:p>
          <a:p>
            <a:r>
              <a:rPr lang="en-GB" dirty="0" smtClean="0">
                <a:latin typeface="SassoonPrimaryInfant" pitchFamily="2" charset="0"/>
              </a:rPr>
              <a:t>Bedtime around 9pm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8" y="4725143"/>
            <a:ext cx="2503800" cy="18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25143"/>
            <a:ext cx="2807145" cy="18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Accommodation - Pod Villages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2 POD </a:t>
            </a:r>
            <a:r>
              <a:rPr lang="en-GB" dirty="0" smtClean="0">
                <a:latin typeface="SassoonPrimaryInfant" pitchFamily="2" charset="0"/>
              </a:rPr>
              <a:t>Villages</a:t>
            </a:r>
          </a:p>
          <a:p>
            <a:r>
              <a:rPr lang="en-GB" dirty="0" smtClean="0">
                <a:latin typeface="SassoonPrimaryInfant" pitchFamily="2" charset="0"/>
              </a:rPr>
              <a:t>Luxury </a:t>
            </a:r>
            <a:r>
              <a:rPr lang="en-GB" dirty="0">
                <a:latin typeface="SassoonPrimaryInfant" pitchFamily="2" charset="0"/>
              </a:rPr>
              <a:t>camping with heating &amp; </a:t>
            </a:r>
            <a:r>
              <a:rPr lang="en-GB" dirty="0" smtClean="0">
                <a:latin typeface="SassoonPrimaryInfant" pitchFamily="2" charset="0"/>
              </a:rPr>
              <a:t>electricity</a:t>
            </a:r>
          </a:p>
          <a:p>
            <a:r>
              <a:rPr lang="en-GB" dirty="0">
                <a:latin typeface="SassoonPrimaryInfant" pitchFamily="2" charset="0"/>
              </a:rPr>
              <a:t> 4 </a:t>
            </a:r>
            <a:r>
              <a:rPr lang="en-GB" dirty="0" smtClean="0">
                <a:latin typeface="SassoonPrimaryInfant" pitchFamily="2" charset="0"/>
              </a:rPr>
              <a:t>bedded pods</a:t>
            </a:r>
          </a:p>
          <a:p>
            <a:r>
              <a:rPr lang="en-GB" dirty="0" smtClean="0">
                <a:latin typeface="SassoonPrimaryInfant" pitchFamily="2" charset="0"/>
              </a:rPr>
              <a:t>Toilet and shower blocks are part of the POD village</a:t>
            </a:r>
          </a:p>
          <a:p>
            <a:r>
              <a:rPr lang="en-GB" dirty="0" smtClean="0">
                <a:latin typeface="SassoonPrimaryInfant" pitchFamily="2" charset="0"/>
              </a:rPr>
              <a:t>Pupils eat in the Manor House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617</Words>
  <Application>Microsoft Office PowerPoint</Application>
  <PresentationFormat>On-screen Show (4:3)</PresentationFormat>
  <Paragraphs>166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SassoonPrimaryInfant</vt:lpstr>
      <vt:lpstr>Office Theme</vt:lpstr>
      <vt:lpstr>Lockerbie Manor</vt:lpstr>
      <vt:lpstr>About Lockerbie Manor</vt:lpstr>
      <vt:lpstr>Why Lockerbie Manor?</vt:lpstr>
      <vt:lpstr>Activities</vt:lpstr>
      <vt:lpstr>And there’s more…</vt:lpstr>
      <vt:lpstr>Health and Safety</vt:lpstr>
      <vt:lpstr>Instructors</vt:lpstr>
      <vt:lpstr>Programme</vt:lpstr>
      <vt:lpstr>Accommodation - Pod Villages</vt:lpstr>
      <vt:lpstr>POD Villages</vt:lpstr>
      <vt:lpstr>Child friendly and nutritious food</vt:lpstr>
      <vt:lpstr>General Time Table:</vt:lpstr>
      <vt:lpstr>What to bring?</vt:lpstr>
      <vt:lpstr>What do the children think?</vt:lpstr>
      <vt:lpstr>Exciting</vt:lpstr>
      <vt:lpstr>Demanding</vt:lpstr>
      <vt:lpstr>Unnerving</vt:lpstr>
      <vt:lpstr>Experience the unknown</vt:lpstr>
      <vt:lpstr>Personal Achievement</vt:lpstr>
      <vt:lpstr>Inner confidence and self-esteem</vt:lpstr>
      <vt:lpstr>      Team building</vt:lpstr>
      <vt:lpstr>Serious, structured, safe….  …challenging and rewarding…. </vt:lpstr>
      <vt:lpstr>…and it is also great fun!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jdevlin</dc:creator>
  <cp:lastModifiedBy>Angela OConnor</cp:lastModifiedBy>
  <cp:revision>62</cp:revision>
  <cp:lastPrinted>2015-09-22T12:46:38Z</cp:lastPrinted>
  <dcterms:created xsi:type="dcterms:W3CDTF">2015-03-30T14:54:28Z</dcterms:created>
  <dcterms:modified xsi:type="dcterms:W3CDTF">2019-01-23T16:48:48Z</dcterms:modified>
</cp:coreProperties>
</file>