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76" r:id="rId2"/>
    <p:sldId id="257" r:id="rId3"/>
    <p:sldId id="259" r:id="rId4"/>
    <p:sldId id="288" r:id="rId5"/>
    <p:sldId id="290" r:id="rId6"/>
    <p:sldId id="286" r:id="rId7"/>
    <p:sldId id="295" r:id="rId8"/>
    <p:sldId id="265" r:id="rId9"/>
    <p:sldId id="283" r:id="rId10"/>
    <p:sldId id="284" r:id="rId11"/>
    <p:sldId id="285" r:id="rId12"/>
    <p:sldId id="280" r:id="rId13"/>
    <p:sldId id="278" r:id="rId14"/>
    <p:sldId id="281" r:id="rId15"/>
    <p:sldId id="266" r:id="rId16"/>
    <p:sldId id="291" r:id="rId17"/>
    <p:sldId id="292" r:id="rId18"/>
    <p:sldId id="293" r:id="rId19"/>
    <p:sldId id="294" r:id="rId20"/>
    <p:sldId id="282"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291" autoAdjust="0"/>
  </p:normalViewPr>
  <p:slideViewPr>
    <p:cSldViewPr snapToGrid="0">
      <p:cViewPr>
        <p:scale>
          <a:sx n="60" d="100"/>
          <a:sy n="60" d="100"/>
        </p:scale>
        <p:origin x="1716" y="6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54263-5584-4781-90C5-356EBC0EC5CF}" type="datetimeFigureOut">
              <a:rPr lang="en-GB" smtClean="0"/>
              <a:t>25/06/2019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AB21C-EFFB-478A-BA8A-76285B7CE3BA}" type="slidenum">
              <a:rPr lang="en-GB" smtClean="0"/>
              <a:t>‹#›</a:t>
            </a:fld>
            <a:endParaRPr lang="en-GB"/>
          </a:p>
        </p:txBody>
      </p:sp>
    </p:spTree>
    <p:extLst>
      <p:ext uri="{BB962C8B-B14F-4D97-AF65-F5344CB8AC3E}">
        <p14:creationId xmlns:p14="http://schemas.microsoft.com/office/powerpoint/2010/main" val="300105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1</a:t>
            </a:fld>
            <a:endParaRPr lang="en-GB"/>
          </a:p>
        </p:txBody>
      </p:sp>
    </p:spTree>
    <p:extLst>
      <p:ext uri="{BB962C8B-B14F-4D97-AF65-F5344CB8AC3E}">
        <p14:creationId xmlns:p14="http://schemas.microsoft.com/office/powerpoint/2010/main" val="246506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10</a:t>
            </a:fld>
            <a:endParaRPr lang="en-GB"/>
          </a:p>
        </p:txBody>
      </p:sp>
    </p:spTree>
    <p:extLst>
      <p:ext uri="{BB962C8B-B14F-4D97-AF65-F5344CB8AC3E}">
        <p14:creationId xmlns:p14="http://schemas.microsoft.com/office/powerpoint/2010/main" val="2670561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11</a:t>
            </a:fld>
            <a:endParaRPr lang="en-GB"/>
          </a:p>
        </p:txBody>
      </p:sp>
    </p:spTree>
    <p:extLst>
      <p:ext uri="{BB962C8B-B14F-4D97-AF65-F5344CB8AC3E}">
        <p14:creationId xmlns:p14="http://schemas.microsoft.com/office/powerpoint/2010/main" val="41432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12</a:t>
            </a:fld>
            <a:endParaRPr lang="en-GB"/>
          </a:p>
        </p:txBody>
      </p:sp>
    </p:spTree>
    <p:extLst>
      <p:ext uri="{BB962C8B-B14F-4D97-AF65-F5344CB8AC3E}">
        <p14:creationId xmlns:p14="http://schemas.microsoft.com/office/powerpoint/2010/main" val="22247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13</a:t>
            </a:fld>
            <a:endParaRPr lang="en-GB"/>
          </a:p>
        </p:txBody>
      </p:sp>
    </p:spTree>
    <p:extLst>
      <p:ext uri="{BB962C8B-B14F-4D97-AF65-F5344CB8AC3E}">
        <p14:creationId xmlns:p14="http://schemas.microsoft.com/office/powerpoint/2010/main" val="51224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14</a:t>
            </a:fld>
            <a:endParaRPr lang="en-GB"/>
          </a:p>
        </p:txBody>
      </p:sp>
    </p:spTree>
    <p:extLst>
      <p:ext uri="{BB962C8B-B14F-4D97-AF65-F5344CB8AC3E}">
        <p14:creationId xmlns:p14="http://schemas.microsoft.com/office/powerpoint/2010/main" val="26826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15</a:t>
            </a:fld>
            <a:endParaRPr lang="en-GB"/>
          </a:p>
        </p:txBody>
      </p:sp>
    </p:spTree>
    <p:extLst>
      <p:ext uri="{BB962C8B-B14F-4D97-AF65-F5344CB8AC3E}">
        <p14:creationId xmlns:p14="http://schemas.microsoft.com/office/powerpoint/2010/main" val="30505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E6DA3A-467F-4838-8AA5-37F786BCC7AD}" type="slidenum">
              <a:rPr lang="en-GB" smtClean="0"/>
              <a:t>16</a:t>
            </a:fld>
            <a:endParaRPr lang="en-GB"/>
          </a:p>
        </p:txBody>
      </p:sp>
    </p:spTree>
    <p:extLst>
      <p:ext uri="{BB962C8B-B14F-4D97-AF65-F5344CB8AC3E}">
        <p14:creationId xmlns:p14="http://schemas.microsoft.com/office/powerpoint/2010/main" val="78947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E6DA3A-467F-4838-8AA5-37F786BCC7AD}" type="slidenum">
              <a:rPr lang="en-GB" smtClean="0"/>
              <a:t>17</a:t>
            </a:fld>
            <a:endParaRPr lang="en-GB"/>
          </a:p>
        </p:txBody>
      </p:sp>
    </p:spTree>
    <p:extLst>
      <p:ext uri="{BB962C8B-B14F-4D97-AF65-F5344CB8AC3E}">
        <p14:creationId xmlns:p14="http://schemas.microsoft.com/office/powerpoint/2010/main" val="10439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E6DA3A-467F-4838-8AA5-37F786BCC7AD}" type="slidenum">
              <a:rPr lang="en-GB" smtClean="0"/>
              <a:t>18</a:t>
            </a:fld>
            <a:endParaRPr lang="en-GB"/>
          </a:p>
        </p:txBody>
      </p:sp>
    </p:spTree>
    <p:extLst>
      <p:ext uri="{BB962C8B-B14F-4D97-AF65-F5344CB8AC3E}">
        <p14:creationId xmlns:p14="http://schemas.microsoft.com/office/powerpoint/2010/main" val="57603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E6DA3A-467F-4838-8AA5-37F786BCC7AD}" type="slidenum">
              <a:rPr lang="en-GB" smtClean="0"/>
              <a:t>19</a:t>
            </a:fld>
            <a:endParaRPr lang="en-GB"/>
          </a:p>
        </p:txBody>
      </p:sp>
    </p:spTree>
    <p:extLst>
      <p:ext uri="{BB962C8B-B14F-4D97-AF65-F5344CB8AC3E}">
        <p14:creationId xmlns:p14="http://schemas.microsoft.com/office/powerpoint/2010/main" val="426565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2</a:t>
            </a:fld>
            <a:endParaRPr lang="en-GB"/>
          </a:p>
        </p:txBody>
      </p:sp>
    </p:spTree>
    <p:extLst>
      <p:ext uri="{BB962C8B-B14F-4D97-AF65-F5344CB8AC3E}">
        <p14:creationId xmlns:p14="http://schemas.microsoft.com/office/powerpoint/2010/main" val="3550269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20</a:t>
            </a:fld>
            <a:endParaRPr lang="en-GB"/>
          </a:p>
        </p:txBody>
      </p:sp>
    </p:spTree>
    <p:extLst>
      <p:ext uri="{BB962C8B-B14F-4D97-AF65-F5344CB8AC3E}">
        <p14:creationId xmlns:p14="http://schemas.microsoft.com/office/powerpoint/2010/main" val="3304442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21</a:t>
            </a:fld>
            <a:endParaRPr lang="en-GB"/>
          </a:p>
        </p:txBody>
      </p:sp>
    </p:spTree>
    <p:extLst>
      <p:ext uri="{BB962C8B-B14F-4D97-AF65-F5344CB8AC3E}">
        <p14:creationId xmlns:p14="http://schemas.microsoft.com/office/powerpoint/2010/main" val="76945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3</a:t>
            </a:fld>
            <a:endParaRPr lang="en-GB"/>
          </a:p>
        </p:txBody>
      </p:sp>
    </p:spTree>
    <p:extLst>
      <p:ext uri="{BB962C8B-B14F-4D97-AF65-F5344CB8AC3E}">
        <p14:creationId xmlns:p14="http://schemas.microsoft.com/office/powerpoint/2010/main" val="343187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4</a:t>
            </a:fld>
            <a:endParaRPr lang="en-GB"/>
          </a:p>
        </p:txBody>
      </p:sp>
    </p:spTree>
    <p:extLst>
      <p:ext uri="{BB962C8B-B14F-4D97-AF65-F5344CB8AC3E}">
        <p14:creationId xmlns:p14="http://schemas.microsoft.com/office/powerpoint/2010/main" val="31849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5</a:t>
            </a:fld>
            <a:endParaRPr lang="en-GB"/>
          </a:p>
        </p:txBody>
      </p:sp>
    </p:spTree>
    <p:extLst>
      <p:ext uri="{BB962C8B-B14F-4D97-AF65-F5344CB8AC3E}">
        <p14:creationId xmlns:p14="http://schemas.microsoft.com/office/powerpoint/2010/main" val="428052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AB21C-EFFB-478A-BA8A-76285B7CE3BA}" type="slidenum">
              <a:rPr lang="en-GB" smtClean="0"/>
              <a:t>6</a:t>
            </a:fld>
            <a:endParaRPr lang="en-GB"/>
          </a:p>
        </p:txBody>
      </p:sp>
    </p:spTree>
    <p:extLst>
      <p:ext uri="{BB962C8B-B14F-4D97-AF65-F5344CB8AC3E}">
        <p14:creationId xmlns:p14="http://schemas.microsoft.com/office/powerpoint/2010/main" val="1243522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7</a:t>
            </a:fld>
            <a:endParaRPr lang="en-GB"/>
          </a:p>
        </p:txBody>
      </p:sp>
    </p:spTree>
    <p:extLst>
      <p:ext uri="{BB962C8B-B14F-4D97-AF65-F5344CB8AC3E}">
        <p14:creationId xmlns:p14="http://schemas.microsoft.com/office/powerpoint/2010/main" val="92758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8</a:t>
            </a:fld>
            <a:endParaRPr lang="en-GB"/>
          </a:p>
        </p:txBody>
      </p:sp>
    </p:spTree>
    <p:extLst>
      <p:ext uri="{BB962C8B-B14F-4D97-AF65-F5344CB8AC3E}">
        <p14:creationId xmlns:p14="http://schemas.microsoft.com/office/powerpoint/2010/main" val="390364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AB21C-EFFB-478A-BA8A-76285B7CE3BA}" type="slidenum">
              <a:rPr lang="en-GB" smtClean="0"/>
              <a:t>9</a:t>
            </a:fld>
            <a:endParaRPr lang="en-GB"/>
          </a:p>
        </p:txBody>
      </p:sp>
    </p:spTree>
    <p:extLst>
      <p:ext uri="{BB962C8B-B14F-4D97-AF65-F5344CB8AC3E}">
        <p14:creationId xmlns:p14="http://schemas.microsoft.com/office/powerpoint/2010/main" val="339242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6/25/2019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jp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www.eastrenfrewshire.gov.uk/article/9222/Video-A-day-in-the-life-of-East-Renfrewshire-school-meal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blogs.glowscotland.org.uk/er/OurLadyMissions/preparing-for-school/transitio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twitter.com/OLM_Primary" TargetMode="External"/><Relationship Id="rId5" Type="http://schemas.openxmlformats.org/officeDocument/2006/relationships/hyperlink" Target="https://blogs.glowscotland.org.uk/er/OurLadyMissions/" TargetMode="External"/><Relationship Id="rId4" Type="http://schemas.openxmlformats.org/officeDocument/2006/relationships/hyperlink" Target="mailto:office@ourladymissions.e-Renfrew.sch.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my.visme.co/projects/x4yj4x4n-our-lady-of-the-missions-curriculum-rationale-2#s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92091-2BE6-422B-A507-5E89D472C056}"/>
              </a:ext>
            </a:extLst>
          </p:cNvPr>
          <p:cNvPicPr>
            <a:picLocks noChangeAspect="1"/>
          </p:cNvPicPr>
          <p:nvPr/>
        </p:nvPicPr>
        <p:blipFill>
          <a:blip r:embed="rId3"/>
          <a:stretch>
            <a:fillRect/>
          </a:stretch>
        </p:blipFill>
        <p:spPr>
          <a:xfrm>
            <a:off x="0" y="-2205110"/>
            <a:ext cx="12192000" cy="9143999"/>
          </a:xfrm>
          <a:prstGeom prst="rect">
            <a:avLst/>
          </a:prstGeom>
        </p:spPr>
      </p:pic>
      <p:pic>
        <p:nvPicPr>
          <p:cNvPr id="4" name="Picture 3">
            <a:extLst>
              <a:ext uri="{FF2B5EF4-FFF2-40B4-BE49-F238E27FC236}">
                <a16:creationId xmlns:a16="http://schemas.microsoft.com/office/drawing/2014/main" id="{8D7E800A-4699-4A73-A68E-70AED88767B5}"/>
              </a:ext>
            </a:extLst>
          </p:cNvPr>
          <p:cNvPicPr>
            <a:picLocks noChangeAspect="1"/>
          </p:cNvPicPr>
          <p:nvPr/>
        </p:nvPicPr>
        <p:blipFill rotWithShape="1">
          <a:blip r:embed="rId4">
            <a:extLst>
              <a:ext uri="{28A0092B-C50C-407E-A947-70E740481C1C}">
                <a14:useLocalDpi xmlns:a14="http://schemas.microsoft.com/office/drawing/2010/main" val="0"/>
              </a:ext>
            </a:extLst>
          </a:blip>
          <a:srcRect l="2863" r="5730" b="-1"/>
          <a:stretch/>
        </p:blipFill>
        <p:spPr>
          <a:xfrm>
            <a:off x="10500415" y="5143325"/>
            <a:ext cx="1443724" cy="1579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a:extLst>
              <a:ext uri="{FF2B5EF4-FFF2-40B4-BE49-F238E27FC236}">
                <a16:creationId xmlns:a16="http://schemas.microsoft.com/office/drawing/2014/main" id="{F228B65F-84D5-4389-B122-3A9561A098C7}"/>
              </a:ext>
            </a:extLst>
          </p:cNvPr>
          <p:cNvSpPr>
            <a:spLocks noGrp="1"/>
          </p:cNvSpPr>
          <p:nvPr>
            <p:ph type="ctrTitle"/>
          </p:nvPr>
        </p:nvSpPr>
        <p:spPr>
          <a:xfrm>
            <a:off x="0" y="3429000"/>
            <a:ext cx="11338560" cy="4017030"/>
          </a:xfrm>
        </p:spPr>
        <p:txBody>
          <a:bodyPr>
            <a:normAutofit/>
          </a:bodyPr>
          <a:lstStyle/>
          <a:p>
            <a:pPr algn="ctr"/>
            <a:r>
              <a:rPr lang="en-GB" b="1" dirty="0">
                <a:solidFill>
                  <a:schemeClr val="accent1">
                    <a:lumMod val="75000"/>
                  </a:schemeClr>
                </a:solidFill>
              </a:rPr>
              <a:t>Our Lady of the Missions Primary</a:t>
            </a:r>
            <a:r>
              <a:rPr lang="en-GB" b="1" dirty="0">
                <a:solidFill>
                  <a:schemeClr val="tx2">
                    <a:lumMod val="75000"/>
                  </a:schemeClr>
                </a:solidFill>
              </a:rPr>
              <a:t/>
            </a:r>
            <a:br>
              <a:rPr lang="en-GB" b="1" dirty="0">
                <a:solidFill>
                  <a:schemeClr val="tx2">
                    <a:lumMod val="75000"/>
                  </a:schemeClr>
                </a:solidFill>
              </a:rPr>
            </a:br>
            <a:r>
              <a:rPr lang="en-GB" b="1" dirty="0">
                <a:solidFill>
                  <a:schemeClr val="tx2">
                    <a:lumMod val="75000"/>
                  </a:schemeClr>
                </a:solidFill>
              </a:rPr>
              <a:t/>
            </a:r>
            <a:br>
              <a:rPr lang="en-GB" b="1" dirty="0">
                <a:solidFill>
                  <a:schemeClr val="tx2">
                    <a:lumMod val="75000"/>
                  </a:schemeClr>
                </a:solidFill>
              </a:rPr>
            </a:br>
            <a:r>
              <a:rPr lang="en-GB" b="1" dirty="0">
                <a:solidFill>
                  <a:schemeClr val="accent1">
                    <a:lumMod val="75000"/>
                  </a:schemeClr>
                </a:solidFill>
              </a:rPr>
              <a:t>P1 Induction     may 2019</a:t>
            </a:r>
            <a:r>
              <a:rPr lang="en-GB" dirty="0"/>
              <a:t/>
            </a:r>
            <a:br>
              <a:rPr lang="en-GB" dirty="0"/>
            </a:br>
            <a:endParaRPr lang="en-GB" b="1" dirty="0">
              <a:solidFill>
                <a:schemeClr val="accent1">
                  <a:lumMod val="75000"/>
                </a:schemeClr>
              </a:solidFill>
            </a:endParaRPr>
          </a:p>
        </p:txBody>
      </p:sp>
    </p:spTree>
    <p:extLst>
      <p:ext uri="{BB962C8B-B14F-4D97-AF65-F5344CB8AC3E}">
        <p14:creationId xmlns:p14="http://schemas.microsoft.com/office/powerpoint/2010/main" val="1218904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973106" y="600219"/>
            <a:ext cx="10092342" cy="646331"/>
          </a:xfrm>
          <a:prstGeom prst="rect">
            <a:avLst/>
          </a:prstGeom>
          <a:noFill/>
        </p:spPr>
        <p:txBody>
          <a:bodyPr wrap="square" rtlCol="0" anchor="t">
            <a:spAutoFit/>
          </a:bodyPr>
          <a:lstStyle/>
          <a:p>
            <a:pPr algn="ctr"/>
            <a:r>
              <a:rPr lang="en-GB" sz="3600" dirty="0"/>
              <a:t>A Day in the Life of P1</a:t>
            </a:r>
          </a:p>
        </p:txBody>
      </p:sp>
      <p:pic>
        <p:nvPicPr>
          <p:cNvPr id="7" name="Picture 7" descr="A picture containing person, child, indoor, little&#10;&#10;Description generated with very high confidence">
            <a:extLst>
              <a:ext uri="{FF2B5EF4-FFF2-40B4-BE49-F238E27FC236}">
                <a16:creationId xmlns:a16="http://schemas.microsoft.com/office/drawing/2014/main" id="{8B37525A-6E77-4038-80C2-BE68E3DD50D1}"/>
              </a:ext>
            </a:extLst>
          </p:cNvPr>
          <p:cNvPicPr>
            <a:picLocks noChangeAspect="1"/>
          </p:cNvPicPr>
          <p:nvPr/>
        </p:nvPicPr>
        <p:blipFill>
          <a:blip r:embed="rId4"/>
          <a:stretch>
            <a:fillRect/>
          </a:stretch>
        </p:blipFill>
        <p:spPr>
          <a:xfrm>
            <a:off x="809072" y="1356178"/>
            <a:ext cx="2207535" cy="2247834"/>
          </a:xfrm>
          <a:prstGeom prst="rect">
            <a:avLst/>
          </a:prstGeom>
        </p:spPr>
      </p:pic>
      <p:pic>
        <p:nvPicPr>
          <p:cNvPr id="19" name="Picture 19" descr="A group of people sitting at a table&#10;&#10;Description generated with high confidence">
            <a:extLst>
              <a:ext uri="{FF2B5EF4-FFF2-40B4-BE49-F238E27FC236}">
                <a16:creationId xmlns:a16="http://schemas.microsoft.com/office/drawing/2014/main" id="{D740D627-C487-4CE4-8DB9-9FF0C5EB906B}"/>
              </a:ext>
            </a:extLst>
          </p:cNvPr>
          <p:cNvPicPr>
            <a:picLocks noChangeAspect="1"/>
          </p:cNvPicPr>
          <p:nvPr/>
        </p:nvPicPr>
        <p:blipFill>
          <a:blip r:embed="rId5"/>
          <a:stretch>
            <a:fillRect/>
          </a:stretch>
        </p:blipFill>
        <p:spPr>
          <a:xfrm>
            <a:off x="1139459" y="4200237"/>
            <a:ext cx="2283113" cy="2283113"/>
          </a:xfrm>
          <a:prstGeom prst="rect">
            <a:avLst/>
          </a:prstGeom>
        </p:spPr>
      </p:pic>
      <p:pic>
        <p:nvPicPr>
          <p:cNvPr id="23" name="Picture 23" descr="A group of people standing in a room&#10;&#10;Description generated with very high confidence">
            <a:extLst>
              <a:ext uri="{FF2B5EF4-FFF2-40B4-BE49-F238E27FC236}">
                <a16:creationId xmlns:a16="http://schemas.microsoft.com/office/drawing/2014/main" id="{A91F7A89-1EA0-4806-8740-458D75584222}"/>
              </a:ext>
            </a:extLst>
          </p:cNvPr>
          <p:cNvPicPr>
            <a:picLocks noChangeAspect="1"/>
          </p:cNvPicPr>
          <p:nvPr/>
        </p:nvPicPr>
        <p:blipFill>
          <a:blip r:embed="rId6"/>
          <a:stretch>
            <a:fillRect/>
          </a:stretch>
        </p:blipFill>
        <p:spPr>
          <a:xfrm>
            <a:off x="4492253" y="1383173"/>
            <a:ext cx="2190750" cy="2190750"/>
          </a:xfrm>
          <a:prstGeom prst="rect">
            <a:avLst/>
          </a:prstGeom>
        </p:spPr>
      </p:pic>
      <p:pic>
        <p:nvPicPr>
          <p:cNvPr id="25" name="Picture 25" descr="A picture containing wall, indoor&#10;&#10;Description generated with very high confidence">
            <a:extLst>
              <a:ext uri="{FF2B5EF4-FFF2-40B4-BE49-F238E27FC236}">
                <a16:creationId xmlns:a16="http://schemas.microsoft.com/office/drawing/2014/main" id="{DD194B76-E856-4608-8EA6-CFA5D9FEE1CB}"/>
              </a:ext>
            </a:extLst>
          </p:cNvPr>
          <p:cNvPicPr>
            <a:picLocks noChangeAspect="1"/>
          </p:cNvPicPr>
          <p:nvPr/>
        </p:nvPicPr>
        <p:blipFill>
          <a:blip r:embed="rId7"/>
          <a:stretch>
            <a:fillRect/>
          </a:stretch>
        </p:blipFill>
        <p:spPr>
          <a:xfrm>
            <a:off x="8311191" y="4192816"/>
            <a:ext cx="2225386" cy="2248477"/>
          </a:xfrm>
          <a:prstGeom prst="rect">
            <a:avLst/>
          </a:prstGeom>
        </p:spPr>
      </p:pic>
      <p:pic>
        <p:nvPicPr>
          <p:cNvPr id="27" name="Picture 27" descr="A group of people sitting at a table&#10;&#10;Description generated with very high confidence">
            <a:extLst>
              <a:ext uri="{FF2B5EF4-FFF2-40B4-BE49-F238E27FC236}">
                <a16:creationId xmlns:a16="http://schemas.microsoft.com/office/drawing/2014/main" id="{AA454693-4916-4B2A-B0E9-001B27B76355}"/>
              </a:ext>
            </a:extLst>
          </p:cNvPr>
          <p:cNvPicPr>
            <a:picLocks noChangeAspect="1"/>
          </p:cNvPicPr>
          <p:nvPr/>
        </p:nvPicPr>
        <p:blipFill>
          <a:blip r:embed="rId8"/>
          <a:stretch>
            <a:fillRect/>
          </a:stretch>
        </p:blipFill>
        <p:spPr>
          <a:xfrm>
            <a:off x="9432339" y="755370"/>
            <a:ext cx="2199819" cy="2199819"/>
          </a:xfrm>
          <a:prstGeom prst="rect">
            <a:avLst/>
          </a:prstGeom>
        </p:spPr>
      </p:pic>
      <p:sp>
        <p:nvSpPr>
          <p:cNvPr id="4" name="TextBox 3">
            <a:extLst>
              <a:ext uri="{FF2B5EF4-FFF2-40B4-BE49-F238E27FC236}">
                <a16:creationId xmlns:a16="http://schemas.microsoft.com/office/drawing/2014/main" id="{9E1CB461-D6BF-4EA9-A683-38981F9EB590}"/>
              </a:ext>
            </a:extLst>
          </p:cNvPr>
          <p:cNvSpPr txBox="1"/>
          <p:nvPr/>
        </p:nvSpPr>
        <p:spPr>
          <a:xfrm>
            <a:off x="223497" y="361097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Buddies</a:t>
            </a:r>
          </a:p>
        </p:txBody>
      </p:sp>
      <p:sp>
        <p:nvSpPr>
          <p:cNvPr id="5" name="TextBox 4">
            <a:extLst>
              <a:ext uri="{FF2B5EF4-FFF2-40B4-BE49-F238E27FC236}">
                <a16:creationId xmlns:a16="http://schemas.microsoft.com/office/drawing/2014/main" id="{112B0026-10C5-4B81-BC50-0905AF9F3060}"/>
              </a:ext>
            </a:extLst>
          </p:cNvPr>
          <p:cNvSpPr txBox="1"/>
          <p:nvPr/>
        </p:nvSpPr>
        <p:spPr>
          <a:xfrm>
            <a:off x="6167581" y="36044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Health and Wellbeing</a:t>
            </a:r>
          </a:p>
        </p:txBody>
      </p:sp>
      <p:sp>
        <p:nvSpPr>
          <p:cNvPr id="6" name="TextBox 5">
            <a:extLst>
              <a:ext uri="{FF2B5EF4-FFF2-40B4-BE49-F238E27FC236}">
                <a16:creationId xmlns:a16="http://schemas.microsoft.com/office/drawing/2014/main" id="{D288755D-BB52-4660-BED6-08375374DECF}"/>
              </a:ext>
            </a:extLst>
          </p:cNvPr>
          <p:cNvSpPr txBox="1"/>
          <p:nvPr/>
        </p:nvSpPr>
        <p:spPr>
          <a:xfrm>
            <a:off x="8557491" y="1803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STEM</a:t>
            </a:r>
          </a:p>
        </p:txBody>
      </p:sp>
      <p:sp>
        <p:nvSpPr>
          <p:cNvPr id="9" name="TextBox 8">
            <a:extLst>
              <a:ext uri="{FF2B5EF4-FFF2-40B4-BE49-F238E27FC236}">
                <a16:creationId xmlns:a16="http://schemas.microsoft.com/office/drawing/2014/main" id="{5E7CF48F-5B20-4E51-84FD-36691B2C8544}"/>
              </a:ext>
            </a:extLst>
          </p:cNvPr>
          <p:cNvSpPr txBox="1"/>
          <p:nvPr/>
        </p:nvSpPr>
        <p:spPr>
          <a:xfrm>
            <a:off x="9693848" y="3807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Social Studies/ DYW</a:t>
            </a:r>
          </a:p>
        </p:txBody>
      </p:sp>
      <p:sp>
        <p:nvSpPr>
          <p:cNvPr id="14" name="TextBox 13">
            <a:extLst>
              <a:ext uri="{FF2B5EF4-FFF2-40B4-BE49-F238E27FC236}">
                <a16:creationId xmlns:a16="http://schemas.microsoft.com/office/drawing/2014/main" id="{77C7111E-2D75-43FB-AEBA-8D58D2D5C494}"/>
              </a:ext>
            </a:extLst>
          </p:cNvPr>
          <p:cNvSpPr txBox="1"/>
          <p:nvPr/>
        </p:nvSpPr>
        <p:spPr>
          <a:xfrm>
            <a:off x="3733878" y="64090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Digital</a:t>
            </a:r>
          </a:p>
        </p:txBody>
      </p:sp>
      <p:sp>
        <p:nvSpPr>
          <p:cNvPr id="15" name="TextBox 14">
            <a:extLst>
              <a:ext uri="{FF2B5EF4-FFF2-40B4-BE49-F238E27FC236}">
                <a16:creationId xmlns:a16="http://schemas.microsoft.com/office/drawing/2014/main" id="{77C7111E-2D75-43FB-AEBA-8D58D2D5C494}"/>
              </a:ext>
            </a:extLst>
          </p:cNvPr>
          <p:cNvSpPr txBox="1"/>
          <p:nvPr/>
        </p:nvSpPr>
        <p:spPr>
          <a:xfrm>
            <a:off x="5619583" y="61980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smtClean="0"/>
              <a:t>Assembly</a:t>
            </a:r>
            <a:endParaRPr lang="en-US" dirty="0"/>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294" y="4133696"/>
            <a:ext cx="2832573" cy="2123511"/>
          </a:xfrm>
          <a:prstGeom prst="rect">
            <a:avLst/>
          </a:prstGeom>
        </p:spPr>
      </p:pic>
    </p:spTree>
    <p:extLst>
      <p:ext uri="{BB962C8B-B14F-4D97-AF65-F5344CB8AC3E}">
        <p14:creationId xmlns:p14="http://schemas.microsoft.com/office/powerpoint/2010/main" val="3411249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973106" y="600219"/>
            <a:ext cx="10092342" cy="646331"/>
          </a:xfrm>
          <a:prstGeom prst="rect">
            <a:avLst/>
          </a:prstGeom>
          <a:noFill/>
        </p:spPr>
        <p:txBody>
          <a:bodyPr wrap="square" rtlCol="0" anchor="t">
            <a:spAutoFit/>
          </a:bodyPr>
          <a:lstStyle/>
          <a:p>
            <a:pPr algn="ctr"/>
            <a:r>
              <a:rPr lang="en-GB" sz="3600" dirty="0"/>
              <a:t>A Day in the Life of P1</a:t>
            </a:r>
          </a:p>
        </p:txBody>
      </p:sp>
      <p:sp>
        <p:nvSpPr>
          <p:cNvPr id="5" name="TextBox 4">
            <a:extLst>
              <a:ext uri="{FF2B5EF4-FFF2-40B4-BE49-F238E27FC236}">
                <a16:creationId xmlns:a16="http://schemas.microsoft.com/office/drawing/2014/main" id="{112B0026-10C5-4B81-BC50-0905AF9F3060}"/>
              </a:ext>
            </a:extLst>
          </p:cNvPr>
          <p:cNvSpPr txBox="1"/>
          <p:nvPr/>
        </p:nvSpPr>
        <p:spPr>
          <a:xfrm>
            <a:off x="4353999" y="32660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Team working</a:t>
            </a:r>
          </a:p>
        </p:txBody>
      </p:sp>
      <p:sp>
        <p:nvSpPr>
          <p:cNvPr id="6" name="TextBox 5">
            <a:extLst>
              <a:ext uri="{FF2B5EF4-FFF2-40B4-BE49-F238E27FC236}">
                <a16:creationId xmlns:a16="http://schemas.microsoft.com/office/drawing/2014/main" id="{D288755D-BB52-4660-BED6-08375374DECF}"/>
              </a:ext>
            </a:extLst>
          </p:cNvPr>
          <p:cNvSpPr txBox="1"/>
          <p:nvPr/>
        </p:nvSpPr>
        <p:spPr>
          <a:xfrm>
            <a:off x="8533265" y="26187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Developing social skills</a:t>
            </a:r>
          </a:p>
        </p:txBody>
      </p:sp>
      <p:sp>
        <p:nvSpPr>
          <p:cNvPr id="8" name="TextBox 7">
            <a:extLst>
              <a:ext uri="{FF2B5EF4-FFF2-40B4-BE49-F238E27FC236}">
                <a16:creationId xmlns:a16="http://schemas.microsoft.com/office/drawing/2014/main" id="{77C7111E-2D75-43FB-AEBA-8D58D2D5C494}"/>
              </a:ext>
            </a:extLst>
          </p:cNvPr>
          <p:cNvSpPr txBox="1"/>
          <p:nvPr/>
        </p:nvSpPr>
        <p:spPr>
          <a:xfrm>
            <a:off x="2408873" y="629477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Playtime</a:t>
            </a:r>
          </a:p>
        </p:txBody>
      </p:sp>
      <p:sp>
        <p:nvSpPr>
          <p:cNvPr id="9" name="TextBox 8">
            <a:extLst>
              <a:ext uri="{FF2B5EF4-FFF2-40B4-BE49-F238E27FC236}">
                <a16:creationId xmlns:a16="http://schemas.microsoft.com/office/drawing/2014/main" id="{5E7CF48F-5B20-4E51-84FD-36691B2C8544}"/>
              </a:ext>
            </a:extLst>
          </p:cNvPr>
          <p:cNvSpPr txBox="1"/>
          <p:nvPr/>
        </p:nvSpPr>
        <p:spPr>
          <a:xfrm>
            <a:off x="534914" y="29833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Independence</a:t>
            </a:r>
          </a:p>
        </p:txBody>
      </p:sp>
      <p:sp>
        <p:nvSpPr>
          <p:cNvPr id="10" name="TextBox 9">
            <a:extLst>
              <a:ext uri="{FF2B5EF4-FFF2-40B4-BE49-F238E27FC236}">
                <a16:creationId xmlns:a16="http://schemas.microsoft.com/office/drawing/2014/main" id="{9779885E-E2D6-4932-9CC4-EBB657F58944}"/>
              </a:ext>
            </a:extLst>
          </p:cNvPr>
          <p:cNvSpPr txBox="1"/>
          <p:nvPr/>
        </p:nvSpPr>
        <p:spPr>
          <a:xfrm>
            <a:off x="7374933" y="61017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Lunchtime</a:t>
            </a:r>
          </a:p>
        </p:txBody>
      </p:sp>
      <p:pic>
        <p:nvPicPr>
          <p:cNvPr id="7" name="Picture 10" descr="A picture containing grass, person, outdoor, child&#10;&#10;Description generated with high confidence">
            <a:extLst>
              <a:ext uri="{FF2B5EF4-FFF2-40B4-BE49-F238E27FC236}">
                <a16:creationId xmlns:a16="http://schemas.microsoft.com/office/drawing/2014/main" id="{C7362651-50FA-445F-8E89-4B8EFFEEE3F5}"/>
              </a:ext>
            </a:extLst>
          </p:cNvPr>
          <p:cNvPicPr>
            <a:picLocks noChangeAspect="1"/>
          </p:cNvPicPr>
          <p:nvPr/>
        </p:nvPicPr>
        <p:blipFill>
          <a:blip r:embed="rId4"/>
          <a:stretch>
            <a:fillRect/>
          </a:stretch>
        </p:blipFill>
        <p:spPr>
          <a:xfrm>
            <a:off x="8941897" y="597695"/>
            <a:ext cx="2469139" cy="1855450"/>
          </a:xfrm>
          <a:prstGeom prst="rect">
            <a:avLst/>
          </a:prstGeom>
        </p:spPr>
      </p:pic>
      <p:pic>
        <p:nvPicPr>
          <p:cNvPr id="12" name="Picture 12" descr="A group of people in a field&#10;&#10;Description generated with very high confidence">
            <a:extLst>
              <a:ext uri="{FF2B5EF4-FFF2-40B4-BE49-F238E27FC236}">
                <a16:creationId xmlns:a16="http://schemas.microsoft.com/office/drawing/2014/main" id="{ABFEB669-A0CB-4531-9A7F-A8AB71C28340}"/>
              </a:ext>
            </a:extLst>
          </p:cNvPr>
          <p:cNvPicPr>
            <a:picLocks noChangeAspect="1"/>
          </p:cNvPicPr>
          <p:nvPr/>
        </p:nvPicPr>
        <p:blipFill>
          <a:blip r:embed="rId5"/>
          <a:stretch>
            <a:fillRect/>
          </a:stretch>
        </p:blipFill>
        <p:spPr>
          <a:xfrm>
            <a:off x="3653592" y="1172835"/>
            <a:ext cx="2111445" cy="2086461"/>
          </a:xfrm>
          <a:prstGeom prst="rect">
            <a:avLst/>
          </a:prstGeom>
        </p:spPr>
      </p:pic>
      <p:pic>
        <p:nvPicPr>
          <p:cNvPr id="14" name="Picture 14" descr="A picture containing person&#10;&#10;Description generated with high confidence">
            <a:extLst>
              <a:ext uri="{FF2B5EF4-FFF2-40B4-BE49-F238E27FC236}">
                <a16:creationId xmlns:a16="http://schemas.microsoft.com/office/drawing/2014/main" id="{65E0B601-DB48-41A4-A013-311A6F9B1F70}"/>
              </a:ext>
            </a:extLst>
          </p:cNvPr>
          <p:cNvPicPr>
            <a:picLocks noChangeAspect="1"/>
          </p:cNvPicPr>
          <p:nvPr/>
        </p:nvPicPr>
        <p:blipFill>
          <a:blip r:embed="rId6"/>
          <a:stretch>
            <a:fillRect/>
          </a:stretch>
        </p:blipFill>
        <p:spPr>
          <a:xfrm>
            <a:off x="537420" y="597950"/>
            <a:ext cx="1680929" cy="2257894"/>
          </a:xfrm>
          <a:prstGeom prst="rect">
            <a:avLst/>
          </a:prstGeom>
        </p:spPr>
      </p:pic>
      <p:pic>
        <p:nvPicPr>
          <p:cNvPr id="4" name="Picture 10" descr="A group of people standing in a parking lot&#10;&#10;Description generated with very high confidence">
            <a:extLst>
              <a:ext uri="{FF2B5EF4-FFF2-40B4-BE49-F238E27FC236}">
                <a16:creationId xmlns:a16="http://schemas.microsoft.com/office/drawing/2014/main" id="{3C52D1EC-01E6-4F48-9A16-485225EEAABC}"/>
              </a:ext>
            </a:extLst>
          </p:cNvPr>
          <p:cNvPicPr>
            <a:picLocks noChangeAspect="1"/>
          </p:cNvPicPr>
          <p:nvPr/>
        </p:nvPicPr>
        <p:blipFill>
          <a:blip r:embed="rId7"/>
          <a:stretch>
            <a:fillRect/>
          </a:stretch>
        </p:blipFill>
        <p:spPr>
          <a:xfrm>
            <a:off x="3050499" y="3637233"/>
            <a:ext cx="1868774" cy="2481633"/>
          </a:xfrm>
          <a:prstGeom prst="rect">
            <a:avLst/>
          </a:prstGeom>
        </p:spPr>
      </p:pic>
      <p:pic>
        <p:nvPicPr>
          <p:cNvPr id="13" name="Picture 14" descr="A group of people sitting on a bench&#10;&#10;Description generated with very high confidence">
            <a:extLst>
              <a:ext uri="{FF2B5EF4-FFF2-40B4-BE49-F238E27FC236}">
                <a16:creationId xmlns:a16="http://schemas.microsoft.com/office/drawing/2014/main" id="{B99775C1-0576-47E2-91DD-8DA8475779FB}"/>
              </a:ext>
            </a:extLst>
          </p:cNvPr>
          <p:cNvPicPr>
            <a:picLocks noChangeAspect="1"/>
          </p:cNvPicPr>
          <p:nvPr/>
        </p:nvPicPr>
        <p:blipFill>
          <a:blip r:embed="rId8"/>
          <a:stretch>
            <a:fillRect/>
          </a:stretch>
        </p:blipFill>
        <p:spPr>
          <a:xfrm>
            <a:off x="539646" y="3512315"/>
            <a:ext cx="2006184" cy="2656518"/>
          </a:xfrm>
          <a:prstGeom prst="rect">
            <a:avLst/>
          </a:prstGeom>
        </p:spPr>
      </p:pic>
      <p:pic>
        <p:nvPicPr>
          <p:cNvPr id="11" name="Picture 14" descr="A group of people sitting at a table with a plate of food&#10;&#10;Description generated with very high confidence">
            <a:extLst>
              <a:ext uri="{FF2B5EF4-FFF2-40B4-BE49-F238E27FC236}">
                <a16:creationId xmlns:a16="http://schemas.microsoft.com/office/drawing/2014/main" id="{3389CB56-024D-4B2E-8177-D22CD470228E}"/>
              </a:ext>
            </a:extLst>
          </p:cNvPr>
          <p:cNvPicPr>
            <a:picLocks noChangeAspect="1"/>
          </p:cNvPicPr>
          <p:nvPr/>
        </p:nvPicPr>
        <p:blipFill>
          <a:blip r:embed="rId9"/>
          <a:stretch>
            <a:fillRect/>
          </a:stretch>
        </p:blipFill>
        <p:spPr>
          <a:xfrm>
            <a:off x="6098498" y="3200020"/>
            <a:ext cx="2056152" cy="2781437"/>
          </a:xfrm>
          <a:prstGeom prst="rect">
            <a:avLst/>
          </a:prstGeom>
        </p:spPr>
      </p:pic>
      <p:pic>
        <p:nvPicPr>
          <p:cNvPr id="16" name="Picture 16" descr="A group of people sitting at a table eating food&#10;&#10;Description generated with very high confidence">
            <a:extLst>
              <a:ext uri="{FF2B5EF4-FFF2-40B4-BE49-F238E27FC236}">
                <a16:creationId xmlns:a16="http://schemas.microsoft.com/office/drawing/2014/main" id="{05FB860A-9B60-4F85-9DE2-727744ACEE56}"/>
              </a:ext>
            </a:extLst>
          </p:cNvPr>
          <p:cNvPicPr>
            <a:picLocks noChangeAspect="1"/>
          </p:cNvPicPr>
          <p:nvPr/>
        </p:nvPicPr>
        <p:blipFill>
          <a:blip r:embed="rId10"/>
          <a:stretch>
            <a:fillRect/>
          </a:stretch>
        </p:blipFill>
        <p:spPr>
          <a:xfrm>
            <a:off x="8347023" y="3200020"/>
            <a:ext cx="2106118" cy="2781436"/>
          </a:xfrm>
          <a:prstGeom prst="rect">
            <a:avLst/>
          </a:prstGeom>
        </p:spPr>
      </p:pic>
    </p:spTree>
    <p:extLst>
      <p:ext uri="{BB962C8B-B14F-4D97-AF65-F5344CB8AC3E}">
        <p14:creationId xmlns:p14="http://schemas.microsoft.com/office/powerpoint/2010/main" val="1335591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641094" y="355405"/>
            <a:ext cx="10909812" cy="8183972"/>
          </a:xfrm>
          <a:prstGeom prst="rect">
            <a:avLst/>
          </a:prstGeom>
          <a:noFill/>
        </p:spPr>
        <p:txBody>
          <a:bodyPr wrap="square" rtlCol="0" anchor="t">
            <a:spAutoFit/>
          </a:bodyPr>
          <a:lstStyle/>
          <a:p>
            <a:pPr algn="ctr"/>
            <a:r>
              <a:rPr lang="en-GB" sz="3600" b="1" dirty="0"/>
              <a:t>Preparing for School</a:t>
            </a:r>
            <a:endParaRPr lang="en-GB" sz="2800" dirty="0"/>
          </a:p>
          <a:p>
            <a:pPr>
              <a:lnSpc>
                <a:spcPct val="150000"/>
              </a:lnSpc>
            </a:pPr>
            <a:r>
              <a:rPr lang="en-GB" sz="2800" dirty="0"/>
              <a:t>• Talk to your child positively about school  </a:t>
            </a:r>
          </a:p>
          <a:p>
            <a:pPr>
              <a:lnSpc>
                <a:spcPct val="150000"/>
              </a:lnSpc>
            </a:pPr>
            <a:r>
              <a:rPr lang="en-GB" sz="2800" dirty="0"/>
              <a:t>• </a:t>
            </a:r>
            <a:r>
              <a:rPr lang="en-GB" sz="2800" dirty="0">
                <a:solidFill>
                  <a:schemeClr val="bg1"/>
                </a:solidFill>
              </a:rPr>
              <a:t>Discuss the school day – what to expect</a:t>
            </a:r>
          </a:p>
          <a:p>
            <a:pPr>
              <a:lnSpc>
                <a:spcPct val="150000"/>
              </a:lnSpc>
            </a:pPr>
            <a:r>
              <a:rPr lang="en-GB" sz="2800" dirty="0"/>
              <a:t>• Encourage independence – changing clothes, shoes and  </a:t>
            </a:r>
          </a:p>
          <a:p>
            <a:pPr>
              <a:lnSpc>
                <a:spcPct val="150000"/>
              </a:lnSpc>
            </a:pPr>
            <a:r>
              <a:rPr lang="en-GB" sz="2800" dirty="0"/>
              <a:t>   coats, packing and carrying bags, toilet, cutlery, tidying up</a:t>
            </a:r>
          </a:p>
          <a:p>
            <a:pPr>
              <a:lnSpc>
                <a:spcPct val="150000"/>
              </a:lnSpc>
            </a:pPr>
            <a:r>
              <a:rPr lang="en-GB" sz="2800" dirty="0"/>
              <a:t>•</a:t>
            </a:r>
            <a:r>
              <a:rPr lang="en-GB" sz="2800" dirty="0">
                <a:solidFill>
                  <a:schemeClr val="bg1"/>
                </a:solidFill>
              </a:rPr>
              <a:t> Practise turn taking, sharing, focussing on a game or task</a:t>
            </a:r>
          </a:p>
          <a:p>
            <a:pPr>
              <a:lnSpc>
                <a:spcPct val="150000"/>
              </a:lnSpc>
            </a:pPr>
            <a:r>
              <a:rPr lang="en-GB" sz="2800" dirty="0"/>
              <a:t>• Literacy and Numeracy - share books, rhymes, numbers  and  letters in the environment, pencil grip</a:t>
            </a:r>
          </a:p>
          <a:p>
            <a:pPr>
              <a:lnSpc>
                <a:spcPct val="150000"/>
              </a:lnSpc>
            </a:pPr>
            <a:r>
              <a:rPr lang="en-GB" sz="2800" dirty="0"/>
              <a:t>• </a:t>
            </a:r>
            <a:r>
              <a:rPr lang="en-GB" sz="2800" dirty="0">
                <a:solidFill>
                  <a:schemeClr val="bg1"/>
                </a:solidFill>
              </a:rPr>
              <a:t>Visit P1 class blog, Information page and P1 video</a:t>
            </a:r>
          </a:p>
          <a:p>
            <a:pPr>
              <a:lnSpc>
                <a:spcPct val="150000"/>
              </a:lnSpc>
            </a:pPr>
            <a:r>
              <a:rPr lang="en-GB" sz="2800" dirty="0"/>
              <a:t>• Put name tags on all clothing and shoes</a:t>
            </a:r>
          </a:p>
          <a:p>
            <a:pPr>
              <a:lnSpc>
                <a:spcPct val="150000"/>
              </a:lnSpc>
            </a:pPr>
            <a:endParaRPr lang="en-GB" sz="2800" dirty="0"/>
          </a:p>
          <a:p>
            <a:endParaRPr lang="en-GB" sz="2800" b="1" dirty="0"/>
          </a:p>
          <a:p>
            <a:pPr>
              <a:lnSpc>
                <a:spcPct val="150000"/>
              </a:lnSpc>
            </a:pPr>
            <a:endParaRPr lang="en-GB" sz="3200" b="1" dirty="0"/>
          </a:p>
        </p:txBody>
      </p:sp>
    </p:spTree>
    <p:extLst>
      <p:ext uri="{BB962C8B-B14F-4D97-AF65-F5344CB8AC3E}">
        <p14:creationId xmlns:p14="http://schemas.microsoft.com/office/powerpoint/2010/main" val="1075904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696036" y="799708"/>
            <a:ext cx="9896936" cy="3505768"/>
          </a:xfrm>
          <a:prstGeom prst="rect">
            <a:avLst/>
          </a:prstGeom>
          <a:noFill/>
        </p:spPr>
        <p:txBody>
          <a:bodyPr wrap="square" rtlCol="0">
            <a:spAutoFit/>
          </a:bodyPr>
          <a:lstStyle/>
          <a:p>
            <a:pPr algn="ctr"/>
            <a:r>
              <a:rPr lang="en-GB" sz="3600" b="1" dirty="0"/>
              <a:t>School Lunches</a:t>
            </a:r>
          </a:p>
          <a:p>
            <a:pPr algn="ctr"/>
            <a:endParaRPr lang="en-GB" sz="3600" b="1" dirty="0"/>
          </a:p>
          <a:p>
            <a:pPr algn="ctr"/>
            <a:endParaRPr lang="en-GB" sz="3600" b="1" dirty="0"/>
          </a:p>
          <a:p>
            <a:pPr algn="ctr"/>
            <a:endParaRPr lang="en-GB" sz="3600" b="1" dirty="0"/>
          </a:p>
          <a:p>
            <a:pPr algn="ctr"/>
            <a:endParaRPr lang="en-GB" sz="3600" b="1" dirty="0"/>
          </a:p>
          <a:p>
            <a:pPr>
              <a:lnSpc>
                <a:spcPct val="150000"/>
              </a:lnSpc>
            </a:pPr>
            <a:endParaRPr lang="en-GB" sz="3200" b="1" dirty="0"/>
          </a:p>
        </p:txBody>
      </p:sp>
      <p:pic>
        <p:nvPicPr>
          <p:cNvPr id="4" name="Picture 3">
            <a:hlinkClick r:id="rId4"/>
            <a:extLst>
              <a:ext uri="{FF2B5EF4-FFF2-40B4-BE49-F238E27FC236}">
                <a16:creationId xmlns:a16="http://schemas.microsoft.com/office/drawing/2014/main" id="{AFFC60C6-DA99-4A5E-90F8-82DDD5CEE7E8}"/>
              </a:ext>
            </a:extLst>
          </p:cNvPr>
          <p:cNvPicPr>
            <a:picLocks noChangeAspect="1"/>
          </p:cNvPicPr>
          <p:nvPr/>
        </p:nvPicPr>
        <p:blipFill rotWithShape="1">
          <a:blip r:embed="rId5"/>
          <a:srcRect l="26884" t="18652" r="3555" b="7466"/>
          <a:stretch/>
        </p:blipFill>
        <p:spPr>
          <a:xfrm>
            <a:off x="700243" y="1495267"/>
            <a:ext cx="6771250" cy="4043480"/>
          </a:xfrm>
          <a:prstGeom prst="rect">
            <a:avLst/>
          </a:prstGeom>
        </p:spPr>
      </p:pic>
      <p:sp>
        <p:nvSpPr>
          <p:cNvPr id="5" name="TextBox 4">
            <a:extLst>
              <a:ext uri="{FF2B5EF4-FFF2-40B4-BE49-F238E27FC236}">
                <a16:creationId xmlns:a16="http://schemas.microsoft.com/office/drawing/2014/main" id="{6508EF7C-CFD3-4F2B-8B36-FE36B157FAA5}"/>
              </a:ext>
            </a:extLst>
          </p:cNvPr>
          <p:cNvSpPr txBox="1"/>
          <p:nvPr/>
        </p:nvSpPr>
        <p:spPr>
          <a:xfrm>
            <a:off x="568036" y="5902036"/>
            <a:ext cx="6172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Forms for pupils choosing halal options can be completed and handed in today.</a:t>
            </a:r>
          </a:p>
        </p:txBody>
      </p:sp>
    </p:spTree>
    <p:extLst>
      <p:ext uri="{BB962C8B-B14F-4D97-AF65-F5344CB8AC3E}">
        <p14:creationId xmlns:p14="http://schemas.microsoft.com/office/powerpoint/2010/main" val="3584814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B1CF51-37FD-4DE1-8B4F-5E0E4F33EC5F}"/>
              </a:ext>
            </a:extLst>
          </p:cNvPr>
          <p:cNvSpPr txBox="1"/>
          <p:nvPr/>
        </p:nvSpPr>
        <p:spPr>
          <a:xfrm>
            <a:off x="398757" y="0"/>
            <a:ext cx="7874758" cy="2951770"/>
          </a:xfrm>
          <a:prstGeom prst="rect">
            <a:avLst/>
          </a:prstGeom>
          <a:noFill/>
        </p:spPr>
        <p:txBody>
          <a:bodyPr wrap="square" rtlCol="0" anchor="t">
            <a:spAutoFit/>
          </a:bodyPr>
          <a:lstStyle/>
          <a:p>
            <a:pPr>
              <a:lnSpc>
                <a:spcPct val="150000"/>
              </a:lnSpc>
            </a:pPr>
            <a:r>
              <a:rPr lang="en-GB" sz="2800" b="1" dirty="0"/>
              <a:t>First Days – Timetable</a:t>
            </a:r>
          </a:p>
          <a:p>
            <a:pPr>
              <a:lnSpc>
                <a:spcPct val="150000"/>
              </a:lnSpc>
            </a:pPr>
            <a:endParaRPr lang="en-GB" sz="3200" b="1" dirty="0"/>
          </a:p>
          <a:p>
            <a:pPr>
              <a:lnSpc>
                <a:spcPct val="150000"/>
              </a:lnSpc>
            </a:pPr>
            <a:endParaRPr lang="en-GB" sz="3200" b="1" dirty="0"/>
          </a:p>
          <a:p>
            <a:pPr>
              <a:lnSpc>
                <a:spcPct val="150000"/>
              </a:lnSpc>
            </a:pPr>
            <a:endParaRPr lang="en-GB" sz="3200" b="1" dirty="0"/>
          </a:p>
        </p:txBody>
      </p:sp>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885651" y="4959310"/>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graphicFrame>
        <p:nvGraphicFramePr>
          <p:cNvPr id="6" name="Table 5">
            <a:extLst>
              <a:ext uri="{FF2B5EF4-FFF2-40B4-BE49-F238E27FC236}">
                <a16:creationId xmlns:a16="http://schemas.microsoft.com/office/drawing/2014/main" id="{1E172536-C9A4-4842-8D57-EEFFACA85206}"/>
              </a:ext>
            </a:extLst>
          </p:cNvPr>
          <p:cNvGraphicFramePr>
            <a:graphicFrameLocks noGrp="1"/>
          </p:cNvGraphicFramePr>
          <p:nvPr>
            <p:extLst>
              <p:ext uri="{D42A27DB-BD31-4B8C-83A1-F6EECF244321}">
                <p14:modId xmlns:p14="http://schemas.microsoft.com/office/powerpoint/2010/main" val="3136777750"/>
              </p:ext>
            </p:extLst>
          </p:nvPr>
        </p:nvGraphicFramePr>
        <p:xfrm>
          <a:off x="565726" y="738909"/>
          <a:ext cx="10647651" cy="5438812"/>
        </p:xfrm>
        <a:graphic>
          <a:graphicData uri="http://schemas.openxmlformats.org/drawingml/2006/table">
            <a:tbl>
              <a:tblPr firstRow="1" firstCol="1" bandRow="1">
                <a:tableStyleId>{5C22544A-7EE6-4342-B048-85BDC9FD1C3A}</a:tableStyleId>
              </a:tblPr>
              <a:tblGrid>
                <a:gridCol w="1874650">
                  <a:extLst>
                    <a:ext uri="{9D8B030D-6E8A-4147-A177-3AD203B41FA5}">
                      <a16:colId xmlns:a16="http://schemas.microsoft.com/office/drawing/2014/main" val="3547538094"/>
                    </a:ext>
                  </a:extLst>
                </a:gridCol>
                <a:gridCol w="1420229">
                  <a:extLst>
                    <a:ext uri="{9D8B030D-6E8A-4147-A177-3AD203B41FA5}">
                      <a16:colId xmlns:a16="http://schemas.microsoft.com/office/drawing/2014/main" val="2008676880"/>
                    </a:ext>
                  </a:extLst>
                </a:gridCol>
                <a:gridCol w="4947463">
                  <a:extLst>
                    <a:ext uri="{9D8B030D-6E8A-4147-A177-3AD203B41FA5}">
                      <a16:colId xmlns:a16="http://schemas.microsoft.com/office/drawing/2014/main" val="3432339017"/>
                    </a:ext>
                  </a:extLst>
                </a:gridCol>
                <a:gridCol w="2405309">
                  <a:extLst>
                    <a:ext uri="{9D8B030D-6E8A-4147-A177-3AD203B41FA5}">
                      <a16:colId xmlns:a16="http://schemas.microsoft.com/office/drawing/2014/main" val="4269619313"/>
                    </a:ext>
                  </a:extLst>
                </a:gridCol>
              </a:tblGrid>
              <a:tr h="214448">
                <a:tc>
                  <a:txBody>
                    <a:bodyPr/>
                    <a:lstStyle/>
                    <a:p>
                      <a:pPr algn="ctr">
                        <a:spcAft>
                          <a:spcPts val="0"/>
                        </a:spcAft>
                      </a:pPr>
                      <a:r>
                        <a:rPr lang="en-GB" sz="1200" dirty="0">
                          <a:effectLst/>
                        </a:rPr>
                        <a:t>Date</a:t>
                      </a:r>
                      <a:endParaRPr lang="en-GB" dirty="0">
                        <a:effectLst/>
                      </a:endParaRPr>
                    </a:p>
                  </a:txBody>
                  <a:tcPr marL="68580" marR="68580" marT="0" marB="0"/>
                </a:tc>
                <a:tc>
                  <a:txBody>
                    <a:bodyPr/>
                    <a:lstStyle/>
                    <a:p>
                      <a:pPr algn="ctr">
                        <a:spcAft>
                          <a:spcPts val="0"/>
                        </a:spcAft>
                      </a:pPr>
                      <a:r>
                        <a:rPr lang="en-GB" sz="1200" dirty="0">
                          <a:effectLst/>
                        </a:rPr>
                        <a:t>Time</a:t>
                      </a:r>
                      <a:endParaRPr lang="en-GB" dirty="0">
                        <a:effectLst/>
                      </a:endParaRPr>
                    </a:p>
                  </a:txBody>
                  <a:tcPr marL="68580" marR="68580" marT="0" marB="0"/>
                </a:tc>
                <a:tc>
                  <a:txBody>
                    <a:bodyPr/>
                    <a:lstStyle/>
                    <a:p>
                      <a:pPr algn="ctr">
                        <a:spcAft>
                          <a:spcPts val="0"/>
                        </a:spcAft>
                      </a:pPr>
                      <a:r>
                        <a:rPr lang="en-GB" sz="1200" dirty="0">
                          <a:effectLst/>
                        </a:rPr>
                        <a:t>What</a:t>
                      </a:r>
                      <a:endParaRPr lang="en-GB" dirty="0">
                        <a:effectLst/>
                      </a:endParaRPr>
                    </a:p>
                  </a:txBody>
                  <a:tcPr marL="68580" marR="68580" marT="0" marB="0"/>
                </a:tc>
                <a:tc>
                  <a:txBody>
                    <a:bodyPr/>
                    <a:lstStyle/>
                    <a:p>
                      <a:pPr algn="ctr">
                        <a:spcAft>
                          <a:spcPts val="0"/>
                        </a:spcAft>
                      </a:pPr>
                      <a:r>
                        <a:rPr lang="en-GB" sz="1200" dirty="0">
                          <a:effectLst/>
                        </a:rPr>
                        <a:t>Where</a:t>
                      </a:r>
                      <a:endParaRPr lang="en-GB" dirty="0">
                        <a:effectLst/>
                      </a:endParaRPr>
                    </a:p>
                  </a:txBody>
                  <a:tcPr marL="68580" marR="68580" marT="0" marB="0"/>
                </a:tc>
                <a:extLst>
                  <a:ext uri="{0D108BD9-81ED-4DB2-BD59-A6C34878D82A}">
                    <a16:rowId xmlns:a16="http://schemas.microsoft.com/office/drawing/2014/main" val="2770936296"/>
                  </a:ext>
                </a:extLst>
              </a:tr>
              <a:tr h="627017">
                <a:tc>
                  <a:txBody>
                    <a:bodyPr/>
                    <a:lstStyle/>
                    <a:p>
                      <a:pPr>
                        <a:spcAft>
                          <a:spcPts val="0"/>
                        </a:spcAft>
                      </a:pPr>
                      <a:r>
                        <a:rPr lang="en-GB" sz="1200" dirty="0">
                          <a:effectLst/>
                        </a:rPr>
                        <a:t>First Day of Term </a:t>
                      </a:r>
                      <a:endParaRPr lang="en-GB">
                        <a:effectLst/>
                      </a:endParaRPr>
                    </a:p>
                    <a:p>
                      <a:pPr>
                        <a:spcAft>
                          <a:spcPts val="0"/>
                        </a:spcAft>
                      </a:pPr>
                      <a:r>
                        <a:rPr lang="en-GB" sz="1200" dirty="0">
                          <a:effectLst/>
                        </a:rPr>
                        <a:t>Monday </a:t>
                      </a:r>
                      <a:endParaRPr lang="en-GB">
                        <a:effectLst/>
                      </a:endParaRPr>
                    </a:p>
                    <a:p>
                      <a:pPr>
                        <a:spcAft>
                          <a:spcPts val="0"/>
                        </a:spcAft>
                      </a:pPr>
                      <a:r>
                        <a:rPr lang="en-GB" sz="1200" dirty="0">
                          <a:effectLst/>
                        </a:rPr>
                        <a:t>19</a:t>
                      </a:r>
                      <a:r>
                        <a:rPr lang="en-GB" sz="1200" baseline="30000" dirty="0">
                          <a:effectLst/>
                        </a:rPr>
                        <a:t>th</a:t>
                      </a:r>
                      <a:r>
                        <a:rPr lang="en-GB" sz="1200" dirty="0">
                          <a:effectLst/>
                        </a:rPr>
                        <a:t> August 2019</a:t>
                      </a:r>
                      <a:endParaRPr lang="en-GB" dirty="0">
                        <a:effectLst/>
                      </a:endParaRPr>
                    </a:p>
                  </a:txBody>
                  <a:tcPr marL="68580" marR="68580" marT="0" marB="0"/>
                </a:tc>
                <a:tc>
                  <a:txBody>
                    <a:bodyPr/>
                    <a:lstStyle/>
                    <a:p>
                      <a:pPr algn="ctr">
                        <a:spcAft>
                          <a:spcPts val="0"/>
                        </a:spcAft>
                      </a:pPr>
                      <a:r>
                        <a:rPr lang="en-GB" sz="1200" dirty="0">
                          <a:effectLst/>
                        </a:rPr>
                        <a:t>9.10am</a:t>
                      </a:r>
                      <a:endParaRPr lang="en-GB" dirty="0">
                        <a:effectLst/>
                      </a:endParaRPr>
                    </a:p>
                  </a:txBody>
                  <a:tcPr marL="68580" marR="68580" marT="0" marB="0"/>
                </a:tc>
                <a:tc>
                  <a:txBody>
                    <a:bodyPr/>
                    <a:lstStyle/>
                    <a:p>
                      <a:pPr>
                        <a:spcAft>
                          <a:spcPts val="0"/>
                        </a:spcAft>
                      </a:pPr>
                      <a:r>
                        <a:rPr lang="en-GB" sz="1200" dirty="0">
                          <a:effectLst/>
                        </a:rPr>
                        <a:t>P1d, P1e </a:t>
                      </a:r>
                      <a:endParaRPr lang="en-GB">
                        <a:effectLst/>
                      </a:endParaRPr>
                    </a:p>
                    <a:p>
                      <a:pPr>
                        <a:spcAft>
                          <a:spcPts val="0"/>
                        </a:spcAft>
                      </a:pPr>
                      <a:r>
                        <a:rPr lang="en-GB" sz="1200" dirty="0">
                          <a:effectLst/>
                        </a:rPr>
                        <a:t> Gather at cones in P1 playground. Entry via P1 doors.</a:t>
                      </a:r>
                      <a:endParaRPr lang="en-GB" dirty="0">
                        <a:effectLst/>
                      </a:endParaRPr>
                    </a:p>
                  </a:txBody>
                  <a:tcPr marL="68580" marR="68580" marT="0" marB="0"/>
                </a:tc>
                <a:tc>
                  <a:txBody>
                    <a:bodyPr/>
                    <a:lstStyle/>
                    <a:p>
                      <a:pPr>
                        <a:spcAft>
                          <a:spcPts val="0"/>
                        </a:spcAft>
                      </a:pPr>
                      <a:r>
                        <a:rPr lang="en-GB" sz="1200" dirty="0">
                          <a:effectLst/>
                        </a:rPr>
                        <a:t>Accompany children to classes. Leave class by 9.20. Exit via main entrance.</a:t>
                      </a:r>
                      <a:endParaRPr lang="en-GB" dirty="0">
                        <a:effectLst/>
                      </a:endParaRPr>
                    </a:p>
                  </a:txBody>
                  <a:tcPr marL="68580" marR="68580" marT="0" marB="0"/>
                </a:tc>
                <a:extLst>
                  <a:ext uri="{0D108BD9-81ED-4DB2-BD59-A6C34878D82A}">
                    <a16:rowId xmlns:a16="http://schemas.microsoft.com/office/drawing/2014/main" val="1504662366"/>
                  </a:ext>
                </a:extLst>
              </a:tr>
              <a:tr h="610533">
                <a:tc>
                  <a:txBody>
                    <a:bodyPr/>
                    <a:lstStyle/>
                    <a:p>
                      <a:pPr>
                        <a:spcAft>
                          <a:spcPts val="0"/>
                        </a:spcAft>
                      </a:pPr>
                      <a:r>
                        <a:rPr lang="en-GB" sz="1200" dirty="0">
                          <a:effectLst/>
                        </a:rPr>
                        <a:t>First Day of Term </a:t>
                      </a:r>
                      <a:endParaRPr lang="en-GB">
                        <a:effectLst/>
                      </a:endParaRPr>
                    </a:p>
                    <a:p>
                      <a:pPr>
                        <a:spcAft>
                          <a:spcPts val="0"/>
                        </a:spcAft>
                      </a:pPr>
                      <a:r>
                        <a:rPr lang="en-GB" sz="1200" dirty="0">
                          <a:effectLst/>
                        </a:rPr>
                        <a:t>Monday </a:t>
                      </a:r>
                      <a:endParaRPr lang="en-GB">
                        <a:effectLst/>
                      </a:endParaRPr>
                    </a:p>
                    <a:p>
                      <a:pPr>
                        <a:spcAft>
                          <a:spcPts val="0"/>
                        </a:spcAft>
                      </a:pPr>
                      <a:r>
                        <a:rPr lang="en-GB" sz="1200" dirty="0">
                          <a:effectLst/>
                        </a:rPr>
                        <a:t>19</a:t>
                      </a:r>
                      <a:r>
                        <a:rPr lang="en-GB" sz="1200" baseline="30000" dirty="0">
                          <a:effectLst/>
                        </a:rPr>
                        <a:t>th</a:t>
                      </a:r>
                      <a:r>
                        <a:rPr lang="en-GB" sz="1200" dirty="0">
                          <a:effectLst/>
                        </a:rPr>
                        <a:t> August 2019</a:t>
                      </a:r>
                      <a:endParaRPr lang="en-GB" dirty="0">
                        <a:effectLst/>
                      </a:endParaRPr>
                    </a:p>
                  </a:txBody>
                  <a:tcPr marL="68580" marR="68580" marT="0" marB="0"/>
                </a:tc>
                <a:tc>
                  <a:txBody>
                    <a:bodyPr/>
                    <a:lstStyle/>
                    <a:p>
                      <a:pPr algn="ctr">
                        <a:spcAft>
                          <a:spcPts val="0"/>
                        </a:spcAft>
                      </a:pPr>
                      <a:r>
                        <a:rPr lang="en-GB" sz="1200" dirty="0">
                          <a:effectLst/>
                        </a:rPr>
                        <a:t>9.20am</a:t>
                      </a:r>
                      <a:endParaRPr lang="en-GB" dirty="0">
                        <a:effectLst/>
                      </a:endParaRPr>
                    </a:p>
                  </a:txBody>
                  <a:tcPr marL="68580" marR="68580" marT="0" marB="0"/>
                </a:tc>
                <a:tc>
                  <a:txBody>
                    <a:bodyPr/>
                    <a:lstStyle/>
                    <a:p>
                      <a:pPr>
                        <a:spcAft>
                          <a:spcPts val="0"/>
                        </a:spcAft>
                      </a:pPr>
                      <a:r>
                        <a:rPr lang="en-GB" sz="1200" dirty="0">
                          <a:effectLst/>
                        </a:rPr>
                        <a:t>Gather at cones in P1 playground. P1a, P1b, P1c</a:t>
                      </a:r>
                      <a:endParaRPr lang="en-GB" dirty="0">
                        <a:effectLst/>
                      </a:endParaRPr>
                    </a:p>
                    <a:p>
                      <a:pPr>
                        <a:spcAft>
                          <a:spcPts val="0"/>
                        </a:spcAft>
                      </a:pPr>
                      <a:r>
                        <a:rPr lang="en-GB" sz="1200" dirty="0">
                          <a:effectLst/>
                        </a:rPr>
                        <a:t>Entry via P1 doors.</a:t>
                      </a:r>
                      <a:endParaRPr lang="en-GB" dirty="0">
                        <a:effectLst/>
                      </a:endParaRPr>
                    </a:p>
                  </a:txBody>
                  <a:tcPr marL="68580" marR="68580" marT="0" marB="0"/>
                </a:tc>
                <a:tc>
                  <a:txBody>
                    <a:bodyPr/>
                    <a:lstStyle/>
                    <a:p>
                      <a:pPr>
                        <a:spcAft>
                          <a:spcPts val="0"/>
                        </a:spcAft>
                      </a:pPr>
                      <a:r>
                        <a:rPr lang="en-GB" sz="1200" dirty="0">
                          <a:effectLst/>
                        </a:rPr>
                        <a:t>Accompany children to classes. Leave class by 9.30. Exit via main entrance.</a:t>
                      </a:r>
                      <a:endParaRPr lang="en-GB" dirty="0">
                        <a:effectLst/>
                      </a:endParaRPr>
                    </a:p>
                  </a:txBody>
                  <a:tcPr marL="68580" marR="68580" marT="0" marB="0"/>
                </a:tc>
                <a:extLst>
                  <a:ext uri="{0D108BD9-81ED-4DB2-BD59-A6C34878D82A}">
                    <a16:rowId xmlns:a16="http://schemas.microsoft.com/office/drawing/2014/main" val="308716228"/>
                  </a:ext>
                </a:extLst>
              </a:tr>
              <a:tr h="1666913">
                <a:tc>
                  <a:txBody>
                    <a:bodyPr/>
                    <a:lstStyle/>
                    <a:p>
                      <a:pPr>
                        <a:spcAft>
                          <a:spcPts val="0"/>
                        </a:spcAft>
                      </a:pPr>
                      <a:r>
                        <a:rPr lang="en-GB" sz="1200" dirty="0">
                          <a:effectLst/>
                        </a:rPr>
                        <a:t>End of first school day for first week</a:t>
                      </a:r>
                      <a:endParaRPr lang="en-GB" dirty="0">
                        <a:effectLst/>
                      </a:endParaRPr>
                    </a:p>
                  </a:txBody>
                  <a:tcPr marL="68580" marR="68580" marT="0" marB="0"/>
                </a:tc>
                <a:tc>
                  <a:txBody>
                    <a:bodyPr/>
                    <a:lstStyle/>
                    <a:p>
                      <a:pPr algn="ctr">
                        <a:spcAft>
                          <a:spcPts val="0"/>
                        </a:spcAft>
                      </a:pPr>
                      <a:r>
                        <a:rPr lang="en-GB" sz="1200" dirty="0">
                          <a:effectLst/>
                        </a:rPr>
                        <a:t>2.50 pm</a:t>
                      </a:r>
                      <a:endParaRPr lang="en-GB" dirty="0">
                        <a:effectLst/>
                      </a:endParaRPr>
                    </a:p>
                    <a:p>
                      <a:pPr algn="ctr">
                        <a:spcAft>
                          <a:spcPts val="0"/>
                        </a:spcAft>
                      </a:pPr>
                      <a:endParaRPr lang="en-GB" dirty="0">
                        <a:effectLst/>
                      </a:endParaRPr>
                    </a:p>
                    <a:p>
                      <a:pPr algn="ctr">
                        <a:spcAft>
                          <a:spcPts val="0"/>
                        </a:spcAft>
                      </a:pPr>
                      <a:r>
                        <a:rPr lang="en-GB" sz="1200" dirty="0">
                          <a:effectLst/>
                        </a:rPr>
                        <a:t>Thereafter 3.10pm</a:t>
                      </a:r>
                      <a:endParaRPr lang="en-GB" dirty="0">
                        <a:effectLst/>
                      </a:endParaRPr>
                    </a:p>
                  </a:txBody>
                  <a:tcPr marL="68580" marR="68580" marT="0" marB="0"/>
                </a:tc>
                <a:tc>
                  <a:txBody>
                    <a:bodyPr/>
                    <a:lstStyle/>
                    <a:p>
                      <a:pPr>
                        <a:spcAft>
                          <a:spcPts val="0"/>
                        </a:spcAft>
                      </a:pPr>
                      <a:r>
                        <a:rPr lang="en-GB" sz="1200" dirty="0">
                          <a:effectLst/>
                        </a:rPr>
                        <a:t>Pupils are dismissed by class teacher. P1a/ P1b/ P1c will come to the bottom of the ramp.</a:t>
                      </a:r>
                      <a:endParaRPr lang="en-GB" dirty="0">
                        <a:effectLst/>
                      </a:endParaRPr>
                    </a:p>
                    <a:p>
                      <a:pPr>
                        <a:spcAft>
                          <a:spcPts val="0"/>
                        </a:spcAft>
                      </a:pPr>
                      <a:r>
                        <a:rPr lang="en-GB" sz="1200" dirty="0">
                          <a:effectLst/>
                        </a:rPr>
                        <a:t>P1d/ P1e come down the stairs.</a:t>
                      </a:r>
                      <a:endParaRPr lang="en-GB" dirty="0">
                        <a:effectLst/>
                      </a:endParaRPr>
                    </a:p>
                    <a:p>
                      <a:pPr>
                        <a:spcAft>
                          <a:spcPts val="0"/>
                        </a:spcAft>
                      </a:pPr>
                      <a:r>
                        <a:rPr lang="en-GB" sz="1200" dirty="0">
                          <a:effectLst/>
                        </a:rPr>
                        <a:t>Please keep the exit clear and wave to your child so that the teacher can see who is collecting them.</a:t>
                      </a:r>
                      <a:endParaRPr lang="en-GB" dirty="0">
                        <a:effectLst/>
                      </a:endParaRPr>
                    </a:p>
                    <a:p>
                      <a:pPr>
                        <a:spcAft>
                          <a:spcPts val="0"/>
                        </a:spcAft>
                      </a:pPr>
                      <a:endParaRPr lang="en-GB">
                        <a:effectLst/>
                      </a:endParaRPr>
                    </a:p>
                    <a:p>
                      <a:pPr>
                        <a:spcAft>
                          <a:spcPts val="0"/>
                        </a:spcAft>
                      </a:pPr>
                      <a:r>
                        <a:rPr lang="en-GB" sz="1200" dirty="0">
                          <a:effectLst/>
                        </a:rPr>
                        <a:t>Pupils who leave on school buses will be escorted to their buses separately. Please inform school office of bus arrangements.</a:t>
                      </a:r>
                      <a:endParaRPr lang="en-GB" dirty="0">
                        <a:effectLst/>
                      </a:endParaRPr>
                    </a:p>
                  </a:txBody>
                  <a:tcPr marL="68580" marR="68580" marT="0" marB="0"/>
                </a:tc>
                <a:tc>
                  <a:txBody>
                    <a:bodyPr/>
                    <a:lstStyle/>
                    <a:p>
                      <a:pPr>
                        <a:spcAft>
                          <a:spcPts val="0"/>
                        </a:spcAft>
                      </a:pPr>
                      <a:r>
                        <a:rPr lang="en-GB" sz="1200" dirty="0">
                          <a:effectLst/>
                        </a:rPr>
                        <a:t>P1 entrance.</a:t>
                      </a:r>
                      <a:endParaRPr lang="en-GB" dirty="0">
                        <a:effectLst/>
                      </a:endParaRPr>
                    </a:p>
                  </a:txBody>
                  <a:tcPr marL="68580" marR="68580" marT="0" marB="0"/>
                </a:tc>
                <a:extLst>
                  <a:ext uri="{0D108BD9-81ED-4DB2-BD59-A6C34878D82A}">
                    <a16:rowId xmlns:a16="http://schemas.microsoft.com/office/drawing/2014/main" val="1490813152"/>
                  </a:ext>
                </a:extLst>
              </a:tr>
              <a:tr h="990133">
                <a:tc>
                  <a:txBody>
                    <a:bodyPr/>
                    <a:lstStyle/>
                    <a:p>
                      <a:pPr>
                        <a:spcAft>
                          <a:spcPts val="0"/>
                        </a:spcAft>
                      </a:pPr>
                      <a:r>
                        <a:rPr lang="en-GB" sz="1200" dirty="0">
                          <a:effectLst/>
                        </a:rPr>
                        <a:t>All term days thereafter </a:t>
                      </a:r>
                      <a:endParaRPr lang="en-GB">
                        <a:effectLst/>
                      </a:endParaRPr>
                    </a:p>
                    <a:p>
                      <a:pPr>
                        <a:spcAft>
                          <a:spcPts val="0"/>
                        </a:spcAft>
                      </a:pPr>
                      <a:endParaRPr lang="en-GB" dirty="0">
                        <a:effectLst/>
                      </a:endParaRPr>
                    </a:p>
                  </a:txBody>
                  <a:tcPr marL="68580" marR="68580" marT="0" marB="0"/>
                </a:tc>
                <a:tc>
                  <a:txBody>
                    <a:bodyPr/>
                    <a:lstStyle/>
                    <a:p>
                      <a:pPr algn="ctr">
                        <a:spcAft>
                          <a:spcPts val="0"/>
                        </a:spcAft>
                      </a:pPr>
                      <a:r>
                        <a:rPr lang="en-GB" sz="1200" dirty="0">
                          <a:effectLst/>
                        </a:rPr>
                        <a:t>8.50 -9.00</a:t>
                      </a:r>
                      <a:endParaRPr lang="en-GB" dirty="0">
                        <a:effectLst/>
                      </a:endParaRPr>
                    </a:p>
                  </a:txBody>
                  <a:tcPr marL="68580" marR="68580" marT="0" marB="0"/>
                </a:tc>
                <a:tc>
                  <a:txBody>
                    <a:bodyPr/>
                    <a:lstStyle/>
                    <a:p>
                      <a:pPr>
                        <a:spcAft>
                          <a:spcPts val="0"/>
                        </a:spcAft>
                      </a:pPr>
                      <a:r>
                        <a:rPr lang="en-GB" sz="1200" dirty="0">
                          <a:effectLst/>
                        </a:rPr>
                        <a:t>Pupils say goodbye to parent/care and line up at cones in playground.</a:t>
                      </a:r>
                      <a:endParaRPr lang="en-GB" dirty="0">
                        <a:effectLst/>
                      </a:endParaRPr>
                    </a:p>
                    <a:p>
                      <a:pPr>
                        <a:spcAft>
                          <a:spcPts val="0"/>
                        </a:spcAft>
                      </a:pPr>
                      <a:endParaRPr lang="en-GB" dirty="0">
                        <a:effectLst/>
                      </a:endParaRPr>
                    </a:p>
                    <a:p>
                      <a:pPr>
                        <a:spcAft>
                          <a:spcPts val="0"/>
                        </a:spcAft>
                      </a:pPr>
                      <a:r>
                        <a:rPr lang="en-GB" sz="1200" dirty="0">
                          <a:effectLst/>
                        </a:rPr>
                        <a:t>Pupils who arrive on school buses will be supervised from the bus to the P1 doors and escorted to the buses at the end of the day.</a:t>
                      </a:r>
                      <a:endParaRPr lang="en-GB" dirty="0">
                        <a:effectLst/>
                      </a:endParaRPr>
                    </a:p>
                  </a:txBody>
                  <a:tcPr marL="68580" marR="68580" marT="0" marB="0"/>
                </a:tc>
                <a:tc>
                  <a:txBody>
                    <a:bodyPr/>
                    <a:lstStyle/>
                    <a:p>
                      <a:pPr>
                        <a:spcAft>
                          <a:spcPts val="0"/>
                        </a:spcAft>
                      </a:pPr>
                      <a:r>
                        <a:rPr lang="en-GB" sz="1200" dirty="0">
                          <a:effectLst/>
                        </a:rPr>
                        <a:t>P1 playground. Class lines.</a:t>
                      </a:r>
                      <a:endParaRPr lang="en-GB" dirty="0">
                        <a:effectLst/>
                      </a:endParaRPr>
                    </a:p>
                  </a:txBody>
                  <a:tcPr marL="68580" marR="68580" marT="0" marB="0"/>
                </a:tc>
                <a:extLst>
                  <a:ext uri="{0D108BD9-81ED-4DB2-BD59-A6C34878D82A}">
                    <a16:rowId xmlns:a16="http://schemas.microsoft.com/office/drawing/2014/main" val="681095639"/>
                  </a:ext>
                </a:extLst>
              </a:tr>
              <a:tr h="214448">
                <a:tc>
                  <a:txBody>
                    <a:bodyPr/>
                    <a:lstStyle/>
                    <a:p>
                      <a:pPr>
                        <a:spcAft>
                          <a:spcPts val="0"/>
                        </a:spcAft>
                      </a:pPr>
                      <a:endParaRPr lang="en-GB" dirty="0">
                        <a:effectLst/>
                      </a:endParaRPr>
                    </a:p>
                  </a:txBody>
                  <a:tcPr marL="68580" marR="68580" marT="0" marB="0"/>
                </a:tc>
                <a:tc>
                  <a:txBody>
                    <a:bodyPr/>
                    <a:lstStyle/>
                    <a:p>
                      <a:pPr algn="ctr">
                        <a:spcAft>
                          <a:spcPts val="0"/>
                        </a:spcAft>
                      </a:pPr>
                      <a:endParaRPr lang="en-GB" dirty="0">
                        <a:effectLst/>
                      </a:endParaRPr>
                    </a:p>
                  </a:txBody>
                  <a:tcPr marL="68580" marR="68580" marT="0" marB="0"/>
                </a:tc>
                <a:tc>
                  <a:txBody>
                    <a:bodyPr/>
                    <a:lstStyle/>
                    <a:p>
                      <a:pPr>
                        <a:spcAft>
                          <a:spcPts val="0"/>
                        </a:spcAft>
                      </a:pPr>
                      <a:endParaRPr lang="en-GB" dirty="0">
                        <a:effectLst/>
                      </a:endParaRPr>
                    </a:p>
                  </a:txBody>
                  <a:tcPr marL="68580" marR="68580" marT="0" marB="0"/>
                </a:tc>
                <a:tc>
                  <a:txBody>
                    <a:bodyPr/>
                    <a:lstStyle/>
                    <a:p>
                      <a:pPr>
                        <a:spcAft>
                          <a:spcPts val="0"/>
                        </a:spcAft>
                      </a:pPr>
                      <a:endParaRPr lang="en-GB" dirty="0">
                        <a:effectLst/>
                      </a:endParaRPr>
                    </a:p>
                  </a:txBody>
                  <a:tcPr marL="68580" marR="68580" marT="0" marB="0"/>
                </a:tc>
                <a:extLst>
                  <a:ext uri="{0D108BD9-81ED-4DB2-BD59-A6C34878D82A}">
                    <a16:rowId xmlns:a16="http://schemas.microsoft.com/office/drawing/2014/main" val="2008411384"/>
                  </a:ext>
                </a:extLst>
              </a:tr>
              <a:tr h="1039741">
                <a:tc>
                  <a:txBody>
                    <a:bodyPr/>
                    <a:lstStyle/>
                    <a:p>
                      <a:pPr>
                        <a:spcAft>
                          <a:spcPts val="0"/>
                        </a:spcAft>
                      </a:pPr>
                      <a:r>
                        <a:rPr lang="en-GB" sz="1200" dirty="0">
                          <a:effectLst/>
                        </a:rPr>
                        <a:t>P1 Lunch Experience</a:t>
                      </a:r>
                      <a:endParaRPr lang="en-GB" dirty="0">
                        <a:effectLst/>
                      </a:endParaRPr>
                    </a:p>
                  </a:txBody>
                  <a:tcPr marL="68580" marR="68580" marT="0" marB="0"/>
                </a:tc>
                <a:tc>
                  <a:txBody>
                    <a:bodyPr/>
                    <a:lstStyle/>
                    <a:p>
                      <a:pPr algn="ctr">
                        <a:spcAft>
                          <a:spcPts val="0"/>
                        </a:spcAft>
                      </a:pPr>
                      <a:r>
                        <a:rPr lang="en-GB" sz="1200" dirty="0" smtClean="0">
                          <a:effectLst/>
                        </a:rPr>
                        <a:t>P1a</a:t>
                      </a:r>
                      <a:r>
                        <a:rPr lang="en-GB" sz="1200" baseline="0" dirty="0" smtClean="0">
                          <a:effectLst/>
                        </a:rPr>
                        <a:t> 27</a:t>
                      </a:r>
                      <a:r>
                        <a:rPr lang="en-GB" sz="1200" baseline="30000" dirty="0" smtClean="0">
                          <a:effectLst/>
                        </a:rPr>
                        <a:t>th</a:t>
                      </a:r>
                      <a:r>
                        <a:rPr lang="en-GB" sz="1200" baseline="0" dirty="0" smtClean="0">
                          <a:effectLst/>
                        </a:rPr>
                        <a:t> Aug</a:t>
                      </a:r>
                    </a:p>
                    <a:p>
                      <a:pPr algn="ctr">
                        <a:spcAft>
                          <a:spcPts val="0"/>
                        </a:spcAft>
                      </a:pPr>
                      <a:r>
                        <a:rPr lang="en-GB" sz="1200" baseline="0" dirty="0" smtClean="0">
                          <a:effectLst/>
                        </a:rPr>
                        <a:t>P1b 28</a:t>
                      </a:r>
                      <a:r>
                        <a:rPr lang="en-GB" sz="1200" baseline="30000" dirty="0" smtClean="0">
                          <a:effectLst/>
                        </a:rPr>
                        <a:t>th</a:t>
                      </a:r>
                      <a:r>
                        <a:rPr lang="en-GB" sz="1200" baseline="0" dirty="0" smtClean="0">
                          <a:effectLst/>
                        </a:rPr>
                        <a:t> Aug</a:t>
                      </a:r>
                    </a:p>
                    <a:p>
                      <a:pPr algn="ctr">
                        <a:spcAft>
                          <a:spcPts val="0"/>
                        </a:spcAft>
                      </a:pPr>
                      <a:r>
                        <a:rPr lang="en-GB" sz="1200" baseline="0" dirty="0" smtClean="0">
                          <a:effectLst/>
                        </a:rPr>
                        <a:t>P1c 29</a:t>
                      </a:r>
                      <a:r>
                        <a:rPr lang="en-GB" sz="1200" baseline="30000" dirty="0" smtClean="0">
                          <a:effectLst/>
                        </a:rPr>
                        <a:t>th</a:t>
                      </a:r>
                      <a:r>
                        <a:rPr lang="en-GB" sz="1200" baseline="0" dirty="0" smtClean="0">
                          <a:effectLst/>
                        </a:rPr>
                        <a:t> Aug</a:t>
                      </a:r>
                    </a:p>
                    <a:p>
                      <a:pPr algn="ctr">
                        <a:spcAft>
                          <a:spcPts val="0"/>
                        </a:spcAft>
                      </a:pPr>
                      <a:r>
                        <a:rPr lang="en-GB" sz="1200" baseline="0" dirty="0" smtClean="0">
                          <a:effectLst/>
                        </a:rPr>
                        <a:t>P1d 3</a:t>
                      </a:r>
                      <a:r>
                        <a:rPr lang="en-GB" sz="1200" baseline="30000" dirty="0" smtClean="0">
                          <a:effectLst/>
                        </a:rPr>
                        <a:t>rd</a:t>
                      </a:r>
                      <a:r>
                        <a:rPr lang="en-GB" sz="1200" baseline="0" dirty="0" smtClean="0">
                          <a:effectLst/>
                        </a:rPr>
                        <a:t> Sept</a:t>
                      </a:r>
                    </a:p>
                    <a:p>
                      <a:pPr algn="ctr">
                        <a:spcAft>
                          <a:spcPts val="0"/>
                        </a:spcAft>
                      </a:pPr>
                      <a:r>
                        <a:rPr lang="en-GB" sz="1200" baseline="0" dirty="0" smtClean="0">
                          <a:effectLst/>
                        </a:rPr>
                        <a:t>P13 4</a:t>
                      </a:r>
                      <a:r>
                        <a:rPr lang="en-GB" sz="1200" baseline="30000" dirty="0" smtClean="0">
                          <a:effectLst/>
                        </a:rPr>
                        <a:t>th</a:t>
                      </a:r>
                      <a:r>
                        <a:rPr lang="en-GB" sz="1200" baseline="0" dirty="0" smtClean="0">
                          <a:effectLst/>
                        </a:rPr>
                        <a:t> Sept</a:t>
                      </a:r>
                      <a:endParaRPr lang="en-GB" dirty="0">
                        <a:effectLst/>
                      </a:endParaRPr>
                    </a:p>
                  </a:txBody>
                  <a:tcPr marL="68580" marR="68580" marT="0" marB="0"/>
                </a:tc>
                <a:tc>
                  <a:txBody>
                    <a:bodyPr/>
                    <a:lstStyle/>
                    <a:p>
                      <a:pPr>
                        <a:spcAft>
                          <a:spcPts val="0"/>
                        </a:spcAft>
                      </a:pPr>
                      <a:r>
                        <a:rPr lang="en-GB" sz="1200" dirty="0">
                          <a:effectLst/>
                        </a:rPr>
                        <a:t>Parents/carers will be invited to join their child for lunch. Please join your child as they line up for lunch. They will demonstrate how they get their lunch, eat and clear. Please then say goodbye to them in the lunch hall. They will return to their classes.</a:t>
                      </a:r>
                      <a:endParaRPr lang="en-GB" dirty="0">
                        <a:effectLst/>
                      </a:endParaRPr>
                    </a:p>
                  </a:txBody>
                  <a:tcPr marL="68580" marR="68580" marT="0" marB="0"/>
                </a:tc>
                <a:tc>
                  <a:txBody>
                    <a:bodyPr/>
                    <a:lstStyle/>
                    <a:p>
                      <a:pPr>
                        <a:spcAft>
                          <a:spcPts val="0"/>
                        </a:spcAft>
                      </a:pPr>
                      <a:r>
                        <a:rPr lang="en-GB" sz="1200" dirty="0" smtClean="0">
                          <a:effectLst/>
                        </a:rPr>
                        <a:t>MENSA 12 noon</a:t>
                      </a:r>
                      <a:endParaRPr lang="en-GB" sz="1200" dirty="0">
                        <a:effectLst/>
                      </a:endParaRPr>
                    </a:p>
                  </a:txBody>
                  <a:tcPr marL="68580" marR="68580" marT="0" marB="0"/>
                </a:tc>
                <a:extLst>
                  <a:ext uri="{0D108BD9-81ED-4DB2-BD59-A6C34878D82A}">
                    <a16:rowId xmlns:a16="http://schemas.microsoft.com/office/drawing/2014/main" val="427099083"/>
                  </a:ext>
                </a:extLst>
              </a:tr>
            </a:tbl>
          </a:graphicData>
        </a:graphic>
      </p:graphicFrame>
    </p:spTree>
    <p:extLst>
      <p:ext uri="{BB962C8B-B14F-4D97-AF65-F5344CB8AC3E}">
        <p14:creationId xmlns:p14="http://schemas.microsoft.com/office/powerpoint/2010/main" val="2326143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1204015" y="600219"/>
            <a:ext cx="10092342" cy="646331"/>
          </a:xfrm>
          <a:prstGeom prst="rect">
            <a:avLst/>
          </a:prstGeom>
          <a:noFill/>
        </p:spPr>
        <p:txBody>
          <a:bodyPr wrap="square" rtlCol="0">
            <a:spAutoFit/>
          </a:bodyPr>
          <a:lstStyle/>
          <a:p>
            <a:pPr algn="ctr"/>
            <a:r>
              <a:rPr lang="en-GB" sz="3600" dirty="0"/>
              <a:t>Parent Council and Parent Staff Association</a:t>
            </a:r>
          </a:p>
        </p:txBody>
      </p:sp>
      <p:pic>
        <p:nvPicPr>
          <p:cNvPr id="4" name="Picture 3" descr="IMG_7137.JPG">
            <a:extLst>
              <a:ext uri="{FF2B5EF4-FFF2-40B4-BE49-F238E27FC236}">
                <a16:creationId xmlns:a16="http://schemas.microsoft.com/office/drawing/2014/main" id="{79E9390E-3191-4CFB-BF75-F05AC2F37E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025" y="1370587"/>
            <a:ext cx="3289764" cy="2058413"/>
          </a:xfrm>
          <a:prstGeom prst="rect">
            <a:avLst/>
          </a:prstGeom>
          <a:ln>
            <a:noFill/>
          </a:ln>
          <a:effectLst>
            <a:outerShdw blurRad="292100" dist="139700" dir="2700000" algn="tl" rotWithShape="0">
              <a:srgbClr val="333333">
                <a:alpha val="65000"/>
              </a:srgbClr>
            </a:outerShdw>
          </a:effectLst>
        </p:spPr>
      </p:pic>
      <p:pic>
        <p:nvPicPr>
          <p:cNvPr id="5" name="Picture 4" descr="IMG_7122.JPG">
            <a:extLst>
              <a:ext uri="{FF2B5EF4-FFF2-40B4-BE49-F238E27FC236}">
                <a16:creationId xmlns:a16="http://schemas.microsoft.com/office/drawing/2014/main" id="{610F13CB-D9FC-49A1-944C-C610DFF1C4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3789" y="3302865"/>
            <a:ext cx="2947955" cy="221096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B897E3F-05D8-4821-87DD-19F6B51886EC}"/>
              </a:ext>
            </a:extLst>
          </p:cNvPr>
          <p:cNvSpPr txBox="1"/>
          <p:nvPr/>
        </p:nvSpPr>
        <p:spPr>
          <a:xfrm>
            <a:off x="4391745" y="1433497"/>
            <a:ext cx="7523530" cy="1754326"/>
          </a:xfrm>
          <a:prstGeom prst="rect">
            <a:avLst/>
          </a:prstGeom>
          <a:noFill/>
        </p:spPr>
        <p:txBody>
          <a:bodyPr wrap="square" rtlCol="0" anchor="t">
            <a:spAutoFit/>
          </a:bodyPr>
          <a:lstStyle/>
          <a:p>
            <a:r>
              <a:rPr lang="en-GB" dirty="0"/>
              <a:t>Chairperson of the Parent Council:  Christopher McLaughlin</a:t>
            </a:r>
            <a:br>
              <a:rPr lang="en-GB" dirty="0"/>
            </a:br>
            <a:r>
              <a:rPr lang="en-GB" dirty="0"/>
              <a:t>Vice Chairperson of the Parent Council: Lorna McIntosh</a:t>
            </a:r>
          </a:p>
          <a:p>
            <a:endParaRPr lang="en-GB" dirty="0"/>
          </a:p>
          <a:p>
            <a:r>
              <a:rPr lang="en-GB" dirty="0"/>
              <a:t>PSA  -  PSA Co-Chairs</a:t>
            </a:r>
            <a:r>
              <a:rPr lang="en-GB" dirty="0" smtClean="0"/>
              <a:t>: Christine Devine and Caroline Kelly</a:t>
            </a:r>
            <a:endParaRPr lang="en-GB" dirty="0"/>
          </a:p>
          <a:p>
            <a:endParaRPr lang="en-GB" dirty="0"/>
          </a:p>
          <a:p>
            <a:endParaRPr lang="en-GB" dirty="0"/>
          </a:p>
        </p:txBody>
      </p:sp>
      <p:pic>
        <p:nvPicPr>
          <p:cNvPr id="9" name="Picture 8">
            <a:extLst>
              <a:ext uri="{FF2B5EF4-FFF2-40B4-BE49-F238E27FC236}">
                <a16:creationId xmlns:a16="http://schemas.microsoft.com/office/drawing/2014/main" id="{82B7919B-C76D-4666-8D20-9AEF2319F3CF}"/>
              </a:ext>
            </a:extLst>
          </p:cNvPr>
          <p:cNvPicPr/>
          <p:nvPr/>
        </p:nvPicPr>
        <p:blipFill rotWithShape="1">
          <a:blip r:embed="rId6"/>
          <a:srcRect l="4385" t="4998" r="1542" b="9262"/>
          <a:stretch/>
        </p:blipFill>
        <p:spPr bwMode="auto">
          <a:xfrm>
            <a:off x="4818563" y="2809098"/>
            <a:ext cx="5733132" cy="309840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D9A4585-F7F6-4174-82EE-C26192CC3B9E}"/>
              </a:ext>
            </a:extLst>
          </p:cNvPr>
          <p:cNvSpPr txBox="1"/>
          <p:nvPr/>
        </p:nvSpPr>
        <p:spPr>
          <a:xfrm>
            <a:off x="169835" y="6022547"/>
            <a:ext cx="4824663" cy="369332"/>
          </a:xfrm>
          <a:prstGeom prst="rect">
            <a:avLst/>
          </a:prstGeom>
          <a:noFill/>
        </p:spPr>
        <p:txBody>
          <a:bodyPr wrap="square" rtlCol="0">
            <a:spAutoFit/>
          </a:bodyPr>
          <a:lstStyle/>
          <a:p>
            <a:r>
              <a:rPr lang="en-GB" dirty="0"/>
              <a:t>P1 Advice booklet for parents by parents</a:t>
            </a:r>
          </a:p>
        </p:txBody>
      </p:sp>
    </p:spTree>
    <p:extLst>
      <p:ext uri="{BB962C8B-B14F-4D97-AF65-F5344CB8AC3E}">
        <p14:creationId xmlns:p14="http://schemas.microsoft.com/office/powerpoint/2010/main" val="2738073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OLM Parents – welcome</a:t>
            </a:r>
            <a:endParaRPr lang="en-GB"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967883" y="429545"/>
            <a:ext cx="3600400" cy="2250250"/>
          </a:xfrm>
          <a:prstGeom prst="rect">
            <a:avLst/>
          </a:prstGeom>
          <a:noFill/>
          <a:ln w="9525">
            <a:noFill/>
            <a:miter lim="800000"/>
            <a:headEnd/>
            <a:tailEnd/>
          </a:ln>
        </p:spPr>
      </p:pic>
      <p:pic>
        <p:nvPicPr>
          <p:cNvPr id="1029" name="Picture 5" descr="C:\Users\gillian\AppData\Local\Microsoft\Windows\Temporary Internet Files\Content.IE5\8LKO7NMD\tea_cup_small[1].jpg"/>
          <p:cNvPicPr>
            <a:picLocks noChangeAspect="1" noChangeArrowheads="1"/>
          </p:cNvPicPr>
          <p:nvPr/>
        </p:nvPicPr>
        <p:blipFill>
          <a:blip r:embed="rId4" cstate="print"/>
          <a:srcRect/>
          <a:stretch>
            <a:fillRect/>
          </a:stretch>
        </p:blipFill>
        <p:spPr bwMode="auto">
          <a:xfrm>
            <a:off x="1890585" y="2894108"/>
            <a:ext cx="2540000" cy="1905000"/>
          </a:xfrm>
          <a:prstGeom prst="rect">
            <a:avLst/>
          </a:prstGeom>
          <a:noFill/>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426" y="1244348"/>
            <a:ext cx="3469680" cy="2602260"/>
          </a:xfrm>
          <a:prstGeom prst="rect">
            <a:avLst/>
          </a:prstGeom>
        </p:spPr>
      </p:pic>
      <p:sp>
        <p:nvSpPr>
          <p:cNvPr id="7" name="Title 1"/>
          <p:cNvSpPr txBox="1">
            <a:spLocks/>
          </p:cNvSpPr>
          <p:nvPr/>
        </p:nvSpPr>
        <p:spPr>
          <a:xfrm>
            <a:off x="4951412" y="440361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t>60</a:t>
            </a:r>
            <a:r>
              <a:rPr lang="en-GB" sz="2000" baseline="30000" dirty="0"/>
              <a:t>th</a:t>
            </a:r>
            <a:r>
              <a:rPr lang="en-GB" sz="2000" dirty="0"/>
              <a:t> Anniversary Summer Fayre</a:t>
            </a:r>
          </a:p>
          <a:p>
            <a:r>
              <a:rPr lang="en-GB" sz="2000" dirty="0" err="1"/>
              <a:t>Holmwood</a:t>
            </a:r>
            <a:r>
              <a:rPr lang="en-GB" sz="2000" dirty="0"/>
              <a:t> House Saturday 1</a:t>
            </a:r>
            <a:r>
              <a:rPr lang="en-GB" sz="2000" baseline="30000" dirty="0"/>
              <a:t>st</a:t>
            </a:r>
            <a:r>
              <a:rPr lang="en-GB" sz="2000" dirty="0"/>
              <a:t> June</a:t>
            </a:r>
          </a:p>
        </p:txBody>
      </p:sp>
    </p:spTree>
    <p:extLst>
      <p:ext uri="{BB962C8B-B14F-4D97-AF65-F5344CB8AC3E}">
        <p14:creationId xmlns:p14="http://schemas.microsoft.com/office/powerpoint/2010/main" val="1744222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14" y="5457488"/>
            <a:ext cx="8534400" cy="1507067"/>
          </a:xfrm>
        </p:spPr>
        <p:txBody>
          <a:bodyPr/>
          <a:lstStyle/>
          <a:p>
            <a:r>
              <a:rPr lang="en-GB" dirty="0" smtClean="0"/>
              <a:t>OLM Parents – get involved</a:t>
            </a:r>
            <a:endParaRPr lang="en-GB" dirty="0"/>
          </a:p>
        </p:txBody>
      </p:sp>
      <p:pic>
        <p:nvPicPr>
          <p:cNvPr id="4" name="Content Placeholder 3" descr="9e3fce6d-6bb7-4964-995e-c4b6a41e3556.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91545" y="1556792"/>
            <a:ext cx="2400267" cy="1800200"/>
          </a:xfrm>
          <a:prstGeom prst="rect">
            <a:avLst/>
          </a:prstGeom>
        </p:spPr>
      </p:pic>
      <p:pic>
        <p:nvPicPr>
          <p:cNvPr id="5" name="Picture 4" descr="e87e6079-ae19-4f87-babb-3efb3502239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3832" y="1556792"/>
            <a:ext cx="2592288" cy="1800200"/>
          </a:xfrm>
          <a:prstGeom prst="rect">
            <a:avLst/>
          </a:prstGeom>
        </p:spPr>
      </p:pic>
      <p:pic>
        <p:nvPicPr>
          <p:cNvPr id="6" name="Picture 5" descr="6E2D3ED8-3E4C-4B4F-8682-B6EBB292CEA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2144" y="1484784"/>
            <a:ext cx="2520280" cy="1890210"/>
          </a:xfrm>
          <a:prstGeom prst="rect">
            <a:avLst/>
          </a:prstGeom>
        </p:spPr>
      </p:pic>
      <p:pic>
        <p:nvPicPr>
          <p:cNvPr id="7" name="Picture 6" descr="12b97f12-2db7-428a-b83d-898a5b0cd5bf.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1544" y="3789040"/>
            <a:ext cx="2376264" cy="1782198"/>
          </a:xfrm>
          <a:prstGeom prst="rect">
            <a:avLst/>
          </a:prstGeom>
        </p:spPr>
      </p:pic>
      <p:pic>
        <p:nvPicPr>
          <p:cNvPr id="8" name="Picture 7" descr="IMG_6487 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1825" y="3573016"/>
            <a:ext cx="2688299" cy="2016224"/>
          </a:xfrm>
          <a:prstGeom prst="rect">
            <a:avLst/>
          </a:prstGeom>
        </p:spPr>
      </p:pic>
      <p:pic>
        <p:nvPicPr>
          <p:cNvPr id="9" name="Picture 8" descr="IMG_7115.JPG"/>
          <p:cNvPicPr>
            <a:picLocks noChangeAspect="1"/>
          </p:cNvPicPr>
          <p:nvPr/>
        </p:nvPicPr>
        <p:blipFill rotWithShape="1">
          <a:blip r:embed="rId8" cstate="email">
            <a:extLst>
              <a:ext uri="{28A0092B-C50C-407E-A947-70E740481C1C}">
                <a14:useLocalDpi xmlns:a14="http://schemas.microsoft.com/office/drawing/2010/main"/>
              </a:ext>
            </a:extLst>
          </a:blip>
          <a:srcRect b="-198"/>
          <a:stretch/>
        </p:blipFill>
        <p:spPr>
          <a:xfrm rot="5400000">
            <a:off x="7639862" y="3325300"/>
            <a:ext cx="2024845" cy="2520280"/>
          </a:xfrm>
          <a:prstGeom prst="rect">
            <a:avLst/>
          </a:prstGeom>
        </p:spPr>
      </p:pic>
    </p:spTree>
    <p:extLst>
      <p:ext uri="{BB962C8B-B14F-4D97-AF65-F5344CB8AC3E}">
        <p14:creationId xmlns:p14="http://schemas.microsoft.com/office/powerpoint/2010/main" val="24672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OLM Parents – get involved</a:t>
            </a:r>
            <a:endParaRPr lang="en-GB" dirty="0"/>
          </a:p>
        </p:txBody>
      </p:sp>
      <p:pic>
        <p:nvPicPr>
          <p:cNvPr id="20482" name="Picture 2" descr="C:\Users\gillian\Pictures\gwr_files\DdP7XE5X0AEJ37y.jpg"/>
          <p:cNvPicPr>
            <a:picLocks noGrp="1" noChangeAspect="1" noChangeArrowheads="1"/>
          </p:cNvPicPr>
          <p:nvPr>
            <p:ph idx="1"/>
          </p:nvPr>
        </p:nvPicPr>
        <p:blipFill>
          <a:blip r:embed="rId3" cstate="print"/>
          <a:srcRect/>
          <a:stretch>
            <a:fillRect/>
          </a:stretch>
        </p:blipFill>
        <p:spPr bwMode="auto">
          <a:xfrm>
            <a:off x="3338344" y="206544"/>
            <a:ext cx="6192688" cy="4644516"/>
          </a:xfrm>
          <a:prstGeom prst="rect">
            <a:avLst/>
          </a:prstGeom>
          <a:noFill/>
        </p:spPr>
      </p:pic>
    </p:spTree>
    <p:extLst>
      <p:ext uri="{BB962C8B-B14F-4D97-AF65-F5344CB8AC3E}">
        <p14:creationId xmlns:p14="http://schemas.microsoft.com/office/powerpoint/2010/main" val="1158144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OLM Parents – get involved</a:t>
            </a:r>
            <a:endParaRPr lang="en-GB" dirty="0"/>
          </a:p>
        </p:txBody>
      </p:sp>
      <p:pic>
        <p:nvPicPr>
          <p:cNvPr id="21507" name="Picture 3" descr="C:\Users\gillian\Pictures\gwr_files\DbPTOSVXkAA9Bj2.jpg"/>
          <p:cNvPicPr>
            <a:picLocks noChangeAspect="1" noChangeArrowheads="1"/>
          </p:cNvPicPr>
          <p:nvPr/>
        </p:nvPicPr>
        <p:blipFill>
          <a:blip r:embed="rId3" cstate="print"/>
          <a:srcRect/>
          <a:stretch>
            <a:fillRect/>
          </a:stretch>
        </p:blipFill>
        <p:spPr bwMode="auto">
          <a:xfrm>
            <a:off x="8121125" y="434103"/>
            <a:ext cx="2592288" cy="4608512"/>
          </a:xfrm>
          <a:prstGeom prst="rect">
            <a:avLst/>
          </a:prstGeom>
          <a:noFill/>
        </p:spPr>
      </p:pic>
      <p:pic>
        <p:nvPicPr>
          <p:cNvPr id="21508" name="Picture 4" descr="C:\Users\gillian\Pictures\gwr_files\DbPToF9XUAA6mx8.jpg"/>
          <p:cNvPicPr>
            <a:picLocks noChangeAspect="1" noChangeArrowheads="1"/>
          </p:cNvPicPr>
          <p:nvPr/>
        </p:nvPicPr>
        <p:blipFill>
          <a:blip r:embed="rId4" cstate="print"/>
          <a:srcRect/>
          <a:stretch>
            <a:fillRect/>
          </a:stretch>
        </p:blipFill>
        <p:spPr bwMode="auto">
          <a:xfrm>
            <a:off x="4650879" y="853203"/>
            <a:ext cx="2843808" cy="2132856"/>
          </a:xfrm>
          <a:prstGeom prst="rect">
            <a:avLst/>
          </a:prstGeom>
          <a:noFill/>
        </p:spPr>
      </p:pic>
      <p:pic>
        <p:nvPicPr>
          <p:cNvPr id="21509" name="Picture 5" descr="C:\Users\gillian\Pictures\international day_files\DcrVtlQW0AAAYjQ.jpg"/>
          <p:cNvPicPr>
            <a:picLocks noGrp="1" noChangeAspect="1" noChangeArrowheads="1"/>
          </p:cNvPicPr>
          <p:nvPr>
            <p:ph idx="1"/>
          </p:nvPr>
        </p:nvPicPr>
        <p:blipFill>
          <a:blip r:embed="rId5" cstate="print"/>
          <a:srcRect/>
          <a:stretch>
            <a:fillRect/>
          </a:stretch>
        </p:blipFill>
        <p:spPr bwMode="auto">
          <a:xfrm>
            <a:off x="1478587" y="358512"/>
            <a:ext cx="2545854" cy="4525963"/>
          </a:xfrm>
          <a:prstGeom prst="rect">
            <a:avLst/>
          </a:prstGeom>
          <a:noFill/>
        </p:spPr>
      </p:pic>
    </p:spTree>
    <p:extLst>
      <p:ext uri="{BB962C8B-B14F-4D97-AF65-F5344CB8AC3E}">
        <p14:creationId xmlns:p14="http://schemas.microsoft.com/office/powerpoint/2010/main" val="192309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847F8C0-6201-4438-8F29-02EEDC5D5E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FDDA8A64-F365-443A-AC0E-0A8BD36A2422}"/>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EF1F7B8-D5AA-4615-AD33-DAAFCD3F8D1B}"/>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EFE3230-D538-4C37-A8C9-8B449B077446}"/>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BDDA670-FBA3-4E08-A729-2AF5292999B0}"/>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5290AD8-9D5A-4BE8-9D6B-189BDC4F7E1C}"/>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0" name="Rectangle 19">
            <a:extLst>
              <a:ext uri="{FF2B5EF4-FFF2-40B4-BE49-F238E27FC236}">
                <a16:creationId xmlns:a16="http://schemas.microsoft.com/office/drawing/2014/main" id="{D27857AB-5C64-478F-BD49-1EC1027E7A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EADF8F3-D88B-4555-B8AD-0E96517F515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C243CBE4-1A6F-4A1C-B50E-098B3F00F87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C5EDD36-83D9-44FF-A588-70F632704D27}"/>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4670CEA-BCEE-40D4-B4ED-422F521EC636}"/>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8733E84-20B1-4379-9B15-F7F6B8730835}"/>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F48BB4C-60B2-4DB2-B9F9-9ECF6BB85F39}"/>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0CB1CF51-37FD-4DE1-8B4F-5E0E4F33EC5F}"/>
              </a:ext>
            </a:extLst>
          </p:cNvPr>
          <p:cNvSpPr txBox="1"/>
          <p:nvPr/>
        </p:nvSpPr>
        <p:spPr>
          <a:xfrm>
            <a:off x="638404" y="-599970"/>
            <a:ext cx="7543800" cy="1507067"/>
          </a:xfrm>
          <a:prstGeom prst="rect">
            <a:avLst/>
          </a:prstGeom>
        </p:spPr>
        <p:txBody>
          <a:bodyPr vert="horz" lIns="91440" tIns="45720" rIns="91440" bIns="45720" rtlCol="0" anchor="ctr">
            <a:normAutofit/>
          </a:bodyPr>
          <a:lstStyle/>
          <a:p>
            <a:pPr>
              <a:spcBef>
                <a:spcPct val="0"/>
              </a:spcBef>
              <a:spcAft>
                <a:spcPts val="600"/>
              </a:spcAft>
            </a:pPr>
            <a:endParaRPr lang="en-US" sz="4000" b="1" cap="all" dirty="0">
              <a:ln w="3175" cmpd="sng">
                <a:noFill/>
              </a:ln>
              <a:latin typeface="+mj-lt"/>
              <a:ea typeface="+mj-ea"/>
              <a:cs typeface="+mj-cs"/>
            </a:endParaRPr>
          </a:p>
        </p:txBody>
      </p:sp>
      <p:sp>
        <p:nvSpPr>
          <p:cNvPr id="6" name="TextBox 5">
            <a:extLst>
              <a:ext uri="{FF2B5EF4-FFF2-40B4-BE49-F238E27FC236}">
                <a16:creationId xmlns:a16="http://schemas.microsoft.com/office/drawing/2014/main" id="{969604BF-27F0-47E8-9723-AF728812BE18}"/>
              </a:ext>
            </a:extLst>
          </p:cNvPr>
          <p:cNvSpPr txBox="1"/>
          <p:nvPr/>
        </p:nvSpPr>
        <p:spPr>
          <a:xfrm>
            <a:off x="653653" y="1452155"/>
            <a:ext cx="7899663" cy="3935168"/>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buFont typeface="Wingdings 3" panose="05040102010807070707" pitchFamily="18" charset="2"/>
              <a:buChar char=""/>
            </a:pPr>
            <a:endParaRPr lang="en-US" dirty="0">
              <a:solidFill>
                <a:schemeClr val="bg2">
                  <a:lumMod val="75000"/>
                </a:schemeClr>
              </a:solidFill>
            </a:endParaRPr>
          </a:p>
        </p:txBody>
      </p:sp>
      <p:sp>
        <p:nvSpPr>
          <p:cNvPr id="9" name="Rectangle 8">
            <a:extLst>
              <a:ext uri="{FF2B5EF4-FFF2-40B4-BE49-F238E27FC236}">
                <a16:creationId xmlns:a16="http://schemas.microsoft.com/office/drawing/2014/main" id="{8FEC0529-A596-4492-9CCB-9511F0EE7300}"/>
              </a:ext>
            </a:extLst>
          </p:cNvPr>
          <p:cNvSpPr/>
          <p:nvPr/>
        </p:nvSpPr>
        <p:spPr>
          <a:xfrm>
            <a:off x="968433" y="647304"/>
            <a:ext cx="8702285" cy="9571851"/>
          </a:xfrm>
          <a:prstGeom prst="rect">
            <a:avLst/>
          </a:prstGeom>
        </p:spPr>
        <p:txBody>
          <a:bodyPr wrap="square" anchor="t">
            <a:spAutoFit/>
          </a:bodyPr>
          <a:lstStyle/>
          <a:p>
            <a:r>
              <a:rPr lang="en-GB" sz="3200" dirty="0"/>
              <a:t>Welcome</a:t>
            </a:r>
          </a:p>
          <a:p>
            <a:r>
              <a:rPr lang="en-GB" sz="3200" dirty="0"/>
              <a:t>                    </a:t>
            </a:r>
            <a:r>
              <a:rPr lang="en-GB" sz="2400" i="1" dirty="0"/>
              <a:t>Mrs Dillon-Ruddy/ Father </a:t>
            </a:r>
            <a:r>
              <a:rPr lang="en-GB" sz="2400" i="1" dirty="0" smtClean="0"/>
              <a:t>Stephen</a:t>
            </a:r>
          </a:p>
          <a:p>
            <a:r>
              <a:rPr lang="en-GB" sz="2400" i="1" dirty="0" smtClean="0"/>
              <a:t>				</a:t>
            </a:r>
            <a:r>
              <a:rPr lang="en-GB" sz="3200" dirty="0" smtClean="0"/>
              <a:t>P1 </a:t>
            </a:r>
            <a:r>
              <a:rPr lang="en-GB" sz="3200" dirty="0"/>
              <a:t>Information </a:t>
            </a:r>
          </a:p>
          <a:p>
            <a:r>
              <a:rPr lang="en-GB" sz="3200" dirty="0"/>
              <a:t>                    </a:t>
            </a:r>
            <a:r>
              <a:rPr lang="en-GB" sz="2400" i="1" dirty="0"/>
              <a:t>Mrs </a:t>
            </a:r>
            <a:r>
              <a:rPr lang="en-GB" sz="2400" i="1" dirty="0" smtClean="0"/>
              <a:t>Duns</a:t>
            </a:r>
          </a:p>
          <a:p>
            <a:r>
              <a:rPr lang="en-GB" sz="2400" i="1" dirty="0"/>
              <a:t>	</a:t>
            </a:r>
            <a:r>
              <a:rPr lang="en-GB" sz="2400" i="1" dirty="0" smtClean="0"/>
              <a:t>			</a:t>
            </a:r>
            <a:r>
              <a:rPr lang="en-GB" sz="3200" dirty="0" smtClean="0"/>
              <a:t>PC/PSA</a:t>
            </a:r>
            <a:endParaRPr lang="en-GB" sz="3200" dirty="0"/>
          </a:p>
          <a:p>
            <a:r>
              <a:rPr lang="en-GB" sz="3200" dirty="0"/>
              <a:t>Marketplace</a:t>
            </a:r>
            <a:r>
              <a:rPr lang="en-GB" sz="3600" dirty="0"/>
              <a:t> </a:t>
            </a:r>
          </a:p>
          <a:p>
            <a:r>
              <a:rPr lang="en-GB" sz="3600" i="1" dirty="0"/>
              <a:t>                 </a:t>
            </a:r>
            <a:r>
              <a:rPr lang="en-GB" sz="2400" i="1" dirty="0"/>
              <a:t>School Admin</a:t>
            </a:r>
          </a:p>
          <a:p>
            <a:r>
              <a:rPr lang="en-GB" sz="2400" i="1" dirty="0"/>
              <a:t>                          ERC Catering Services</a:t>
            </a:r>
          </a:p>
          <a:p>
            <a:r>
              <a:rPr lang="en-GB" sz="2400" i="1" dirty="0"/>
              <a:t>                          Uniforms</a:t>
            </a:r>
          </a:p>
          <a:p>
            <a:r>
              <a:rPr lang="en-GB" sz="2400" i="1" dirty="0"/>
              <a:t>                          Out of School Provision </a:t>
            </a:r>
          </a:p>
          <a:p>
            <a:r>
              <a:rPr lang="en-GB" sz="2400" i="1" dirty="0"/>
              <a:t>                          Pupil Representatives</a:t>
            </a:r>
          </a:p>
          <a:p>
            <a:r>
              <a:rPr lang="en-GB" sz="2400" i="1" dirty="0"/>
              <a:t>                        </a:t>
            </a:r>
            <a:endParaRPr lang="en-GB" sz="2400" i="1" dirty="0" smtClean="0"/>
          </a:p>
          <a:p>
            <a:r>
              <a:rPr lang="en-GB" sz="2400" i="1" dirty="0" smtClean="0"/>
              <a:t>Children will return to the hall one class at a time.</a:t>
            </a:r>
            <a:endParaRPr lang="en-GB" sz="2400" i="1" dirty="0"/>
          </a:p>
          <a:p>
            <a:endParaRPr lang="en-GB" sz="2400" i="1" dirty="0"/>
          </a:p>
          <a:p>
            <a:endParaRPr lang="en-GB" sz="2400" i="1" dirty="0"/>
          </a:p>
          <a:p>
            <a:endParaRPr lang="en-GB" sz="2400" dirty="0"/>
          </a:p>
          <a:p>
            <a:endParaRPr lang="en-GB" sz="3200" i="1" dirty="0"/>
          </a:p>
          <a:p>
            <a:endParaRPr lang="en-GB" sz="3200" i="1" dirty="0"/>
          </a:p>
          <a:p>
            <a:endParaRPr lang="en-GB" sz="3200" dirty="0"/>
          </a:p>
          <a:p>
            <a:endParaRPr lang="en-GB" sz="3200" dirty="0"/>
          </a:p>
          <a:p>
            <a:pPr algn="ctr"/>
            <a:endParaRPr lang="en-GB" sz="4000" b="1" dirty="0"/>
          </a:p>
        </p:txBody>
      </p:sp>
      <p:pic>
        <p:nvPicPr>
          <p:cNvPr id="28" name="Picture 27">
            <a:extLst>
              <a:ext uri="{FF2B5EF4-FFF2-40B4-BE49-F238E27FC236}">
                <a16:creationId xmlns:a16="http://schemas.microsoft.com/office/drawing/2014/main" id="{7FB7C700-EB0C-42CE-86D2-93A22F1C38FF}"/>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Tree>
    <p:extLst>
      <p:ext uri="{BB962C8B-B14F-4D97-AF65-F5344CB8AC3E}">
        <p14:creationId xmlns:p14="http://schemas.microsoft.com/office/powerpoint/2010/main" val="1657611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433387" y="374650"/>
            <a:ext cx="11062578" cy="6875921"/>
          </a:xfrm>
          <a:prstGeom prst="rect">
            <a:avLst/>
          </a:prstGeom>
          <a:noFill/>
        </p:spPr>
        <p:txBody>
          <a:bodyPr wrap="square" rtlCol="0" anchor="t">
            <a:spAutoFit/>
          </a:bodyPr>
          <a:lstStyle/>
          <a:p>
            <a:pPr>
              <a:lnSpc>
                <a:spcPct val="150000"/>
              </a:lnSpc>
            </a:pPr>
            <a:r>
              <a:rPr lang="en-GB" sz="2600" b="1" dirty="0"/>
              <a:t>Contacts/ Information</a:t>
            </a:r>
          </a:p>
          <a:p>
            <a:pPr>
              <a:lnSpc>
                <a:spcPct val="150000"/>
              </a:lnSpc>
            </a:pPr>
            <a:r>
              <a:rPr lang="en-GB" sz="2600" dirty="0"/>
              <a:t>Class Teacher  </a:t>
            </a:r>
            <a:r>
              <a:rPr lang="en-GB" sz="2600" dirty="0">
                <a:solidFill>
                  <a:schemeClr val="accent1">
                    <a:lumMod val="75000"/>
                  </a:schemeClr>
                </a:solidFill>
              </a:rPr>
              <a:t>Communication Diary</a:t>
            </a:r>
          </a:p>
          <a:p>
            <a:pPr>
              <a:lnSpc>
                <a:spcPct val="150000"/>
              </a:lnSpc>
            </a:pPr>
            <a:r>
              <a:rPr lang="en-GB" sz="2600" dirty="0"/>
              <a:t>Telephone – </a:t>
            </a:r>
            <a:r>
              <a:rPr lang="en-GB" sz="2600" dirty="0">
                <a:solidFill>
                  <a:schemeClr val="accent1">
                    <a:lumMod val="75000"/>
                  </a:schemeClr>
                </a:solidFill>
              </a:rPr>
              <a:t>0141 570 7280</a:t>
            </a:r>
          </a:p>
          <a:p>
            <a:pPr>
              <a:lnSpc>
                <a:spcPct val="150000"/>
              </a:lnSpc>
            </a:pPr>
            <a:r>
              <a:rPr lang="en-GB" sz="2600" dirty="0"/>
              <a:t>Email – </a:t>
            </a:r>
            <a:r>
              <a:rPr lang="en-GB" sz="2600" dirty="0">
                <a:hlinkClick r:id="rId4"/>
              </a:rPr>
              <a:t>office@ourladymissions.e-Renfrew.sch.uk</a:t>
            </a:r>
            <a:endParaRPr lang="en-GB" sz="2600" dirty="0"/>
          </a:p>
          <a:p>
            <a:pPr>
              <a:lnSpc>
                <a:spcPct val="150000"/>
              </a:lnSpc>
            </a:pPr>
            <a:r>
              <a:rPr lang="en-GB" sz="2600" dirty="0"/>
              <a:t>Website - </a:t>
            </a:r>
            <a:r>
              <a:rPr lang="en-GB" sz="2600" dirty="0">
                <a:hlinkClick r:id="rId5"/>
              </a:rPr>
              <a:t>https://blogs.glowscotland.org.uk/er/OurLadyMissions/</a:t>
            </a:r>
            <a:endParaRPr lang="en-GB" sz="2600" dirty="0"/>
          </a:p>
          <a:p>
            <a:pPr>
              <a:lnSpc>
                <a:spcPct val="150000"/>
              </a:lnSpc>
            </a:pPr>
            <a:r>
              <a:rPr lang="en-GB" sz="2600" dirty="0"/>
              <a:t>Twitter - </a:t>
            </a:r>
            <a:r>
              <a:rPr lang="en-GB" sz="2600" dirty="0">
                <a:hlinkClick r:id="rId6"/>
              </a:rPr>
              <a:t>https://twitter.com/OLM_Primary</a:t>
            </a:r>
            <a:endParaRPr lang="en-GB" sz="2600" dirty="0"/>
          </a:p>
          <a:p>
            <a:pPr>
              <a:lnSpc>
                <a:spcPct val="150000"/>
              </a:lnSpc>
            </a:pPr>
            <a:r>
              <a:rPr lang="en-GB" sz="2600" dirty="0"/>
              <a:t>Transition Info- </a:t>
            </a:r>
            <a:r>
              <a:rPr lang="en-GB" sz="2600" dirty="0">
                <a:ea typeface="+mn-lt"/>
                <a:cs typeface="+mn-lt"/>
                <a:hlinkClick r:id="rId7"/>
              </a:rPr>
              <a:t>https://blogs.glowscotland.org.uk/er/OurLadyMissions/preparing-for-school/transition/</a:t>
            </a:r>
            <a:endParaRPr lang="en-GB" sz="2600" b="1" dirty="0"/>
          </a:p>
          <a:p>
            <a:pPr>
              <a:lnSpc>
                <a:spcPct val="150000"/>
              </a:lnSpc>
            </a:pPr>
            <a:r>
              <a:rPr lang="en-GB" dirty="0"/>
              <a:t>Monthly newsletter on Sway</a:t>
            </a:r>
            <a:endParaRPr lang="en-GB" sz="3200" dirty="0"/>
          </a:p>
          <a:p>
            <a:pPr>
              <a:lnSpc>
                <a:spcPct val="150000"/>
              </a:lnSpc>
            </a:pPr>
            <a:endParaRPr lang="en-GB" sz="3200" b="1" dirty="0"/>
          </a:p>
        </p:txBody>
      </p:sp>
    </p:spTree>
    <p:extLst>
      <p:ext uri="{BB962C8B-B14F-4D97-AF65-F5344CB8AC3E}">
        <p14:creationId xmlns:p14="http://schemas.microsoft.com/office/powerpoint/2010/main" val="2675450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E800A-4699-4A73-A68E-70AED88767B5}"/>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9609308" y="2911491"/>
            <a:ext cx="2120730" cy="2320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2AA5BCA-4895-4305-A8CA-593946695B91}"/>
              </a:ext>
            </a:extLst>
          </p:cNvPr>
          <p:cNvPicPr>
            <a:picLocks noChangeAspect="1"/>
          </p:cNvPicPr>
          <p:nvPr/>
        </p:nvPicPr>
        <p:blipFill>
          <a:blip r:embed="rId4"/>
          <a:stretch>
            <a:fillRect/>
          </a:stretch>
        </p:blipFill>
        <p:spPr>
          <a:xfrm>
            <a:off x="5989306" y="619576"/>
            <a:ext cx="2854443" cy="3377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C5A3257C-64E3-4FEF-A510-E0AA961D399F}"/>
              </a:ext>
            </a:extLst>
          </p:cNvPr>
          <p:cNvSpPr>
            <a:spLocks noGrp="1"/>
          </p:cNvSpPr>
          <p:nvPr>
            <p:ph type="ctrTitle"/>
          </p:nvPr>
        </p:nvSpPr>
        <p:spPr>
          <a:xfrm>
            <a:off x="311233" y="3429000"/>
            <a:ext cx="8001000" cy="2971801"/>
          </a:xfrm>
        </p:spPr>
        <p:txBody>
          <a:bodyPr/>
          <a:lstStyle/>
          <a:p>
            <a:r>
              <a:rPr lang="en-GB" dirty="0"/>
              <a:t>Welcome to Our Lady of the Missions</a:t>
            </a:r>
          </a:p>
        </p:txBody>
      </p:sp>
      <p:sp>
        <p:nvSpPr>
          <p:cNvPr id="2" name="Rectangle 1"/>
          <p:cNvSpPr/>
          <p:nvPr/>
        </p:nvSpPr>
        <p:spPr>
          <a:xfrm>
            <a:off x="454754" y="840112"/>
            <a:ext cx="5184045" cy="2308324"/>
          </a:xfrm>
          <a:prstGeom prst="rect">
            <a:avLst/>
          </a:prstGeom>
        </p:spPr>
        <p:txBody>
          <a:bodyPr wrap="square">
            <a:spAutoFit/>
          </a:bodyPr>
          <a:lstStyle/>
          <a:p>
            <a:pPr algn="ctr"/>
            <a:r>
              <a:rPr lang="en-GB" sz="3600" dirty="0" smtClean="0">
                <a:solidFill>
                  <a:schemeClr val="bg1"/>
                </a:solidFill>
                <a:latin typeface="Informal Roman" panose="030604020304060B0204" pitchFamily="66" charset="0"/>
                <a:ea typeface="+mn-lt"/>
                <a:cs typeface="+mn-lt"/>
              </a:rPr>
              <a:t>We are </a:t>
            </a:r>
          </a:p>
          <a:p>
            <a:pPr algn="ctr"/>
            <a:r>
              <a:rPr lang="en-GB" sz="3600" dirty="0" smtClean="0">
                <a:solidFill>
                  <a:schemeClr val="bg1"/>
                </a:solidFill>
                <a:latin typeface="Informal Roman" panose="030604020304060B0204" pitchFamily="66" charset="0"/>
                <a:ea typeface="+mn-lt"/>
                <a:cs typeface="+mn-lt"/>
              </a:rPr>
              <a:t>Children </a:t>
            </a:r>
            <a:r>
              <a:rPr lang="en-GB" sz="3600" dirty="0">
                <a:solidFill>
                  <a:schemeClr val="bg1"/>
                </a:solidFill>
                <a:latin typeface="Informal Roman" panose="030604020304060B0204" pitchFamily="66" charset="0"/>
                <a:ea typeface="+mn-lt"/>
                <a:cs typeface="+mn-lt"/>
              </a:rPr>
              <a:t>on a </a:t>
            </a:r>
            <a:r>
              <a:rPr lang="en-GB" sz="3600" dirty="0" smtClean="0">
                <a:solidFill>
                  <a:schemeClr val="bg1"/>
                </a:solidFill>
                <a:latin typeface="Informal Roman" panose="030604020304060B0204" pitchFamily="66" charset="0"/>
                <a:ea typeface="+mn-lt"/>
                <a:cs typeface="+mn-lt"/>
              </a:rPr>
              <a:t>Mission</a:t>
            </a:r>
            <a:r>
              <a:rPr lang="en-GB" sz="3600" dirty="0">
                <a:solidFill>
                  <a:schemeClr val="bg1"/>
                </a:solidFill>
                <a:latin typeface="Informal Roman" panose="030604020304060B0204" pitchFamily="66" charset="0"/>
                <a:ea typeface="+mn-lt"/>
                <a:cs typeface="+mn-lt"/>
              </a:rPr>
              <a:t> </a:t>
            </a:r>
            <a:endParaRPr lang="en-GB" sz="3600" dirty="0" smtClean="0">
              <a:solidFill>
                <a:schemeClr val="bg1"/>
              </a:solidFill>
              <a:latin typeface="Informal Roman" panose="030604020304060B0204" pitchFamily="66" charset="0"/>
              <a:ea typeface="+mn-lt"/>
              <a:cs typeface="+mn-lt"/>
            </a:endParaRPr>
          </a:p>
          <a:p>
            <a:pPr algn="ctr"/>
            <a:r>
              <a:rPr lang="en-GB" sz="3600" dirty="0" smtClean="0">
                <a:solidFill>
                  <a:schemeClr val="bg1"/>
                </a:solidFill>
                <a:latin typeface="Informal Roman" panose="030604020304060B0204" pitchFamily="66" charset="0"/>
                <a:ea typeface="+mn-lt"/>
                <a:cs typeface="+mn-lt"/>
              </a:rPr>
              <a:t>and </a:t>
            </a:r>
          </a:p>
          <a:p>
            <a:pPr algn="ctr"/>
            <a:r>
              <a:rPr lang="en-GB" sz="3600" dirty="0" smtClean="0">
                <a:solidFill>
                  <a:schemeClr val="bg1"/>
                </a:solidFill>
                <a:latin typeface="Informal Roman" panose="030604020304060B0204" pitchFamily="66" charset="0"/>
                <a:ea typeface="+mn-lt"/>
                <a:cs typeface="+mn-lt"/>
              </a:rPr>
              <a:t>we’re</a:t>
            </a:r>
            <a:r>
              <a:rPr lang="en-GB" sz="3600" dirty="0">
                <a:solidFill>
                  <a:schemeClr val="bg1"/>
                </a:solidFill>
                <a:latin typeface="Informal Roman" panose="030604020304060B0204" pitchFamily="66" charset="0"/>
                <a:ea typeface="+mn-lt"/>
                <a:cs typeface="+mn-lt"/>
              </a:rPr>
              <a:t> </a:t>
            </a:r>
            <a:r>
              <a:rPr lang="en-GB" sz="3600" dirty="0" smtClean="0">
                <a:solidFill>
                  <a:schemeClr val="bg1"/>
                </a:solidFill>
                <a:latin typeface="Informal Roman" panose="030604020304060B0204" pitchFamily="66" charset="0"/>
                <a:ea typeface="+mn-lt"/>
                <a:cs typeface="+mn-lt"/>
              </a:rPr>
              <a:t>reaching </a:t>
            </a:r>
            <a:r>
              <a:rPr lang="en-GB" sz="3600" dirty="0">
                <a:solidFill>
                  <a:schemeClr val="bg1"/>
                </a:solidFill>
                <a:latin typeface="Informal Roman" panose="030604020304060B0204" pitchFamily="66" charset="0"/>
                <a:ea typeface="+mn-lt"/>
                <a:cs typeface="+mn-lt"/>
              </a:rPr>
              <a:t>for the </a:t>
            </a:r>
            <a:r>
              <a:rPr lang="en-GB" sz="3600" dirty="0" smtClean="0">
                <a:solidFill>
                  <a:schemeClr val="bg1"/>
                </a:solidFill>
                <a:latin typeface="Informal Roman" panose="030604020304060B0204" pitchFamily="66" charset="0"/>
                <a:ea typeface="+mn-lt"/>
                <a:cs typeface="+mn-lt"/>
              </a:rPr>
              <a:t>stars</a:t>
            </a:r>
            <a:endParaRPr lang="en-GB" sz="3600" dirty="0">
              <a:latin typeface="Informal Roman" panose="030604020304060B0204" pitchFamily="66" charset="0"/>
            </a:endParaRPr>
          </a:p>
        </p:txBody>
      </p:sp>
    </p:spTree>
    <p:extLst>
      <p:ext uri="{BB962C8B-B14F-4D97-AF65-F5344CB8AC3E}">
        <p14:creationId xmlns:p14="http://schemas.microsoft.com/office/powerpoint/2010/main" val="3155251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611414" y="196483"/>
            <a:ext cx="8331282" cy="3293209"/>
          </a:xfrm>
          <a:prstGeom prst="rect">
            <a:avLst/>
          </a:prstGeom>
          <a:noFill/>
        </p:spPr>
        <p:txBody>
          <a:bodyPr wrap="square" rtlCol="0">
            <a:spAutoFit/>
          </a:bodyPr>
          <a:lstStyle/>
          <a:p>
            <a:r>
              <a:rPr lang="en-GB" sz="4000" dirty="0"/>
              <a:t>Curriculum Rationale</a:t>
            </a:r>
          </a:p>
          <a:p>
            <a:r>
              <a:rPr lang="en-GB" sz="4000" dirty="0"/>
              <a:t>          </a:t>
            </a:r>
            <a:endParaRPr lang="en-GB" sz="3200" i="1" dirty="0"/>
          </a:p>
          <a:p>
            <a:endParaRPr lang="en-GB" sz="3200" i="1" dirty="0"/>
          </a:p>
          <a:p>
            <a:endParaRPr lang="en-GB" sz="3200" i="1" dirty="0"/>
          </a:p>
          <a:p>
            <a:endParaRPr lang="en-GB" sz="3200" i="1" dirty="0"/>
          </a:p>
          <a:p>
            <a:endParaRPr lang="en-GB" sz="3200" i="1" dirty="0"/>
          </a:p>
        </p:txBody>
      </p:sp>
      <p:pic>
        <p:nvPicPr>
          <p:cNvPr id="6" name="Picture 5">
            <a:hlinkClick r:id="rId4"/>
            <a:extLst>
              <a:ext uri="{FF2B5EF4-FFF2-40B4-BE49-F238E27FC236}">
                <a16:creationId xmlns:a16="http://schemas.microsoft.com/office/drawing/2014/main" id="{83E309C7-D913-4D9B-B424-AC2598B4E225}"/>
              </a:ext>
            </a:extLst>
          </p:cNvPr>
          <p:cNvPicPr>
            <a:picLocks noChangeAspect="1"/>
          </p:cNvPicPr>
          <p:nvPr/>
        </p:nvPicPr>
        <p:blipFill rotWithShape="1">
          <a:blip r:embed="rId5"/>
          <a:srcRect l="12346" t="10236" r="13346" b="5442"/>
          <a:stretch/>
        </p:blipFill>
        <p:spPr>
          <a:xfrm>
            <a:off x="1505243" y="1168044"/>
            <a:ext cx="8331282" cy="5315306"/>
          </a:xfrm>
          <a:prstGeom prst="rect">
            <a:avLst/>
          </a:prstGeom>
        </p:spPr>
      </p:pic>
    </p:spTree>
    <p:extLst>
      <p:ext uri="{BB962C8B-B14F-4D97-AF65-F5344CB8AC3E}">
        <p14:creationId xmlns:p14="http://schemas.microsoft.com/office/powerpoint/2010/main" val="393728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611414" y="196483"/>
            <a:ext cx="10829642" cy="7909858"/>
          </a:xfrm>
          <a:prstGeom prst="rect">
            <a:avLst/>
          </a:prstGeom>
          <a:noFill/>
        </p:spPr>
        <p:txBody>
          <a:bodyPr wrap="square" rtlCol="0" anchor="t">
            <a:spAutoFit/>
          </a:bodyPr>
          <a:lstStyle/>
          <a:p>
            <a:r>
              <a:rPr lang="en-GB" sz="4000" dirty="0"/>
              <a:t>Inspection Report</a:t>
            </a:r>
          </a:p>
          <a:p>
            <a:endParaRPr lang="en-GB" sz="4000" dirty="0">
              <a:ea typeface="+mn-lt"/>
              <a:cs typeface="+mn-lt"/>
            </a:endParaRPr>
          </a:p>
          <a:p>
            <a:r>
              <a:rPr lang="en-GB" sz="2000" dirty="0">
                <a:ea typeface="+mn-lt"/>
                <a:cs typeface="+mn-lt"/>
              </a:rPr>
              <a:t>Gospel values and positive relationships permeate the daily life and work of this community of faith and learning.</a:t>
            </a:r>
          </a:p>
          <a:p>
            <a:endParaRPr lang="en-GB" sz="2000" dirty="0"/>
          </a:p>
          <a:p>
            <a:endParaRPr lang="en-GB" sz="2000" dirty="0">
              <a:solidFill>
                <a:schemeClr val="bg1"/>
              </a:solidFill>
              <a:ea typeface="+mn-lt"/>
              <a:cs typeface="+mn-lt"/>
            </a:endParaRPr>
          </a:p>
          <a:p>
            <a:r>
              <a:rPr lang="en-GB" sz="2000" dirty="0">
                <a:solidFill>
                  <a:schemeClr val="bg1"/>
                </a:solidFill>
                <a:ea typeface="+mn-lt"/>
                <a:cs typeface="+mn-lt"/>
              </a:rPr>
              <a:t>The highly articulate, confident and ambitious children. Their knowledge and influence in decision making in relevant contexts about the school, wider community, national and global issues is strong. </a:t>
            </a:r>
            <a:endParaRPr lang="en-GB" dirty="0">
              <a:solidFill>
                <a:schemeClr val="bg1"/>
              </a:solidFill>
            </a:endParaRPr>
          </a:p>
          <a:p>
            <a:endParaRPr lang="en-GB" sz="2000" dirty="0"/>
          </a:p>
          <a:p>
            <a:endParaRPr lang="en-GB" sz="2000" dirty="0">
              <a:ea typeface="+mn-lt"/>
              <a:cs typeface="+mn-lt"/>
            </a:endParaRPr>
          </a:p>
          <a:p>
            <a:r>
              <a:rPr lang="en-GB" sz="2000" dirty="0">
                <a:ea typeface="+mn-lt"/>
                <a:cs typeface="+mn-lt"/>
              </a:rPr>
              <a:t>They receive high quality feedback to support their understanding of progress within literacy and numeracy.</a:t>
            </a:r>
          </a:p>
          <a:p>
            <a:endParaRPr lang="en-GB" sz="2000" dirty="0">
              <a:solidFill>
                <a:schemeClr val="bg1"/>
              </a:solidFill>
            </a:endParaRPr>
          </a:p>
          <a:p>
            <a:endParaRPr lang="en-GB" sz="2000" dirty="0">
              <a:solidFill>
                <a:schemeClr val="bg1"/>
              </a:solidFill>
            </a:endParaRPr>
          </a:p>
          <a:p>
            <a:r>
              <a:rPr lang="en-GB" sz="2000" dirty="0"/>
              <a:t>       </a:t>
            </a:r>
            <a:endParaRPr lang="en-GB" sz="2000" i="1"/>
          </a:p>
          <a:p>
            <a:r>
              <a:rPr lang="en-GB" sz="2000" dirty="0"/>
              <a:t>   </a:t>
            </a:r>
            <a:endParaRPr lang="en-GB" sz="2000" i="1"/>
          </a:p>
          <a:p>
            <a:endParaRPr lang="en-GB" sz="3200" i="1" dirty="0"/>
          </a:p>
          <a:p>
            <a:endParaRPr lang="en-GB" sz="3200" i="1" dirty="0"/>
          </a:p>
          <a:p>
            <a:endParaRPr lang="en-GB" sz="3200" i="1" dirty="0"/>
          </a:p>
          <a:p>
            <a:endParaRPr lang="en-GB" sz="3200" i="1" dirty="0"/>
          </a:p>
        </p:txBody>
      </p:sp>
    </p:spTree>
    <p:extLst>
      <p:ext uri="{BB962C8B-B14F-4D97-AF65-F5344CB8AC3E}">
        <p14:creationId xmlns:p14="http://schemas.microsoft.com/office/powerpoint/2010/main" val="2141495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611414" y="196483"/>
            <a:ext cx="10829642" cy="8402300"/>
          </a:xfrm>
          <a:prstGeom prst="rect">
            <a:avLst/>
          </a:prstGeom>
          <a:noFill/>
        </p:spPr>
        <p:txBody>
          <a:bodyPr wrap="square" rtlCol="0" anchor="t">
            <a:spAutoFit/>
          </a:bodyPr>
          <a:lstStyle/>
          <a:p>
            <a:r>
              <a:rPr lang="en-GB" sz="3600" dirty="0"/>
              <a:t>Inspection Report</a:t>
            </a:r>
          </a:p>
          <a:p>
            <a:endParaRPr lang="en-GB" dirty="0">
              <a:ea typeface="+mn-lt"/>
              <a:cs typeface="+mn-lt"/>
            </a:endParaRPr>
          </a:p>
          <a:p>
            <a:r>
              <a:rPr lang="en-GB" dirty="0">
                <a:ea typeface="+mn-lt"/>
                <a:cs typeface="+mn-lt"/>
              </a:rPr>
              <a:t></a:t>
            </a:r>
            <a:endParaRPr lang="en-GB" dirty="0">
              <a:solidFill>
                <a:schemeClr val="bg1"/>
              </a:solidFill>
              <a:ea typeface="+mn-lt"/>
              <a:cs typeface="+mn-lt"/>
            </a:endParaRPr>
          </a:p>
          <a:p>
            <a:endParaRPr lang="en-GB" sz="2000" dirty="0">
              <a:solidFill>
                <a:schemeClr val="bg1"/>
              </a:solidFill>
              <a:ea typeface="+mn-lt"/>
              <a:cs typeface="+mn-lt"/>
            </a:endParaRPr>
          </a:p>
          <a:p>
            <a:r>
              <a:rPr lang="en-GB" sz="2000" dirty="0">
                <a:ea typeface="+mn-lt"/>
                <a:cs typeface="+mn-lt"/>
              </a:rPr>
              <a:t> Children’s progress is carefully tracked; commendably involving the associated early learning and childcare setting and secondary school. </a:t>
            </a:r>
          </a:p>
          <a:p>
            <a:endParaRPr lang="en-GB" sz="2000" dirty="0">
              <a:ea typeface="+mn-lt"/>
              <a:cs typeface="+mn-lt"/>
            </a:endParaRPr>
          </a:p>
          <a:p>
            <a:r>
              <a:rPr lang="en-GB" sz="2000" dirty="0">
                <a:ea typeface="+mn-lt"/>
                <a:cs typeface="+mn-lt"/>
              </a:rPr>
              <a:t></a:t>
            </a:r>
            <a:r>
              <a:rPr lang="en-GB" sz="2000" dirty="0">
                <a:solidFill>
                  <a:schemeClr val="bg1"/>
                </a:solidFill>
                <a:ea typeface="+mn-lt"/>
                <a:cs typeface="+mn-lt"/>
              </a:rPr>
              <a:t> The very high levels of children’s attainment in literacy, numeracy and science through a whole school approach ensuring excellence and equity of opportunity for all children. </a:t>
            </a:r>
          </a:p>
          <a:p>
            <a:endParaRPr lang="en-GB" sz="2000" dirty="0">
              <a:solidFill>
                <a:schemeClr val="bg1"/>
              </a:solidFill>
              <a:ea typeface="+mn-lt"/>
              <a:cs typeface="+mn-lt"/>
            </a:endParaRPr>
          </a:p>
          <a:p>
            <a:r>
              <a:rPr lang="en-GB" sz="2000" dirty="0">
                <a:ea typeface="+mn-lt"/>
                <a:cs typeface="+mn-lt"/>
              </a:rPr>
              <a:t> Highly effective leadership of all staff and their team work which focuses on improving outcomes for children.</a:t>
            </a:r>
          </a:p>
          <a:p>
            <a:endParaRPr lang="en-GB" sz="2000" dirty="0">
              <a:ea typeface="+mn-lt"/>
              <a:cs typeface="+mn-lt"/>
            </a:endParaRPr>
          </a:p>
          <a:p>
            <a:r>
              <a:rPr lang="en-GB" sz="2000" dirty="0">
                <a:ea typeface="+mn-lt"/>
                <a:cs typeface="+mn-lt"/>
              </a:rPr>
              <a:t>  </a:t>
            </a:r>
            <a:r>
              <a:rPr lang="en-GB" sz="2000" dirty="0">
                <a:solidFill>
                  <a:schemeClr val="bg1"/>
                </a:solidFill>
                <a:ea typeface="+mn-lt"/>
                <a:cs typeface="+mn-lt"/>
              </a:rPr>
              <a:t>The leadership of the headteacher and senior management team in quality assuring the work of the school and the focus on high quality learning and teaching. </a:t>
            </a:r>
          </a:p>
          <a:p>
            <a:endParaRPr lang="en-GB" sz="2000" dirty="0"/>
          </a:p>
          <a:p>
            <a:endParaRPr lang="en-GB" sz="2000" dirty="0"/>
          </a:p>
          <a:p>
            <a:r>
              <a:rPr lang="en-GB" sz="2000" dirty="0"/>
              <a:t>       </a:t>
            </a:r>
            <a:endParaRPr lang="en-GB" sz="2000" i="1"/>
          </a:p>
          <a:p>
            <a:r>
              <a:rPr lang="en-GB" sz="2000" dirty="0"/>
              <a:t>   </a:t>
            </a:r>
            <a:endParaRPr lang="en-GB" sz="2000" i="1"/>
          </a:p>
          <a:p>
            <a:endParaRPr lang="en-GB" sz="3200" i="1" dirty="0"/>
          </a:p>
          <a:p>
            <a:endParaRPr lang="en-GB" sz="3200" i="1" dirty="0"/>
          </a:p>
          <a:p>
            <a:endParaRPr lang="en-GB" sz="3200" i="1" dirty="0"/>
          </a:p>
          <a:p>
            <a:endParaRPr lang="en-GB" sz="3200" i="1" dirty="0"/>
          </a:p>
        </p:txBody>
      </p:sp>
    </p:spTree>
    <p:extLst>
      <p:ext uri="{BB962C8B-B14F-4D97-AF65-F5344CB8AC3E}">
        <p14:creationId xmlns:p14="http://schemas.microsoft.com/office/powerpoint/2010/main" val="1390734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611414" y="196483"/>
            <a:ext cx="10829642" cy="8525411"/>
          </a:xfrm>
          <a:prstGeom prst="rect">
            <a:avLst/>
          </a:prstGeom>
          <a:noFill/>
        </p:spPr>
        <p:txBody>
          <a:bodyPr wrap="square" rtlCol="0" anchor="t">
            <a:spAutoFit/>
          </a:bodyPr>
          <a:lstStyle/>
          <a:p>
            <a:r>
              <a:rPr lang="en-GB" sz="4000" dirty="0"/>
              <a:t>Inspection Report</a:t>
            </a:r>
          </a:p>
          <a:p>
            <a:endParaRPr lang="en-GB" sz="2000" dirty="0"/>
          </a:p>
          <a:p>
            <a:endParaRPr lang="en-GB" sz="2000" dirty="0"/>
          </a:p>
          <a:p>
            <a:r>
              <a:rPr lang="en-GB" sz="2000" dirty="0">
                <a:ea typeface="+mn-lt"/>
                <a:cs typeface="+mn-lt"/>
              </a:rPr>
              <a:t>Teachers plan lessons well to include differentiated tasks and activities for groups and individuals to meet their needs.</a:t>
            </a:r>
          </a:p>
          <a:p>
            <a:endParaRPr lang="en-GB" sz="2000" dirty="0">
              <a:ea typeface="+mn-lt"/>
              <a:cs typeface="+mn-lt"/>
            </a:endParaRPr>
          </a:p>
          <a:p>
            <a:r>
              <a:rPr lang="en-GB" sz="2000" dirty="0">
                <a:solidFill>
                  <a:schemeClr val="bg1"/>
                </a:solidFill>
                <a:ea typeface="+mn-lt"/>
                <a:cs typeface="+mn-lt"/>
              </a:rPr>
              <a:t>Planning for children with additional barriers to learning is highly effective.</a:t>
            </a:r>
          </a:p>
          <a:p>
            <a:endParaRPr lang="en-GB" sz="2000" dirty="0">
              <a:ea typeface="+mn-lt"/>
              <a:cs typeface="+mn-lt"/>
            </a:endParaRPr>
          </a:p>
          <a:p>
            <a:r>
              <a:rPr lang="en-GB" sz="2000" dirty="0">
                <a:ea typeface="+mn-lt"/>
                <a:cs typeface="+mn-lt"/>
              </a:rPr>
              <a:t>Creative approaches in the use of digital technologies to extend learning giving children experiences that would not normally be accessible. </a:t>
            </a:r>
            <a:endParaRPr lang="en-GB" dirty="0">
              <a:ea typeface="+mn-lt"/>
              <a:cs typeface="+mn-lt"/>
            </a:endParaRPr>
          </a:p>
          <a:p>
            <a:endParaRPr lang="en-GB" sz="2000" dirty="0">
              <a:ea typeface="+mn-lt"/>
              <a:cs typeface="+mn-lt"/>
            </a:endParaRPr>
          </a:p>
          <a:p>
            <a:endParaRPr lang="en-GB" sz="2000" dirty="0">
              <a:solidFill>
                <a:schemeClr val="bg1"/>
              </a:solidFill>
              <a:ea typeface="+mn-lt"/>
              <a:cs typeface="+mn-lt"/>
            </a:endParaRPr>
          </a:p>
          <a:p>
            <a:r>
              <a:rPr lang="en-GB" sz="2000" dirty="0">
                <a:solidFill>
                  <a:schemeClr val="bg1"/>
                </a:solidFill>
                <a:ea typeface="+mn-lt"/>
                <a:cs typeface="+mn-lt"/>
              </a:rPr>
              <a:t>Children have a very good understanding about the skills they are developing through the 10  ‘Children on a Mission: We’re Reaching for the Stars’ framework.</a:t>
            </a:r>
            <a:endParaRPr lang="en-GB" dirty="0">
              <a:solidFill>
                <a:schemeClr val="bg1"/>
              </a:solidFill>
            </a:endParaRPr>
          </a:p>
          <a:p>
            <a:endParaRPr lang="en-GB" sz="2000" dirty="0">
              <a:ea typeface="+mn-lt"/>
              <a:cs typeface="+mn-lt"/>
            </a:endParaRPr>
          </a:p>
          <a:p>
            <a:endParaRPr lang="en-GB" sz="2000" dirty="0"/>
          </a:p>
          <a:p>
            <a:endParaRPr lang="en-GB" sz="2000" dirty="0"/>
          </a:p>
          <a:p>
            <a:endParaRPr lang="en-GB" sz="2000" dirty="0"/>
          </a:p>
          <a:p>
            <a:r>
              <a:rPr lang="en-GB" sz="2000" dirty="0"/>
              <a:t>   </a:t>
            </a:r>
            <a:endParaRPr lang="en-GB" sz="2000" i="1" dirty="0"/>
          </a:p>
          <a:p>
            <a:r>
              <a:rPr lang="en-GB" sz="2000" dirty="0"/>
              <a:t>   </a:t>
            </a:r>
            <a:endParaRPr lang="en-GB" sz="2000" i="1" dirty="0"/>
          </a:p>
          <a:p>
            <a:endParaRPr lang="en-GB" sz="3200" i="1" dirty="0"/>
          </a:p>
          <a:p>
            <a:endParaRPr lang="en-GB" sz="3200" i="1" dirty="0"/>
          </a:p>
          <a:p>
            <a:endParaRPr lang="en-GB" sz="3200" i="1" dirty="0"/>
          </a:p>
          <a:p>
            <a:endParaRPr lang="en-GB" sz="3200" i="1" dirty="0"/>
          </a:p>
        </p:txBody>
      </p:sp>
    </p:spTree>
    <p:extLst>
      <p:ext uri="{BB962C8B-B14F-4D97-AF65-F5344CB8AC3E}">
        <p14:creationId xmlns:p14="http://schemas.microsoft.com/office/powerpoint/2010/main" val="3312549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907367" y="-401800"/>
            <a:ext cx="9999447" cy="8030083"/>
          </a:xfrm>
          <a:prstGeom prst="rect">
            <a:avLst/>
          </a:prstGeom>
          <a:noFill/>
        </p:spPr>
        <p:txBody>
          <a:bodyPr wrap="square" rtlCol="0" anchor="t">
            <a:spAutoFit/>
          </a:bodyPr>
          <a:lstStyle/>
          <a:p>
            <a:pPr algn="ctr">
              <a:lnSpc>
                <a:spcPct val="250000"/>
              </a:lnSpc>
            </a:pPr>
            <a:r>
              <a:rPr lang="en-GB" sz="3200" b="1" dirty="0"/>
              <a:t>Teachers</a:t>
            </a:r>
            <a:endParaRPr lang="en-GB" sz="3200" b="1" dirty="0">
              <a:solidFill>
                <a:srgbClr val="FFFFFF"/>
              </a:solidFill>
            </a:endParaRPr>
          </a:p>
          <a:p>
            <a:pPr marL="571500" indent="-571500">
              <a:lnSpc>
                <a:spcPct val="250000"/>
              </a:lnSpc>
              <a:buFont typeface="Arial" panose="020B0604020202020204" pitchFamily="34" charset="0"/>
              <a:buChar char="•"/>
            </a:pPr>
            <a:r>
              <a:rPr lang="en-GB" sz="3600" dirty="0"/>
              <a:t>P1a Mrs Taylor </a:t>
            </a:r>
            <a:r>
              <a:rPr lang="en-GB" sz="3600" dirty="0">
                <a:solidFill>
                  <a:srgbClr val="FFFFFF"/>
                </a:solidFill>
              </a:rPr>
              <a:t> </a:t>
            </a:r>
            <a:endParaRPr lang="en-GB" sz="3600" dirty="0">
              <a:solidFill>
                <a:srgbClr val="FFFF00"/>
              </a:solidFill>
            </a:endParaRPr>
          </a:p>
          <a:p>
            <a:pPr marL="571500" indent="-571500">
              <a:lnSpc>
                <a:spcPct val="250000"/>
              </a:lnSpc>
              <a:buFont typeface="Arial" panose="020B0604020202020204" pitchFamily="34" charset="0"/>
              <a:buChar char="•"/>
            </a:pPr>
            <a:r>
              <a:rPr lang="en-GB" sz="3600" dirty="0" smtClean="0"/>
              <a:t>P1b </a:t>
            </a:r>
            <a:r>
              <a:rPr lang="en-GB" sz="3600" dirty="0"/>
              <a:t>Miss Quinn   </a:t>
            </a:r>
            <a:endParaRPr lang="en-GB" sz="3600" dirty="0">
              <a:solidFill>
                <a:srgbClr val="00B050"/>
              </a:solidFill>
            </a:endParaRPr>
          </a:p>
          <a:p>
            <a:pPr marL="571500" indent="-571500">
              <a:lnSpc>
                <a:spcPct val="250000"/>
              </a:lnSpc>
              <a:buFont typeface="Arial" panose="020B0604020202020204" pitchFamily="34" charset="0"/>
              <a:buChar char="•"/>
            </a:pPr>
            <a:r>
              <a:rPr lang="en-GB" sz="3600" dirty="0"/>
              <a:t>P1c   </a:t>
            </a:r>
            <a:r>
              <a:rPr lang="en-GB" sz="3600" dirty="0" smtClean="0"/>
              <a:t>Miss </a:t>
            </a:r>
            <a:r>
              <a:rPr lang="en-GB" sz="3600" dirty="0" err="1" smtClean="0"/>
              <a:t>McRobb</a:t>
            </a:r>
            <a:r>
              <a:rPr lang="en-GB" sz="3600" dirty="0" smtClean="0"/>
              <a:t> and Mrs Burke PT</a:t>
            </a:r>
            <a:r>
              <a:rPr lang="en-GB" sz="3600" dirty="0"/>
              <a:t> </a:t>
            </a:r>
            <a:endParaRPr lang="en-GB" sz="3600" dirty="0">
              <a:solidFill>
                <a:schemeClr val="accent5"/>
              </a:solidFill>
            </a:endParaRPr>
          </a:p>
          <a:p>
            <a:pPr marL="571500" indent="-571500">
              <a:lnSpc>
                <a:spcPct val="250000"/>
              </a:lnSpc>
              <a:buFont typeface="Arial" panose="020B0604020202020204" pitchFamily="34" charset="0"/>
              <a:buChar char="•"/>
            </a:pPr>
            <a:endParaRPr lang="en-GB" sz="3600" b="1" dirty="0"/>
          </a:p>
          <a:p>
            <a:pPr>
              <a:lnSpc>
                <a:spcPct val="250000"/>
              </a:lnSpc>
            </a:pPr>
            <a:endParaRPr lang="en-GB" sz="3200" b="1" dirty="0"/>
          </a:p>
        </p:txBody>
      </p:sp>
      <p:pic>
        <p:nvPicPr>
          <p:cNvPr id="10" name="Picture 10" descr="A person smiling for the camera&#10;&#10;Description generated with very high confidence">
            <a:extLst>
              <a:ext uri="{FF2B5EF4-FFF2-40B4-BE49-F238E27FC236}">
                <a16:creationId xmlns:a16="http://schemas.microsoft.com/office/drawing/2014/main" id="{215012F3-989D-481E-AC89-BA22448EA6E3}"/>
              </a:ext>
            </a:extLst>
          </p:cNvPr>
          <p:cNvPicPr>
            <a:picLocks noChangeAspect="1"/>
          </p:cNvPicPr>
          <p:nvPr/>
        </p:nvPicPr>
        <p:blipFill>
          <a:blip r:embed="rId4"/>
          <a:stretch>
            <a:fillRect/>
          </a:stretch>
        </p:blipFill>
        <p:spPr>
          <a:xfrm>
            <a:off x="5230498" y="2542559"/>
            <a:ext cx="974786" cy="1295501"/>
          </a:xfrm>
          <a:prstGeom prst="rect">
            <a:avLst/>
          </a:prstGeom>
        </p:spPr>
      </p:pic>
      <p:pic>
        <p:nvPicPr>
          <p:cNvPr id="12" name="Picture 12" descr="A person smiling for the camera&#10;&#10;Description generated with very high confidence">
            <a:extLst>
              <a:ext uri="{FF2B5EF4-FFF2-40B4-BE49-F238E27FC236}">
                <a16:creationId xmlns:a16="http://schemas.microsoft.com/office/drawing/2014/main" id="{1412E5F6-62BD-46EB-8533-A2056019D688}"/>
              </a:ext>
            </a:extLst>
          </p:cNvPr>
          <p:cNvPicPr>
            <a:picLocks noChangeAspect="1"/>
          </p:cNvPicPr>
          <p:nvPr/>
        </p:nvPicPr>
        <p:blipFill>
          <a:blip r:embed="rId5"/>
          <a:stretch>
            <a:fillRect/>
          </a:stretch>
        </p:blipFill>
        <p:spPr>
          <a:xfrm>
            <a:off x="5092958" y="1045177"/>
            <a:ext cx="946031" cy="1309878"/>
          </a:xfrm>
          <a:prstGeom prst="rect">
            <a:avLst/>
          </a:prstGeom>
        </p:spPr>
      </p:pic>
      <p:pic>
        <p:nvPicPr>
          <p:cNvPr id="6" name="Picture 5"/>
          <p:cNvPicPr>
            <a:picLocks noChangeAspect="1"/>
          </p:cNvPicPr>
          <p:nvPr/>
        </p:nvPicPr>
        <p:blipFill>
          <a:blip r:embed="rId6"/>
          <a:stretch>
            <a:fillRect/>
          </a:stretch>
        </p:blipFill>
        <p:spPr>
          <a:xfrm>
            <a:off x="3503187" y="4861409"/>
            <a:ext cx="912342" cy="1621941"/>
          </a:xfrm>
          <a:prstGeom prst="rect">
            <a:avLst/>
          </a:prstGeom>
        </p:spPr>
      </p:pic>
      <p:pic>
        <p:nvPicPr>
          <p:cNvPr id="7" name="Picture 6"/>
          <p:cNvPicPr>
            <a:picLocks noChangeAspect="1"/>
          </p:cNvPicPr>
          <p:nvPr/>
        </p:nvPicPr>
        <p:blipFill>
          <a:blip r:embed="rId7"/>
          <a:stretch>
            <a:fillRect/>
          </a:stretch>
        </p:blipFill>
        <p:spPr>
          <a:xfrm>
            <a:off x="7103789" y="4963625"/>
            <a:ext cx="1063130" cy="1417507"/>
          </a:xfrm>
          <a:prstGeom prst="rect">
            <a:avLst/>
          </a:prstGeom>
        </p:spPr>
      </p:pic>
    </p:spTree>
    <p:extLst>
      <p:ext uri="{BB962C8B-B14F-4D97-AF65-F5344CB8AC3E}">
        <p14:creationId xmlns:p14="http://schemas.microsoft.com/office/powerpoint/2010/main" val="513059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897319" y="-1399"/>
            <a:ext cx="9999447" cy="7417415"/>
          </a:xfrm>
          <a:prstGeom prst="rect">
            <a:avLst/>
          </a:prstGeom>
          <a:noFill/>
        </p:spPr>
        <p:txBody>
          <a:bodyPr wrap="square" rtlCol="0" anchor="t">
            <a:spAutoFit/>
          </a:bodyPr>
          <a:lstStyle/>
          <a:p>
            <a:pPr algn="ctr"/>
            <a:r>
              <a:rPr lang="en-GB" sz="3600" b="1" dirty="0"/>
              <a:t>Teachers</a:t>
            </a:r>
            <a:endParaRPr lang="en-GB" sz="3600" b="1" dirty="0">
              <a:solidFill>
                <a:srgbClr val="FFFFFF"/>
              </a:solidFill>
            </a:endParaRPr>
          </a:p>
          <a:p>
            <a:pPr marL="571500" indent="-571500">
              <a:buFont typeface="Arial" panose="020B0604020202020204" pitchFamily="34" charset="0"/>
              <a:buChar char="•"/>
            </a:pPr>
            <a:r>
              <a:rPr lang="en-GB" sz="3600" dirty="0" smtClean="0"/>
              <a:t>P1d </a:t>
            </a:r>
            <a:r>
              <a:rPr lang="en-GB" sz="3600" dirty="0" smtClean="0">
                <a:ea typeface="+mn-lt"/>
                <a:cs typeface="+mn-lt"/>
              </a:rPr>
              <a:t>Miss Scott</a:t>
            </a:r>
            <a:r>
              <a:rPr lang="en-GB" sz="3600" dirty="0" smtClean="0"/>
              <a:t>   </a:t>
            </a:r>
            <a:endParaRPr lang="en-GB" sz="3600" dirty="0" smtClean="0">
              <a:solidFill>
                <a:schemeClr val="bg2"/>
              </a:solidFill>
            </a:endParaRPr>
          </a:p>
          <a:p>
            <a:pPr marL="571500" indent="-571500">
              <a:lnSpc>
                <a:spcPct val="300000"/>
              </a:lnSpc>
              <a:buFont typeface="Arial" panose="020B0604020202020204" pitchFamily="34" charset="0"/>
              <a:buChar char="•"/>
            </a:pPr>
            <a:r>
              <a:rPr lang="en-GB" sz="3600" dirty="0" smtClean="0"/>
              <a:t>P1e </a:t>
            </a:r>
            <a:r>
              <a:rPr lang="en-GB" sz="3600" dirty="0"/>
              <a:t>Mrs Milmore </a:t>
            </a:r>
            <a:endParaRPr lang="en-GB" sz="3600" dirty="0" smtClean="0"/>
          </a:p>
          <a:p>
            <a:pPr marL="571500" indent="-571500">
              <a:lnSpc>
                <a:spcPct val="300000"/>
              </a:lnSpc>
              <a:buFont typeface="Arial" panose="020B0604020202020204" pitchFamily="34" charset="0"/>
              <a:buChar char="•"/>
            </a:pPr>
            <a:r>
              <a:rPr lang="en-GB" sz="3600" dirty="0" smtClean="0"/>
              <a:t>Mrs Cochrane  </a:t>
            </a:r>
            <a:r>
              <a:rPr lang="en-GB" dirty="0" smtClean="0"/>
              <a:t>(support for learning)</a:t>
            </a:r>
            <a:r>
              <a:rPr lang="en-GB" sz="3600" dirty="0"/>
              <a:t> </a:t>
            </a:r>
            <a:endParaRPr lang="en-GB" sz="3600" dirty="0"/>
          </a:p>
          <a:p>
            <a:pPr marL="571500" indent="-571500">
              <a:lnSpc>
                <a:spcPct val="300000"/>
              </a:lnSpc>
              <a:buFont typeface="Arial" panose="020B0604020202020204" pitchFamily="34" charset="0"/>
              <a:buChar char="•"/>
            </a:pPr>
            <a:r>
              <a:rPr lang="en-GB" sz="3600" dirty="0" smtClean="0"/>
              <a:t>Mrs Duns DHT </a:t>
            </a:r>
            <a:endParaRPr lang="en-GB" sz="3600" dirty="0"/>
          </a:p>
          <a:p>
            <a:pPr>
              <a:lnSpc>
                <a:spcPct val="250000"/>
              </a:lnSpc>
            </a:pPr>
            <a:endParaRPr lang="en-GB" sz="3200" b="1" dirty="0"/>
          </a:p>
        </p:txBody>
      </p:sp>
      <p:pic>
        <p:nvPicPr>
          <p:cNvPr id="4" name="Picture 4" descr="A person smiling for the camera&#10;&#10;Description generated with very high confidence">
            <a:extLst>
              <a:ext uri="{FF2B5EF4-FFF2-40B4-BE49-F238E27FC236}">
                <a16:creationId xmlns:a16="http://schemas.microsoft.com/office/drawing/2014/main" id="{E6D68E60-64DF-45CE-A327-D43CF95D61FE}"/>
              </a:ext>
            </a:extLst>
          </p:cNvPr>
          <p:cNvPicPr>
            <a:picLocks noChangeAspect="1"/>
          </p:cNvPicPr>
          <p:nvPr/>
        </p:nvPicPr>
        <p:blipFill>
          <a:blip r:embed="rId4"/>
          <a:stretch>
            <a:fillRect/>
          </a:stretch>
        </p:blipFill>
        <p:spPr>
          <a:xfrm>
            <a:off x="4898365" y="598480"/>
            <a:ext cx="1017918" cy="1295501"/>
          </a:xfrm>
          <a:prstGeom prst="rect">
            <a:avLst/>
          </a:prstGeom>
        </p:spPr>
      </p:pic>
      <p:pic>
        <p:nvPicPr>
          <p:cNvPr id="8" name="Picture 8" descr="A person smiling for the camera&#10;&#10;Description generated with very high confidence">
            <a:extLst>
              <a:ext uri="{FF2B5EF4-FFF2-40B4-BE49-F238E27FC236}">
                <a16:creationId xmlns:a16="http://schemas.microsoft.com/office/drawing/2014/main" id="{7AB1C583-F0FC-468C-A71F-95BC409FA5F6}"/>
              </a:ext>
            </a:extLst>
          </p:cNvPr>
          <p:cNvPicPr>
            <a:picLocks noChangeAspect="1"/>
          </p:cNvPicPr>
          <p:nvPr/>
        </p:nvPicPr>
        <p:blipFill>
          <a:blip r:embed="rId5"/>
          <a:stretch>
            <a:fillRect/>
          </a:stretch>
        </p:blipFill>
        <p:spPr>
          <a:xfrm>
            <a:off x="5456225" y="2081869"/>
            <a:ext cx="1032296" cy="1295500"/>
          </a:xfrm>
          <a:prstGeom prst="rect">
            <a:avLst/>
          </a:prstGeom>
        </p:spPr>
      </p:pic>
      <p:pic>
        <p:nvPicPr>
          <p:cNvPr id="9" name="Picture 8"/>
          <p:cNvPicPr>
            <a:picLocks noChangeAspect="1"/>
          </p:cNvPicPr>
          <p:nvPr/>
        </p:nvPicPr>
        <p:blipFill>
          <a:blip r:embed="rId6"/>
          <a:stretch>
            <a:fillRect/>
          </a:stretch>
        </p:blipFill>
        <p:spPr>
          <a:xfrm>
            <a:off x="7536323" y="3011980"/>
            <a:ext cx="1156320" cy="1541760"/>
          </a:xfrm>
          <a:prstGeom prst="rect">
            <a:avLst/>
          </a:prstGeom>
        </p:spPr>
      </p:pic>
      <p:pic>
        <p:nvPicPr>
          <p:cNvPr id="5" name="Picture 4"/>
          <p:cNvPicPr>
            <a:picLocks noChangeAspect="1"/>
          </p:cNvPicPr>
          <p:nvPr/>
        </p:nvPicPr>
        <p:blipFill>
          <a:blip r:embed="rId7"/>
          <a:stretch>
            <a:fillRect/>
          </a:stretch>
        </p:blipFill>
        <p:spPr>
          <a:xfrm>
            <a:off x="4965091" y="4860757"/>
            <a:ext cx="982268" cy="1307432"/>
          </a:xfrm>
          <a:prstGeom prst="rect">
            <a:avLst/>
          </a:prstGeom>
        </p:spPr>
      </p:pic>
    </p:spTree>
    <p:extLst>
      <p:ext uri="{BB962C8B-B14F-4D97-AF65-F5344CB8AC3E}">
        <p14:creationId xmlns:p14="http://schemas.microsoft.com/office/powerpoint/2010/main" val="1172558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11605-D62E-44B0-9FCF-D385D4089CE9}"/>
              </a:ext>
            </a:extLst>
          </p:cNvPr>
          <p:cNvPicPr>
            <a:picLocks noChangeAspect="1"/>
          </p:cNvPicPr>
          <p:nvPr/>
        </p:nvPicPr>
        <p:blipFill rotWithShape="1">
          <a:blip r:embed="rId3">
            <a:extLst>
              <a:ext uri="{28A0092B-C50C-407E-A947-70E740481C1C}">
                <a14:useLocalDpi xmlns:a14="http://schemas.microsoft.com/office/drawing/2010/main" val="0"/>
              </a:ext>
            </a:extLst>
          </a:blip>
          <a:srcRect l="2863" r="5730" b="-1"/>
          <a:stretch/>
        </p:blipFill>
        <p:spPr>
          <a:xfrm>
            <a:off x="10695483" y="5320258"/>
            <a:ext cx="1063130" cy="1163092"/>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0CB1CF51-37FD-4DE1-8B4F-5E0E4F33EC5F}"/>
              </a:ext>
            </a:extLst>
          </p:cNvPr>
          <p:cNvSpPr txBox="1"/>
          <p:nvPr/>
        </p:nvSpPr>
        <p:spPr>
          <a:xfrm>
            <a:off x="973106" y="600219"/>
            <a:ext cx="10092342" cy="646331"/>
          </a:xfrm>
          <a:prstGeom prst="rect">
            <a:avLst/>
          </a:prstGeom>
          <a:noFill/>
        </p:spPr>
        <p:txBody>
          <a:bodyPr wrap="square" rtlCol="0" anchor="t">
            <a:spAutoFit/>
          </a:bodyPr>
          <a:lstStyle/>
          <a:p>
            <a:pPr algn="ctr"/>
            <a:r>
              <a:rPr lang="en-GB" sz="3600" dirty="0"/>
              <a:t>A Day in the Life of P1</a:t>
            </a:r>
          </a:p>
        </p:txBody>
      </p:sp>
      <p:pic>
        <p:nvPicPr>
          <p:cNvPr id="11" name="Picture 11">
            <a:extLst>
              <a:ext uri="{FF2B5EF4-FFF2-40B4-BE49-F238E27FC236}">
                <a16:creationId xmlns:a16="http://schemas.microsoft.com/office/drawing/2014/main" id="{AA469C79-136F-4E89-A942-B99B79B6C3E7}"/>
              </a:ext>
            </a:extLst>
          </p:cNvPr>
          <p:cNvPicPr>
            <a:picLocks noChangeAspect="1"/>
          </p:cNvPicPr>
          <p:nvPr/>
        </p:nvPicPr>
        <p:blipFill>
          <a:blip r:embed="rId4"/>
          <a:stretch>
            <a:fillRect/>
          </a:stretch>
        </p:blipFill>
        <p:spPr>
          <a:xfrm>
            <a:off x="9102987" y="1301984"/>
            <a:ext cx="2261511" cy="2261511"/>
          </a:xfrm>
          <a:prstGeom prst="rect">
            <a:avLst/>
          </a:prstGeom>
        </p:spPr>
      </p:pic>
      <p:pic>
        <p:nvPicPr>
          <p:cNvPr id="13" name="Picture 13" descr="A picture containing person, indoor, young&#10;&#10;Description generated with very high confidence">
            <a:extLst>
              <a:ext uri="{FF2B5EF4-FFF2-40B4-BE49-F238E27FC236}">
                <a16:creationId xmlns:a16="http://schemas.microsoft.com/office/drawing/2014/main" id="{869FE57C-61CC-478F-A459-22CCC77C1F4E}"/>
              </a:ext>
            </a:extLst>
          </p:cNvPr>
          <p:cNvPicPr>
            <a:picLocks noChangeAspect="1"/>
          </p:cNvPicPr>
          <p:nvPr/>
        </p:nvPicPr>
        <p:blipFill>
          <a:blip r:embed="rId5"/>
          <a:stretch>
            <a:fillRect/>
          </a:stretch>
        </p:blipFill>
        <p:spPr>
          <a:xfrm>
            <a:off x="5643940" y="1307206"/>
            <a:ext cx="3059396" cy="2262611"/>
          </a:xfrm>
          <a:prstGeom prst="rect">
            <a:avLst/>
          </a:prstGeom>
        </p:spPr>
      </p:pic>
      <p:pic>
        <p:nvPicPr>
          <p:cNvPr id="15" name="Picture 15" descr="A picture containing object, person, child, indoor&#10;&#10;Description generated with very high confidence">
            <a:extLst>
              <a:ext uri="{FF2B5EF4-FFF2-40B4-BE49-F238E27FC236}">
                <a16:creationId xmlns:a16="http://schemas.microsoft.com/office/drawing/2014/main" id="{F75CC83F-D5B4-4854-88AE-2BE086063C5F}"/>
              </a:ext>
            </a:extLst>
          </p:cNvPr>
          <p:cNvPicPr>
            <a:picLocks noChangeAspect="1"/>
          </p:cNvPicPr>
          <p:nvPr/>
        </p:nvPicPr>
        <p:blipFill>
          <a:blip r:embed="rId6"/>
          <a:stretch>
            <a:fillRect/>
          </a:stretch>
        </p:blipFill>
        <p:spPr>
          <a:xfrm>
            <a:off x="367667" y="1273687"/>
            <a:ext cx="3072059" cy="2312890"/>
          </a:xfrm>
          <a:prstGeom prst="rect">
            <a:avLst/>
          </a:prstGeom>
        </p:spPr>
      </p:pic>
      <p:pic>
        <p:nvPicPr>
          <p:cNvPr id="17" name="Picture 17" descr="A group of people in a room&#10;&#10;Description generated with very high confidence">
            <a:extLst>
              <a:ext uri="{FF2B5EF4-FFF2-40B4-BE49-F238E27FC236}">
                <a16:creationId xmlns:a16="http://schemas.microsoft.com/office/drawing/2014/main" id="{56090353-5120-4C2C-8904-9BCACA67759E}"/>
              </a:ext>
            </a:extLst>
          </p:cNvPr>
          <p:cNvPicPr>
            <a:picLocks noChangeAspect="1"/>
          </p:cNvPicPr>
          <p:nvPr/>
        </p:nvPicPr>
        <p:blipFill>
          <a:blip r:embed="rId7"/>
          <a:stretch>
            <a:fillRect/>
          </a:stretch>
        </p:blipFill>
        <p:spPr>
          <a:xfrm>
            <a:off x="6256221" y="4292637"/>
            <a:ext cx="2743200" cy="2057400"/>
          </a:xfrm>
          <a:prstGeom prst="rect">
            <a:avLst/>
          </a:prstGeom>
        </p:spPr>
      </p:pic>
      <p:pic>
        <p:nvPicPr>
          <p:cNvPr id="21" name="Picture 21" descr="A person sitting in a yard&#10;&#10;Description generated with high confidence">
            <a:extLst>
              <a:ext uri="{FF2B5EF4-FFF2-40B4-BE49-F238E27FC236}">
                <a16:creationId xmlns:a16="http://schemas.microsoft.com/office/drawing/2014/main" id="{8DFF5132-62F7-440C-9E8D-8D306002224E}"/>
              </a:ext>
            </a:extLst>
          </p:cNvPr>
          <p:cNvPicPr>
            <a:picLocks noChangeAspect="1"/>
          </p:cNvPicPr>
          <p:nvPr/>
        </p:nvPicPr>
        <p:blipFill>
          <a:blip r:embed="rId8"/>
          <a:stretch>
            <a:fillRect/>
          </a:stretch>
        </p:blipFill>
        <p:spPr>
          <a:xfrm>
            <a:off x="405535" y="3831555"/>
            <a:ext cx="2329295" cy="2294659"/>
          </a:xfrm>
          <a:prstGeom prst="rect">
            <a:avLst/>
          </a:prstGeom>
        </p:spPr>
      </p:pic>
      <p:sp>
        <p:nvSpPr>
          <p:cNvPr id="4" name="TextBox 3">
            <a:extLst>
              <a:ext uri="{FF2B5EF4-FFF2-40B4-BE49-F238E27FC236}">
                <a16:creationId xmlns:a16="http://schemas.microsoft.com/office/drawing/2014/main" id="{7F79D15F-CE1A-47E8-9CB8-6BF6937A621A}"/>
              </a:ext>
            </a:extLst>
          </p:cNvPr>
          <p:cNvSpPr txBox="1"/>
          <p:nvPr/>
        </p:nvSpPr>
        <p:spPr>
          <a:xfrm>
            <a:off x="8395854" y="36506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Literacy/ Digital</a:t>
            </a:r>
          </a:p>
        </p:txBody>
      </p:sp>
      <p:sp>
        <p:nvSpPr>
          <p:cNvPr id="16" name="TextBox 15">
            <a:extLst>
              <a:ext uri="{FF2B5EF4-FFF2-40B4-BE49-F238E27FC236}">
                <a16:creationId xmlns:a16="http://schemas.microsoft.com/office/drawing/2014/main" id="{3D54C12A-AD12-4FCB-BFE5-0B8ADF532E3F}"/>
              </a:ext>
            </a:extLst>
          </p:cNvPr>
          <p:cNvSpPr txBox="1"/>
          <p:nvPr/>
        </p:nvSpPr>
        <p:spPr>
          <a:xfrm>
            <a:off x="2842490" y="41124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Numeracy</a:t>
            </a:r>
          </a:p>
        </p:txBody>
      </p:sp>
      <p:sp>
        <p:nvSpPr>
          <p:cNvPr id="18" name="TextBox 17">
            <a:extLst>
              <a:ext uri="{FF2B5EF4-FFF2-40B4-BE49-F238E27FC236}">
                <a16:creationId xmlns:a16="http://schemas.microsoft.com/office/drawing/2014/main" id="{97F31472-29B4-4455-B6A3-B58B8675DDC9}"/>
              </a:ext>
            </a:extLst>
          </p:cNvPr>
          <p:cNvSpPr txBox="1"/>
          <p:nvPr/>
        </p:nvSpPr>
        <p:spPr>
          <a:xfrm>
            <a:off x="4043217" y="501303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Independent Learning/ Play</a:t>
            </a:r>
          </a:p>
        </p:txBody>
      </p:sp>
    </p:spTree>
    <p:extLst>
      <p:ext uri="{BB962C8B-B14F-4D97-AF65-F5344CB8AC3E}">
        <p14:creationId xmlns:p14="http://schemas.microsoft.com/office/powerpoint/2010/main" val="2247430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1601</TotalTime>
  <Words>576</Words>
  <Application>Microsoft Office PowerPoint</Application>
  <PresentationFormat>Widescreen</PresentationFormat>
  <Paragraphs>205</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Informal Roman</vt:lpstr>
      <vt:lpstr>Wingdings 3</vt:lpstr>
      <vt:lpstr>Slice</vt:lpstr>
      <vt:lpstr>Our Lady of the Missions Primary  P1 Induction     may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OLM Parents – welcome</vt:lpstr>
      <vt:lpstr>OLM Parents – get involved</vt:lpstr>
      <vt:lpstr>OLM Parents – get involved</vt:lpstr>
      <vt:lpstr>OLM Parents – get involved</vt:lpstr>
      <vt:lpstr>PowerPoint Presentation</vt:lpstr>
      <vt:lpstr>Welcome to Our Lady of the Missions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effective Numeracy lesson</dc:title>
  <dc:creator>Clare Duns</dc:creator>
  <cp:lastModifiedBy>Clare Duns</cp:lastModifiedBy>
  <cp:revision>540</cp:revision>
  <dcterms:created xsi:type="dcterms:W3CDTF">2017-08-12T15:11:46Z</dcterms:created>
  <dcterms:modified xsi:type="dcterms:W3CDTF">2019-06-25T15:25:20Z</dcterms:modified>
</cp:coreProperties>
</file>