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FEE0E9-C678-47D0-A331-CB2039529FC0}" type="datetimeFigureOut">
              <a:rPr lang="en-US" smtClean="0"/>
              <a:t>10/10/2016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0445F3-A985-423F-9E92-D64087FB133B}"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FEE0E9-C678-47D0-A331-CB2039529FC0}" type="datetimeFigureOut">
              <a:rPr lang="en-US"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0445F3-A985-423F-9E92-D64087FB133B}"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10445F3-A985-423F-9E92-D64087FB133B}"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FEE0E9-C678-47D0-A331-CB2039529FC0}" type="datetimeFigureOut">
              <a:rPr lang="en-US"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FEE0E9-C678-47D0-A331-CB2039529FC0}" type="datetimeFigureOut">
              <a:rPr lang="en-US"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210445F3-A985-423F-9E92-D64087FB133B}"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B0FEE0E9-C678-47D0-A331-CB2039529FC0}" type="datetimeFigureOut">
              <a:rPr lang="en-US" smtClean="0"/>
              <a:t>10/10/2016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0445F3-A985-423F-9E92-D64087FB133B}"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0FEE0E9-C678-47D0-A331-CB2039529FC0}" type="datetimeFigureOut">
              <a:rPr lang="en-US"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0445F3-A985-423F-9E92-D64087FB133B}"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FEE0E9-C678-47D0-A331-CB2039529FC0}" type="datetimeFigureOut">
              <a:rPr lang="en-US" smtClean="0"/>
              <a:t>10/10/2016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10445F3-A985-423F-9E92-D64087FB133B}"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FEE0E9-C678-47D0-A331-CB2039529FC0}" type="datetimeFigureOut">
              <a:rPr lang="en-US" smtClean="0"/>
              <a:t>10/10/2016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210445F3-A985-423F-9E92-D64087FB133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0FEE0E9-C678-47D0-A331-CB2039529FC0}" type="datetimeFigureOut">
              <a:rPr lang="en-US" smtClean="0"/>
              <a:t>10/10/2016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0445F3-A985-423F-9E92-D64087FB133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0445F3-A985-423F-9E92-D64087FB133B}"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0FEE0E9-C678-47D0-A331-CB2039529FC0}" type="datetimeFigureOut">
              <a:rPr lang="en-US" smtClean="0"/>
              <a:t>10/10/2016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10445F3-A985-423F-9E92-D64087FB133B}"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0FEE0E9-C678-47D0-A331-CB2039529FC0}" type="datetimeFigureOut">
              <a:rPr lang="en-US" smtClean="0"/>
              <a:t>10/10/2016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0FEE0E9-C678-47D0-A331-CB2039529FC0}" type="datetimeFigureOut">
              <a:rPr lang="en-US" smtClean="0"/>
              <a:t>10/10/2016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0445F3-A985-423F-9E92-D64087FB133B}"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hilton.derbyshire.sch.uk/parents/081112_hintsspelling.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danceexec.com/spelling-grammar-it-matt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smtClean="0">
              <a:latin typeface="Comic Sans MS" pitchFamily="66" charset="0"/>
            </a:endParaRPr>
          </a:p>
          <a:p>
            <a:endParaRPr lang="en-GB" dirty="0"/>
          </a:p>
        </p:txBody>
      </p:sp>
      <p:sp>
        <p:nvSpPr>
          <p:cNvPr id="2" name="Title 1"/>
          <p:cNvSpPr>
            <a:spLocks noGrp="1"/>
          </p:cNvSpPr>
          <p:nvPr>
            <p:ph type="ctrTitle"/>
          </p:nvPr>
        </p:nvSpPr>
        <p:spPr/>
        <p:txBody>
          <a:bodyPr/>
          <a:lstStyle/>
          <a:p>
            <a:r>
              <a:rPr lang="en-GB" sz="4400" dirty="0" smtClean="0">
                <a:latin typeface="Comic Sans MS" pitchFamily="66" charset="0"/>
                <a:cs typeface="Arial" pitchFamily="34" charset="0"/>
              </a:rPr>
              <a:t>Spelling Guidance for Parents</a:t>
            </a:r>
            <a:endParaRPr lang="en-GB" dirty="0"/>
          </a:p>
        </p:txBody>
      </p:sp>
      <p:pic>
        <p:nvPicPr>
          <p:cNvPr id="5" name="Picture 2" descr="http://www.hilton.derbyshire.sch.uk/parents/images/Picture4.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9454" y="5000636"/>
            <a:ext cx="1883845" cy="13321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534400" cy="842946"/>
          </a:xfrm>
        </p:spPr>
        <p:txBody>
          <a:bodyPr>
            <a:normAutofit/>
          </a:bodyPr>
          <a:lstStyle/>
          <a:p>
            <a:pPr algn="l"/>
            <a:r>
              <a:rPr lang="en-US" dirty="0" smtClean="0">
                <a:latin typeface="Comic Sans MS" pitchFamily="66" charset="0"/>
              </a:rPr>
              <a:t>     Helping your child with spelling</a:t>
            </a:r>
            <a:endParaRPr lang="en-GB" dirty="0">
              <a:latin typeface="Comic Sans MS" pitchFamily="66" charset="0"/>
            </a:endParaRPr>
          </a:p>
        </p:txBody>
      </p:sp>
      <p:sp>
        <p:nvSpPr>
          <p:cNvPr id="3" name="Content Placeholder 2"/>
          <p:cNvSpPr>
            <a:spLocks noGrp="1"/>
          </p:cNvSpPr>
          <p:nvPr>
            <p:ph sz="quarter" idx="1"/>
          </p:nvPr>
        </p:nvSpPr>
        <p:spPr>
          <a:xfrm>
            <a:off x="285720" y="1357298"/>
            <a:ext cx="8503920" cy="5000660"/>
          </a:xfrm>
        </p:spPr>
        <p:txBody>
          <a:bodyPr>
            <a:normAutofit fontScale="47500" lnSpcReduction="20000"/>
          </a:bodyPr>
          <a:lstStyle/>
          <a:p>
            <a:pPr>
              <a:lnSpc>
                <a:spcPct val="120000"/>
              </a:lnSpc>
              <a:buNone/>
            </a:pPr>
            <a:r>
              <a:rPr lang="en-US" sz="4800" dirty="0" smtClean="0">
                <a:latin typeface="Comic Sans MS" pitchFamily="66" charset="0"/>
              </a:rPr>
              <a:t>   The English spelling system is hard. However, about 85% of it follows rules and patterns, so learning about spelling is useful and will make a difference.  The most helpful thing you can do to help your child is to stay positive.  Some children will spell accurately with seemingly very little effort.  Most will experience some degree of struggle.  Some will find it very tricky.  The degree of difficulty they experience is not linked to intelligence.  The ability to use memory strategies will emerge and improve, if well supported.  Our aim might be to produce accurate spellers, but the journey to this is to nurture spellers with good self-esteem, who have explored a range of self-help strategies and begin to find out which ones work best for them.</a:t>
            </a:r>
            <a:endParaRPr lang="en-GB" sz="4800" dirty="0" smtClean="0">
              <a:latin typeface="Comic Sans MS" pitchFamily="66" charset="0"/>
            </a:endParaRPr>
          </a:p>
          <a:p>
            <a:endParaRPr lang="en-GB" dirty="0"/>
          </a:p>
        </p:txBody>
      </p:sp>
      <p:pic>
        <p:nvPicPr>
          <p:cNvPr id="4" name="Picture 4" descr="http://danceexec.com/wp-content/uploads/2013/04/spelling-wron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20" y="214290"/>
            <a:ext cx="1299664" cy="1000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How to support writing</a:t>
            </a:r>
            <a:endParaRPr lang="en-GB" dirty="0">
              <a:latin typeface="Comic Sans MS" pitchFamily="66" charset="0"/>
            </a:endParaRPr>
          </a:p>
        </p:txBody>
      </p:sp>
      <p:sp>
        <p:nvSpPr>
          <p:cNvPr id="3" name="Content Placeholder 2"/>
          <p:cNvSpPr>
            <a:spLocks noGrp="1"/>
          </p:cNvSpPr>
          <p:nvPr>
            <p:ph sz="quarter" idx="1"/>
          </p:nvPr>
        </p:nvSpPr>
        <p:spPr/>
        <p:txBody>
          <a:bodyPr>
            <a:normAutofit/>
          </a:bodyPr>
          <a:lstStyle/>
          <a:p>
            <a:pPr lvl="0"/>
            <a:r>
              <a:rPr lang="en-US" sz="2400" dirty="0" smtClean="0">
                <a:latin typeface="Comic Sans MS" pitchFamily="66" charset="0"/>
              </a:rPr>
              <a:t>Always ask your child to have a go.  What do you know about the word?  </a:t>
            </a:r>
            <a:endParaRPr lang="en-GB" sz="2400" dirty="0" smtClean="0">
              <a:latin typeface="Comic Sans MS" pitchFamily="66" charset="0"/>
            </a:endParaRPr>
          </a:p>
          <a:p>
            <a:pPr lvl="0"/>
            <a:r>
              <a:rPr lang="en-US" sz="2400" dirty="0" smtClean="0">
                <a:latin typeface="Comic Sans MS" pitchFamily="66" charset="0"/>
              </a:rPr>
              <a:t>What is the first sound? </a:t>
            </a:r>
            <a:endParaRPr lang="en-GB" sz="2400" dirty="0" smtClean="0">
              <a:latin typeface="Comic Sans MS" pitchFamily="66" charset="0"/>
            </a:endParaRPr>
          </a:p>
          <a:p>
            <a:pPr lvl="0"/>
            <a:r>
              <a:rPr lang="en-US" sz="2400" dirty="0" smtClean="0">
                <a:latin typeface="Comic Sans MS" pitchFamily="66" charset="0"/>
              </a:rPr>
              <a:t>Can we break it down into sounds or syllables? </a:t>
            </a:r>
            <a:endParaRPr lang="en-GB" sz="2400" dirty="0" smtClean="0">
              <a:latin typeface="Comic Sans MS" pitchFamily="66" charset="0"/>
            </a:endParaRPr>
          </a:p>
          <a:p>
            <a:pPr lvl="0"/>
            <a:r>
              <a:rPr lang="en-US" sz="2400" dirty="0" smtClean="0">
                <a:latin typeface="Comic Sans MS" pitchFamily="66" charset="0"/>
              </a:rPr>
              <a:t>Which part of the word is most difficult?  </a:t>
            </a:r>
            <a:endParaRPr lang="en-GB" sz="2400" dirty="0" smtClean="0">
              <a:latin typeface="Comic Sans MS" pitchFamily="66" charset="0"/>
            </a:endParaRPr>
          </a:p>
          <a:p>
            <a:pPr lvl="0"/>
            <a:r>
              <a:rPr lang="en-US" sz="2400" dirty="0" smtClean="0">
                <a:latin typeface="Comic Sans MS" pitchFamily="66" charset="0"/>
              </a:rPr>
              <a:t>Do we know any other words like this? </a:t>
            </a:r>
            <a:endParaRPr lang="en-GB" sz="2400" dirty="0" smtClean="0">
              <a:latin typeface="Comic Sans MS" pitchFamily="66" charset="0"/>
            </a:endParaRPr>
          </a:p>
          <a:p>
            <a:pPr lvl="0"/>
            <a:r>
              <a:rPr lang="en-US" sz="2400" dirty="0" smtClean="0">
                <a:latin typeface="Comic Sans MS" pitchFamily="66" charset="0"/>
              </a:rPr>
              <a:t>If there is an error in your child’s attempt – talk about why this part of the word is tricky, and how it could be remembered.  Come back to spelling this word – or words like it – at other times in the day. </a:t>
            </a:r>
            <a:endParaRPr lang="en-GB" sz="2400" dirty="0" smtClean="0">
              <a:latin typeface="Comic Sans MS" pitchFamily="66" charset="0"/>
            </a:endParaRPr>
          </a:p>
          <a:p>
            <a:endParaRPr lang="en-GB" sz="2400" dirty="0">
              <a:latin typeface="Comic Sans MS" pitchFamily="66" charset="0"/>
            </a:endParaRPr>
          </a:p>
        </p:txBody>
      </p:sp>
      <p:sp>
        <p:nvSpPr>
          <p:cNvPr id="5" name="TextBox 4"/>
          <p:cNvSpPr txBox="1"/>
          <p:nvPr/>
        </p:nvSpPr>
        <p:spPr>
          <a:xfrm>
            <a:off x="2571736" y="5715016"/>
            <a:ext cx="3013967" cy="646331"/>
          </a:xfrm>
          <a:prstGeom prst="rect">
            <a:avLst/>
          </a:prstGeom>
          <a:noFill/>
        </p:spPr>
        <p:txBody>
          <a:bodyPr wrap="none" rtlCol="0">
            <a:spAutoFit/>
          </a:bodyPr>
          <a:lstStyle/>
          <a:p>
            <a:r>
              <a:rPr lang="en-GB" sz="36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mic Sans MS" pitchFamily="66" charset="0"/>
              </a:rPr>
              <a:t>c</a:t>
            </a:r>
            <a:r>
              <a:rPr lang="en-GB" sz="3600"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Comic Sans MS" pitchFamily="66" charset="0"/>
              </a:rPr>
              <a:t>at</a:t>
            </a:r>
            <a:r>
              <a:rPr lang="en-GB"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r>
              <a:rPr lang="en-GB" sz="3600" dirty="0" err="1" smtClean="0">
                <a:ln w="18415" cmpd="sng">
                  <a:solidFill>
                    <a:srgbClr val="FFFFFF"/>
                  </a:solidFill>
                  <a:prstDash val="solid"/>
                </a:ln>
                <a:solidFill>
                  <a:srgbClr val="FFC000"/>
                </a:solidFill>
                <a:effectLst>
                  <a:outerShdw blurRad="63500" dir="3600000" algn="tl" rotWithShape="0">
                    <a:srgbClr val="000000">
                      <a:alpha val="70000"/>
                    </a:srgbClr>
                  </a:outerShdw>
                </a:effectLst>
                <a:latin typeface="Comic Sans MS" pitchFamily="66" charset="0"/>
              </a:rPr>
              <a:t>er</a:t>
            </a:r>
            <a:r>
              <a:rPr lang="en-GB"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r>
              <a:rPr lang="en-GB" sz="3600" dirty="0" smtClean="0">
                <a:ln w="18415" cmpd="sng">
                  <a:solidFill>
                    <a:srgbClr val="FFFFFF"/>
                  </a:solidFill>
                  <a:prstDash val="solid"/>
                </a:ln>
                <a:solidFill>
                  <a:srgbClr val="00B050"/>
                </a:solidFill>
                <a:effectLst>
                  <a:outerShdw blurRad="63500" dir="3600000" algn="tl" rotWithShape="0">
                    <a:srgbClr val="000000">
                      <a:alpha val="70000"/>
                    </a:srgbClr>
                  </a:outerShdw>
                </a:effectLst>
                <a:latin typeface="Comic Sans MS" pitchFamily="66" charset="0"/>
              </a:rPr>
              <a:t>pill</a:t>
            </a:r>
            <a:r>
              <a:rPr lang="en-GB"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r>
              <a:rPr lang="en-GB" sz="3600" dirty="0" err="1"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Comic Sans MS" pitchFamily="66" charset="0"/>
              </a:rPr>
              <a:t>ar</a:t>
            </a:r>
            <a:endParaRPr lang="en-GB" sz="3600" dirty="0">
              <a:solidFill>
                <a:srgbClr val="0070C0"/>
              </a:solidFill>
              <a:latin typeface="Comic Sans MS" pitchFamily="66" charset="0"/>
            </a:endParaRPr>
          </a:p>
        </p:txBody>
      </p:sp>
      <p:pic>
        <p:nvPicPr>
          <p:cNvPr id="3074" name="Picture 2" descr="http://www.clipartbest.com/cliparts/9cz/7aj/9cz7ajBcE.png"/>
          <p:cNvPicPr>
            <a:picLocks noChangeAspect="1" noChangeArrowheads="1"/>
          </p:cNvPicPr>
          <p:nvPr/>
        </p:nvPicPr>
        <p:blipFill>
          <a:blip r:embed="rId2" cstate="print"/>
          <a:srcRect/>
          <a:stretch>
            <a:fillRect/>
          </a:stretch>
        </p:blipFill>
        <p:spPr bwMode="auto">
          <a:xfrm>
            <a:off x="5929322" y="5572140"/>
            <a:ext cx="1643074" cy="74580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Finding the </a:t>
            </a:r>
            <a:r>
              <a:rPr lang="en-GB" strike="sngStrike" dirty="0" smtClean="0">
                <a:latin typeface="Comic Sans MS" pitchFamily="66" charset="0"/>
              </a:rPr>
              <a:t>write</a:t>
            </a:r>
            <a:r>
              <a:rPr lang="en-GB" dirty="0" smtClean="0">
                <a:latin typeface="Comic Sans MS" pitchFamily="66" charset="0"/>
              </a:rPr>
              <a:t> right strategy</a:t>
            </a:r>
            <a:endParaRPr lang="en-GB" dirty="0">
              <a:latin typeface="Comic Sans MS" pitchFamily="66" charset="0"/>
            </a:endParaRPr>
          </a:p>
        </p:txBody>
      </p:sp>
      <p:sp>
        <p:nvSpPr>
          <p:cNvPr id="3" name="Content Placeholder 2"/>
          <p:cNvSpPr>
            <a:spLocks noGrp="1"/>
          </p:cNvSpPr>
          <p:nvPr>
            <p:ph sz="quarter" idx="1"/>
          </p:nvPr>
        </p:nvSpPr>
        <p:spPr>
          <a:xfrm>
            <a:off x="357158" y="1428736"/>
            <a:ext cx="8503920" cy="4857784"/>
          </a:xfrm>
        </p:spPr>
        <p:txBody>
          <a:bodyPr>
            <a:noAutofit/>
          </a:bodyPr>
          <a:lstStyle/>
          <a:p>
            <a:pPr>
              <a:spcBef>
                <a:spcPts val="0"/>
              </a:spcBef>
              <a:buNone/>
            </a:pPr>
            <a:r>
              <a:rPr lang="en-US" sz="2200" dirty="0" smtClean="0">
                <a:latin typeface="Comic Sans MS" pitchFamily="66" charset="0"/>
              </a:rPr>
              <a:t>Top tips to learn how to spell:</a:t>
            </a:r>
          </a:p>
          <a:p>
            <a:pPr>
              <a:spcBef>
                <a:spcPts val="0"/>
              </a:spcBef>
              <a:buNone/>
            </a:pPr>
            <a:r>
              <a:rPr lang="en-GB" sz="1050" dirty="0" smtClean="0">
                <a:latin typeface="Comic Sans MS" pitchFamily="66" charset="0"/>
              </a:rPr>
              <a:t> </a:t>
            </a:r>
          </a:p>
          <a:p>
            <a:pPr lvl="0">
              <a:spcBef>
                <a:spcPts val="0"/>
              </a:spcBef>
            </a:pPr>
            <a:r>
              <a:rPr lang="en-US" sz="2200" dirty="0" smtClean="0">
                <a:latin typeface="Comic Sans MS" pitchFamily="66" charset="0"/>
              </a:rPr>
              <a:t>Break it into sounds (p-</a:t>
            </a:r>
            <a:r>
              <a:rPr lang="en-US" sz="2200" dirty="0" err="1" smtClean="0">
                <a:latin typeface="Comic Sans MS" pitchFamily="66" charset="0"/>
              </a:rPr>
              <a:t>i</a:t>
            </a:r>
            <a:r>
              <a:rPr lang="en-US" sz="2200" dirty="0" smtClean="0">
                <a:latin typeface="Comic Sans MS" pitchFamily="66" charset="0"/>
              </a:rPr>
              <a:t>-c-n-</a:t>
            </a:r>
            <a:r>
              <a:rPr lang="en-US" sz="2200" dirty="0" err="1" smtClean="0">
                <a:latin typeface="Comic Sans MS" pitchFamily="66" charset="0"/>
              </a:rPr>
              <a:t>i</a:t>
            </a:r>
            <a:r>
              <a:rPr lang="en-US" sz="2200" dirty="0" smtClean="0">
                <a:latin typeface="Comic Sans MS" pitchFamily="66" charset="0"/>
              </a:rPr>
              <a:t>-c)</a:t>
            </a:r>
            <a:endParaRPr lang="en-GB" sz="2200" dirty="0" smtClean="0">
              <a:latin typeface="Comic Sans MS" pitchFamily="66" charset="0"/>
            </a:endParaRPr>
          </a:p>
          <a:p>
            <a:pPr lvl="0">
              <a:spcBef>
                <a:spcPts val="0"/>
              </a:spcBef>
            </a:pPr>
            <a:r>
              <a:rPr lang="en-US" sz="2200" dirty="0" smtClean="0">
                <a:latin typeface="Comic Sans MS" pitchFamily="66" charset="0"/>
              </a:rPr>
              <a:t>Break it into syllables (re-</a:t>
            </a:r>
            <a:r>
              <a:rPr lang="en-US" sz="2200" dirty="0" err="1" smtClean="0">
                <a:latin typeface="Comic Sans MS" pitchFamily="66" charset="0"/>
              </a:rPr>
              <a:t>mem</a:t>
            </a:r>
            <a:r>
              <a:rPr lang="en-US" sz="2200" dirty="0" smtClean="0">
                <a:latin typeface="Comic Sans MS" pitchFamily="66" charset="0"/>
              </a:rPr>
              <a:t>-</a:t>
            </a:r>
            <a:r>
              <a:rPr lang="en-US" sz="2200" dirty="0" err="1" smtClean="0">
                <a:latin typeface="Comic Sans MS" pitchFamily="66" charset="0"/>
              </a:rPr>
              <a:t>ber</a:t>
            </a:r>
            <a:r>
              <a:rPr lang="en-US" sz="2200" dirty="0" smtClean="0">
                <a:latin typeface="Comic Sans MS" pitchFamily="66" charset="0"/>
              </a:rPr>
              <a:t>)</a:t>
            </a:r>
            <a:endParaRPr lang="en-GB" sz="2200" dirty="0" smtClean="0">
              <a:latin typeface="Comic Sans MS" pitchFamily="66" charset="0"/>
            </a:endParaRPr>
          </a:p>
          <a:p>
            <a:pPr lvl="0">
              <a:spcBef>
                <a:spcPts val="0"/>
              </a:spcBef>
            </a:pPr>
            <a:r>
              <a:rPr lang="en-US" sz="2200" dirty="0" smtClean="0">
                <a:latin typeface="Comic Sans MS" pitchFamily="66" charset="0"/>
              </a:rPr>
              <a:t>Break it into root words and affixes (un-break-able)</a:t>
            </a:r>
            <a:endParaRPr lang="en-GB" sz="2200" dirty="0" smtClean="0">
              <a:latin typeface="Comic Sans MS" pitchFamily="66" charset="0"/>
            </a:endParaRPr>
          </a:p>
          <a:p>
            <a:pPr lvl="0">
              <a:spcBef>
                <a:spcPts val="0"/>
              </a:spcBef>
            </a:pPr>
            <a:r>
              <a:rPr lang="en-US" sz="2200" dirty="0" smtClean="0">
                <a:latin typeface="Comic Sans MS" pitchFamily="66" charset="0"/>
              </a:rPr>
              <a:t>Use a mnemonic (necessary – one collar and two sleeves)</a:t>
            </a:r>
            <a:endParaRPr lang="en-GB" sz="2200" dirty="0" smtClean="0">
              <a:latin typeface="Comic Sans MS" pitchFamily="66" charset="0"/>
            </a:endParaRPr>
          </a:p>
          <a:p>
            <a:pPr lvl="0">
              <a:spcBef>
                <a:spcPts val="0"/>
              </a:spcBef>
            </a:pPr>
            <a:r>
              <a:rPr lang="en-US" sz="2200" dirty="0" smtClean="0">
                <a:latin typeface="Comic Sans MS" pitchFamily="66" charset="0"/>
              </a:rPr>
              <a:t>Use your knowledge of word roots (two is a number like twelve and twenty)</a:t>
            </a:r>
            <a:endParaRPr lang="en-GB" sz="2200" dirty="0" smtClean="0">
              <a:latin typeface="Comic Sans MS" pitchFamily="66" charset="0"/>
            </a:endParaRPr>
          </a:p>
          <a:p>
            <a:pPr lvl="0">
              <a:spcBef>
                <a:spcPts val="0"/>
              </a:spcBef>
            </a:pPr>
            <a:r>
              <a:rPr lang="en-US" sz="2200" dirty="0" smtClean="0">
                <a:latin typeface="Comic Sans MS" pitchFamily="66" charset="0"/>
              </a:rPr>
              <a:t>Use word families (would, could, should)</a:t>
            </a:r>
            <a:endParaRPr lang="en-GB" sz="2200" dirty="0" smtClean="0">
              <a:latin typeface="Comic Sans MS" pitchFamily="66" charset="0"/>
            </a:endParaRPr>
          </a:p>
          <a:p>
            <a:pPr lvl="0">
              <a:spcBef>
                <a:spcPts val="0"/>
              </a:spcBef>
            </a:pPr>
            <a:r>
              <a:rPr lang="en-US" sz="2200" dirty="0" smtClean="0">
                <a:latin typeface="Comic Sans MS" pitchFamily="66" charset="0"/>
              </a:rPr>
              <a:t>See words within words (friend until the end)</a:t>
            </a:r>
            <a:endParaRPr lang="en-GB" sz="2200" dirty="0" smtClean="0">
              <a:latin typeface="Comic Sans MS" pitchFamily="66" charset="0"/>
            </a:endParaRPr>
          </a:p>
          <a:p>
            <a:pPr lvl="0">
              <a:spcBef>
                <a:spcPts val="0"/>
              </a:spcBef>
            </a:pPr>
            <a:r>
              <a:rPr lang="en-US" sz="2200" dirty="0" smtClean="0">
                <a:latin typeface="Comic Sans MS" pitchFamily="66" charset="0"/>
              </a:rPr>
              <a:t>Use spelling rules (writing, written)</a:t>
            </a:r>
            <a:endParaRPr lang="en-GB" sz="2200" dirty="0" smtClean="0">
              <a:latin typeface="Comic Sans MS" pitchFamily="66" charset="0"/>
            </a:endParaRPr>
          </a:p>
          <a:p>
            <a:pPr lvl="0">
              <a:spcBef>
                <a:spcPts val="0"/>
              </a:spcBef>
            </a:pPr>
            <a:r>
              <a:rPr lang="en-US" sz="2200" dirty="0" smtClean="0">
                <a:latin typeface="Comic Sans MS" pitchFamily="66" charset="0"/>
              </a:rPr>
              <a:t>By sight - learn the shape of the word – look, say, cover, write, check</a:t>
            </a:r>
            <a:endParaRPr lang="en-GB" sz="2200" dirty="0" smtClean="0">
              <a:latin typeface="Comic Sans MS" pitchFamily="66" charset="0"/>
            </a:endParaRPr>
          </a:p>
          <a:p>
            <a:pPr lvl="0">
              <a:spcBef>
                <a:spcPts val="0"/>
              </a:spcBef>
            </a:pPr>
            <a:r>
              <a:rPr lang="en-US" sz="2200" dirty="0" smtClean="0">
                <a:latin typeface="Comic Sans MS" pitchFamily="66" charset="0"/>
              </a:rPr>
              <a:t>By movement – get used to writing the word (with your finger, with a pen, in the air, on the keyboard)</a:t>
            </a:r>
            <a:endParaRPr lang="en-GB" sz="2200" dirty="0" smtClean="0">
              <a:latin typeface="Comic Sans MS" pitchFamily="66" charset="0"/>
            </a:endParaRPr>
          </a:p>
          <a:p>
            <a:pPr>
              <a:spcBef>
                <a:spcPts val="0"/>
              </a:spcBef>
            </a:pPr>
            <a:endParaRPr lang="en-GB" sz="2200" dirty="0">
              <a:latin typeface="Comic Sans MS" pitchFamily="66" charset="0"/>
            </a:endParaRPr>
          </a:p>
        </p:txBody>
      </p:sp>
      <p:pic>
        <p:nvPicPr>
          <p:cNvPr id="2050" name="Picture 2" descr="http://images.clipartpanda.com/my-family-word-images-atforblog1.png"/>
          <p:cNvPicPr>
            <a:picLocks noChangeAspect="1" noChangeArrowheads="1"/>
          </p:cNvPicPr>
          <p:nvPr/>
        </p:nvPicPr>
        <p:blipFill>
          <a:blip r:embed="rId2"/>
          <a:srcRect/>
          <a:stretch>
            <a:fillRect/>
          </a:stretch>
        </p:blipFill>
        <p:spPr bwMode="auto">
          <a:xfrm>
            <a:off x="5643570" y="1000108"/>
            <a:ext cx="3223692" cy="164307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Using games and play to spell</a:t>
            </a:r>
            <a:endParaRPr lang="en-GB" dirty="0">
              <a:latin typeface="Comic Sans MS" pitchFamily="66" charset="0"/>
            </a:endParaRPr>
          </a:p>
        </p:txBody>
      </p:sp>
      <p:sp>
        <p:nvSpPr>
          <p:cNvPr id="3" name="Content Placeholder 2"/>
          <p:cNvSpPr>
            <a:spLocks noGrp="1"/>
          </p:cNvSpPr>
          <p:nvPr>
            <p:ph sz="quarter" idx="1"/>
          </p:nvPr>
        </p:nvSpPr>
        <p:spPr/>
        <p:txBody>
          <a:bodyPr>
            <a:noAutofit/>
          </a:bodyPr>
          <a:lstStyle/>
          <a:p>
            <a:pPr lvl="0">
              <a:spcBef>
                <a:spcPts val="0"/>
              </a:spcBef>
            </a:pPr>
            <a:r>
              <a:rPr lang="en-GB" sz="2400" dirty="0" smtClean="0">
                <a:latin typeface="Comic Sans MS" pitchFamily="66" charset="0"/>
              </a:rPr>
              <a:t>Notice language around you, e.g. making up words from letters on number plates, noticing words that are deliberately (or otherwise!) misspelled by newspapers, advertisers and shop keepers (e.g. </a:t>
            </a:r>
            <a:r>
              <a:rPr lang="en-GB" sz="2400" dirty="0" err="1" smtClean="0">
                <a:latin typeface="Comic Sans MS" pitchFamily="66" charset="0"/>
              </a:rPr>
              <a:t>Krispy</a:t>
            </a:r>
            <a:r>
              <a:rPr lang="en-GB" sz="2400" dirty="0" smtClean="0">
                <a:latin typeface="Comic Sans MS" pitchFamily="66" charset="0"/>
              </a:rPr>
              <a:t> </a:t>
            </a:r>
            <a:r>
              <a:rPr lang="en-GB" sz="2400" dirty="0" err="1" smtClean="0">
                <a:latin typeface="Comic Sans MS" pitchFamily="66" charset="0"/>
              </a:rPr>
              <a:t>Kreme</a:t>
            </a:r>
            <a:r>
              <a:rPr lang="en-GB" sz="2400" dirty="0" smtClean="0">
                <a:latin typeface="Comic Sans MS" pitchFamily="66" charset="0"/>
              </a:rPr>
              <a:t>)  </a:t>
            </a:r>
          </a:p>
          <a:p>
            <a:pPr lvl="0">
              <a:spcBef>
                <a:spcPts val="0"/>
              </a:spcBef>
            </a:pPr>
            <a:r>
              <a:rPr lang="en-GB" sz="2400" dirty="0" smtClean="0">
                <a:latin typeface="Comic Sans MS" pitchFamily="66" charset="0"/>
              </a:rPr>
              <a:t>Play hangman, crosswords, word searches, jumbled words and anagrams.</a:t>
            </a:r>
          </a:p>
          <a:p>
            <a:pPr lvl="0">
              <a:spcBef>
                <a:spcPts val="0"/>
              </a:spcBef>
            </a:pPr>
            <a:r>
              <a:rPr lang="en-GB" sz="2400" dirty="0" smtClean="0">
                <a:latin typeface="Comic Sans MS" pitchFamily="66" charset="0"/>
              </a:rPr>
              <a:t>Play commercial games like Scrabble, Boggle, Pass the bomb, Lexicon.</a:t>
            </a:r>
          </a:p>
          <a:p>
            <a:pPr lvl="0">
              <a:spcBef>
                <a:spcPts val="0"/>
              </a:spcBef>
            </a:pPr>
            <a:r>
              <a:rPr lang="en-GB" sz="2400" dirty="0" smtClean="0">
                <a:latin typeface="Comic Sans MS" pitchFamily="66" charset="0"/>
              </a:rPr>
              <a:t>Be interested in etymology (word derivations).  Find out where oddly spelt words come from (e.g. where did the ‘ph’ sound come from? So what kinds of words use these letters?)</a:t>
            </a:r>
          </a:p>
          <a:p>
            <a:pPr>
              <a:spcBef>
                <a:spcPts val="0"/>
              </a:spcBef>
            </a:pPr>
            <a:endParaRPr lang="en-GB" sz="2400" dirty="0">
              <a:latin typeface="Comic Sans MS" pitchFamily="66" charset="0"/>
            </a:endParaRPr>
          </a:p>
        </p:txBody>
      </p:sp>
      <p:pic>
        <p:nvPicPr>
          <p:cNvPr id="5" name="Picture 4" descr="http://fsd79.schoolwires.net/cms/lib/IL01001571/Centricity/Domain/624/alphabet-center.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16" y="5572140"/>
            <a:ext cx="1758315" cy="1103606"/>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TotalTime>
  <Words>505</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Spelling Guidance for Parents</vt:lpstr>
      <vt:lpstr>     Helping your child with spelling</vt:lpstr>
      <vt:lpstr>How to support writing</vt:lpstr>
      <vt:lpstr>Finding the write right strategy</vt:lpstr>
      <vt:lpstr>Using games and play to spell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Guidance for Parents</dc:title>
  <dc:creator>Game</dc:creator>
  <cp:lastModifiedBy>Karen Cumming</cp:lastModifiedBy>
  <cp:revision>5</cp:revision>
  <dcterms:created xsi:type="dcterms:W3CDTF">2016-01-20T23:07:42Z</dcterms:created>
  <dcterms:modified xsi:type="dcterms:W3CDTF">2016-10-10T08:16:10Z</dcterms:modified>
</cp:coreProperties>
</file>