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0" r:id="rId3"/>
    <p:sldId id="271" r:id="rId4"/>
    <p:sldId id="257" r:id="rId5"/>
    <p:sldId id="258" r:id="rId6"/>
    <p:sldId id="259" r:id="rId7"/>
    <p:sldId id="260" r:id="rId8"/>
    <p:sldId id="262" r:id="rId9"/>
    <p:sldId id="263" r:id="rId10"/>
    <p:sldId id="264" r:id="rId11"/>
    <p:sldId id="265" r:id="rId12"/>
    <p:sldId id="266" r:id="rId13"/>
    <p:sldId id="267" r:id="rId14"/>
    <p:sldId id="268" r:id="rId15"/>
    <p:sldId id="269"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43D0817-8A8F-4DA7-A2EB-F4234699262E}" type="datetimeFigureOut">
              <a:rPr lang="en-US" smtClean="0"/>
              <a:t>10/10/2016</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E76C3CB-AF02-46C1-993E-3D679867FCD4}"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3D0817-8A8F-4DA7-A2EB-F4234699262E}" type="datetimeFigureOut">
              <a:rPr lang="en-US" smtClean="0"/>
              <a:t>10/10/2016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76C3CB-AF02-46C1-993E-3D679867FCD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E76C3CB-AF02-46C1-993E-3D679867FCD4}"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3D0817-8A8F-4DA7-A2EB-F4234699262E}" type="datetimeFigureOut">
              <a:rPr lang="en-US" smtClean="0"/>
              <a:t>10/10/2016</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43D0817-8A8F-4DA7-A2EB-F4234699262E}" type="datetimeFigureOut">
              <a:rPr lang="en-US" smtClean="0"/>
              <a:t>10/10/2016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FE76C3CB-AF02-46C1-993E-3D679867FCD4}"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043D0817-8A8F-4DA7-A2EB-F4234699262E}" type="datetimeFigureOut">
              <a:rPr lang="en-US" smtClean="0"/>
              <a:t>10/10/2016</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E76C3CB-AF02-46C1-993E-3D679867FCD4}"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43D0817-8A8F-4DA7-A2EB-F4234699262E}" type="datetimeFigureOut">
              <a:rPr lang="en-US" smtClean="0"/>
              <a:t>10/10/2016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76C3CB-AF02-46C1-993E-3D679867FCD4}"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43D0817-8A8F-4DA7-A2EB-F4234699262E}" type="datetimeFigureOut">
              <a:rPr lang="en-US" smtClean="0"/>
              <a:t>10/10/2016</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E76C3CB-AF02-46C1-993E-3D679867FCD4}" type="slidenum">
              <a:rPr lang="en-GB" smtClean="0"/>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3D0817-8A8F-4DA7-A2EB-F4234699262E}" type="datetimeFigureOut">
              <a:rPr lang="en-US" smtClean="0"/>
              <a:t>10/10/2016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FE76C3CB-AF02-46C1-993E-3D679867FCD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43D0817-8A8F-4DA7-A2EB-F4234699262E}" type="datetimeFigureOut">
              <a:rPr lang="en-US" smtClean="0"/>
              <a:t>10/10/2016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E76C3CB-AF02-46C1-993E-3D679867FCD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E76C3CB-AF02-46C1-993E-3D679867FCD4}"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43D0817-8A8F-4DA7-A2EB-F4234699262E}" type="datetimeFigureOut">
              <a:rPr lang="en-US" smtClean="0"/>
              <a:t>10/10/2016</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E76C3CB-AF02-46C1-993E-3D679867FCD4}"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43D0817-8A8F-4DA7-A2EB-F4234699262E}" type="datetimeFigureOut">
              <a:rPr lang="en-US" smtClean="0"/>
              <a:t>10/10/2016</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43D0817-8A8F-4DA7-A2EB-F4234699262E}" type="datetimeFigureOut">
              <a:rPr lang="en-US" smtClean="0"/>
              <a:t>10/10/2016</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E76C3CB-AF02-46C1-993E-3D679867FCD4}"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pZj4mrnKAhXHXhoKHeMxCYQQjRwIBw&amp;url=http://www.mycutegraphics.com/graphics/reading/kids-reading.html&amp;bvm=bv.112064104,d.dmo&amp;psig=AFQjCNHClGj3MVLWGOHBACKnkchBsaiT1Q&amp;ust=1453407253681854"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smtClean="0">
              <a:latin typeface="Comic Sans MS" pitchFamily="66" charset="0"/>
            </a:endParaRPr>
          </a:p>
          <a:p>
            <a:r>
              <a:rPr lang="en-GB" sz="3200" cap="none" dirty="0" smtClean="0">
                <a:latin typeface="Comic Sans MS" pitchFamily="66" charset="0"/>
              </a:rPr>
              <a:t>   </a:t>
            </a:r>
            <a:r>
              <a:rPr lang="en-GB" sz="3200" cap="none" dirty="0" smtClean="0">
                <a:latin typeface="Comic Sans MS" pitchFamily="66" charset="0"/>
              </a:rPr>
              <a:t>Neilston </a:t>
            </a:r>
            <a:r>
              <a:rPr lang="en-GB" sz="3200" cap="none" dirty="0" smtClean="0">
                <a:latin typeface="Comic Sans MS" pitchFamily="66" charset="0"/>
              </a:rPr>
              <a:t>Primary</a:t>
            </a:r>
            <a:endParaRPr lang="en-GB" sz="3200" cap="none" dirty="0">
              <a:latin typeface="Comic Sans MS" pitchFamily="66" charset="0"/>
            </a:endParaRPr>
          </a:p>
        </p:txBody>
      </p:sp>
      <p:sp>
        <p:nvSpPr>
          <p:cNvPr id="2" name="Title 1"/>
          <p:cNvSpPr>
            <a:spLocks noGrp="1"/>
          </p:cNvSpPr>
          <p:nvPr>
            <p:ph type="ctrTitle"/>
          </p:nvPr>
        </p:nvSpPr>
        <p:spPr>
          <a:xfrm>
            <a:off x="714348" y="500042"/>
            <a:ext cx="7772400" cy="919178"/>
          </a:xfrm>
        </p:spPr>
        <p:txBody>
          <a:bodyPr>
            <a:noAutofit/>
          </a:bodyPr>
          <a:lstStyle/>
          <a:p>
            <a:r>
              <a:rPr lang="en-GB" sz="4000" dirty="0" smtClean="0">
                <a:latin typeface="Comic Sans MS" pitchFamily="66" charset="0"/>
                <a:cs typeface="Arial" pitchFamily="34" charset="0"/>
              </a:rPr>
              <a:t>Reading Guidance for Parents</a:t>
            </a:r>
            <a:endParaRPr lang="en-GB" sz="4000" dirty="0">
              <a:latin typeface="Comic Sans MS" pitchFamily="66" charset="0"/>
              <a:cs typeface="Arial" pitchFamily="34" charset="0"/>
            </a:endParaRPr>
          </a:p>
        </p:txBody>
      </p:sp>
      <p:pic>
        <p:nvPicPr>
          <p:cNvPr id="13314" name="Picture 2" descr="Image result for mearns primary logo"/>
          <p:cNvPicPr>
            <a:picLocks noChangeAspect="1" noChangeArrowheads="1"/>
          </p:cNvPicPr>
          <p:nvPr/>
        </p:nvPicPr>
        <p:blipFill>
          <a:blip r:embed="rId2"/>
          <a:srcRect/>
          <a:stretch>
            <a:fillRect/>
          </a:stretch>
        </p:blipFill>
        <p:spPr bwMode="auto">
          <a:xfrm>
            <a:off x="285720" y="2571744"/>
            <a:ext cx="2143125" cy="2143125"/>
          </a:xfrm>
          <a:prstGeom prst="rect">
            <a:avLst/>
          </a:prstGeom>
          <a:noFill/>
        </p:spPr>
      </p:pic>
      <p:pic>
        <p:nvPicPr>
          <p:cNvPr id="13316" name="Picture 4" descr="http://content.mycutegraphics.com/graphics/reading/kids-reading.png">
            <a:hlinkClick r:id="rId3"/>
          </p:cNvPr>
          <p:cNvPicPr>
            <a:picLocks noChangeAspect="1" noChangeArrowheads="1"/>
          </p:cNvPicPr>
          <p:nvPr/>
        </p:nvPicPr>
        <p:blipFill>
          <a:blip r:embed="rId4"/>
          <a:srcRect/>
          <a:stretch>
            <a:fillRect/>
          </a:stretch>
        </p:blipFill>
        <p:spPr bwMode="auto">
          <a:xfrm>
            <a:off x="5572132" y="4214818"/>
            <a:ext cx="3214710" cy="218600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Phonics and other reading strategies</a:t>
            </a:r>
            <a:endParaRPr lang="en-GB" dirty="0">
              <a:latin typeface="Comic Sans MS" pitchFamily="66" charset="0"/>
            </a:endParaRPr>
          </a:p>
        </p:txBody>
      </p:sp>
      <p:sp>
        <p:nvSpPr>
          <p:cNvPr id="3" name="Content Placeholder 2"/>
          <p:cNvSpPr>
            <a:spLocks noGrp="1"/>
          </p:cNvSpPr>
          <p:nvPr>
            <p:ph sz="quarter" idx="1"/>
          </p:nvPr>
        </p:nvSpPr>
        <p:spPr>
          <a:xfrm>
            <a:off x="142844" y="1500174"/>
            <a:ext cx="8786874" cy="4572000"/>
          </a:xfrm>
        </p:spPr>
        <p:txBody>
          <a:bodyPr>
            <a:noAutofit/>
          </a:bodyPr>
          <a:lstStyle/>
          <a:p>
            <a:r>
              <a:rPr lang="en-GB" sz="2400" dirty="0" smtClean="0">
                <a:latin typeface="Comic Sans MS" pitchFamily="66" charset="0"/>
              </a:rPr>
              <a:t>Your child should be encouraged to use their phonic skills  as the main approach when reading, where appropriate. However, when tackling unfamiliar words, they should be beginning to use other strategies to help them. You may need to prompt them to use an appropriate strategy, such as:</a:t>
            </a:r>
          </a:p>
          <a:p>
            <a:r>
              <a:rPr lang="en-GB" sz="2400" dirty="0" smtClean="0">
                <a:latin typeface="Comic Sans MS" pitchFamily="66" charset="0"/>
              </a:rPr>
              <a:t>Use knowledge of familiar letter patterns (e.g. ‘-</a:t>
            </a:r>
            <a:r>
              <a:rPr lang="en-GB" sz="2400" dirty="0" err="1" smtClean="0">
                <a:latin typeface="Comic Sans MS" pitchFamily="66" charset="0"/>
              </a:rPr>
              <a:t>ing</a:t>
            </a:r>
            <a:r>
              <a:rPr lang="en-GB" sz="2400" dirty="0" smtClean="0">
                <a:latin typeface="Comic Sans MS" pitchFamily="66" charset="0"/>
              </a:rPr>
              <a:t>’, ‘-</a:t>
            </a:r>
            <a:r>
              <a:rPr lang="en-GB" sz="2400" dirty="0" err="1" smtClean="0">
                <a:latin typeface="Comic Sans MS" pitchFamily="66" charset="0"/>
              </a:rPr>
              <a:t>ed</a:t>
            </a:r>
            <a:r>
              <a:rPr lang="en-GB" sz="2400" dirty="0" smtClean="0">
                <a:latin typeface="Comic Sans MS" pitchFamily="66" charset="0"/>
              </a:rPr>
              <a:t>’)</a:t>
            </a:r>
          </a:p>
          <a:p>
            <a:r>
              <a:rPr lang="en-GB" sz="2400" dirty="0" smtClean="0">
                <a:latin typeface="Comic Sans MS" pitchFamily="66" charset="0"/>
              </a:rPr>
              <a:t>Notice words within a word (e.g. read </a:t>
            </a:r>
            <a:r>
              <a:rPr lang="en-GB" sz="2400" i="1" dirty="0" smtClean="0">
                <a:latin typeface="Comic Sans MS" pitchFamily="66" charset="0"/>
              </a:rPr>
              <a:t>became</a:t>
            </a:r>
            <a:r>
              <a:rPr lang="en-GB" sz="2400" dirty="0" smtClean="0">
                <a:latin typeface="Comic Sans MS" pitchFamily="66" charset="0"/>
              </a:rPr>
              <a:t> as </a:t>
            </a:r>
            <a:r>
              <a:rPr lang="en-GB" sz="2400" i="1" dirty="0" smtClean="0">
                <a:latin typeface="Comic Sans MS" pitchFamily="66" charset="0"/>
              </a:rPr>
              <a:t>be </a:t>
            </a:r>
            <a:r>
              <a:rPr lang="en-GB" sz="2400" dirty="0" smtClean="0">
                <a:latin typeface="Comic Sans MS" pitchFamily="66" charset="0"/>
              </a:rPr>
              <a:t>and </a:t>
            </a:r>
            <a:r>
              <a:rPr lang="en-GB" sz="2400" i="1" dirty="0" smtClean="0">
                <a:latin typeface="Comic Sans MS" pitchFamily="66" charset="0"/>
              </a:rPr>
              <a:t>came)</a:t>
            </a:r>
          </a:p>
          <a:p>
            <a:r>
              <a:rPr lang="en-GB" sz="2400" dirty="0" smtClean="0">
                <a:latin typeface="Comic Sans MS" pitchFamily="66" charset="0"/>
              </a:rPr>
              <a:t>Read ahead to make a sensible guess within the </a:t>
            </a:r>
          </a:p>
          <a:p>
            <a:pPr>
              <a:buNone/>
            </a:pPr>
            <a:r>
              <a:rPr lang="en-GB" sz="2400" dirty="0" smtClean="0">
                <a:latin typeface="Comic Sans MS" pitchFamily="66" charset="0"/>
              </a:rPr>
              <a:t>   context of the sentence</a:t>
            </a:r>
          </a:p>
          <a:p>
            <a:r>
              <a:rPr lang="en-GB" sz="2400" dirty="0" smtClean="0">
                <a:latin typeface="Comic Sans MS" pitchFamily="66" charset="0"/>
              </a:rPr>
              <a:t>Re-read a sentence to self correct</a:t>
            </a:r>
          </a:p>
          <a:p>
            <a:endParaRPr lang="en-GB" sz="2400" dirty="0" smtClean="0">
              <a:latin typeface="Comic Sans MS" pitchFamily="66" charset="0"/>
            </a:endParaRPr>
          </a:p>
        </p:txBody>
      </p:sp>
      <p:pic>
        <p:nvPicPr>
          <p:cNvPr id="4" name="Picture 4" descr="http://cliparts.co/cliparts/Bia/E87/BiaE87KrT.png"/>
          <p:cNvPicPr>
            <a:picLocks noChangeAspect="1" noChangeArrowheads="1"/>
          </p:cNvPicPr>
          <p:nvPr/>
        </p:nvPicPr>
        <p:blipFill>
          <a:blip r:embed="rId2" cstate="print"/>
          <a:srcRect/>
          <a:stretch>
            <a:fillRect/>
          </a:stretch>
        </p:blipFill>
        <p:spPr bwMode="auto">
          <a:xfrm>
            <a:off x="6929454" y="4714884"/>
            <a:ext cx="1903861" cy="16206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What to expect of your child at this stage?</a:t>
            </a:r>
            <a:endParaRPr lang="en-GB" dirty="0">
              <a:latin typeface="Comic Sans MS" pitchFamily="66" charset="0"/>
            </a:endParaRPr>
          </a:p>
        </p:txBody>
      </p:sp>
      <p:sp>
        <p:nvSpPr>
          <p:cNvPr id="3" name="Content Placeholder 2"/>
          <p:cNvSpPr>
            <a:spLocks noGrp="1"/>
          </p:cNvSpPr>
          <p:nvPr>
            <p:ph sz="quarter" idx="1"/>
          </p:nvPr>
        </p:nvSpPr>
        <p:spPr/>
        <p:txBody>
          <a:bodyPr>
            <a:normAutofit/>
          </a:bodyPr>
          <a:lstStyle/>
          <a:p>
            <a:pPr>
              <a:buNone/>
            </a:pPr>
            <a:r>
              <a:rPr lang="en-GB" sz="2400" dirty="0" smtClean="0">
                <a:latin typeface="Comic Sans MS" pitchFamily="66" charset="0"/>
              </a:rPr>
              <a:t>Your child may:</a:t>
            </a:r>
          </a:p>
          <a:p>
            <a:pPr>
              <a:buNone/>
            </a:pPr>
            <a:endParaRPr lang="en-GB" sz="700" dirty="0" smtClean="0">
              <a:latin typeface="Comic Sans MS" pitchFamily="66" charset="0"/>
            </a:endParaRPr>
          </a:p>
          <a:p>
            <a:r>
              <a:rPr lang="en-GB" sz="2400" dirty="0" smtClean="0">
                <a:latin typeface="Comic Sans MS" pitchFamily="66" charset="0"/>
              </a:rPr>
              <a:t>Be able to blend words of increasing complexity</a:t>
            </a:r>
          </a:p>
          <a:p>
            <a:r>
              <a:rPr lang="en-GB" sz="2400" dirty="0" smtClean="0">
                <a:latin typeface="Comic Sans MS" pitchFamily="66" charset="0"/>
              </a:rPr>
              <a:t>Have some experience in reading words of multiple syllables (e.g. picnic, bedroom, caterpillar) </a:t>
            </a:r>
          </a:p>
          <a:p>
            <a:r>
              <a:rPr lang="en-GB" sz="2400" dirty="0" smtClean="0">
                <a:latin typeface="Comic Sans MS" pitchFamily="66" charset="0"/>
              </a:rPr>
              <a:t>Use the 42 sounds of the English language to read and write words</a:t>
            </a:r>
          </a:p>
          <a:p>
            <a:r>
              <a:rPr lang="en-GB" sz="2400" dirty="0" smtClean="0">
                <a:latin typeface="Comic Sans MS" pitchFamily="66" charset="0"/>
              </a:rPr>
              <a:t>Recognise a greater number of tricky words by sight</a:t>
            </a:r>
            <a:endParaRPr lang="en-GB" sz="2400" dirty="0">
              <a:latin typeface="Comic Sans MS" pitchFamily="66" charset="0"/>
            </a:endParaRPr>
          </a:p>
        </p:txBody>
      </p:sp>
      <p:pic>
        <p:nvPicPr>
          <p:cNvPr id="20482" name="Picture 2" descr="http://static.squarespace.com/static/52a223c1e4b0d93290b8152e/t/52d44e16e4b07e1353e7b5e5/1389645336020/bookworm-logo.png"/>
          <p:cNvPicPr>
            <a:picLocks noChangeAspect="1" noChangeArrowheads="1"/>
          </p:cNvPicPr>
          <p:nvPr/>
        </p:nvPicPr>
        <p:blipFill>
          <a:blip r:embed="rId2" cstate="print"/>
          <a:srcRect/>
          <a:stretch>
            <a:fillRect/>
          </a:stretch>
        </p:blipFill>
        <p:spPr bwMode="auto">
          <a:xfrm>
            <a:off x="3929058" y="4500570"/>
            <a:ext cx="1745171" cy="18573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Reading skills and response to texts</a:t>
            </a:r>
            <a:endParaRPr lang="en-GB" dirty="0">
              <a:latin typeface="Comic Sans MS" pitchFamily="66" charset="0"/>
            </a:endParaRPr>
          </a:p>
        </p:txBody>
      </p:sp>
      <p:sp>
        <p:nvSpPr>
          <p:cNvPr id="4" name="Content Placeholder 2"/>
          <p:cNvSpPr>
            <a:spLocks noGrp="1"/>
          </p:cNvSpPr>
          <p:nvPr>
            <p:ph sz="quarter" idx="1"/>
          </p:nvPr>
        </p:nvSpPr>
        <p:spPr>
          <a:xfrm>
            <a:off x="301752" y="1527048"/>
            <a:ext cx="8503920" cy="4830910"/>
          </a:xfrm>
        </p:spPr>
        <p:txBody>
          <a:bodyPr>
            <a:noAutofit/>
          </a:bodyPr>
          <a:lstStyle/>
          <a:p>
            <a:pPr>
              <a:buNone/>
            </a:pPr>
            <a:r>
              <a:rPr lang="en-GB" sz="2400" dirty="0" smtClean="0">
                <a:latin typeface="Comic Sans MS" pitchFamily="66" charset="0"/>
              </a:rPr>
              <a:t>You can also help your child by encouraging them to:</a:t>
            </a:r>
          </a:p>
          <a:p>
            <a:pPr>
              <a:buNone/>
            </a:pPr>
            <a:endParaRPr lang="en-GB" sz="2400" dirty="0" smtClean="0">
              <a:latin typeface="Comic Sans MS" pitchFamily="66" charset="0"/>
            </a:endParaRPr>
          </a:p>
          <a:p>
            <a:r>
              <a:rPr lang="en-GB" sz="2400" dirty="0" smtClean="0">
                <a:latin typeface="Comic Sans MS" pitchFamily="66" charset="0"/>
              </a:rPr>
              <a:t>Use punctuation to read more fluently</a:t>
            </a:r>
          </a:p>
          <a:p>
            <a:r>
              <a:rPr lang="en-GB" sz="2400" dirty="0" smtClean="0">
                <a:latin typeface="Comic Sans MS" pitchFamily="66" charset="0"/>
              </a:rPr>
              <a:t>Re-read a section to improve fluency</a:t>
            </a:r>
          </a:p>
          <a:p>
            <a:r>
              <a:rPr lang="en-GB" sz="2400" dirty="0" smtClean="0">
                <a:latin typeface="Comic Sans MS" pitchFamily="66" charset="0"/>
              </a:rPr>
              <a:t>Use expression when they can (e.g. changing voice for speech)</a:t>
            </a:r>
          </a:p>
          <a:p>
            <a:r>
              <a:rPr lang="en-GB" sz="2400" dirty="0" smtClean="0">
                <a:latin typeface="Comic Sans MS" pitchFamily="66" charset="0"/>
              </a:rPr>
              <a:t>Read quietly on their own sometimes, before reading aloud</a:t>
            </a:r>
          </a:p>
          <a:p>
            <a:r>
              <a:rPr lang="en-GB" sz="2400" dirty="0" smtClean="0">
                <a:latin typeface="Comic Sans MS" pitchFamily="66" charset="0"/>
              </a:rPr>
              <a:t>Retell the events in a story sequence</a:t>
            </a:r>
          </a:p>
          <a:p>
            <a:r>
              <a:rPr lang="en-GB" sz="2400" dirty="0" smtClean="0">
                <a:latin typeface="Comic Sans MS" pitchFamily="66" charset="0"/>
              </a:rPr>
              <a:t>Predict what they think will happen next in a</a:t>
            </a:r>
          </a:p>
          <a:p>
            <a:pPr>
              <a:buNone/>
            </a:pPr>
            <a:r>
              <a:rPr lang="en-GB" sz="2400" dirty="0" smtClean="0">
                <a:latin typeface="Comic Sans MS" pitchFamily="66" charset="0"/>
              </a:rPr>
              <a:t>   text, giving reasons for their choices</a:t>
            </a:r>
          </a:p>
        </p:txBody>
      </p:sp>
      <p:pic>
        <p:nvPicPr>
          <p:cNvPr id="5" name="Picture 4" descr="C:\Users\Tom\AppData\Local\Microsoft\Windows\Temporary Internet Files\Content.IE5\9CW2VUSS\MC900048424[1].wmf"/>
          <p:cNvPicPr>
            <a:picLocks noChangeAspect="1" noChangeArrowheads="1"/>
          </p:cNvPicPr>
          <p:nvPr/>
        </p:nvPicPr>
        <p:blipFill>
          <a:blip r:embed="rId2"/>
          <a:srcRect/>
          <a:stretch>
            <a:fillRect/>
          </a:stretch>
        </p:blipFill>
        <p:spPr bwMode="auto">
          <a:xfrm>
            <a:off x="7072330" y="4572008"/>
            <a:ext cx="1928826" cy="1895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Reading skills and response to texts (cont.)</a:t>
            </a:r>
            <a:endParaRPr lang="en-GB" dirty="0">
              <a:latin typeface="Comic Sans MS" pitchFamily="66" charset="0"/>
            </a:endParaRPr>
          </a:p>
        </p:txBody>
      </p:sp>
      <p:sp>
        <p:nvSpPr>
          <p:cNvPr id="3" name="Content Placeholder 2"/>
          <p:cNvSpPr>
            <a:spLocks noGrp="1"/>
          </p:cNvSpPr>
          <p:nvPr>
            <p:ph sz="quarter" idx="1"/>
          </p:nvPr>
        </p:nvSpPr>
        <p:spPr/>
        <p:txBody>
          <a:bodyPr>
            <a:normAutofit/>
          </a:bodyPr>
          <a:lstStyle/>
          <a:p>
            <a:endParaRPr lang="en-GB" sz="2400" dirty="0" smtClean="0">
              <a:latin typeface="Comic Sans MS" pitchFamily="66" charset="0"/>
            </a:endParaRPr>
          </a:p>
          <a:p>
            <a:r>
              <a:rPr lang="en-GB" sz="2400" dirty="0" smtClean="0">
                <a:latin typeface="Comic Sans MS" pitchFamily="66" charset="0"/>
              </a:rPr>
              <a:t>Offer opinions about why characters behave in a certain way</a:t>
            </a:r>
          </a:p>
          <a:p>
            <a:r>
              <a:rPr lang="en-GB" sz="2400" dirty="0" smtClean="0">
                <a:latin typeface="Comic Sans MS" pitchFamily="66" charset="0"/>
              </a:rPr>
              <a:t>Read a variety of texts, including fiction, non-fiction and poetry</a:t>
            </a:r>
          </a:p>
          <a:p>
            <a:r>
              <a:rPr lang="en-GB" sz="2400" dirty="0" smtClean="0">
                <a:latin typeface="Comic Sans MS" pitchFamily="66" charset="0"/>
              </a:rPr>
              <a:t>Answer questions about what they have read to show their understanding, looking back to find the answers if necessary</a:t>
            </a:r>
            <a:endParaRPr lang="en-GB" sz="2400" dirty="0">
              <a:latin typeface="Comic Sans MS" pitchFamily="66" charset="0"/>
            </a:endParaRPr>
          </a:p>
        </p:txBody>
      </p:sp>
      <p:pic>
        <p:nvPicPr>
          <p:cNvPr id="4" name="Picture 3" descr="C:\Users\Tom\AppData\Local\Microsoft\Windows\Temporary Internet Files\Content.IE5\9CW2VUSS\MC900048424[1].wmf"/>
          <p:cNvPicPr>
            <a:picLocks noChangeAspect="1" noChangeArrowheads="1"/>
          </p:cNvPicPr>
          <p:nvPr/>
        </p:nvPicPr>
        <p:blipFill>
          <a:blip r:embed="rId2"/>
          <a:srcRect/>
          <a:stretch>
            <a:fillRect/>
          </a:stretch>
        </p:blipFill>
        <p:spPr bwMode="auto">
          <a:xfrm>
            <a:off x="6858016" y="4572008"/>
            <a:ext cx="1928826" cy="1895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Second Level</a:t>
            </a:r>
            <a:endParaRPr lang="en-GB" dirty="0">
              <a:latin typeface="Comic Sans MS" pitchFamily="66" charset="0"/>
            </a:endParaRPr>
          </a:p>
        </p:txBody>
      </p:sp>
      <p:sp>
        <p:nvSpPr>
          <p:cNvPr id="3" name="Content Placeholder 2"/>
          <p:cNvSpPr>
            <a:spLocks noGrp="1"/>
          </p:cNvSpPr>
          <p:nvPr>
            <p:ph sz="quarter" idx="1"/>
          </p:nvPr>
        </p:nvSpPr>
        <p:spPr>
          <a:xfrm>
            <a:off x="285720" y="2214554"/>
            <a:ext cx="8503920" cy="3187836"/>
          </a:xfrm>
        </p:spPr>
        <p:txBody>
          <a:bodyPr>
            <a:normAutofit/>
          </a:bodyPr>
          <a:lstStyle/>
          <a:p>
            <a:pPr>
              <a:buNone/>
            </a:pPr>
            <a:r>
              <a:rPr lang="en-GB" sz="2400" dirty="0" smtClean="0">
                <a:latin typeface="Comic Sans MS" pitchFamily="66" charset="0"/>
              </a:rPr>
              <a:t>   Your child is now able to read more confidently and independently. However, even though your child may spend more time reading quietly to themselves, parents can still have an important role in helping them to continue developing their reading skills. </a:t>
            </a:r>
            <a:endParaRPr lang="en-GB" sz="2400" dirty="0">
              <a:latin typeface="Comic Sans MS" pitchFamily="66" charset="0"/>
            </a:endParaRPr>
          </a:p>
        </p:txBody>
      </p:sp>
      <p:pic>
        <p:nvPicPr>
          <p:cNvPr id="17410" name="Picture 2" descr="http://cliparts.co/cliparts/dT4/LB5/dT4LB5z7c.png"/>
          <p:cNvPicPr>
            <a:picLocks noChangeAspect="1" noChangeArrowheads="1"/>
          </p:cNvPicPr>
          <p:nvPr/>
        </p:nvPicPr>
        <p:blipFill>
          <a:blip r:embed="rId2"/>
          <a:srcRect/>
          <a:stretch>
            <a:fillRect/>
          </a:stretch>
        </p:blipFill>
        <p:spPr bwMode="auto">
          <a:xfrm>
            <a:off x="2571736" y="3857628"/>
            <a:ext cx="4429156" cy="269472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Reading skills and response to texts</a:t>
            </a:r>
            <a:endParaRPr lang="en-GB" dirty="0">
              <a:latin typeface="Comic Sans MS" pitchFamily="66" charset="0"/>
            </a:endParaRPr>
          </a:p>
        </p:txBody>
      </p:sp>
      <p:sp>
        <p:nvSpPr>
          <p:cNvPr id="3" name="Content Placeholder 2"/>
          <p:cNvSpPr>
            <a:spLocks noGrp="1"/>
          </p:cNvSpPr>
          <p:nvPr>
            <p:ph sz="quarter" idx="1"/>
          </p:nvPr>
        </p:nvSpPr>
        <p:spPr>
          <a:xfrm>
            <a:off x="285720" y="1500174"/>
            <a:ext cx="8503920" cy="4572000"/>
          </a:xfrm>
        </p:spPr>
        <p:txBody>
          <a:bodyPr>
            <a:noAutofit/>
          </a:bodyPr>
          <a:lstStyle/>
          <a:p>
            <a:pPr>
              <a:spcBef>
                <a:spcPts val="0"/>
              </a:spcBef>
            </a:pPr>
            <a:r>
              <a:rPr lang="en-GB" sz="2400" dirty="0" smtClean="0">
                <a:latin typeface="Comic Sans MS" pitchFamily="66" charset="0"/>
              </a:rPr>
              <a:t>You can help your child by:</a:t>
            </a:r>
          </a:p>
          <a:p>
            <a:pPr>
              <a:spcBef>
                <a:spcPts val="0"/>
              </a:spcBef>
            </a:pPr>
            <a:r>
              <a:rPr lang="en-GB" sz="2400" dirty="0" smtClean="0">
                <a:latin typeface="Comic Sans MS" pitchFamily="66" charset="0"/>
              </a:rPr>
              <a:t>Encouraging your child to read at home</a:t>
            </a:r>
          </a:p>
          <a:p>
            <a:pPr>
              <a:spcBef>
                <a:spcPts val="0"/>
              </a:spcBef>
            </a:pPr>
            <a:r>
              <a:rPr lang="en-GB" sz="2400" dirty="0" smtClean="0">
                <a:latin typeface="Comic Sans MS" pitchFamily="66" charset="0"/>
              </a:rPr>
              <a:t>Listening whilst your child reads</a:t>
            </a:r>
          </a:p>
          <a:p>
            <a:pPr>
              <a:spcBef>
                <a:spcPts val="0"/>
              </a:spcBef>
            </a:pPr>
            <a:r>
              <a:rPr lang="en-GB" sz="2400" dirty="0" smtClean="0">
                <a:latin typeface="Comic Sans MS" pitchFamily="66" charset="0"/>
              </a:rPr>
              <a:t>Keeping reading sessions short and fun</a:t>
            </a:r>
          </a:p>
          <a:p>
            <a:pPr>
              <a:spcBef>
                <a:spcPts val="0"/>
              </a:spcBef>
            </a:pPr>
            <a:r>
              <a:rPr lang="en-GB" sz="2400" dirty="0" smtClean="0">
                <a:latin typeface="Comic Sans MS" pitchFamily="66" charset="0"/>
              </a:rPr>
              <a:t>Reading a book aloud at the same time as your child, modelling expression and fluency</a:t>
            </a:r>
          </a:p>
          <a:p>
            <a:pPr>
              <a:spcBef>
                <a:spcPts val="0"/>
              </a:spcBef>
            </a:pPr>
            <a:r>
              <a:rPr lang="en-GB" sz="2400" dirty="0" smtClean="0">
                <a:latin typeface="Comic Sans MS" pitchFamily="66" charset="0"/>
              </a:rPr>
              <a:t>Sharing books, reading sections each, especially if your child wants to tackle a more difficult text</a:t>
            </a:r>
          </a:p>
          <a:p>
            <a:pPr>
              <a:spcBef>
                <a:spcPts val="0"/>
              </a:spcBef>
            </a:pPr>
            <a:r>
              <a:rPr lang="en-GB" sz="2400" dirty="0" smtClean="0">
                <a:latin typeface="Comic Sans MS" pitchFamily="66" charset="0"/>
              </a:rPr>
              <a:t>Recapping any words that your child found difficult</a:t>
            </a:r>
          </a:p>
          <a:p>
            <a:pPr>
              <a:spcBef>
                <a:spcPts val="0"/>
              </a:spcBef>
            </a:pPr>
            <a:r>
              <a:rPr lang="en-GB" sz="2400" dirty="0" smtClean="0">
                <a:latin typeface="Comic Sans MS" pitchFamily="66" charset="0"/>
              </a:rPr>
              <a:t>Giving lots of praise and encouragement</a:t>
            </a:r>
          </a:p>
          <a:p>
            <a:pPr>
              <a:spcBef>
                <a:spcPts val="0"/>
              </a:spcBef>
            </a:pPr>
            <a:r>
              <a:rPr lang="en-GB" sz="2400" dirty="0" smtClean="0">
                <a:latin typeface="Comic Sans MS" pitchFamily="66" charset="0"/>
              </a:rPr>
              <a:t>Discussing what has been read</a:t>
            </a:r>
            <a:endParaRPr lang="en-GB" sz="2400" dirty="0">
              <a:latin typeface="Comic Sans MS" pitchFamily="66" charset="0"/>
            </a:endParaRPr>
          </a:p>
        </p:txBody>
      </p:sp>
      <p:pic>
        <p:nvPicPr>
          <p:cNvPr id="4" name="Picture 4" descr="C:\Users\Tom\AppData\Local\Microsoft\Windows\Temporary Internet Files\Content.IE5\9CW2VUSS\MC900048424[1].wmf"/>
          <p:cNvPicPr>
            <a:picLocks noChangeAspect="1" noChangeArrowheads="1"/>
          </p:cNvPicPr>
          <p:nvPr/>
        </p:nvPicPr>
        <p:blipFill>
          <a:blip r:embed="rId2"/>
          <a:srcRect/>
          <a:stretch>
            <a:fillRect/>
          </a:stretch>
        </p:blipFill>
        <p:spPr bwMode="auto">
          <a:xfrm>
            <a:off x="7000892" y="4786322"/>
            <a:ext cx="1928826" cy="1895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Reluctant readers</a:t>
            </a:r>
            <a:endParaRPr lang="en-GB" dirty="0">
              <a:latin typeface="Comic Sans MS" pitchFamily="66" charset="0"/>
            </a:endParaRPr>
          </a:p>
        </p:txBody>
      </p:sp>
      <p:sp>
        <p:nvSpPr>
          <p:cNvPr id="3" name="Content Placeholder 2"/>
          <p:cNvSpPr>
            <a:spLocks noGrp="1"/>
          </p:cNvSpPr>
          <p:nvPr>
            <p:ph sz="quarter" idx="1"/>
          </p:nvPr>
        </p:nvSpPr>
        <p:spPr/>
        <p:txBody>
          <a:bodyPr>
            <a:noAutofit/>
          </a:bodyPr>
          <a:lstStyle/>
          <a:p>
            <a:pPr>
              <a:buNone/>
            </a:pPr>
            <a:r>
              <a:rPr lang="en-GB" sz="2000" dirty="0" smtClean="0">
                <a:latin typeface="Comic Sans MS" pitchFamily="66" charset="0"/>
              </a:rPr>
              <a:t>    Some children do not find reading easy. They may struggle to read words or to understand meaning. Children develop at different rates, and it may be that in time and with appropriate support your child will become an accomplished reader. </a:t>
            </a:r>
          </a:p>
          <a:p>
            <a:pPr>
              <a:buNone/>
            </a:pPr>
            <a:r>
              <a:rPr lang="en-GB" sz="2000" dirty="0" smtClean="0">
                <a:latin typeface="Comic Sans MS" pitchFamily="66" charset="0"/>
              </a:rPr>
              <a:t>    You can encourage your child to read by:</a:t>
            </a:r>
          </a:p>
          <a:p>
            <a:endParaRPr lang="en-GB" sz="2000" dirty="0" smtClean="0">
              <a:latin typeface="Comic Sans MS" pitchFamily="66" charset="0"/>
            </a:endParaRPr>
          </a:p>
          <a:p>
            <a:r>
              <a:rPr lang="en-GB" sz="1800" dirty="0" smtClean="0">
                <a:latin typeface="Comic Sans MS" pitchFamily="66" charset="0"/>
              </a:rPr>
              <a:t>Following their interests. Whatever interests them, there will be reading material available which will grab their attention.</a:t>
            </a:r>
          </a:p>
          <a:p>
            <a:r>
              <a:rPr lang="en-GB" sz="1800" dirty="0" smtClean="0">
                <a:latin typeface="Comic Sans MS" pitchFamily="66" charset="0"/>
              </a:rPr>
              <a:t>Asking them to read a recipe or some information from a newspaper – all reading helps!</a:t>
            </a:r>
          </a:p>
          <a:p>
            <a:r>
              <a:rPr lang="en-GB" sz="1800" dirty="0" smtClean="0">
                <a:latin typeface="Comic Sans MS" pitchFamily="66" charset="0"/>
              </a:rPr>
              <a:t>Reading to them in a relaxed, cosy setting</a:t>
            </a:r>
          </a:p>
          <a:p>
            <a:r>
              <a:rPr lang="en-GB" sz="1800" dirty="0" smtClean="0">
                <a:latin typeface="Comic Sans MS" pitchFamily="66" charset="0"/>
              </a:rPr>
              <a:t>Sharing reading – you read a page and ask your child to read a page.</a:t>
            </a:r>
          </a:p>
          <a:p>
            <a:r>
              <a:rPr lang="en-GB" sz="1800" dirty="0" smtClean="0">
                <a:latin typeface="Comic Sans MS" pitchFamily="66" charset="0"/>
              </a:rPr>
              <a:t>Allowing your child to read books which are easy to build confidence, and gradually increasing the level of challenge when your child is ready.</a:t>
            </a:r>
          </a:p>
          <a:p>
            <a:r>
              <a:rPr lang="en-GB" sz="1800" dirty="0" smtClean="0">
                <a:latin typeface="Comic Sans MS" pitchFamily="66" charset="0"/>
              </a:rPr>
              <a:t>Letting your child see you reading and enjoying books.</a:t>
            </a:r>
            <a:endParaRPr lang="en-GB" sz="2000" dirty="0">
              <a:latin typeface="Comic Sans MS" pitchFamily="66" charset="0"/>
            </a:endParaRPr>
          </a:p>
        </p:txBody>
      </p:sp>
      <p:pic>
        <p:nvPicPr>
          <p:cNvPr id="29698" name="Picture 2" descr="http://www.cliparthut.com/clip-arts/438/sad-face-clip-art-438802.png"/>
          <p:cNvPicPr>
            <a:picLocks noChangeAspect="1" noChangeArrowheads="1"/>
          </p:cNvPicPr>
          <p:nvPr/>
        </p:nvPicPr>
        <p:blipFill>
          <a:blip r:embed="rId2"/>
          <a:srcRect/>
          <a:stretch>
            <a:fillRect/>
          </a:stretch>
        </p:blipFill>
        <p:spPr bwMode="auto">
          <a:xfrm>
            <a:off x="428596" y="142852"/>
            <a:ext cx="1643074" cy="141777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                Reading aloud to your child</a:t>
            </a:r>
            <a:endParaRPr lang="en-GB" dirty="0">
              <a:latin typeface="Comic Sans MS" pitchFamily="66" charset="0"/>
            </a:endParaRPr>
          </a:p>
        </p:txBody>
      </p:sp>
      <p:sp>
        <p:nvSpPr>
          <p:cNvPr id="3" name="Content Placeholder 2"/>
          <p:cNvSpPr>
            <a:spLocks noGrp="1"/>
          </p:cNvSpPr>
          <p:nvPr>
            <p:ph sz="quarter" idx="1"/>
          </p:nvPr>
        </p:nvSpPr>
        <p:spPr>
          <a:xfrm>
            <a:off x="357158" y="1785926"/>
            <a:ext cx="8503920" cy="4572000"/>
          </a:xfrm>
        </p:spPr>
        <p:txBody>
          <a:bodyPr>
            <a:normAutofit/>
          </a:bodyPr>
          <a:lstStyle/>
          <a:p>
            <a:pPr algn="just">
              <a:spcBef>
                <a:spcPts val="0"/>
              </a:spcBef>
            </a:pPr>
            <a:r>
              <a:rPr lang="en-GB" sz="2400" dirty="0" smtClean="0">
                <a:latin typeface="Comic Sans MS" pitchFamily="66" charset="0"/>
              </a:rPr>
              <a:t>Research has shown that reading aloud to children of all ages helps them to develop their writing skills. This is because it helps pupils to develop their knowledge of language and story structure. It also provides them with a greater range of ideas which they can use in their own writing, and gives them access to texts that may be too complex for them to read alone. </a:t>
            </a:r>
          </a:p>
          <a:p>
            <a:pPr algn="just">
              <a:spcBef>
                <a:spcPts val="0"/>
              </a:spcBef>
            </a:pPr>
            <a:r>
              <a:rPr lang="en-GB" sz="2400" dirty="0" smtClean="0">
                <a:latin typeface="Comic Sans MS" pitchFamily="66" charset="0"/>
              </a:rPr>
              <a:t>At </a:t>
            </a:r>
            <a:r>
              <a:rPr lang="en-GB" sz="2400" dirty="0" smtClean="0">
                <a:latin typeface="Comic Sans MS" pitchFamily="66" charset="0"/>
              </a:rPr>
              <a:t>Neilston </a:t>
            </a:r>
            <a:r>
              <a:rPr lang="en-GB" sz="2400" dirty="0" smtClean="0">
                <a:latin typeface="Comic Sans MS" pitchFamily="66" charset="0"/>
              </a:rPr>
              <a:t>Primary, we regularly read books aloud to pupils from Nursery to P7, and we would encourage parents to continue enjoying the pleasure of sharing stories, even after your child has become an independent reader.</a:t>
            </a:r>
            <a:endParaRPr lang="en-GB" sz="2400" dirty="0">
              <a:latin typeface="Comic Sans MS" pitchFamily="66" charset="0"/>
            </a:endParaRPr>
          </a:p>
        </p:txBody>
      </p:sp>
      <p:pic>
        <p:nvPicPr>
          <p:cNvPr id="15364" name="Picture 4" descr="http://www.cliparthut.com/clip-arts/872/teacher-clip-art-872384.gif"/>
          <p:cNvPicPr>
            <a:picLocks noChangeAspect="1" noChangeArrowheads="1"/>
          </p:cNvPicPr>
          <p:nvPr/>
        </p:nvPicPr>
        <p:blipFill>
          <a:blip r:embed="rId2"/>
          <a:srcRect/>
          <a:stretch>
            <a:fillRect/>
          </a:stretch>
        </p:blipFill>
        <p:spPr bwMode="auto">
          <a:xfrm>
            <a:off x="357158" y="0"/>
            <a:ext cx="1886541" cy="17859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   Fostering a love of reading</a:t>
            </a:r>
            <a:endParaRPr lang="en-GB" dirty="0">
              <a:latin typeface="Comic Sans MS" pitchFamily="66" charset="0"/>
            </a:endParaRPr>
          </a:p>
        </p:txBody>
      </p:sp>
      <p:sp>
        <p:nvSpPr>
          <p:cNvPr id="3" name="Content Placeholder 2"/>
          <p:cNvSpPr>
            <a:spLocks noGrp="1"/>
          </p:cNvSpPr>
          <p:nvPr>
            <p:ph sz="quarter" idx="1"/>
          </p:nvPr>
        </p:nvSpPr>
        <p:spPr/>
        <p:txBody>
          <a:bodyPr>
            <a:normAutofit/>
          </a:bodyPr>
          <a:lstStyle/>
          <a:p>
            <a:r>
              <a:rPr lang="en-GB" sz="2400" dirty="0" smtClean="0">
                <a:latin typeface="Comic Sans MS" pitchFamily="66" charset="0"/>
              </a:rPr>
              <a:t>It is also valuable for children to see adults enjoying reading themselves. Showing your child that you enjoy reading a book or newspaper yourself can help them to see the purpose of reading, and encourage them to become a reader.</a:t>
            </a:r>
          </a:p>
          <a:p>
            <a:r>
              <a:rPr lang="en-GB" sz="2400" dirty="0" smtClean="0">
                <a:latin typeface="Comic Sans MS" pitchFamily="66" charset="0"/>
              </a:rPr>
              <a:t>Other ways to engage children as readers include listening to audio books, visiting the library or a book shop to choose their own texts and sharing books with their siblings. Reading should never be a chore. Helping your child to develop a love of reading now will help them to develop as independent readers as they get older.</a:t>
            </a:r>
            <a:endParaRPr lang="en-GB" sz="2400" dirty="0">
              <a:latin typeface="Comic Sans MS" pitchFamily="66" charset="0"/>
            </a:endParaRPr>
          </a:p>
        </p:txBody>
      </p:sp>
      <p:pic>
        <p:nvPicPr>
          <p:cNvPr id="14340" name="Picture 4" descr="http://www.clipartbest.com/cliparts/yTo/e9L/yToe9Lejc.png"/>
          <p:cNvPicPr>
            <a:picLocks noChangeAspect="1" noChangeArrowheads="1"/>
          </p:cNvPicPr>
          <p:nvPr/>
        </p:nvPicPr>
        <p:blipFill>
          <a:blip r:embed="rId2" cstate="print"/>
          <a:srcRect/>
          <a:stretch>
            <a:fillRect/>
          </a:stretch>
        </p:blipFill>
        <p:spPr bwMode="auto">
          <a:xfrm>
            <a:off x="0" y="142852"/>
            <a:ext cx="2143108" cy="158351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Early Level</a:t>
            </a:r>
            <a:endParaRPr lang="en-GB" dirty="0">
              <a:latin typeface="Comic Sans MS" pitchFamily="66" charset="0"/>
            </a:endParaRPr>
          </a:p>
        </p:txBody>
      </p:sp>
      <p:sp>
        <p:nvSpPr>
          <p:cNvPr id="3" name="Content Placeholder 2"/>
          <p:cNvSpPr>
            <a:spLocks noGrp="1"/>
          </p:cNvSpPr>
          <p:nvPr>
            <p:ph sz="quarter" idx="1"/>
          </p:nvPr>
        </p:nvSpPr>
        <p:spPr/>
        <p:txBody>
          <a:bodyPr>
            <a:normAutofit/>
          </a:bodyPr>
          <a:lstStyle/>
          <a:p>
            <a:pPr>
              <a:buNone/>
            </a:pPr>
            <a:endParaRPr lang="en-GB" sz="2400" dirty="0" smtClean="0">
              <a:latin typeface="Comic Sans MS" pitchFamily="66" charset="0"/>
            </a:endParaRPr>
          </a:p>
          <a:p>
            <a:pPr>
              <a:buNone/>
            </a:pPr>
            <a:r>
              <a:rPr lang="en-GB" sz="2400" dirty="0" smtClean="0">
                <a:latin typeface="Comic Sans MS" pitchFamily="66" charset="0"/>
              </a:rPr>
              <a:t>   Your child will be starting to read and enjoy sharing books. The following guidance is designed to help you support your child with reading at home. The suggestions are not designed to be used every time you read together, but to give you an idea of what skills                your child needs to develop. </a:t>
            </a:r>
            <a:endParaRPr lang="en-GB" sz="2400" dirty="0">
              <a:latin typeface="Comic Sans MS" pitchFamily="66" charset="0"/>
            </a:endParaRPr>
          </a:p>
        </p:txBody>
      </p:sp>
      <p:pic>
        <p:nvPicPr>
          <p:cNvPr id="6" name="Picture 2" descr="http://cliparts.co/cliparts/5TR/Xqz/5TRXqznjc.png"/>
          <p:cNvPicPr>
            <a:picLocks noChangeAspect="1" noChangeArrowheads="1"/>
          </p:cNvPicPr>
          <p:nvPr/>
        </p:nvPicPr>
        <p:blipFill>
          <a:blip r:embed="rId2" cstate="print"/>
          <a:srcRect/>
          <a:stretch>
            <a:fillRect/>
          </a:stretch>
        </p:blipFill>
        <p:spPr bwMode="auto">
          <a:xfrm>
            <a:off x="214282" y="4286256"/>
            <a:ext cx="2286016" cy="241654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Phonics and other reading strategies</a:t>
            </a:r>
            <a:endParaRPr lang="en-GB" dirty="0">
              <a:latin typeface="Comic Sans MS" pitchFamily="66" charset="0"/>
            </a:endParaRPr>
          </a:p>
        </p:txBody>
      </p:sp>
      <p:sp>
        <p:nvSpPr>
          <p:cNvPr id="3" name="Content Placeholder 2"/>
          <p:cNvSpPr>
            <a:spLocks noGrp="1"/>
          </p:cNvSpPr>
          <p:nvPr>
            <p:ph sz="quarter" idx="1"/>
          </p:nvPr>
        </p:nvSpPr>
        <p:spPr/>
        <p:txBody>
          <a:bodyPr>
            <a:normAutofit/>
          </a:bodyPr>
          <a:lstStyle/>
          <a:p>
            <a:r>
              <a:rPr lang="en-GB" sz="2400" dirty="0" smtClean="0">
                <a:latin typeface="Comic Sans MS" pitchFamily="66" charset="0"/>
              </a:rPr>
              <a:t>Your child should be encouraged to use their phonic skills (sounding out and blending) as the main approach when reading. </a:t>
            </a:r>
          </a:p>
          <a:p>
            <a:endParaRPr lang="en-GB" sz="2400" dirty="0" smtClean="0">
              <a:latin typeface="Comic Sans MS" pitchFamily="66" charset="0"/>
            </a:endParaRPr>
          </a:p>
          <a:p>
            <a:r>
              <a:rPr lang="en-GB" sz="2400" dirty="0" smtClean="0">
                <a:latin typeface="Comic Sans MS" pitchFamily="66" charset="0"/>
              </a:rPr>
              <a:t>In the texts that your child will be bringing home, they will also come across ‘tricky words’. These are keywords which cannot be sounded out, and therefore need to be learnt as sight vocabulary. </a:t>
            </a:r>
            <a:endParaRPr lang="en-GB" sz="2400" dirty="0">
              <a:latin typeface="Comic Sans MS" pitchFamily="66" charset="0"/>
            </a:endParaRPr>
          </a:p>
        </p:txBody>
      </p:sp>
      <p:pic>
        <p:nvPicPr>
          <p:cNvPr id="27652" name="Picture 4" descr="http://cliparts.co/cliparts/Bia/E87/BiaE87KrT.png"/>
          <p:cNvPicPr>
            <a:picLocks noChangeAspect="1" noChangeArrowheads="1"/>
          </p:cNvPicPr>
          <p:nvPr/>
        </p:nvPicPr>
        <p:blipFill>
          <a:blip r:embed="rId2" cstate="print"/>
          <a:srcRect/>
          <a:stretch>
            <a:fillRect/>
          </a:stretch>
        </p:blipFill>
        <p:spPr bwMode="auto">
          <a:xfrm>
            <a:off x="6929454" y="4786322"/>
            <a:ext cx="1903861" cy="16206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itchFamily="66" charset="0"/>
              </a:rPr>
              <a:t>What to expect of your child at this stage?</a:t>
            </a:r>
            <a:endParaRPr lang="en-GB" dirty="0">
              <a:latin typeface="Comic Sans MS" pitchFamily="66" charset="0"/>
            </a:endParaRPr>
          </a:p>
        </p:txBody>
      </p:sp>
      <p:sp>
        <p:nvSpPr>
          <p:cNvPr id="3" name="Content Placeholder 2"/>
          <p:cNvSpPr>
            <a:spLocks noGrp="1"/>
          </p:cNvSpPr>
          <p:nvPr>
            <p:ph sz="quarter" idx="1"/>
          </p:nvPr>
        </p:nvSpPr>
        <p:spPr/>
        <p:txBody>
          <a:bodyPr>
            <a:normAutofit/>
          </a:bodyPr>
          <a:lstStyle/>
          <a:p>
            <a:pPr>
              <a:buNone/>
            </a:pPr>
            <a:r>
              <a:rPr lang="en-GB" sz="2400" dirty="0" smtClean="0">
                <a:latin typeface="Comic Sans MS" pitchFamily="66" charset="0"/>
              </a:rPr>
              <a:t>Your child may:</a:t>
            </a:r>
          </a:p>
          <a:p>
            <a:pPr>
              <a:buNone/>
            </a:pPr>
            <a:endParaRPr lang="en-GB" sz="2400" dirty="0" smtClean="0">
              <a:latin typeface="Comic Sans MS" pitchFamily="66" charset="0"/>
            </a:endParaRPr>
          </a:p>
          <a:p>
            <a:r>
              <a:rPr lang="en-GB" sz="2400" dirty="0" smtClean="0">
                <a:latin typeface="Comic Sans MS" pitchFamily="66" charset="0"/>
              </a:rPr>
              <a:t>Be able to blend together simple CVC words (consonant, vowel, consonant e.g. cat, hen, pin)</a:t>
            </a:r>
          </a:p>
          <a:p>
            <a:r>
              <a:rPr lang="en-GB" sz="2400" dirty="0" smtClean="0">
                <a:latin typeface="Comic Sans MS" pitchFamily="66" charset="0"/>
              </a:rPr>
              <a:t>Begin to learn and use the 42 sounds that are used in the English language</a:t>
            </a:r>
          </a:p>
          <a:p>
            <a:r>
              <a:rPr lang="en-GB" sz="2400" dirty="0" smtClean="0">
                <a:latin typeface="Comic Sans MS" pitchFamily="66" charset="0"/>
              </a:rPr>
              <a:t>Recognise tricky words by sight, both within a text and in isolation</a:t>
            </a:r>
          </a:p>
        </p:txBody>
      </p:sp>
      <p:pic>
        <p:nvPicPr>
          <p:cNvPr id="5" name="Picture 2" descr="http://static.squarespace.com/static/52a223c1e4b0d93290b8152e/t/52d44e16e4b07e1353e7b5e5/1389645336020/bookworm-logo.png"/>
          <p:cNvPicPr>
            <a:picLocks noChangeAspect="1" noChangeArrowheads="1"/>
          </p:cNvPicPr>
          <p:nvPr/>
        </p:nvPicPr>
        <p:blipFill>
          <a:blip r:embed="rId2" cstate="print"/>
          <a:srcRect/>
          <a:stretch>
            <a:fillRect/>
          </a:stretch>
        </p:blipFill>
        <p:spPr bwMode="auto">
          <a:xfrm>
            <a:off x="3929058" y="4500570"/>
            <a:ext cx="1745171" cy="18573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Reading skills and response to texts</a:t>
            </a:r>
            <a:endParaRPr lang="en-GB" dirty="0">
              <a:latin typeface="Comic Sans MS" pitchFamily="66" charset="0"/>
            </a:endParaRPr>
          </a:p>
        </p:txBody>
      </p:sp>
      <p:sp>
        <p:nvSpPr>
          <p:cNvPr id="3" name="Content Placeholder 2"/>
          <p:cNvSpPr>
            <a:spLocks noGrp="1"/>
          </p:cNvSpPr>
          <p:nvPr>
            <p:ph sz="quarter" idx="1"/>
          </p:nvPr>
        </p:nvSpPr>
        <p:spPr/>
        <p:txBody>
          <a:bodyPr>
            <a:normAutofit/>
          </a:bodyPr>
          <a:lstStyle/>
          <a:p>
            <a:pPr>
              <a:buNone/>
            </a:pPr>
            <a:r>
              <a:rPr lang="en-GB" sz="2400" dirty="0" smtClean="0">
                <a:latin typeface="Comic Sans MS" pitchFamily="66" charset="0"/>
              </a:rPr>
              <a:t>You can also help your child by encouraging them to:</a:t>
            </a:r>
          </a:p>
          <a:p>
            <a:pPr>
              <a:buNone/>
            </a:pPr>
            <a:endParaRPr lang="en-GB" sz="2400" dirty="0" smtClean="0">
              <a:latin typeface="Comic Sans MS" pitchFamily="66" charset="0"/>
            </a:endParaRPr>
          </a:p>
          <a:p>
            <a:r>
              <a:rPr lang="en-GB" sz="2400" dirty="0" smtClean="0">
                <a:latin typeface="Comic Sans MS" pitchFamily="66" charset="0"/>
              </a:rPr>
              <a:t>Locate the title, author and illustrator</a:t>
            </a:r>
          </a:p>
          <a:p>
            <a:r>
              <a:rPr lang="en-GB" sz="2400" dirty="0" smtClean="0">
                <a:latin typeface="Comic Sans MS" pitchFamily="66" charset="0"/>
              </a:rPr>
              <a:t>Open the front cover</a:t>
            </a:r>
          </a:p>
          <a:p>
            <a:r>
              <a:rPr lang="en-GB" sz="2400" dirty="0" smtClean="0">
                <a:latin typeface="Comic Sans MS" pitchFamily="66" charset="0"/>
              </a:rPr>
              <a:t>Turn pages appropriately</a:t>
            </a:r>
          </a:p>
          <a:p>
            <a:r>
              <a:rPr lang="en-GB" sz="2400" dirty="0" smtClean="0">
                <a:latin typeface="Comic Sans MS" pitchFamily="66" charset="0"/>
              </a:rPr>
              <a:t>Follow the print from left to right and from top to bottom</a:t>
            </a:r>
          </a:p>
          <a:p>
            <a:r>
              <a:rPr lang="en-GB" sz="2400" dirty="0" smtClean="0">
                <a:latin typeface="Comic Sans MS" pitchFamily="66" charset="0"/>
              </a:rPr>
              <a:t>Make predictions about the story</a:t>
            </a:r>
          </a:p>
          <a:p>
            <a:r>
              <a:rPr lang="en-GB" sz="2400" dirty="0" smtClean="0">
                <a:latin typeface="Comic Sans MS" pitchFamily="66" charset="0"/>
              </a:rPr>
              <a:t>Point to the words as they say them</a:t>
            </a:r>
          </a:p>
          <a:p>
            <a:r>
              <a:rPr lang="en-GB" sz="2400" dirty="0" smtClean="0">
                <a:latin typeface="Comic Sans MS" pitchFamily="66" charset="0"/>
              </a:rPr>
              <a:t>Use the pictures to tell the story</a:t>
            </a:r>
            <a:endParaRPr lang="en-GB" sz="2400" dirty="0">
              <a:latin typeface="Comic Sans MS" pitchFamily="66" charset="0"/>
            </a:endParaRPr>
          </a:p>
        </p:txBody>
      </p:sp>
      <p:pic>
        <p:nvPicPr>
          <p:cNvPr id="4" name="Picture 4" descr="C:\Users\Tom\AppData\Local\Microsoft\Windows\Temporary Internet Files\Content.IE5\9CW2VUSS\MC900048424[1].wmf"/>
          <p:cNvPicPr>
            <a:picLocks noChangeAspect="1" noChangeArrowheads="1"/>
          </p:cNvPicPr>
          <p:nvPr/>
        </p:nvPicPr>
        <p:blipFill>
          <a:blip r:embed="rId2"/>
          <a:srcRect/>
          <a:stretch>
            <a:fillRect/>
          </a:stretch>
        </p:blipFill>
        <p:spPr bwMode="auto">
          <a:xfrm>
            <a:off x="7000892" y="4386293"/>
            <a:ext cx="1928826" cy="1895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Environmental Print</a:t>
            </a:r>
            <a:endParaRPr lang="en-GB" dirty="0">
              <a:latin typeface="Comic Sans MS" pitchFamily="66" charset="0"/>
            </a:endParaRPr>
          </a:p>
        </p:txBody>
      </p:sp>
      <p:sp>
        <p:nvSpPr>
          <p:cNvPr id="3" name="Content Placeholder 2"/>
          <p:cNvSpPr>
            <a:spLocks noGrp="1"/>
          </p:cNvSpPr>
          <p:nvPr>
            <p:ph sz="quarter" idx="1"/>
          </p:nvPr>
        </p:nvSpPr>
        <p:spPr>
          <a:xfrm>
            <a:off x="142844" y="1428736"/>
            <a:ext cx="8858312" cy="4572000"/>
          </a:xfrm>
        </p:spPr>
        <p:txBody>
          <a:bodyPr>
            <a:noAutofit/>
          </a:bodyPr>
          <a:lstStyle/>
          <a:p>
            <a:pPr>
              <a:spcBef>
                <a:spcPts val="0"/>
              </a:spcBef>
              <a:buNone/>
            </a:pPr>
            <a:r>
              <a:rPr lang="en-GB" sz="2400" dirty="0" smtClean="0">
                <a:latin typeface="Comic Sans MS" pitchFamily="66" charset="0"/>
              </a:rPr>
              <a:t>   Environmental print is the print of everyday life. It's the name given to the print that appears in signs, labels, and logos and helps bridge the connection between letters and first efforts to read. You can take advantage of all this print by using it in ways to talk about letters, words, and print. Here are some ideas:</a:t>
            </a:r>
          </a:p>
          <a:p>
            <a:pPr>
              <a:spcBef>
                <a:spcPts val="0"/>
              </a:spcBef>
              <a:buNone/>
            </a:pPr>
            <a:endParaRPr lang="en-GB" sz="2000" dirty="0" smtClean="0">
              <a:latin typeface="Comic Sans MS" pitchFamily="66" charset="0"/>
            </a:endParaRPr>
          </a:p>
          <a:p>
            <a:pPr>
              <a:spcBef>
                <a:spcPts val="0"/>
              </a:spcBef>
            </a:pPr>
            <a:r>
              <a:rPr lang="en-GB" sz="2000" dirty="0" smtClean="0">
                <a:latin typeface="Comic Sans MS" pitchFamily="66" charset="0"/>
              </a:rPr>
              <a:t>Food packaging is often interesting and colourful. Ask your child to find the first letter of their name on product labels</a:t>
            </a:r>
          </a:p>
          <a:p>
            <a:pPr>
              <a:spcBef>
                <a:spcPts val="0"/>
              </a:spcBef>
            </a:pPr>
            <a:r>
              <a:rPr lang="en-GB" sz="2000" dirty="0" smtClean="0">
                <a:latin typeface="Comic Sans MS" pitchFamily="66" charset="0"/>
              </a:rPr>
              <a:t>Choose a simple sign to focus on during a car trip (e.g. stop sign, pedestrian crossing, one way). Encourage your child to count the number of signs seen along the way, pointing out the different sounds</a:t>
            </a:r>
          </a:p>
          <a:p>
            <a:pPr>
              <a:spcBef>
                <a:spcPts val="0"/>
              </a:spcBef>
            </a:pPr>
            <a:r>
              <a:rPr lang="en-GB" sz="2000" dirty="0" smtClean="0">
                <a:latin typeface="Comic Sans MS" pitchFamily="66" charset="0"/>
              </a:rPr>
              <a:t>Use a digital camera to take pictures of different signs (e.g. speed limit, stop, do not enter, exit.) Use these pictures to make a small book for your child to </a:t>
            </a:r>
            <a:r>
              <a:rPr lang="en-GB" sz="2000" i="1" dirty="0" smtClean="0">
                <a:latin typeface="Comic Sans MS" pitchFamily="66" charset="0"/>
              </a:rPr>
              <a:t>read. </a:t>
            </a:r>
            <a:endParaRPr lang="en-GB" sz="2000" dirty="0" smtClean="0">
              <a:latin typeface="Comic Sans MS" pitchFamily="66" charset="0"/>
            </a:endParaRPr>
          </a:p>
          <a:p>
            <a:pPr>
              <a:spcBef>
                <a:spcPts val="0"/>
              </a:spcBef>
            </a:pPr>
            <a:endParaRPr lang="en-GB" sz="2400" dirty="0" smtClean="0">
              <a:latin typeface="Comic Sans MS" pitchFamily="66" charset="0"/>
            </a:endParaRPr>
          </a:p>
          <a:p>
            <a:pPr>
              <a:spcBef>
                <a:spcPts val="0"/>
              </a:spcBef>
            </a:pPr>
            <a:endParaRPr lang="en-GB" sz="2400" dirty="0">
              <a:latin typeface="Comic Sans MS" pitchFamily="66" charset="0"/>
            </a:endParaRPr>
          </a:p>
        </p:txBody>
      </p:sp>
      <p:pic>
        <p:nvPicPr>
          <p:cNvPr id="23554" name="Picture 2" descr="http://images.clipartpanda.com/detective-clipart-detective_clipart.png"/>
          <p:cNvPicPr>
            <a:picLocks noChangeAspect="1" noChangeArrowheads="1"/>
          </p:cNvPicPr>
          <p:nvPr/>
        </p:nvPicPr>
        <p:blipFill>
          <a:blip r:embed="rId2" cstate="print"/>
          <a:srcRect/>
          <a:stretch>
            <a:fillRect/>
          </a:stretch>
        </p:blipFill>
        <p:spPr bwMode="auto">
          <a:xfrm>
            <a:off x="7429520" y="0"/>
            <a:ext cx="1196713" cy="150017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First Level</a:t>
            </a:r>
            <a:endParaRPr lang="en-GB" dirty="0">
              <a:latin typeface="Comic Sans MS" pitchFamily="66" charset="0"/>
            </a:endParaRPr>
          </a:p>
        </p:txBody>
      </p:sp>
      <p:sp>
        <p:nvSpPr>
          <p:cNvPr id="3" name="Content Placeholder 2"/>
          <p:cNvSpPr>
            <a:spLocks noGrp="1"/>
          </p:cNvSpPr>
          <p:nvPr>
            <p:ph sz="quarter" idx="1"/>
          </p:nvPr>
        </p:nvSpPr>
        <p:spPr>
          <a:xfrm>
            <a:off x="285720" y="2000240"/>
            <a:ext cx="8503920" cy="4572000"/>
          </a:xfrm>
        </p:spPr>
        <p:txBody>
          <a:bodyPr>
            <a:normAutofit/>
          </a:bodyPr>
          <a:lstStyle/>
          <a:p>
            <a:pPr>
              <a:buNone/>
            </a:pPr>
            <a:r>
              <a:rPr lang="en-GB" sz="2400" dirty="0" smtClean="0">
                <a:latin typeface="Comic Sans MS" pitchFamily="66" charset="0"/>
              </a:rPr>
              <a:t>   Your child is now beginning to read more confidently, and can access books and texts of increasing length and complexity in terms of sentence structures. The following guidance is designed to help you support your child with reading at home. The suggestions are not designed to be used every time you read together, but to give you an idea of what skills your child needs to develop. </a:t>
            </a:r>
          </a:p>
          <a:p>
            <a:endParaRPr lang="en-GB" sz="2400" dirty="0">
              <a:latin typeface="Comic Sans MS" pitchFamily="66" charset="0"/>
            </a:endParaRPr>
          </a:p>
        </p:txBody>
      </p:sp>
      <p:pic>
        <p:nvPicPr>
          <p:cNvPr id="4" name="Picture 2" descr="http://mtpleasantlib.org/wp-content/uploads/2009/05/children-reading.gif"/>
          <p:cNvPicPr>
            <a:picLocks noChangeAspect="1" noChangeArrowheads="1"/>
          </p:cNvPicPr>
          <p:nvPr/>
        </p:nvPicPr>
        <p:blipFill>
          <a:blip r:embed="rId2"/>
          <a:srcRect/>
          <a:stretch>
            <a:fillRect/>
          </a:stretch>
        </p:blipFill>
        <p:spPr bwMode="auto">
          <a:xfrm>
            <a:off x="3428992" y="4572008"/>
            <a:ext cx="2619375" cy="184785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166</TotalTime>
  <Words>1319</Words>
  <Application>Microsoft Office PowerPoint</Application>
  <PresentationFormat>On-screen Show (4:3)</PresentationFormat>
  <Paragraphs>91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Reading Guidance for Parents</vt:lpstr>
      <vt:lpstr>                Reading aloud to your child</vt:lpstr>
      <vt:lpstr>   Fostering a love of reading</vt:lpstr>
      <vt:lpstr>Early Level</vt:lpstr>
      <vt:lpstr>Phonics and other reading strategies</vt:lpstr>
      <vt:lpstr>What to expect of your child at this stage?</vt:lpstr>
      <vt:lpstr>Reading skills and response to texts</vt:lpstr>
      <vt:lpstr>Environmental Print</vt:lpstr>
      <vt:lpstr>First Level</vt:lpstr>
      <vt:lpstr>Phonics and other reading strategies</vt:lpstr>
      <vt:lpstr>What to expect of your child at this stage?</vt:lpstr>
      <vt:lpstr>Reading skills and response to texts</vt:lpstr>
      <vt:lpstr>Reading skills and response to texts (cont.)</vt:lpstr>
      <vt:lpstr>Second Level</vt:lpstr>
      <vt:lpstr>Reading skills and response to texts</vt:lpstr>
      <vt:lpstr>Reluctant readers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Guidance for Parents</dc:title>
  <dc:creator>Game</dc:creator>
  <cp:lastModifiedBy>Karen Cumming</cp:lastModifiedBy>
  <cp:revision>19</cp:revision>
  <dcterms:created xsi:type="dcterms:W3CDTF">2016-01-20T20:04:12Z</dcterms:created>
  <dcterms:modified xsi:type="dcterms:W3CDTF">2016-10-10T07:02:39Z</dcterms:modified>
</cp:coreProperties>
</file>