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317E915-5FC8-4A45-8FBA-1143B3B710D2}" type="datetimeFigureOut">
              <a:rPr lang="en-GB" smtClean="0"/>
              <a:t>06/09/2016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C08F678-EF5B-46ED-AB2B-6C290B7E77A3}" type="slidenum">
              <a:rPr lang="en-GB" smtClean="0"/>
              <a:t>‹#›</a:t>
            </a:fld>
            <a:endParaRPr lang="en-GB"/>
          </a:p>
        </p:txBody>
      </p:sp>
    </p:spTree>
    <p:extLst>
      <p:ext uri="{BB962C8B-B14F-4D97-AF65-F5344CB8AC3E}">
        <p14:creationId xmlns:p14="http://schemas.microsoft.com/office/powerpoint/2010/main" val="5359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317E915-5FC8-4A45-8FBA-1143B3B710D2}" type="datetimeFigureOut">
              <a:rPr lang="en-GB" smtClean="0"/>
              <a:t>06/09/2016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C08F678-EF5B-46ED-AB2B-6C290B7E77A3}" type="slidenum">
              <a:rPr lang="en-GB" smtClean="0"/>
              <a:t>‹#›</a:t>
            </a:fld>
            <a:endParaRPr lang="en-GB"/>
          </a:p>
        </p:txBody>
      </p:sp>
    </p:spTree>
    <p:extLst>
      <p:ext uri="{BB962C8B-B14F-4D97-AF65-F5344CB8AC3E}">
        <p14:creationId xmlns:p14="http://schemas.microsoft.com/office/powerpoint/2010/main" val="1253153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317E915-5FC8-4A45-8FBA-1143B3B710D2}" type="datetimeFigureOut">
              <a:rPr lang="en-GB" smtClean="0"/>
              <a:t>06/09/2016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C08F678-EF5B-46ED-AB2B-6C290B7E77A3}" type="slidenum">
              <a:rPr lang="en-GB" smtClean="0"/>
              <a:t>‹#›</a:t>
            </a:fld>
            <a:endParaRPr lang="en-GB"/>
          </a:p>
        </p:txBody>
      </p:sp>
    </p:spTree>
    <p:extLst>
      <p:ext uri="{BB962C8B-B14F-4D97-AF65-F5344CB8AC3E}">
        <p14:creationId xmlns:p14="http://schemas.microsoft.com/office/powerpoint/2010/main" val="267393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317E915-5FC8-4A45-8FBA-1143B3B710D2}" type="datetimeFigureOut">
              <a:rPr lang="en-GB" smtClean="0"/>
              <a:t>06/09/2016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C08F678-EF5B-46ED-AB2B-6C290B7E77A3}" type="slidenum">
              <a:rPr lang="en-GB" smtClean="0"/>
              <a:t>‹#›</a:t>
            </a:fld>
            <a:endParaRPr lang="en-GB"/>
          </a:p>
        </p:txBody>
      </p:sp>
    </p:spTree>
    <p:extLst>
      <p:ext uri="{BB962C8B-B14F-4D97-AF65-F5344CB8AC3E}">
        <p14:creationId xmlns:p14="http://schemas.microsoft.com/office/powerpoint/2010/main" val="31345311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17E915-5FC8-4A45-8FBA-1143B3B710D2}" type="datetimeFigureOut">
              <a:rPr lang="en-GB" smtClean="0"/>
              <a:t>06/09/2016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C08F678-EF5B-46ED-AB2B-6C290B7E77A3}" type="slidenum">
              <a:rPr lang="en-GB" smtClean="0"/>
              <a:t>‹#›</a:t>
            </a:fld>
            <a:endParaRPr lang="en-GB"/>
          </a:p>
        </p:txBody>
      </p:sp>
    </p:spTree>
    <p:extLst>
      <p:ext uri="{BB962C8B-B14F-4D97-AF65-F5344CB8AC3E}">
        <p14:creationId xmlns:p14="http://schemas.microsoft.com/office/powerpoint/2010/main" val="1293063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317E915-5FC8-4A45-8FBA-1143B3B710D2}" type="datetimeFigureOut">
              <a:rPr lang="en-GB" smtClean="0"/>
              <a:t>06/09/2016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C08F678-EF5B-46ED-AB2B-6C290B7E77A3}" type="slidenum">
              <a:rPr lang="en-GB" smtClean="0"/>
              <a:t>‹#›</a:t>
            </a:fld>
            <a:endParaRPr lang="en-GB"/>
          </a:p>
        </p:txBody>
      </p:sp>
    </p:spTree>
    <p:extLst>
      <p:ext uri="{BB962C8B-B14F-4D97-AF65-F5344CB8AC3E}">
        <p14:creationId xmlns:p14="http://schemas.microsoft.com/office/powerpoint/2010/main" val="2444028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317E915-5FC8-4A45-8FBA-1143B3B710D2}" type="datetimeFigureOut">
              <a:rPr lang="en-GB" smtClean="0"/>
              <a:t>06/09/2016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C08F678-EF5B-46ED-AB2B-6C290B7E77A3}" type="slidenum">
              <a:rPr lang="en-GB" smtClean="0"/>
              <a:t>‹#›</a:t>
            </a:fld>
            <a:endParaRPr lang="en-GB"/>
          </a:p>
        </p:txBody>
      </p:sp>
    </p:spTree>
    <p:extLst>
      <p:ext uri="{BB962C8B-B14F-4D97-AF65-F5344CB8AC3E}">
        <p14:creationId xmlns:p14="http://schemas.microsoft.com/office/powerpoint/2010/main" val="231538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317E915-5FC8-4A45-8FBA-1143B3B710D2}" type="datetimeFigureOut">
              <a:rPr lang="en-GB" smtClean="0"/>
              <a:t>06/09/2016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C08F678-EF5B-46ED-AB2B-6C290B7E77A3}" type="slidenum">
              <a:rPr lang="en-GB" smtClean="0"/>
              <a:t>‹#›</a:t>
            </a:fld>
            <a:endParaRPr lang="en-GB"/>
          </a:p>
        </p:txBody>
      </p:sp>
    </p:spTree>
    <p:extLst>
      <p:ext uri="{BB962C8B-B14F-4D97-AF65-F5344CB8AC3E}">
        <p14:creationId xmlns:p14="http://schemas.microsoft.com/office/powerpoint/2010/main" val="3405254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7E915-5FC8-4A45-8FBA-1143B3B710D2}" type="datetimeFigureOut">
              <a:rPr lang="en-GB" smtClean="0"/>
              <a:t>06/09/2016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C08F678-EF5B-46ED-AB2B-6C290B7E77A3}" type="slidenum">
              <a:rPr lang="en-GB" smtClean="0"/>
              <a:t>‹#›</a:t>
            </a:fld>
            <a:endParaRPr lang="en-GB"/>
          </a:p>
        </p:txBody>
      </p:sp>
    </p:spTree>
    <p:extLst>
      <p:ext uri="{BB962C8B-B14F-4D97-AF65-F5344CB8AC3E}">
        <p14:creationId xmlns:p14="http://schemas.microsoft.com/office/powerpoint/2010/main" val="3518556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17E915-5FC8-4A45-8FBA-1143B3B710D2}" type="datetimeFigureOut">
              <a:rPr lang="en-GB" smtClean="0"/>
              <a:t>06/09/2016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C08F678-EF5B-46ED-AB2B-6C290B7E77A3}" type="slidenum">
              <a:rPr lang="en-GB" smtClean="0"/>
              <a:t>‹#›</a:t>
            </a:fld>
            <a:endParaRPr lang="en-GB"/>
          </a:p>
        </p:txBody>
      </p:sp>
    </p:spTree>
    <p:extLst>
      <p:ext uri="{BB962C8B-B14F-4D97-AF65-F5344CB8AC3E}">
        <p14:creationId xmlns:p14="http://schemas.microsoft.com/office/powerpoint/2010/main" val="1719438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17E915-5FC8-4A45-8FBA-1143B3B710D2}" type="datetimeFigureOut">
              <a:rPr lang="en-GB" smtClean="0"/>
              <a:t>06/09/2016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C08F678-EF5B-46ED-AB2B-6C290B7E77A3}" type="slidenum">
              <a:rPr lang="en-GB" smtClean="0"/>
              <a:t>‹#›</a:t>
            </a:fld>
            <a:endParaRPr lang="en-GB"/>
          </a:p>
        </p:txBody>
      </p:sp>
    </p:spTree>
    <p:extLst>
      <p:ext uri="{BB962C8B-B14F-4D97-AF65-F5344CB8AC3E}">
        <p14:creationId xmlns:p14="http://schemas.microsoft.com/office/powerpoint/2010/main" val="1923935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7E915-5FC8-4A45-8FBA-1143B3B710D2}" type="datetimeFigureOut">
              <a:rPr lang="en-GB" smtClean="0"/>
              <a:t>06/09/2016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08F678-EF5B-46ED-AB2B-6C290B7E77A3}" type="slidenum">
              <a:rPr lang="en-GB" smtClean="0"/>
              <a:t>‹#›</a:t>
            </a:fld>
            <a:endParaRPr lang="en-GB"/>
          </a:p>
        </p:txBody>
      </p:sp>
    </p:spTree>
    <p:extLst>
      <p:ext uri="{BB962C8B-B14F-4D97-AF65-F5344CB8AC3E}">
        <p14:creationId xmlns:p14="http://schemas.microsoft.com/office/powerpoint/2010/main" val="38954734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p:cNvSpPr/>
          <p:nvPr/>
        </p:nvSpPr>
        <p:spPr>
          <a:xfrm>
            <a:off x="2699792" y="1155257"/>
            <a:ext cx="3024336" cy="570274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ounded Rectangle 8"/>
          <p:cNvSpPr/>
          <p:nvPr/>
        </p:nvSpPr>
        <p:spPr>
          <a:xfrm>
            <a:off x="107504" y="1268760"/>
            <a:ext cx="2448272" cy="5424993"/>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Subtitle 2"/>
          <p:cNvSpPr>
            <a:spLocks noGrp="1"/>
          </p:cNvSpPr>
          <p:nvPr>
            <p:ph type="subTitle" idx="1"/>
          </p:nvPr>
        </p:nvSpPr>
        <p:spPr>
          <a:xfrm>
            <a:off x="107504" y="1393783"/>
            <a:ext cx="2448272" cy="5191199"/>
          </a:xfrm>
          <a:noFill/>
        </p:spPr>
        <p:txBody>
          <a:bodyPr>
            <a:normAutofit/>
          </a:bodyPr>
          <a:lstStyle/>
          <a:p>
            <a:r>
              <a:rPr lang="en-GB" sz="2100" b="1" dirty="0" smtClean="0">
                <a:solidFill>
                  <a:srgbClr val="0070C0"/>
                </a:solidFill>
                <a:latin typeface="Segoe Print" panose="02000600000000000000" pitchFamily="2" charset="0"/>
              </a:rPr>
              <a:t>The Competition</a:t>
            </a:r>
          </a:p>
          <a:p>
            <a:pPr algn="l"/>
            <a:r>
              <a:rPr lang="en-GB" sz="1300" dirty="0" smtClean="0">
                <a:solidFill>
                  <a:schemeClr val="tx1"/>
                </a:solidFill>
              </a:rPr>
              <a:t>The competition has been organised for all Primary School pupils in East Renfrewshire, leading to the production of a calendar which will be distributed to schools, libraries and council offices throughout the area.</a:t>
            </a:r>
          </a:p>
          <a:p>
            <a:pPr algn="l"/>
            <a:endParaRPr lang="en-GB" sz="1300" dirty="0">
              <a:solidFill>
                <a:schemeClr val="tx1"/>
              </a:solidFill>
            </a:endParaRPr>
          </a:p>
          <a:p>
            <a:pPr algn="l"/>
            <a:r>
              <a:rPr lang="en-GB" sz="1300" dirty="0" smtClean="0">
                <a:solidFill>
                  <a:schemeClr val="tx1"/>
                </a:solidFill>
              </a:rPr>
              <a:t>The adjudication is carried out in four groups according to the school stage, and three prizes are awarded in each group.  The calendar will be produced from the best entry in each group.  A number of Highly Commended Certificates will be awarded to runners up in each group.  The Rowan Quaich Trophy will be presented to the school with the highest representation in the prize and highly commended list.</a:t>
            </a:r>
          </a:p>
          <a:p>
            <a:endParaRPr lang="en-GB" sz="1700" dirty="0"/>
          </a:p>
        </p:txBody>
      </p:sp>
      <p:sp>
        <p:nvSpPr>
          <p:cNvPr id="4" name="Rectangle 3"/>
          <p:cNvSpPr/>
          <p:nvPr/>
        </p:nvSpPr>
        <p:spPr>
          <a:xfrm>
            <a:off x="501014" y="116632"/>
            <a:ext cx="8213979" cy="769441"/>
          </a:xfrm>
          <a:prstGeom prst="rect">
            <a:avLst/>
          </a:prstGeom>
          <a:noFill/>
        </p:spPr>
        <p:txBody>
          <a:bodyPr wrap="none" lIns="91440" tIns="45720" rIns="91440" bIns="45720">
            <a:spAutoFit/>
          </a:bodyPr>
          <a:lstStyle/>
          <a:p>
            <a:pPr algn="ctr"/>
            <a:r>
              <a:rPr lang="en-US" sz="4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Road Safety Calendar Competition</a:t>
            </a:r>
          </a:p>
        </p:txBody>
      </p:sp>
      <p:sp>
        <p:nvSpPr>
          <p:cNvPr id="5" name="TextBox 4"/>
          <p:cNvSpPr txBox="1"/>
          <p:nvPr/>
        </p:nvSpPr>
        <p:spPr>
          <a:xfrm>
            <a:off x="6396336" y="4293096"/>
            <a:ext cx="2304256" cy="2400657"/>
          </a:xfrm>
          <a:prstGeom prst="rect">
            <a:avLst/>
          </a:prstGeom>
          <a:noFill/>
        </p:spPr>
        <p:txBody>
          <a:bodyPr wrap="square" rtlCol="0">
            <a:spAutoFit/>
          </a:bodyPr>
          <a:lstStyle/>
          <a:p>
            <a:r>
              <a:rPr lang="en-GB" sz="1200" b="1" dirty="0" smtClean="0">
                <a:solidFill>
                  <a:srgbClr val="0070C0"/>
                </a:solidFill>
                <a:latin typeface="Segoe Print" panose="02000600000000000000" pitchFamily="2" charset="0"/>
              </a:rPr>
              <a:t>Prizes for Each Category</a:t>
            </a:r>
          </a:p>
          <a:p>
            <a:r>
              <a:rPr lang="en-GB" dirty="0" smtClean="0"/>
              <a:t/>
            </a:r>
            <a:br>
              <a:rPr lang="en-GB" dirty="0" smtClean="0"/>
            </a:br>
            <a:r>
              <a:rPr lang="en-GB" sz="1400" dirty="0" smtClean="0"/>
              <a:t>1</a:t>
            </a:r>
            <a:r>
              <a:rPr lang="en-GB" sz="1400" baseline="30000" dirty="0" smtClean="0"/>
              <a:t>st</a:t>
            </a:r>
            <a:r>
              <a:rPr lang="en-GB" sz="1400" dirty="0" smtClean="0"/>
              <a:t>:  Certificate and £40</a:t>
            </a:r>
          </a:p>
          <a:p>
            <a:r>
              <a:rPr lang="en-GB" sz="1400" dirty="0" smtClean="0"/>
              <a:t>2</a:t>
            </a:r>
            <a:r>
              <a:rPr lang="en-GB" sz="1400" baseline="30000" dirty="0" smtClean="0"/>
              <a:t>nd</a:t>
            </a:r>
            <a:r>
              <a:rPr lang="en-GB" sz="1400" dirty="0" smtClean="0"/>
              <a:t>:  Certificate and £30</a:t>
            </a:r>
          </a:p>
          <a:p>
            <a:r>
              <a:rPr lang="en-GB" sz="1400" dirty="0" smtClean="0"/>
              <a:t>3</a:t>
            </a:r>
            <a:r>
              <a:rPr lang="en-GB" sz="1400" baseline="30000" dirty="0" smtClean="0"/>
              <a:t>rd</a:t>
            </a:r>
            <a:r>
              <a:rPr lang="en-GB" sz="1400" dirty="0" smtClean="0"/>
              <a:t>:  Certificate and £20</a:t>
            </a:r>
          </a:p>
          <a:p>
            <a:endParaRPr lang="en-GB" sz="1400" dirty="0"/>
          </a:p>
          <a:p>
            <a:r>
              <a:rPr lang="en-GB" sz="1400" dirty="0" smtClean="0"/>
              <a:t>Four Categories:-</a:t>
            </a:r>
          </a:p>
          <a:p>
            <a:r>
              <a:rPr lang="en-GB" sz="1400" dirty="0" smtClean="0"/>
              <a:t>P1, P2&amp;P3, P4&amp;5, P6&amp;7</a:t>
            </a:r>
            <a:endParaRPr lang="en-GB" sz="1400" dirty="0"/>
          </a:p>
          <a:p>
            <a:endParaRPr lang="en-GB" dirty="0" smtClean="0"/>
          </a:p>
          <a:p>
            <a:endParaRPr lang="en-GB" dirty="0"/>
          </a:p>
        </p:txBody>
      </p:sp>
      <p:sp>
        <p:nvSpPr>
          <p:cNvPr id="6" name="TextBox 5"/>
          <p:cNvSpPr txBox="1"/>
          <p:nvPr/>
        </p:nvSpPr>
        <p:spPr>
          <a:xfrm>
            <a:off x="5976158" y="1237513"/>
            <a:ext cx="2808310" cy="3077766"/>
          </a:xfrm>
          <a:prstGeom prst="rect">
            <a:avLst/>
          </a:prstGeom>
          <a:noFill/>
        </p:spPr>
        <p:txBody>
          <a:bodyPr wrap="square" rtlCol="0">
            <a:spAutoFit/>
          </a:bodyPr>
          <a:lstStyle/>
          <a:p>
            <a:pPr algn="ctr"/>
            <a:r>
              <a:rPr lang="en-GB" b="1" dirty="0" smtClean="0">
                <a:solidFill>
                  <a:srgbClr val="0070C0"/>
                </a:solidFill>
                <a:latin typeface="Segoe Print" panose="02000600000000000000" pitchFamily="2" charset="0"/>
              </a:rPr>
              <a:t>Competition Rules</a:t>
            </a:r>
          </a:p>
          <a:p>
            <a:r>
              <a:rPr lang="en-GB" sz="1400" dirty="0" smtClean="0"/>
              <a:t>(</a:t>
            </a:r>
            <a:r>
              <a:rPr lang="en-GB" sz="1200" dirty="0" smtClean="0"/>
              <a:t>1) All entries MUST contain:-</a:t>
            </a:r>
          </a:p>
          <a:p>
            <a:pPr marL="285750" indent="-285750">
              <a:buFont typeface="Arial" panose="020B0604020202020204" pitchFamily="34" charset="0"/>
              <a:buChar char="•"/>
            </a:pPr>
            <a:r>
              <a:rPr lang="en-GB" sz="1200" dirty="0" smtClean="0"/>
              <a:t>Name</a:t>
            </a:r>
          </a:p>
          <a:p>
            <a:pPr marL="285750" indent="-285750">
              <a:buFont typeface="Arial" panose="020B0604020202020204" pitchFamily="34" charset="0"/>
              <a:buChar char="•"/>
            </a:pPr>
            <a:r>
              <a:rPr lang="en-GB" sz="1200" dirty="0" smtClean="0"/>
              <a:t>Age</a:t>
            </a:r>
          </a:p>
          <a:p>
            <a:pPr marL="285750" indent="-285750">
              <a:buFont typeface="Arial" panose="020B0604020202020204" pitchFamily="34" charset="0"/>
              <a:buChar char="•"/>
            </a:pPr>
            <a:r>
              <a:rPr lang="en-GB" sz="1200" dirty="0" smtClean="0"/>
              <a:t>Class</a:t>
            </a:r>
          </a:p>
          <a:p>
            <a:pPr marL="285750" indent="-285750">
              <a:buFont typeface="Arial" panose="020B0604020202020204" pitchFamily="34" charset="0"/>
              <a:buChar char="•"/>
            </a:pPr>
            <a:r>
              <a:rPr lang="en-GB" sz="1200" dirty="0" smtClean="0"/>
              <a:t>School </a:t>
            </a:r>
          </a:p>
          <a:p>
            <a:r>
              <a:rPr lang="en-GB" sz="1200" dirty="0" smtClean="0"/>
              <a:t>On the reverse of the poster</a:t>
            </a:r>
          </a:p>
          <a:p>
            <a:endParaRPr lang="en-GB" sz="1200" dirty="0"/>
          </a:p>
          <a:p>
            <a:r>
              <a:rPr lang="en-GB" sz="1200" dirty="0" smtClean="0"/>
              <a:t>(2) Any art materials can be used.</a:t>
            </a:r>
          </a:p>
          <a:p>
            <a:endParaRPr lang="en-GB" sz="1200" dirty="0"/>
          </a:p>
          <a:p>
            <a:r>
              <a:rPr lang="en-GB" sz="1200" dirty="0" smtClean="0"/>
              <a:t>(3) Entries featuring computer graphics will not be accepted.</a:t>
            </a:r>
          </a:p>
          <a:p>
            <a:endParaRPr lang="en-GB" sz="1200" dirty="0"/>
          </a:p>
          <a:p>
            <a:r>
              <a:rPr lang="en-GB" sz="1200" dirty="0" smtClean="0"/>
              <a:t>(4) Entries should be in landscape.</a:t>
            </a:r>
          </a:p>
          <a:p>
            <a:endParaRPr lang="en-GB" dirty="0"/>
          </a:p>
        </p:txBody>
      </p:sp>
      <p:sp>
        <p:nvSpPr>
          <p:cNvPr id="7" name="TextBox 6"/>
          <p:cNvSpPr txBox="1"/>
          <p:nvPr/>
        </p:nvSpPr>
        <p:spPr>
          <a:xfrm>
            <a:off x="755575" y="747452"/>
            <a:ext cx="7704856" cy="646331"/>
          </a:xfrm>
          <a:prstGeom prst="rect">
            <a:avLst/>
          </a:prstGeom>
          <a:noFill/>
        </p:spPr>
        <p:txBody>
          <a:bodyPr wrap="square" rtlCol="0">
            <a:spAutoFit/>
          </a:bodyPr>
          <a:lstStyle/>
          <a:p>
            <a:pPr algn="ctr"/>
            <a:r>
              <a:rPr lang="en-GB" dirty="0" smtClean="0">
                <a:solidFill>
                  <a:srgbClr val="0070C0"/>
                </a:solidFill>
                <a:latin typeface="Segoe Print" panose="02000600000000000000" pitchFamily="2" charset="0"/>
              </a:rPr>
              <a:t>Closing Date - Wednesday 28</a:t>
            </a:r>
            <a:r>
              <a:rPr lang="en-GB" baseline="30000" dirty="0" smtClean="0">
                <a:solidFill>
                  <a:srgbClr val="0070C0"/>
                </a:solidFill>
                <a:latin typeface="Segoe Print" panose="02000600000000000000" pitchFamily="2" charset="0"/>
              </a:rPr>
              <a:t>th</a:t>
            </a:r>
            <a:r>
              <a:rPr lang="en-GB" dirty="0" smtClean="0">
                <a:solidFill>
                  <a:srgbClr val="0070C0"/>
                </a:solidFill>
                <a:latin typeface="Segoe Print" panose="02000600000000000000" pitchFamily="2" charset="0"/>
              </a:rPr>
              <a:t> September 2016</a:t>
            </a:r>
          </a:p>
          <a:p>
            <a:endParaRPr lang="en-GB" dirty="0"/>
          </a:p>
        </p:txBody>
      </p:sp>
      <p:sp>
        <p:nvSpPr>
          <p:cNvPr id="8" name="TextBox 7"/>
          <p:cNvSpPr txBox="1"/>
          <p:nvPr/>
        </p:nvSpPr>
        <p:spPr>
          <a:xfrm>
            <a:off x="2699792" y="1155257"/>
            <a:ext cx="3024336" cy="5986254"/>
          </a:xfrm>
          <a:prstGeom prst="rect">
            <a:avLst/>
          </a:prstGeom>
          <a:noFill/>
        </p:spPr>
        <p:txBody>
          <a:bodyPr wrap="square" rtlCol="0">
            <a:spAutoFit/>
          </a:bodyPr>
          <a:lstStyle/>
          <a:p>
            <a:pPr algn="ctr"/>
            <a:r>
              <a:rPr lang="en-GB" sz="2100" b="1" dirty="0" smtClean="0">
                <a:solidFill>
                  <a:srgbClr val="0070C0"/>
                </a:solidFill>
                <a:latin typeface="Segoe Print" panose="02000600000000000000" pitchFamily="2" charset="0"/>
              </a:rPr>
              <a:t>Topics for Design</a:t>
            </a:r>
          </a:p>
          <a:p>
            <a:r>
              <a:rPr lang="en-GB" sz="1400" dirty="0" smtClean="0"/>
              <a:t>Each pupil should select one of the following topics to base their design on or come up with their own idea based on road safety and school travel.</a:t>
            </a:r>
          </a:p>
          <a:p>
            <a:pPr marL="171450" indent="-171450">
              <a:buFont typeface="Arial" panose="020B0604020202020204" pitchFamily="34" charset="0"/>
              <a:buChar char="•"/>
            </a:pPr>
            <a:r>
              <a:rPr lang="en-GB" sz="1400" dirty="0" smtClean="0"/>
              <a:t>Pedestrian Concentration  - wearing headphones, using phones, listening to music or chatting whilst around live traffic</a:t>
            </a:r>
          </a:p>
          <a:p>
            <a:pPr marL="171450" indent="-171450">
              <a:buFont typeface="Arial" panose="020B0604020202020204" pitchFamily="34" charset="0"/>
              <a:buChar char="•"/>
            </a:pPr>
            <a:r>
              <a:rPr lang="en-GB" sz="1400" dirty="0" smtClean="0"/>
              <a:t>Invent road safety character – this can be a made up superhero, an animal, robot, </a:t>
            </a:r>
            <a:r>
              <a:rPr lang="en-GB" sz="1400" dirty="0" err="1" smtClean="0"/>
              <a:t>etc</a:t>
            </a:r>
            <a:endParaRPr lang="en-GB" sz="1400" dirty="0" smtClean="0"/>
          </a:p>
          <a:p>
            <a:pPr marL="171450" indent="-171450">
              <a:buFont typeface="Arial" panose="020B0604020202020204" pitchFamily="34" charset="0"/>
              <a:buChar char="•"/>
            </a:pPr>
            <a:r>
              <a:rPr lang="en-GB" sz="1400" dirty="0" smtClean="0"/>
              <a:t>Crossing roads – Stop, Look, Listen/ rules of the road</a:t>
            </a:r>
          </a:p>
          <a:p>
            <a:pPr marL="171450" indent="-171450">
              <a:buFont typeface="Arial" panose="020B0604020202020204" pitchFamily="34" charset="0"/>
              <a:buChar char="•"/>
            </a:pPr>
            <a:r>
              <a:rPr lang="en-GB" sz="1400" dirty="0" smtClean="0"/>
              <a:t>Winter safety for walking, cycling or driving</a:t>
            </a:r>
          </a:p>
          <a:p>
            <a:pPr marL="171450" indent="-171450">
              <a:buFont typeface="Arial" panose="020B0604020202020204" pitchFamily="34" charset="0"/>
              <a:buChar char="•"/>
            </a:pPr>
            <a:r>
              <a:rPr lang="en-GB" sz="1400" dirty="0" smtClean="0"/>
              <a:t>School crossing patrols and zebra, pelican, puffin crossings</a:t>
            </a:r>
          </a:p>
          <a:p>
            <a:pPr marL="171450" indent="-171450">
              <a:buFont typeface="Arial" panose="020B0604020202020204" pitchFamily="34" charset="0"/>
              <a:buChar char="•"/>
            </a:pPr>
            <a:r>
              <a:rPr lang="en-GB" sz="1400" dirty="0" smtClean="0"/>
              <a:t>Walking to school</a:t>
            </a:r>
          </a:p>
          <a:p>
            <a:pPr marL="171450" indent="-171450">
              <a:buFont typeface="Arial" panose="020B0604020202020204" pitchFamily="34" charset="0"/>
              <a:buChar char="•"/>
            </a:pPr>
            <a:r>
              <a:rPr lang="en-GB" sz="1400" dirty="0" smtClean="0"/>
              <a:t>Cycling to school, give cyclists space and consideration</a:t>
            </a:r>
          </a:p>
          <a:p>
            <a:pPr marL="171450" indent="-171450">
              <a:buFont typeface="Arial" panose="020B0604020202020204" pitchFamily="34" charset="0"/>
              <a:buChar char="•"/>
            </a:pPr>
            <a:r>
              <a:rPr lang="en-GB" sz="1400" dirty="0" smtClean="0"/>
              <a:t>Safety of school buses</a:t>
            </a:r>
          </a:p>
          <a:p>
            <a:pPr marL="171450" indent="-171450">
              <a:buFont typeface="Arial" panose="020B0604020202020204" pitchFamily="34" charset="0"/>
              <a:buChar char="•"/>
            </a:pPr>
            <a:r>
              <a:rPr lang="en-GB" sz="1400" dirty="0" smtClean="0"/>
              <a:t>School gate parking, parking on pavements or over road markings</a:t>
            </a:r>
          </a:p>
          <a:p>
            <a:pPr marL="171450" indent="-171450">
              <a:buFont typeface="Arial" panose="020B0604020202020204" pitchFamily="34" charset="0"/>
              <a:buChar char="•"/>
            </a:pPr>
            <a:r>
              <a:rPr lang="en-GB" sz="1400" dirty="0" smtClean="0"/>
              <a:t>Any other road safety messages on the school run</a:t>
            </a:r>
          </a:p>
          <a:p>
            <a:endParaRPr lang="en-GB" sz="1200" dirty="0"/>
          </a:p>
        </p:txBody>
      </p:sp>
      <p:sp>
        <p:nvSpPr>
          <p:cNvPr id="11" name="Rounded Rectangle 10"/>
          <p:cNvSpPr/>
          <p:nvPr/>
        </p:nvSpPr>
        <p:spPr>
          <a:xfrm>
            <a:off x="5868144" y="1155257"/>
            <a:ext cx="3024336" cy="299312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ounded Rectangle 11"/>
          <p:cNvSpPr/>
          <p:nvPr/>
        </p:nvSpPr>
        <p:spPr>
          <a:xfrm>
            <a:off x="5976158" y="4293096"/>
            <a:ext cx="2916322" cy="187220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7165558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TotalTime>
  <Words>314</Words>
  <Application>Microsoft Office PowerPoint</Application>
  <PresentationFormat>On-screen Show (4:3)</PresentationFormat>
  <Paragraphs>38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East Renfrewshire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Karen Cumming</dc:creator>
  <cp:lastModifiedBy>Karen Cumming</cp:lastModifiedBy>
  <cp:revision>4</cp:revision>
  <dcterms:created xsi:type="dcterms:W3CDTF">2016-09-06T07:45:57Z</dcterms:created>
  <dcterms:modified xsi:type="dcterms:W3CDTF">2016-09-06T08:31:35Z</dcterms:modified>
</cp:coreProperties>
</file>