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21"/>
  </p:notesMasterIdLst>
  <p:handoutMasterIdLst>
    <p:handoutMasterId r:id="rId22"/>
  </p:handoutMasterIdLst>
  <p:sldIdLst>
    <p:sldId id="276" r:id="rId3"/>
    <p:sldId id="284" r:id="rId4"/>
    <p:sldId id="286" r:id="rId5"/>
    <p:sldId id="288" r:id="rId6"/>
    <p:sldId id="290" r:id="rId7"/>
    <p:sldId id="292" r:id="rId8"/>
    <p:sldId id="294" r:id="rId9"/>
    <p:sldId id="296" r:id="rId10"/>
    <p:sldId id="301" r:id="rId11"/>
    <p:sldId id="298" r:id="rId12"/>
    <p:sldId id="306" r:id="rId13"/>
    <p:sldId id="310" r:id="rId14"/>
    <p:sldId id="313" r:id="rId15"/>
    <p:sldId id="314" r:id="rId16"/>
    <p:sldId id="303" r:id="rId17"/>
    <p:sldId id="275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6600"/>
    <a:srgbClr val="EAFD31"/>
    <a:srgbClr val="BBCE02"/>
    <a:srgbClr val="FFFF00"/>
    <a:srgbClr val="33CC33"/>
    <a:srgbClr val="0000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6" autoAdjust="0"/>
    <p:restoredTop sz="94660"/>
  </p:normalViewPr>
  <p:slideViewPr>
    <p:cSldViewPr>
      <p:cViewPr varScale="1">
        <p:scale>
          <a:sx n="87" d="100"/>
          <a:sy n="87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B9DB3DD-9814-4B77-ABB4-A75255525002}" type="datetimeFigureOut">
              <a:rPr lang="en-GB"/>
              <a:pPr>
                <a:defRPr/>
              </a:pPr>
              <a:t>03/06/2016</a:t>
            </a:fld>
            <a:endParaRPr lang="en-GB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37C5D69-568A-4C37-8E49-F7F62C3582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466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D6FA1B-0CC7-4B1D-A9F2-DBA6330DBD52}" type="datetimeFigureOut">
              <a:rPr lang="en-GB"/>
              <a:pPr>
                <a:defRPr/>
              </a:pPr>
              <a:t>03/06/2016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951ED2-872D-4709-94D3-8C83276E70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408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30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25572E-DF61-496F-A7DF-321E7A63CB96}" type="slidenum">
              <a:rPr lang="en-GB" altLang="en-US" smtClean="0">
                <a:latin typeface="20th Century Font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latin typeface="20th Century Fon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30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2ED26C-003F-4967-8826-DB50BAEBCC71}" type="slidenum">
              <a:rPr lang="en-GB" altLang="en-US" smtClean="0">
                <a:latin typeface="20th Century Font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latin typeface="20th Century Fon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30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B4811A-AAF3-418B-8344-385C4958F14E}" type="slidenum">
              <a:rPr lang="en-GB" altLang="en-US" smtClean="0">
                <a:latin typeface="20th Century Font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latin typeface="20th Century Fon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30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BB13CD-9B68-49F7-83C6-D25DB6D2ACC2}" type="slidenum">
              <a:rPr lang="en-GB" altLang="en-US" smtClean="0">
                <a:latin typeface="20th Century Font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latin typeface="20th Century Fon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BB7146-021E-4B52-BE9F-F4DB3B943D09}" type="slidenum">
              <a:rPr lang="en-GB" altLang="en-US" smtClean="0">
                <a:latin typeface="20th Century Font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latin typeface="20th Century Fon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30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37A96-851B-4786-B8FE-8FE6D227A61B}" type="slidenum">
              <a:rPr lang="en-GB" altLang="en-US" smtClean="0">
                <a:latin typeface="20th Century Font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latin typeface="20th Century Fon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30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28EB63-907A-402C-B9BC-21D88E6C0DA6}" type="slidenum">
              <a:rPr lang="en-GB" altLang="en-US" smtClean="0">
                <a:latin typeface="20th Century Font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latin typeface="20th Century Fon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30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5B7FEB-EC9C-4F75-AEB7-4C5B11808D08}" type="slidenum">
              <a:rPr lang="en-GB" altLang="en-US" smtClean="0">
                <a:latin typeface="20th Century Font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latin typeface="20th Century Fon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84E75B-60CC-45DE-A3EC-5A28C5FF0BC9}" type="slidenum">
              <a:rPr lang="en-GB" altLang="en-US" smtClean="0">
                <a:latin typeface="20th Century Font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latin typeface="20th Century Fon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FD7D34-0F83-4ABD-BB07-5BCEE387B7CC}" type="slidenum">
              <a:rPr lang="en-GB" altLang="en-US" smtClean="0">
                <a:latin typeface="20th Century Font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latin typeface="20th Century Fon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F3A3-FD14-40BF-AB8C-7C35CC137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23446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DAA4-9F1A-4D45-8146-E4EB72705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3022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AA31-D71F-44FD-8362-63E17A6FD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98890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D5674-AACF-4778-B2ED-93F5567F1749}" type="datetimeFigureOut">
              <a:rPr lang="en-US"/>
              <a:pPr>
                <a:defRPr/>
              </a:pPr>
              <a:t>6/3/2016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733E2-78D6-44DE-8B9D-FB565A259D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949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55DDE-340A-4E7E-85F3-53FDD6F1559D}" type="datetimeFigureOut">
              <a:rPr lang="en-US"/>
              <a:pPr>
                <a:defRPr/>
              </a:pPr>
              <a:t>6/3/2016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EFAD-1862-43AD-AD5D-4745F959C0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22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C76E3-A313-4157-9288-2EE3375066D2}" type="datetimeFigureOut">
              <a:rPr lang="en-US"/>
              <a:pPr>
                <a:defRPr/>
              </a:pPr>
              <a:t>6/3/2016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89302-7D14-407F-983F-E9981D09D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95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B2D7A-5795-44DC-9EBD-E058273F4F0E}" type="datetimeFigureOut">
              <a:rPr lang="en-US"/>
              <a:pPr>
                <a:defRPr/>
              </a:pPr>
              <a:t>6/3/2016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E1EEB-C0EF-4BFA-AB64-8030959DAA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609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96703-5881-4CA5-8E4C-DA3776601A21}" type="datetimeFigureOut">
              <a:rPr lang="en-US"/>
              <a:pPr>
                <a:defRPr/>
              </a:pPr>
              <a:t>6/3/2016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E3CA3-EF54-49C2-B56A-EB6EAF4922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053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3EFA6-787F-4DE5-B2EC-2FC59BD4365A}" type="datetimeFigureOut">
              <a:rPr lang="en-US"/>
              <a:pPr>
                <a:defRPr/>
              </a:pPr>
              <a:t>6/3/2016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15F45-F7ED-4A0F-81A5-433BC9BE01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961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1FFC-5F1B-42E1-8BFF-F0AC9614F0E4}" type="datetimeFigureOut">
              <a:rPr lang="en-US"/>
              <a:pPr>
                <a:defRPr/>
              </a:pPr>
              <a:t>6/3/2016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AAE90-F812-443B-A192-2CC29BD13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2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EE232-3BF2-49C7-8191-A2647B0CC4D5}" type="datetimeFigureOut">
              <a:rPr lang="en-US"/>
              <a:pPr>
                <a:defRPr/>
              </a:pPr>
              <a:t>6/3/2016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6F69-3B78-4A78-A9B1-3232E2F34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07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3200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200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2BBE6-8DB9-43B7-8C4F-14387E513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38585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DF5E-70BD-4010-8030-456E80FB509A}" type="datetimeFigureOut">
              <a:rPr lang="en-US"/>
              <a:pPr>
                <a:defRPr/>
              </a:pPr>
              <a:t>6/3/2016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F9BE-C9CB-4285-B205-BE60888A13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880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B612-24B2-4BD3-98DE-840B7871C219}" type="datetimeFigureOut">
              <a:rPr lang="en-US"/>
              <a:pPr>
                <a:defRPr/>
              </a:pPr>
              <a:t>6/3/2016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64A15-ED1D-4B50-9218-6D1F3CE007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775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E636-297C-4878-B68C-AE39F74A4257}" type="datetimeFigureOut">
              <a:rPr lang="en-US"/>
              <a:pPr>
                <a:defRPr/>
              </a:pPr>
              <a:t>6/3/2016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A8430-875C-4F5B-B552-04315D74FC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28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4E90-E3CF-426E-85D8-980A4A064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68937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85DA-E095-4644-822F-969DF3123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581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1A2F-1322-4696-8896-924FA333C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94298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2093913" cy="1009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42735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2286000"/>
            <a:ext cx="20939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2E3B9-FD2E-441A-BD3A-68CF3871B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47607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59F7B-E261-4451-9166-0F1E73406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25382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55BC-0AF5-40B5-985E-F6BEB0718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58362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381000"/>
            <a:ext cx="1676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1A3F5-09C4-4988-B702-C2FE5EB76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5846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85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71600"/>
            <a:ext cx="655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FF2B20-303D-4444-BDC3-1412B4B6B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3171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3171E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3171E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3171E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3171E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buChar char="•"/>
        <a:defRPr sz="2400" b="1">
          <a:solidFill>
            <a:srgbClr val="A3171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buChar char="–"/>
        <a:defRPr sz="2000" b="1">
          <a:solidFill>
            <a:srgbClr val="A3171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buChar char="•"/>
        <a:defRPr sz="2400" b="1">
          <a:solidFill>
            <a:srgbClr val="A3171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buChar char="–"/>
        <a:defRPr sz="1600" b="1">
          <a:solidFill>
            <a:srgbClr val="A3171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buChar char="»"/>
        <a:defRPr sz="1600" b="1">
          <a:solidFill>
            <a:srgbClr val="A3171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5A68F64-9B06-4E46-86C7-AFEB0336F4DE}" type="datetimeFigureOut">
              <a:rPr lang="en-US"/>
              <a:pPr>
                <a:defRPr/>
              </a:pPr>
              <a:t>6/3/2016</a:t>
            </a:fld>
            <a:endParaRPr lang="en-GB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AC950FD-045E-474D-945A-1A9782EBCF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3.gif"/><Relationship Id="rId7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iana-award.org.uk/index.aspx" TargetMode="External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2051050" y="1700213"/>
            <a:ext cx="5327650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 Black"/>
              </a:rPr>
              <a:t>Welcome to</a:t>
            </a:r>
          </a:p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 Black"/>
              </a:rPr>
              <a:t> Neilston Primary School</a:t>
            </a:r>
          </a:p>
        </p:txBody>
      </p:sp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221163"/>
            <a:ext cx="1968500" cy="154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rgbClr val="0066FF"/>
                </a:solidFill>
              </a:rPr>
              <a:t>Nurtured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dirty="0" smtClean="0">
                <a:solidFill>
                  <a:srgbClr val="0066FF"/>
                </a:solidFill>
              </a:rPr>
              <a:t>School Community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Class Teachers – Mrs Brooksbank Mrs Connor Pupil Support Staff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Primary 1 Buddy Programme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A Nurturing School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Learning Centre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schoolwearmadeeasy.com/image/cache/data/St%20Peters%20PS/stthompa.DST-120x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35938" y="1052513"/>
            <a:ext cx="6919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rgbClr val="0066FF"/>
                </a:solidFill>
              </a:rPr>
              <a:t>Respected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dirty="0" smtClean="0">
                <a:solidFill>
                  <a:srgbClr val="0066FF"/>
                </a:solidFill>
              </a:rPr>
              <a:t>Pupil and Parent  Voice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Assembly programme encourages pupil participation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Open afternoons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Parent Council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SOS Group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Teacher/pupil dialogue</a:t>
            </a:r>
            <a:endParaRPr lang="en-GB" dirty="0">
              <a:solidFill>
                <a:srgbClr val="0066FF"/>
              </a:solidFill>
            </a:endParaRP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Views/questionnaires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Involved in decisions about them</a:t>
            </a:r>
            <a:endParaRPr lang="en-GB" dirty="0">
              <a:solidFill>
                <a:srgbClr val="0066FF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GB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420099" y="5962649"/>
            <a:ext cx="45719" cy="6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rgbClr val="0066FF"/>
                </a:solidFill>
              </a:rPr>
              <a:t>Responsible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dirty="0" smtClean="0">
                <a:solidFill>
                  <a:srgbClr val="0066FF"/>
                </a:solidFill>
              </a:rPr>
              <a:t>Pupil Forum – Pupil Council</a:t>
            </a:r>
          </a:p>
          <a:p>
            <a:pPr marL="0" indent="0" eaLnBrk="1" hangingPunct="1">
              <a:buFontTx/>
              <a:buNone/>
              <a:defRPr/>
            </a:pPr>
            <a:endParaRPr lang="en-GB" u="sng" dirty="0" smtClean="0">
              <a:solidFill>
                <a:srgbClr val="0066FF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u="sng" dirty="0" smtClean="0">
                <a:solidFill>
                  <a:srgbClr val="0066FF"/>
                </a:solidFill>
              </a:rPr>
              <a:t>Sub Committees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Eco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Rights Respecting School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Junior Road Safety Officer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Peer Mentoring</a:t>
            </a:r>
          </a:p>
          <a:p>
            <a:pPr eaLnBrk="1" hangingPunct="1">
              <a:defRPr/>
            </a:pPr>
            <a:r>
              <a:rPr lang="en-GB" dirty="0" err="1" smtClean="0">
                <a:solidFill>
                  <a:srgbClr val="0066FF"/>
                </a:solidFill>
              </a:rPr>
              <a:t>Playzone</a:t>
            </a:r>
            <a:r>
              <a:rPr lang="en-GB" dirty="0" smtClean="0">
                <a:solidFill>
                  <a:srgbClr val="0066FF"/>
                </a:solidFill>
              </a:rPr>
              <a:t> leaders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</p:txBody>
      </p:sp>
      <p:pic>
        <p:nvPicPr>
          <p:cNvPr id="25604" name="Picture 4" descr="http://www.schoolwearmadeeasy.com/image/cache/data/St%20Peters%20PS/stthompa.DST-120x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569128" y="2523133"/>
            <a:ext cx="6919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rgbClr val="0066FF"/>
                </a:solidFill>
              </a:rPr>
              <a:t>Included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>
          <a:xfrm>
            <a:off x="1619250" y="1412875"/>
            <a:ext cx="6037263" cy="417671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dirty="0" smtClean="0">
                <a:solidFill>
                  <a:srgbClr val="0066FF"/>
                </a:solidFill>
              </a:rPr>
              <a:t>Additional Support Needs</a:t>
            </a:r>
            <a:endParaRPr lang="en-GB" u="sng" dirty="0" smtClean="0">
              <a:solidFill>
                <a:srgbClr val="0066FF"/>
              </a:solidFill>
            </a:endParaRP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We all need a little help from time to time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Mrs McDermott (Principal Teacher)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Pupil Support Assistants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Joint Support Team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Staged Intervention Plans (STINT)</a:t>
            </a:r>
          </a:p>
          <a:p>
            <a:pPr marL="0" indent="0" eaLnBrk="1" hangingPunct="1">
              <a:buFontTx/>
              <a:buNone/>
              <a:defRPr/>
            </a:pPr>
            <a:endParaRPr lang="en-GB" sz="2800" dirty="0" smtClean="0"/>
          </a:p>
          <a:p>
            <a:pPr marL="0" indent="0" eaLnBrk="1" hangingPunct="1">
              <a:buFontTx/>
              <a:buNone/>
              <a:defRPr/>
            </a:pPr>
            <a:endParaRPr lang="en-GB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</p:txBody>
      </p:sp>
      <p:pic>
        <p:nvPicPr>
          <p:cNvPr id="26628" name="Picture 4" descr="http://www.schoolwearmadeeasy.com/image/cache/data/St%20Peters%20PS/stthompa.DST-120x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260632" y="1659037"/>
            <a:ext cx="141048" cy="9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60" y="4509120"/>
            <a:ext cx="1616075" cy="165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728788" y="600075"/>
            <a:ext cx="4572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200000"/>
              <a:buChar char="•"/>
              <a:defRPr sz="2400" b="1">
                <a:solidFill>
                  <a:srgbClr val="A3171E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200000"/>
              <a:buChar char="–"/>
              <a:defRPr sz="2000" b="1">
                <a:solidFill>
                  <a:srgbClr val="A3171E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200000"/>
              <a:buChar char="•"/>
              <a:defRPr sz="2400" b="1">
                <a:solidFill>
                  <a:srgbClr val="A3171E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200000"/>
              <a:buChar char="–"/>
              <a:defRPr sz="1600" b="1">
                <a:solidFill>
                  <a:srgbClr val="A3171E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200000"/>
              <a:buChar char="»"/>
              <a:defRPr sz="1600" b="1">
                <a:solidFill>
                  <a:srgbClr val="A3171E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»"/>
              <a:defRPr sz="1600" b="1">
                <a:solidFill>
                  <a:srgbClr val="A3171E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»"/>
              <a:defRPr sz="1600" b="1">
                <a:solidFill>
                  <a:srgbClr val="A3171E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»"/>
              <a:defRPr sz="1600" b="1">
                <a:solidFill>
                  <a:srgbClr val="A3171E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»"/>
              <a:defRPr sz="1600" b="1">
                <a:solidFill>
                  <a:srgbClr val="A3171E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20th Century Font"/>
              </a:rPr>
              <a:t>Included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800" b="0">
                <a:solidFill>
                  <a:schemeClr val="tx1"/>
                </a:solidFill>
                <a:latin typeface="20th Century Font"/>
              </a:rPr>
              <a:t>House System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GB" altLang="en-US" sz="1800" b="0">
              <a:solidFill>
                <a:schemeClr val="tx1"/>
              </a:solidFill>
              <a:latin typeface="20th Century Font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GB" altLang="en-US" sz="1800" b="0">
              <a:solidFill>
                <a:schemeClr val="tx1"/>
              </a:solidFill>
              <a:latin typeface="20th Century Font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GB" altLang="en-US" sz="1800" b="0">
              <a:solidFill>
                <a:schemeClr val="tx1"/>
              </a:solidFill>
              <a:latin typeface="20th Century Font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GB" altLang="en-US" sz="1800" b="0">
              <a:solidFill>
                <a:schemeClr val="tx1"/>
              </a:solidFill>
              <a:latin typeface="20th Century Font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GB" altLang="en-US" sz="1800" b="0">
              <a:solidFill>
                <a:schemeClr val="tx1"/>
              </a:solidFill>
              <a:latin typeface="20th Century Font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GB" altLang="en-US" sz="1800" b="0">
              <a:solidFill>
                <a:schemeClr val="tx1"/>
              </a:solidFill>
              <a:latin typeface="20th Century Font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GB" altLang="en-US" sz="1800" b="0">
              <a:solidFill>
                <a:schemeClr val="tx1"/>
              </a:solidFill>
              <a:latin typeface="20th Century Font"/>
            </a:endParaRPr>
          </a:p>
        </p:txBody>
      </p:sp>
      <p:pic>
        <p:nvPicPr>
          <p:cNvPr id="27651" name="Picture 4" descr="http://images.clipartpanda.com/modern-house-outline-clipart-yellow-house-outline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08363"/>
            <a:ext cx="180975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http://www.clker.com/cliparts/E/m/o/X/r/u/red-house-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265238"/>
            <a:ext cx="18002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 descr="http://cliparts.co/cliparts/8i6/oGx/8i6oGxyL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373438"/>
            <a:ext cx="18732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 descr="http://images.clipartpanda.com/house-outline-clipart-aTqe5y88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35088"/>
            <a:ext cx="1938337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19996199">
            <a:off x="5493475" y="2198291"/>
            <a:ext cx="223415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Harelaw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363273">
            <a:off x="1768353" y="2198292"/>
            <a:ext cx="223415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Kingston</a:t>
            </a:r>
          </a:p>
        </p:txBody>
      </p:sp>
      <p:sp>
        <p:nvSpPr>
          <p:cNvPr id="10" name="Rectangle 9"/>
          <p:cNvSpPr/>
          <p:nvPr/>
        </p:nvSpPr>
        <p:spPr>
          <a:xfrm rot="19996199">
            <a:off x="2423897" y="4353204"/>
            <a:ext cx="223415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Caldwell</a:t>
            </a:r>
          </a:p>
        </p:txBody>
      </p:sp>
      <p:sp>
        <p:nvSpPr>
          <p:cNvPr id="11" name="Rectangle 10"/>
          <p:cNvSpPr/>
          <p:nvPr/>
        </p:nvSpPr>
        <p:spPr>
          <a:xfrm rot="1360828">
            <a:off x="4726332" y="4290128"/>
            <a:ext cx="223415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Broadlie</a:t>
            </a:r>
            <a:endParaRPr lang="en-US" sz="3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65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892300"/>
            <a:ext cx="1258887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Active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dirty="0" smtClean="0">
                <a:solidFill>
                  <a:srgbClr val="0066FF"/>
                </a:solidFill>
              </a:rPr>
              <a:t>Active Schools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Gordon Philips is our coordinator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Afterschool clubs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Lunch clubs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P7 playzone buddies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1"/>
          <p:cNvSpPr>
            <a:spLocks noChangeArrowheads="1"/>
          </p:cNvSpPr>
          <p:nvPr/>
        </p:nvSpPr>
        <p:spPr bwMode="auto">
          <a:xfrm>
            <a:off x="1763713" y="1143000"/>
            <a:ext cx="6008687" cy="2933700"/>
          </a:xfrm>
          <a:prstGeom prst="irregularSeal2">
            <a:avLst/>
          </a:prstGeom>
          <a:solidFill>
            <a:srgbClr val="FFFF00">
              <a:alpha val="5098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200000"/>
              <a:buChar char="•"/>
              <a:defRPr sz="2400" b="1">
                <a:solidFill>
                  <a:srgbClr val="A3171E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200000"/>
              <a:buChar char="–"/>
              <a:defRPr sz="2000" b="1">
                <a:solidFill>
                  <a:srgbClr val="A3171E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200000"/>
              <a:buChar char="•"/>
              <a:defRPr sz="2400" b="1">
                <a:solidFill>
                  <a:srgbClr val="A3171E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200000"/>
              <a:buChar char="–"/>
              <a:defRPr sz="1600" b="1">
                <a:solidFill>
                  <a:srgbClr val="A3171E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200000"/>
              <a:buChar char="»"/>
              <a:defRPr sz="1600" b="1">
                <a:solidFill>
                  <a:srgbClr val="A3171E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»"/>
              <a:defRPr sz="1600" b="1">
                <a:solidFill>
                  <a:srgbClr val="A3171E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»"/>
              <a:defRPr sz="1600" b="1">
                <a:solidFill>
                  <a:srgbClr val="A3171E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»"/>
              <a:defRPr sz="1600" b="1">
                <a:solidFill>
                  <a:srgbClr val="A3171E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»"/>
              <a:defRPr sz="1600" b="1">
                <a:solidFill>
                  <a:srgbClr val="A3171E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GB" altLang="en-US" sz="1800" b="0">
              <a:solidFill>
                <a:schemeClr val="tx1"/>
              </a:solidFill>
              <a:latin typeface="20th Century Font"/>
            </a:endParaRPr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3563938" y="2133600"/>
            <a:ext cx="192246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ICT</a:t>
            </a:r>
          </a:p>
        </p:txBody>
      </p:sp>
      <p:sp>
        <p:nvSpPr>
          <p:cNvPr id="31748" name="WordArt 6"/>
          <p:cNvSpPr>
            <a:spLocks noChangeArrowheads="1" noChangeShapeType="1" noTextEdit="1"/>
          </p:cNvSpPr>
          <p:nvPr/>
        </p:nvSpPr>
        <p:spPr bwMode="auto">
          <a:xfrm rot="-175750">
            <a:off x="1706563" y="354013"/>
            <a:ext cx="3695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Internet safety</a:t>
            </a:r>
          </a:p>
        </p:txBody>
      </p:sp>
      <p:sp>
        <p:nvSpPr>
          <p:cNvPr id="31749" name="WordArt 8"/>
          <p:cNvSpPr>
            <a:spLocks noChangeArrowheads="1" noChangeShapeType="1" noTextEdit="1"/>
          </p:cNvSpPr>
          <p:nvPr/>
        </p:nvSpPr>
        <p:spPr bwMode="auto">
          <a:xfrm rot="-1148667">
            <a:off x="228600" y="4343400"/>
            <a:ext cx="26289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 Black"/>
              </a:rPr>
              <a:t>Research</a:t>
            </a:r>
          </a:p>
        </p:txBody>
      </p:sp>
      <p:sp>
        <p:nvSpPr>
          <p:cNvPr id="31750" name="WordArt 9"/>
          <p:cNvSpPr>
            <a:spLocks noChangeArrowheads="1" noChangeShapeType="1" noTextEdit="1"/>
          </p:cNvSpPr>
          <p:nvPr/>
        </p:nvSpPr>
        <p:spPr bwMode="auto">
          <a:xfrm rot="396866">
            <a:off x="3084513" y="4719638"/>
            <a:ext cx="3695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Word Processing</a:t>
            </a:r>
          </a:p>
        </p:txBody>
      </p:sp>
      <p:sp>
        <p:nvSpPr>
          <p:cNvPr id="31751" name="WordArt 10"/>
          <p:cNvSpPr>
            <a:spLocks noChangeArrowheads="1" noChangeShapeType="1" noTextEdit="1"/>
          </p:cNvSpPr>
          <p:nvPr/>
        </p:nvSpPr>
        <p:spPr bwMode="auto">
          <a:xfrm rot="608992">
            <a:off x="5238750" y="4038600"/>
            <a:ext cx="3695700" cy="531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Graphics</a:t>
            </a:r>
          </a:p>
        </p:txBody>
      </p:sp>
      <p:pic>
        <p:nvPicPr>
          <p:cNvPr id="11" name="Picture 10" descr="glow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2016224" cy="1164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3" name="Picture 11" descr="PurpleMash_logo_250_17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36838"/>
            <a:ext cx="129381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2" descr="logo-full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068638"/>
            <a:ext cx="1654175" cy="104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0" name="Picture 12" descr="ITSBOT_18_lar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260350"/>
            <a:ext cx="1300163" cy="1300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WordArt 12"/>
          <p:cNvSpPr>
            <a:spLocks noChangeArrowheads="1" noChangeShapeType="1" noTextEdit="1"/>
          </p:cNvSpPr>
          <p:nvPr/>
        </p:nvSpPr>
        <p:spPr bwMode="auto">
          <a:xfrm rot="1178394">
            <a:off x="6084888" y="1341438"/>
            <a:ext cx="2857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Intranet</a:t>
            </a:r>
          </a:p>
        </p:txBody>
      </p:sp>
      <p:pic>
        <p:nvPicPr>
          <p:cNvPr id="31757" name="Picture 12" descr="blue_large_final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08050"/>
            <a:ext cx="1362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3098800" cy="1006475"/>
          </a:xfrm>
          <a:solidFill>
            <a:schemeClr val="hlink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smtClean="0">
                <a:latin typeface="Comic Sans MS" pitchFamily="66" charset="0"/>
              </a:rPr>
              <a:t>Our Successes</a:t>
            </a:r>
          </a:p>
        </p:txBody>
      </p:sp>
      <p:pic>
        <p:nvPicPr>
          <p:cNvPr id="26627" name="Picture 5" descr="greenfla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859121">
            <a:off x="1251433" y="327953"/>
            <a:ext cx="1388830" cy="1193237"/>
          </a:xfrm>
          <a:effectLst>
            <a:softEdge rad="112500"/>
          </a:effectLst>
        </p:spPr>
      </p:pic>
      <p:pic>
        <p:nvPicPr>
          <p:cNvPr id="26628" name="Picture 6" descr="greenfl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9121">
            <a:off x="118054" y="1124742"/>
            <a:ext cx="1301440" cy="1118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7" descr="greenfl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9121">
            <a:off x="1666230" y="2504370"/>
            <a:ext cx="1232247" cy="105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8" descr="certificates 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1557338"/>
            <a:ext cx="1397000" cy="1047750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26631" name="Picture 9" descr="here's%20heal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981075"/>
            <a:ext cx="188912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10" descr="The Diana Award">
            <a:hlinkClick r:id="rId6" tooltip="Hom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2996952"/>
            <a:ext cx="778396" cy="648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633" name="Picture 11" descr="The Diana Award">
            <a:hlinkClick r:id="rId6" tooltip="Hom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3717032"/>
            <a:ext cx="769471" cy="641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778" name="Picture 13" descr="MMAG00373_0000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6430" flipH="1">
            <a:off x="163513" y="3722688"/>
            <a:ext cx="16764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ycle friendly banne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2158" y="4494625"/>
            <a:ext cx="3603674" cy="800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0" descr="The Diana Award">
            <a:hlinkClick r:id="rId6" tooltip="Hom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4437112"/>
            <a:ext cx="778396" cy="648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RR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44937" y="2929508"/>
            <a:ext cx="1376363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7" descr="greenfl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9121">
            <a:off x="2077727" y="1454779"/>
            <a:ext cx="1232247" cy="105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7" descr="greenfl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9121">
            <a:off x="193524" y="2288582"/>
            <a:ext cx="1232247" cy="105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4"/>
          <p:cNvSpPr>
            <a:spLocks noChangeArrowheads="1" noChangeShapeType="1" noTextEdit="1"/>
          </p:cNvSpPr>
          <p:nvPr/>
        </p:nvSpPr>
        <p:spPr bwMode="auto">
          <a:xfrm>
            <a:off x="1143000" y="685800"/>
            <a:ext cx="708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Up and Coming Events  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0" y="5029200"/>
            <a:ext cx="3883025" cy="1590675"/>
          </a:xfrm>
          <a:prstGeom prst="rect">
            <a:avLst/>
          </a:prstGeom>
          <a:solidFill>
            <a:srgbClr val="E385D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Comic Sans MS" pitchFamily="66" charset="0"/>
              </a:rPr>
              <a:t>Come and  Lunch with Us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Comic Sans MS" pitchFamily="66" charset="0"/>
              </a:rPr>
              <a:t>Thursday </a:t>
            </a:r>
            <a:r>
              <a:rPr lang="en-GB" altLang="en-US" sz="2400" dirty="0" smtClean="0">
                <a:latin typeface="Comic Sans MS" pitchFamily="66" charset="0"/>
              </a:rPr>
              <a:t>2/6/16</a:t>
            </a:r>
            <a:endParaRPr lang="en-GB" altLang="en-US" sz="24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Comic Sans MS" pitchFamily="66" charset="0"/>
              </a:rPr>
              <a:t>11.45am-12.30pm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52400" y="1524000"/>
            <a:ext cx="3581400" cy="1590675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Comic Sans MS" pitchFamily="66" charset="0"/>
              </a:rPr>
              <a:t>Sports Day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Comic Sans MS" pitchFamily="66" charset="0"/>
              </a:rPr>
              <a:t>Friday </a:t>
            </a:r>
            <a:r>
              <a:rPr lang="en-GB" altLang="en-US" sz="2400" dirty="0" smtClean="0">
                <a:latin typeface="Comic Sans MS" pitchFamily="66" charset="0"/>
              </a:rPr>
              <a:t>10/6/16</a:t>
            </a:r>
            <a:endParaRPr lang="en-GB" altLang="en-US" sz="24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Comic Sans MS" pitchFamily="66" charset="0"/>
              </a:rPr>
              <a:t>1.45pm</a:t>
            </a:r>
          </a:p>
        </p:txBody>
      </p:sp>
      <p:pic>
        <p:nvPicPr>
          <p:cNvPr id="33797" name="Picture 10" descr="j02968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167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1" descr="j02836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1636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 autoUpdateAnimBg="0"/>
      <p:bldP spid="3584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Vision, Values &amp; Aims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66FF"/>
                </a:solidFill>
              </a:rPr>
              <a:t>The staff and pupils are very proud of our school and constantly strive to work together to provide a happy and safe environment where our pupils are encouraged to fulfil their potential.</a:t>
            </a:r>
          </a:p>
          <a:p>
            <a:r>
              <a:rPr lang="en-GB" altLang="en-US" smtClean="0">
                <a:solidFill>
                  <a:srgbClr val="0066FF"/>
                </a:solidFill>
              </a:rPr>
              <a:t>The partnership between home and school is vital to our aims and we would encourage you to involve yourself with the school taking an active role in your child’s education</a:t>
            </a:r>
            <a:r>
              <a:rPr lang="en-GB" altLang="en-US" smtClean="0"/>
              <a:t>.</a:t>
            </a:r>
            <a:r>
              <a:rPr lang="en-GB" altLang="en-US" sz="2800" smtClean="0"/>
              <a:t> </a:t>
            </a:r>
            <a:endParaRPr lang="en-GB" altLang="en-US" sz="2800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03350" y="1557338"/>
            <a:ext cx="6121400" cy="4103687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GB" sz="28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Eight well-being indicators</a:t>
            </a:r>
          </a:p>
          <a:p>
            <a:pPr marL="609600" indent="-60960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en-GB" sz="280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en-GB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Safe</a:t>
            </a:r>
          </a:p>
          <a:p>
            <a:pPr marL="609600" indent="-609600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en-GB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Healthy</a:t>
            </a:r>
          </a:p>
          <a:p>
            <a:pPr marL="609600" indent="-609600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en-GB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Achieving</a:t>
            </a:r>
          </a:p>
          <a:p>
            <a:pPr marL="609600" indent="-609600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en-GB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Nurtured</a:t>
            </a:r>
          </a:p>
          <a:p>
            <a:pPr marL="609600" indent="-609600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en-GB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</a:t>
            </a:r>
          </a:p>
          <a:p>
            <a:pPr marL="609600" indent="-609600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en-GB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Respected</a:t>
            </a:r>
          </a:p>
          <a:p>
            <a:pPr marL="609600" indent="-609600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en-GB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Responsible</a:t>
            </a:r>
          </a:p>
          <a:p>
            <a:pPr marL="609600" indent="-609600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en-GB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Included</a:t>
            </a:r>
          </a:p>
          <a:p>
            <a:pPr marL="609600" indent="-60960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en-GB" dirty="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258888" y="549275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Getting It Right For Every Child (GIRFEC)</a:t>
            </a:r>
          </a:p>
        </p:txBody>
      </p:sp>
      <p:pic>
        <p:nvPicPr>
          <p:cNvPr id="16388" name="Picture 4" descr="http://www.gov.scot/Resource/0043/00438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44688"/>
            <a:ext cx="35290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rgbClr val="0066FF"/>
                </a:solidFill>
              </a:rPr>
              <a:t>Safe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1476375" y="1484313"/>
            <a:ext cx="6191250" cy="5257800"/>
          </a:xfrm>
        </p:spPr>
        <p:txBody>
          <a:bodyPr/>
          <a:lstStyle/>
          <a:p>
            <a:pPr marL="355600" indent="-266700"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Staff – (Management Team,Teachers,PSA, Office and Janitorial)</a:t>
            </a:r>
          </a:p>
          <a:p>
            <a:pPr marL="88900" indent="0" eaLnBrk="1" hangingPunct="1">
              <a:buFontTx/>
              <a:buNone/>
              <a:defRPr/>
            </a:pPr>
            <a:r>
              <a:rPr lang="en-GB" dirty="0" smtClean="0">
                <a:solidFill>
                  <a:srgbClr val="0066FF"/>
                </a:solidFill>
              </a:rPr>
              <a:t>The School Day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Informal Entry – 8.50a.m.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Morning Interval – 10.40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Lunch-12.35-1.35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School finishes – 3.15p.m. (</a:t>
            </a:r>
            <a:r>
              <a:rPr lang="en-GB" i="1" dirty="0" smtClean="0">
                <a:solidFill>
                  <a:srgbClr val="0066FF"/>
                </a:solidFill>
              </a:rPr>
              <a:t>P1 pupils must be collected by an adult)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rgbClr val="0066FF"/>
                </a:solidFill>
              </a:rPr>
              <a:t>Safe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1476375" y="1412875"/>
            <a:ext cx="6191250" cy="4248150"/>
          </a:xfrm>
        </p:spPr>
        <p:txBody>
          <a:bodyPr/>
          <a:lstStyle/>
          <a:p>
            <a:pPr marL="88900" indent="0" eaLnBrk="1" hangingPunct="1">
              <a:buFontTx/>
              <a:buNone/>
              <a:defRPr/>
            </a:pPr>
            <a:r>
              <a:rPr lang="en-GB" sz="2000" dirty="0" smtClean="0">
                <a:solidFill>
                  <a:srgbClr val="0066FF"/>
                </a:solidFill>
              </a:rPr>
              <a:t>Attendance </a:t>
            </a:r>
          </a:p>
          <a:p>
            <a:pPr marL="355600" indent="-266700" eaLnBrk="1" hangingPunct="1">
              <a:defRPr/>
            </a:pPr>
            <a:r>
              <a:rPr lang="en-GB" sz="2000" dirty="0" smtClean="0">
                <a:solidFill>
                  <a:srgbClr val="0066FF"/>
                </a:solidFill>
              </a:rPr>
              <a:t>Notify the school of any absence</a:t>
            </a:r>
          </a:p>
          <a:p>
            <a:pPr marL="355600" indent="-266700" eaLnBrk="1" hangingPunct="1">
              <a:defRPr/>
            </a:pPr>
            <a:r>
              <a:rPr lang="en-GB" sz="2000" dirty="0" smtClean="0">
                <a:solidFill>
                  <a:srgbClr val="0066FF"/>
                </a:solidFill>
              </a:rPr>
              <a:t>Office staff will call parents </a:t>
            </a:r>
            <a:r>
              <a:rPr lang="en-GB" sz="2000" smtClean="0">
                <a:solidFill>
                  <a:srgbClr val="0066FF"/>
                </a:solidFill>
              </a:rPr>
              <a:t>if </a:t>
            </a:r>
            <a:r>
              <a:rPr lang="en-GB" sz="2000" smtClean="0">
                <a:solidFill>
                  <a:srgbClr val="0066FF"/>
                </a:solidFill>
              </a:rPr>
              <a:t>there </a:t>
            </a:r>
            <a:r>
              <a:rPr lang="en-GB" sz="2000" dirty="0" smtClean="0">
                <a:solidFill>
                  <a:srgbClr val="0066FF"/>
                </a:solidFill>
              </a:rPr>
              <a:t>is no call to the school 9.30a.m.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0066FF"/>
                </a:solidFill>
              </a:rPr>
              <a:t>Data/Emergency </a:t>
            </a:r>
            <a:r>
              <a:rPr lang="en-GB" sz="2000" dirty="0">
                <a:solidFill>
                  <a:srgbClr val="0066FF"/>
                </a:solidFill>
              </a:rPr>
              <a:t>contacts – let school </a:t>
            </a:r>
            <a:r>
              <a:rPr lang="en-GB" sz="2000" dirty="0" smtClean="0">
                <a:solidFill>
                  <a:srgbClr val="0066FF"/>
                </a:solidFill>
              </a:rPr>
              <a:t>know                of any changes</a:t>
            </a:r>
          </a:p>
          <a:p>
            <a:pPr eaLnBrk="1" hangingPunct="1">
              <a:defRPr/>
            </a:pPr>
            <a:r>
              <a:rPr lang="en-GB" sz="2000" dirty="0">
                <a:solidFill>
                  <a:srgbClr val="0066FF"/>
                </a:solidFill>
              </a:rPr>
              <a:t>Consent forms – annual consent form for </a:t>
            </a:r>
            <a:endParaRPr lang="en-GB" sz="2000" dirty="0" smtClean="0">
              <a:solidFill>
                <a:srgbClr val="0066FF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sz="2000" dirty="0">
                <a:solidFill>
                  <a:srgbClr val="0066FF"/>
                </a:solidFill>
              </a:rPr>
              <a:t> </a:t>
            </a:r>
            <a:r>
              <a:rPr lang="en-GB" sz="2000" dirty="0" smtClean="0">
                <a:solidFill>
                  <a:srgbClr val="0066FF"/>
                </a:solidFill>
              </a:rPr>
              <a:t>   local excursions</a:t>
            </a:r>
            <a:endParaRPr lang="en-GB" sz="2000" dirty="0">
              <a:solidFill>
                <a:srgbClr val="0066FF"/>
              </a:solidFill>
            </a:endParaRPr>
          </a:p>
          <a:p>
            <a:pPr eaLnBrk="1" hangingPunct="1">
              <a:defRPr/>
            </a:pPr>
            <a:endParaRPr lang="en-GB" dirty="0"/>
          </a:p>
          <a:p>
            <a:pPr marL="0" indent="0" eaLnBrk="1" hangingPunct="1">
              <a:buFontTx/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95263" y="412750"/>
            <a:ext cx="2647950" cy="712788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rgbClr val="0066FF"/>
                </a:solidFill>
              </a:rPr>
              <a:t>Healthy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1547813" y="1412875"/>
            <a:ext cx="6048375" cy="4752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2800" smtClean="0">
                <a:solidFill>
                  <a:srgbClr val="0066FF"/>
                </a:solidFill>
              </a:rPr>
              <a:t>During Class</a:t>
            </a:r>
          </a:p>
          <a:p>
            <a:pPr eaLnBrk="1" hangingPunct="1"/>
            <a:r>
              <a:rPr lang="en-GB" altLang="en-US" sz="2800" smtClean="0">
                <a:solidFill>
                  <a:srgbClr val="0066FF"/>
                </a:solidFill>
              </a:rPr>
              <a:t>Primary 1 pupils are given water bottles</a:t>
            </a:r>
          </a:p>
          <a:p>
            <a:pPr eaLnBrk="1" hangingPunct="1"/>
            <a:r>
              <a:rPr lang="en-GB" altLang="en-US" sz="2800" smtClean="0">
                <a:solidFill>
                  <a:srgbClr val="0066FF"/>
                </a:solidFill>
              </a:rPr>
              <a:t>Trips to the toilet</a:t>
            </a:r>
          </a:p>
          <a:p>
            <a:pPr eaLnBrk="1" hangingPunct="1"/>
            <a:r>
              <a:rPr lang="en-GB" altLang="en-US" sz="2800" smtClean="0">
                <a:solidFill>
                  <a:srgbClr val="0066FF"/>
                </a:solidFill>
              </a:rPr>
              <a:t>Tooth brushing Programme</a:t>
            </a:r>
          </a:p>
          <a:p>
            <a:pPr eaLnBrk="1" hangingPunct="1"/>
            <a:r>
              <a:rPr lang="en-GB" altLang="en-US" sz="2800" smtClean="0">
                <a:solidFill>
                  <a:srgbClr val="0066FF"/>
                </a:solidFill>
              </a:rPr>
              <a:t>Health and Wellbeing Programme -</a:t>
            </a:r>
            <a:r>
              <a:rPr lang="en-GB" altLang="en-US" sz="2800" i="1" smtClean="0">
                <a:solidFill>
                  <a:srgbClr val="0066FF"/>
                </a:solidFill>
              </a:rPr>
              <a:t>Emotional, social and physical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195263" y="412750"/>
            <a:ext cx="8015287" cy="4953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rgbClr val="0066FF"/>
                </a:solidFill>
              </a:rPr>
              <a:t>Achieving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1547813" y="1484313"/>
            <a:ext cx="5688012" cy="45370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dirty="0" smtClean="0">
                <a:solidFill>
                  <a:srgbClr val="0066FF"/>
                </a:solidFill>
              </a:rPr>
              <a:t>Early Days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Build on Nursery experiences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Transition Programme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Information from the Nursery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Baseline Assessment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Developmental Milestones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Curriculum for Excellence – own level </a:t>
            </a:r>
          </a:p>
        </p:txBody>
      </p:sp>
      <p:pic>
        <p:nvPicPr>
          <p:cNvPr id="20484" name="Picture 4" descr="http://www.schoolwearmadeeasy.com/image/cache/data/St%20Peters%20PS/stthompa.DST-120x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059738" y="1268412"/>
            <a:ext cx="5386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4" descr="http://www.schoolwearmadeeasy.com/image/cache/data/St%20Peters%20PS/stthompa.DST-120x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642277" y="2419821"/>
            <a:ext cx="5386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17780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 idx="4294967295"/>
          </p:nvPr>
        </p:nvSpPr>
        <p:spPr>
          <a:xfrm>
            <a:off x="195263" y="412750"/>
            <a:ext cx="8015287" cy="4953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rgbClr val="0066FF"/>
                </a:solidFill>
              </a:rPr>
              <a:t>Achieving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1403648" y="1192233"/>
            <a:ext cx="6336704" cy="460851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dirty="0" smtClean="0">
                <a:solidFill>
                  <a:srgbClr val="0066FF"/>
                </a:solidFill>
              </a:rPr>
              <a:t>Homework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Start almost immediately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Sounds, reading, handwriting, maths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Family activities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Meet the teacher - early in the session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rgbClr val="0066FF"/>
                </a:solidFill>
              </a:rPr>
              <a:t>Active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dirty="0" smtClean="0">
                <a:solidFill>
                  <a:srgbClr val="0066FF"/>
                </a:solidFill>
              </a:rPr>
              <a:t>PE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2 hours each week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PE kit: shorts, school polo shirt, no jewellery, soft black sand shoes/trainers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66FF"/>
                </a:solidFill>
              </a:rPr>
              <a:t>Outdoor play</a:t>
            </a:r>
          </a:p>
        </p:txBody>
      </p:sp>
      <p:pic>
        <p:nvPicPr>
          <p:cNvPr id="22532" name="Picture 4" descr="http://www.schoolwearmadeeasy.com/image/cache/data/St%20Peters%20PS/stthompa.DST-120x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642277" y="1701329"/>
            <a:ext cx="53778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1727200" cy="20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uction Presentation.201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usiness_flight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_f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Induction Presentation.2011</Template>
  <TotalTime>1064</TotalTime>
  <Words>429</Words>
  <Application>Microsoft Office PowerPoint</Application>
  <PresentationFormat>On-screen Show (4:3)</PresentationFormat>
  <Paragraphs>130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Induction Presentation.2011</vt:lpstr>
      <vt:lpstr>Default Design</vt:lpstr>
      <vt:lpstr>PowerPoint Presentation</vt:lpstr>
      <vt:lpstr>Vision, Values &amp; Aims</vt:lpstr>
      <vt:lpstr>PowerPoint Presentation</vt:lpstr>
      <vt:lpstr>Safe</vt:lpstr>
      <vt:lpstr>Safe</vt:lpstr>
      <vt:lpstr>Healthy</vt:lpstr>
      <vt:lpstr>Achieving</vt:lpstr>
      <vt:lpstr>Achieving</vt:lpstr>
      <vt:lpstr>Active</vt:lpstr>
      <vt:lpstr>Nurtured</vt:lpstr>
      <vt:lpstr>Respected</vt:lpstr>
      <vt:lpstr>Responsible</vt:lpstr>
      <vt:lpstr>Included</vt:lpstr>
      <vt:lpstr>PowerPoint Presentation</vt:lpstr>
      <vt:lpstr>Active</vt:lpstr>
      <vt:lpstr>PowerPoint Presentation</vt:lpstr>
      <vt:lpstr>Our Successes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Mail Neilston</cp:lastModifiedBy>
  <cp:revision>51</cp:revision>
  <dcterms:created xsi:type="dcterms:W3CDTF">2011-05-24T12:08:37Z</dcterms:created>
  <dcterms:modified xsi:type="dcterms:W3CDTF">2016-06-03T11:02:27Z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TC103368121033</vt:lpwstr>
  </property>
</Properties>
</file>