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64" r:id="rId2"/>
    <p:sldId id="319" r:id="rId3"/>
    <p:sldId id="373" r:id="rId4"/>
    <p:sldId id="374" r:id="rId5"/>
    <p:sldId id="272" r:id="rId6"/>
    <p:sldId id="274" r:id="rId7"/>
    <p:sldId id="268" r:id="rId8"/>
    <p:sldId id="269" r:id="rId9"/>
    <p:sldId id="349" r:id="rId10"/>
    <p:sldId id="350" r:id="rId11"/>
    <p:sldId id="321" r:id="rId12"/>
    <p:sldId id="326" r:id="rId13"/>
    <p:sldId id="375" r:id="rId14"/>
    <p:sldId id="376" r:id="rId15"/>
    <p:sldId id="377" r:id="rId16"/>
    <p:sldId id="372" r:id="rId17"/>
    <p:sldId id="288"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 id="391" r:id="rId32"/>
    <p:sldId id="408" r:id="rId33"/>
    <p:sldId id="409" r:id="rId34"/>
    <p:sldId id="410" r:id="rId35"/>
    <p:sldId id="396" r:id="rId36"/>
    <p:sldId id="397" r:id="rId37"/>
    <p:sldId id="398" r:id="rId38"/>
    <p:sldId id="399" r:id="rId39"/>
    <p:sldId id="400" r:id="rId40"/>
    <p:sldId id="401" r:id="rId41"/>
    <p:sldId id="402" r:id="rId42"/>
    <p:sldId id="403" r:id="rId43"/>
    <p:sldId id="404" r:id="rId44"/>
    <p:sldId id="406" r:id="rId45"/>
    <p:sldId id="411" r:id="rId46"/>
    <p:sldId id="407" r:id="rId47"/>
    <p:sldId id="279" r:id="rId48"/>
    <p:sldId id="286" r:id="rId49"/>
    <p:sldId id="354" r:id="rId50"/>
  </p:sldIdLst>
  <p:sldSz cx="9144000" cy="6858000" type="screen4x3"/>
  <p:notesSz cx="6669088" cy="98726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B341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710" autoAdjust="0"/>
  </p:normalViewPr>
  <p:slideViewPr>
    <p:cSldViewPr>
      <p:cViewPr varScale="1">
        <p:scale>
          <a:sx n="60" d="100"/>
          <a:sy n="60" d="100"/>
        </p:scale>
        <p:origin x="145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109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0941D6-EABA-45B0-BF93-59C859C57477}"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8738AD96-17D0-4BD3-9C6E-5ACDACAFB42A}">
      <dgm:prSet/>
      <dgm:spPr/>
      <dgm:t>
        <a:bodyPr/>
        <a:lstStyle/>
        <a:p>
          <a:pPr rtl="0"/>
          <a:r>
            <a:rPr lang="en-GB" b="1" dirty="0" smtClean="0"/>
            <a:t>Introduction</a:t>
          </a:r>
          <a:endParaRPr lang="en-GB" b="1" dirty="0"/>
        </a:p>
      </dgm:t>
    </dgm:pt>
    <dgm:pt modelId="{E3C38247-EC4F-4B7D-8A3C-88486226F461}" type="parTrans" cxnId="{7CE12D75-F56D-4BE6-838D-34A26FBEBFB3}">
      <dgm:prSet/>
      <dgm:spPr/>
      <dgm:t>
        <a:bodyPr/>
        <a:lstStyle/>
        <a:p>
          <a:endParaRPr lang="en-US"/>
        </a:p>
      </dgm:t>
    </dgm:pt>
    <dgm:pt modelId="{1442B7BC-978C-481D-A95F-1312C8EF5286}" type="sibTrans" cxnId="{7CE12D75-F56D-4BE6-838D-34A26FBEBFB3}">
      <dgm:prSet/>
      <dgm:spPr/>
      <dgm:t>
        <a:bodyPr/>
        <a:lstStyle/>
        <a:p>
          <a:endParaRPr lang="en-US"/>
        </a:p>
      </dgm:t>
    </dgm:pt>
    <dgm:pt modelId="{536169C7-371C-451E-A746-A1479023D1BD}">
      <dgm:prSet/>
      <dgm:spPr/>
      <dgm:t>
        <a:bodyPr/>
        <a:lstStyle/>
        <a:p>
          <a:pPr rtl="0"/>
          <a:r>
            <a:rPr lang="en-GB" b="1" dirty="0" smtClean="0"/>
            <a:t>Insight into the move from S5 to S6</a:t>
          </a:r>
          <a:endParaRPr lang="en-GB" dirty="0"/>
        </a:p>
      </dgm:t>
    </dgm:pt>
    <dgm:pt modelId="{810D7D2B-0237-4B8C-B332-4202D412A997}" type="parTrans" cxnId="{05F1320B-9EDF-4AD4-9891-B36C77A8A7EF}">
      <dgm:prSet/>
      <dgm:spPr/>
      <dgm:t>
        <a:bodyPr/>
        <a:lstStyle/>
        <a:p>
          <a:endParaRPr lang="en-US"/>
        </a:p>
      </dgm:t>
    </dgm:pt>
    <dgm:pt modelId="{B9C00F61-E8F3-4A0A-979C-4A1D390CBBC1}" type="sibTrans" cxnId="{05F1320B-9EDF-4AD4-9891-B36C77A8A7EF}">
      <dgm:prSet/>
      <dgm:spPr/>
      <dgm:t>
        <a:bodyPr/>
        <a:lstStyle/>
        <a:p>
          <a:endParaRPr lang="en-US"/>
        </a:p>
      </dgm:t>
    </dgm:pt>
    <dgm:pt modelId="{34150EC4-AFD3-4646-A833-E0D8314AF991}">
      <dgm:prSet/>
      <dgm:spPr/>
      <dgm:t>
        <a:bodyPr/>
        <a:lstStyle/>
        <a:p>
          <a:pPr rtl="0"/>
          <a:r>
            <a:rPr lang="en-GB" b="1" dirty="0" smtClean="0"/>
            <a:t>Challenges of S6</a:t>
          </a:r>
          <a:endParaRPr lang="en-GB" dirty="0"/>
        </a:p>
      </dgm:t>
    </dgm:pt>
    <dgm:pt modelId="{EAE2385E-718D-4DB5-94CB-99B78D83C6BE}" type="parTrans" cxnId="{CD5B4F19-3DB3-4658-B5D9-40802F2857E2}">
      <dgm:prSet/>
      <dgm:spPr/>
      <dgm:t>
        <a:bodyPr/>
        <a:lstStyle/>
        <a:p>
          <a:endParaRPr lang="en-US"/>
        </a:p>
      </dgm:t>
    </dgm:pt>
    <dgm:pt modelId="{EEA67B5D-3AC0-4A76-B3BE-812E8220C257}" type="sibTrans" cxnId="{CD5B4F19-3DB3-4658-B5D9-40802F2857E2}">
      <dgm:prSet/>
      <dgm:spPr/>
      <dgm:t>
        <a:bodyPr/>
        <a:lstStyle/>
        <a:p>
          <a:endParaRPr lang="en-US"/>
        </a:p>
      </dgm:t>
    </dgm:pt>
    <dgm:pt modelId="{33BD7B18-13CB-4A8F-8FFF-64871954F05B}">
      <dgm:prSet/>
      <dgm:spPr/>
      <dgm:t>
        <a:bodyPr/>
        <a:lstStyle/>
        <a:p>
          <a:pPr rtl="0"/>
          <a:r>
            <a:rPr lang="en-GB" b="1" dirty="0" smtClean="0"/>
            <a:t>College and University application advice</a:t>
          </a:r>
          <a:endParaRPr lang="en-GB" dirty="0"/>
        </a:p>
      </dgm:t>
    </dgm:pt>
    <dgm:pt modelId="{99BE4F01-F4CA-4621-A3E6-0BD255C21A08}" type="parTrans" cxnId="{956F33A4-BFC3-4E51-87D0-D97E32FE6E69}">
      <dgm:prSet/>
      <dgm:spPr/>
      <dgm:t>
        <a:bodyPr/>
        <a:lstStyle/>
        <a:p>
          <a:endParaRPr lang="en-US"/>
        </a:p>
      </dgm:t>
    </dgm:pt>
    <dgm:pt modelId="{329CC1FE-1725-4CDD-B387-CDB516EEB99C}" type="sibTrans" cxnId="{956F33A4-BFC3-4E51-87D0-D97E32FE6E69}">
      <dgm:prSet/>
      <dgm:spPr/>
      <dgm:t>
        <a:bodyPr/>
        <a:lstStyle/>
        <a:p>
          <a:endParaRPr lang="en-US"/>
        </a:p>
      </dgm:t>
    </dgm:pt>
    <dgm:pt modelId="{35248C35-BBFB-4B39-B868-538BF612830C}">
      <dgm:prSet/>
      <dgm:spPr/>
      <dgm:t>
        <a:bodyPr/>
        <a:lstStyle/>
        <a:p>
          <a:pPr rtl="0"/>
          <a:r>
            <a:rPr lang="en-GB" b="1" dirty="0" smtClean="0"/>
            <a:t>Scholar</a:t>
          </a:r>
          <a:endParaRPr lang="en-GB" dirty="0"/>
        </a:p>
      </dgm:t>
    </dgm:pt>
    <dgm:pt modelId="{97FBAD45-0C7E-40AC-BBAF-08BC31FF7823}" type="parTrans" cxnId="{0D53B728-3A89-43DF-ADE0-DE2D2B51F7BF}">
      <dgm:prSet/>
      <dgm:spPr/>
      <dgm:t>
        <a:bodyPr/>
        <a:lstStyle/>
        <a:p>
          <a:endParaRPr lang="en-US"/>
        </a:p>
      </dgm:t>
    </dgm:pt>
    <dgm:pt modelId="{AD8DC9A3-7172-46FE-AF83-F8A79A441A62}" type="sibTrans" cxnId="{0D53B728-3A89-43DF-ADE0-DE2D2B51F7BF}">
      <dgm:prSet/>
      <dgm:spPr/>
      <dgm:t>
        <a:bodyPr/>
        <a:lstStyle/>
        <a:p>
          <a:endParaRPr lang="en-US"/>
        </a:p>
      </dgm:t>
    </dgm:pt>
    <dgm:pt modelId="{B36BA79C-E0E8-49DB-B027-21FF0EC82A91}" type="pres">
      <dgm:prSet presAssocID="{AC0941D6-EABA-45B0-BF93-59C859C57477}" presName="linear" presStyleCnt="0">
        <dgm:presLayoutVars>
          <dgm:animLvl val="lvl"/>
          <dgm:resizeHandles val="exact"/>
        </dgm:presLayoutVars>
      </dgm:prSet>
      <dgm:spPr/>
      <dgm:t>
        <a:bodyPr/>
        <a:lstStyle/>
        <a:p>
          <a:endParaRPr lang="en-US"/>
        </a:p>
      </dgm:t>
    </dgm:pt>
    <dgm:pt modelId="{728327EF-D950-4DCD-A87A-8E3118DF715B}" type="pres">
      <dgm:prSet presAssocID="{8738AD96-17D0-4BD3-9C6E-5ACDACAFB42A}" presName="parentText" presStyleLbl="node1" presStyleIdx="0" presStyleCnt="5">
        <dgm:presLayoutVars>
          <dgm:chMax val="0"/>
          <dgm:bulletEnabled val="1"/>
        </dgm:presLayoutVars>
      </dgm:prSet>
      <dgm:spPr/>
      <dgm:t>
        <a:bodyPr/>
        <a:lstStyle/>
        <a:p>
          <a:endParaRPr lang="en-US"/>
        </a:p>
      </dgm:t>
    </dgm:pt>
    <dgm:pt modelId="{8D30B9FE-E598-4E9B-A70B-5F52397E3B78}" type="pres">
      <dgm:prSet presAssocID="{1442B7BC-978C-481D-A95F-1312C8EF5286}" presName="spacer" presStyleCnt="0"/>
      <dgm:spPr/>
    </dgm:pt>
    <dgm:pt modelId="{CE8406AA-121C-4744-BFD2-8831BFD8BFE5}" type="pres">
      <dgm:prSet presAssocID="{536169C7-371C-451E-A746-A1479023D1BD}" presName="parentText" presStyleLbl="node1" presStyleIdx="1" presStyleCnt="5">
        <dgm:presLayoutVars>
          <dgm:chMax val="0"/>
          <dgm:bulletEnabled val="1"/>
        </dgm:presLayoutVars>
      </dgm:prSet>
      <dgm:spPr/>
      <dgm:t>
        <a:bodyPr/>
        <a:lstStyle/>
        <a:p>
          <a:endParaRPr lang="en-US"/>
        </a:p>
      </dgm:t>
    </dgm:pt>
    <dgm:pt modelId="{5BD90730-0D3D-4C59-B4A5-F5987205FEAB}" type="pres">
      <dgm:prSet presAssocID="{B9C00F61-E8F3-4A0A-979C-4A1D390CBBC1}" presName="spacer" presStyleCnt="0"/>
      <dgm:spPr/>
    </dgm:pt>
    <dgm:pt modelId="{A425411B-F621-4587-982C-AE0681962340}" type="pres">
      <dgm:prSet presAssocID="{34150EC4-AFD3-4646-A833-E0D8314AF991}" presName="parentText" presStyleLbl="node1" presStyleIdx="2" presStyleCnt="5">
        <dgm:presLayoutVars>
          <dgm:chMax val="0"/>
          <dgm:bulletEnabled val="1"/>
        </dgm:presLayoutVars>
      </dgm:prSet>
      <dgm:spPr/>
      <dgm:t>
        <a:bodyPr/>
        <a:lstStyle/>
        <a:p>
          <a:endParaRPr lang="en-US"/>
        </a:p>
      </dgm:t>
    </dgm:pt>
    <dgm:pt modelId="{26FFA9B3-1BBE-4C63-AD2B-239667403953}" type="pres">
      <dgm:prSet presAssocID="{EEA67B5D-3AC0-4A76-B3BE-812E8220C257}" presName="spacer" presStyleCnt="0"/>
      <dgm:spPr/>
    </dgm:pt>
    <dgm:pt modelId="{D3682B05-2168-4919-A081-A35447D22DDA}" type="pres">
      <dgm:prSet presAssocID="{33BD7B18-13CB-4A8F-8FFF-64871954F05B}" presName="parentText" presStyleLbl="node1" presStyleIdx="3" presStyleCnt="5" custLinFactY="97524" custLinFactNeighborY="100000">
        <dgm:presLayoutVars>
          <dgm:chMax val="0"/>
          <dgm:bulletEnabled val="1"/>
        </dgm:presLayoutVars>
      </dgm:prSet>
      <dgm:spPr/>
      <dgm:t>
        <a:bodyPr/>
        <a:lstStyle/>
        <a:p>
          <a:endParaRPr lang="en-US"/>
        </a:p>
      </dgm:t>
    </dgm:pt>
    <dgm:pt modelId="{6ABD63FB-F333-4409-8D76-630AD27B6216}" type="pres">
      <dgm:prSet presAssocID="{329CC1FE-1725-4CDD-B387-CDB516EEB99C}" presName="spacer" presStyleCnt="0"/>
      <dgm:spPr/>
    </dgm:pt>
    <dgm:pt modelId="{83A89334-6962-4215-B2EA-D90E6589DF6F}" type="pres">
      <dgm:prSet presAssocID="{35248C35-BBFB-4B39-B868-538BF612830C}" presName="parentText" presStyleLbl="node1" presStyleIdx="4" presStyleCnt="5" custLinFactY="-100000" custLinFactNeighborY="-143794">
        <dgm:presLayoutVars>
          <dgm:chMax val="0"/>
          <dgm:bulletEnabled val="1"/>
        </dgm:presLayoutVars>
      </dgm:prSet>
      <dgm:spPr/>
      <dgm:t>
        <a:bodyPr/>
        <a:lstStyle/>
        <a:p>
          <a:endParaRPr lang="en-US"/>
        </a:p>
      </dgm:t>
    </dgm:pt>
  </dgm:ptLst>
  <dgm:cxnLst>
    <dgm:cxn modelId="{956F33A4-BFC3-4E51-87D0-D97E32FE6E69}" srcId="{AC0941D6-EABA-45B0-BF93-59C859C57477}" destId="{33BD7B18-13CB-4A8F-8FFF-64871954F05B}" srcOrd="3" destOrd="0" parTransId="{99BE4F01-F4CA-4621-A3E6-0BD255C21A08}" sibTransId="{329CC1FE-1725-4CDD-B387-CDB516EEB99C}"/>
    <dgm:cxn modelId="{387E6872-80F0-4D79-A9AC-A6AF809F1B78}" type="presOf" srcId="{536169C7-371C-451E-A746-A1479023D1BD}" destId="{CE8406AA-121C-4744-BFD2-8831BFD8BFE5}" srcOrd="0" destOrd="0" presId="urn:microsoft.com/office/officeart/2005/8/layout/vList2"/>
    <dgm:cxn modelId="{CD5B4F19-3DB3-4658-B5D9-40802F2857E2}" srcId="{AC0941D6-EABA-45B0-BF93-59C859C57477}" destId="{34150EC4-AFD3-4646-A833-E0D8314AF991}" srcOrd="2" destOrd="0" parTransId="{EAE2385E-718D-4DB5-94CB-99B78D83C6BE}" sibTransId="{EEA67B5D-3AC0-4A76-B3BE-812E8220C257}"/>
    <dgm:cxn modelId="{A170875C-7A4E-4088-945F-E95D740E0A31}" type="presOf" srcId="{34150EC4-AFD3-4646-A833-E0D8314AF991}" destId="{A425411B-F621-4587-982C-AE0681962340}" srcOrd="0" destOrd="0" presId="urn:microsoft.com/office/officeart/2005/8/layout/vList2"/>
    <dgm:cxn modelId="{67F2F2B8-5A1D-4FFF-BC64-36584906E0A8}" type="presOf" srcId="{33BD7B18-13CB-4A8F-8FFF-64871954F05B}" destId="{D3682B05-2168-4919-A081-A35447D22DDA}" srcOrd="0" destOrd="0" presId="urn:microsoft.com/office/officeart/2005/8/layout/vList2"/>
    <dgm:cxn modelId="{DD55228A-8604-4A67-964E-B81C8870215A}" type="presOf" srcId="{AC0941D6-EABA-45B0-BF93-59C859C57477}" destId="{B36BA79C-E0E8-49DB-B027-21FF0EC82A91}" srcOrd="0" destOrd="0" presId="urn:microsoft.com/office/officeart/2005/8/layout/vList2"/>
    <dgm:cxn modelId="{05F1320B-9EDF-4AD4-9891-B36C77A8A7EF}" srcId="{AC0941D6-EABA-45B0-BF93-59C859C57477}" destId="{536169C7-371C-451E-A746-A1479023D1BD}" srcOrd="1" destOrd="0" parTransId="{810D7D2B-0237-4B8C-B332-4202D412A997}" sibTransId="{B9C00F61-E8F3-4A0A-979C-4A1D390CBBC1}"/>
    <dgm:cxn modelId="{7CE12D75-F56D-4BE6-838D-34A26FBEBFB3}" srcId="{AC0941D6-EABA-45B0-BF93-59C859C57477}" destId="{8738AD96-17D0-4BD3-9C6E-5ACDACAFB42A}" srcOrd="0" destOrd="0" parTransId="{E3C38247-EC4F-4B7D-8A3C-88486226F461}" sibTransId="{1442B7BC-978C-481D-A95F-1312C8EF5286}"/>
    <dgm:cxn modelId="{335B49B2-CBB7-4AE0-8625-C2A23EE9042E}" type="presOf" srcId="{35248C35-BBFB-4B39-B868-538BF612830C}" destId="{83A89334-6962-4215-B2EA-D90E6589DF6F}" srcOrd="0" destOrd="0" presId="urn:microsoft.com/office/officeart/2005/8/layout/vList2"/>
    <dgm:cxn modelId="{0D53B728-3A89-43DF-ADE0-DE2D2B51F7BF}" srcId="{AC0941D6-EABA-45B0-BF93-59C859C57477}" destId="{35248C35-BBFB-4B39-B868-538BF612830C}" srcOrd="4" destOrd="0" parTransId="{97FBAD45-0C7E-40AC-BBAF-08BC31FF7823}" sibTransId="{AD8DC9A3-7172-46FE-AF83-F8A79A441A62}"/>
    <dgm:cxn modelId="{D244943B-6666-4173-9AE9-1E491FD743C6}" type="presOf" srcId="{8738AD96-17D0-4BD3-9C6E-5ACDACAFB42A}" destId="{728327EF-D950-4DCD-A87A-8E3118DF715B}" srcOrd="0" destOrd="0" presId="urn:microsoft.com/office/officeart/2005/8/layout/vList2"/>
    <dgm:cxn modelId="{C83B028D-9D2D-4E7F-8B82-E528578FAB30}" type="presParOf" srcId="{B36BA79C-E0E8-49DB-B027-21FF0EC82A91}" destId="{728327EF-D950-4DCD-A87A-8E3118DF715B}" srcOrd="0" destOrd="0" presId="urn:microsoft.com/office/officeart/2005/8/layout/vList2"/>
    <dgm:cxn modelId="{3C372543-D968-4E68-8A09-23B7AEB6D370}" type="presParOf" srcId="{B36BA79C-E0E8-49DB-B027-21FF0EC82A91}" destId="{8D30B9FE-E598-4E9B-A70B-5F52397E3B78}" srcOrd="1" destOrd="0" presId="urn:microsoft.com/office/officeart/2005/8/layout/vList2"/>
    <dgm:cxn modelId="{614BE826-A3DD-4921-89F4-1ED9E8624B0A}" type="presParOf" srcId="{B36BA79C-E0E8-49DB-B027-21FF0EC82A91}" destId="{CE8406AA-121C-4744-BFD2-8831BFD8BFE5}" srcOrd="2" destOrd="0" presId="urn:microsoft.com/office/officeart/2005/8/layout/vList2"/>
    <dgm:cxn modelId="{7A8F4CFA-5EB9-4311-8765-4FE4B344998A}" type="presParOf" srcId="{B36BA79C-E0E8-49DB-B027-21FF0EC82A91}" destId="{5BD90730-0D3D-4C59-B4A5-F5987205FEAB}" srcOrd="3" destOrd="0" presId="urn:microsoft.com/office/officeart/2005/8/layout/vList2"/>
    <dgm:cxn modelId="{FC6DA4F0-170C-4CB1-B362-1613907F1310}" type="presParOf" srcId="{B36BA79C-E0E8-49DB-B027-21FF0EC82A91}" destId="{A425411B-F621-4587-982C-AE0681962340}" srcOrd="4" destOrd="0" presId="urn:microsoft.com/office/officeart/2005/8/layout/vList2"/>
    <dgm:cxn modelId="{8C7AC8FB-7448-4391-AF81-4959042ECF87}" type="presParOf" srcId="{B36BA79C-E0E8-49DB-B027-21FF0EC82A91}" destId="{26FFA9B3-1BBE-4C63-AD2B-239667403953}" srcOrd="5" destOrd="0" presId="urn:microsoft.com/office/officeart/2005/8/layout/vList2"/>
    <dgm:cxn modelId="{D4A81B0D-39C4-4874-AF81-6834A328B112}" type="presParOf" srcId="{B36BA79C-E0E8-49DB-B027-21FF0EC82A91}" destId="{D3682B05-2168-4919-A081-A35447D22DDA}" srcOrd="6" destOrd="0" presId="urn:microsoft.com/office/officeart/2005/8/layout/vList2"/>
    <dgm:cxn modelId="{BA413A38-D441-45CE-A62A-1A641B2BB5CA}" type="presParOf" srcId="{B36BA79C-E0E8-49DB-B027-21FF0EC82A91}" destId="{6ABD63FB-F333-4409-8D76-630AD27B6216}" srcOrd="7" destOrd="0" presId="urn:microsoft.com/office/officeart/2005/8/layout/vList2"/>
    <dgm:cxn modelId="{80459D03-26B2-4E13-8927-C619A57F8129}" type="presParOf" srcId="{B36BA79C-E0E8-49DB-B027-21FF0EC82A91}" destId="{83A89334-6962-4215-B2EA-D90E6589DF6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DF5E00-548D-4378-9D85-C4E36D8BB490}"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9A8B9382-4F63-420F-AABC-81622E45C9DA}">
      <dgm:prSet/>
      <dgm:spPr/>
      <dgm:t>
        <a:bodyPr/>
        <a:lstStyle/>
        <a:p>
          <a:pPr rtl="0"/>
          <a:r>
            <a:rPr lang="en-GB" dirty="0" smtClean="0"/>
            <a:t>Subject Choices</a:t>
          </a:r>
          <a:endParaRPr lang="en-GB" dirty="0"/>
        </a:p>
      </dgm:t>
    </dgm:pt>
    <dgm:pt modelId="{1A8A9F98-3AFC-428E-A044-1C4F5F89F006}" type="parTrans" cxnId="{CF69FB5C-B863-49AF-A26C-C2D74198247D}">
      <dgm:prSet/>
      <dgm:spPr/>
      <dgm:t>
        <a:bodyPr/>
        <a:lstStyle/>
        <a:p>
          <a:endParaRPr lang="en-US"/>
        </a:p>
      </dgm:t>
    </dgm:pt>
    <dgm:pt modelId="{16974989-9073-46E8-ACFC-A33F87470686}" type="sibTrans" cxnId="{CF69FB5C-B863-49AF-A26C-C2D74198247D}">
      <dgm:prSet/>
      <dgm:spPr/>
      <dgm:t>
        <a:bodyPr/>
        <a:lstStyle/>
        <a:p>
          <a:endParaRPr lang="en-US"/>
        </a:p>
      </dgm:t>
    </dgm:pt>
    <dgm:pt modelId="{829C70A8-73F6-4178-A3D8-907EB867F6AF}" type="pres">
      <dgm:prSet presAssocID="{75DF5E00-548D-4378-9D85-C4E36D8BB490}" presName="linear" presStyleCnt="0">
        <dgm:presLayoutVars>
          <dgm:animLvl val="lvl"/>
          <dgm:resizeHandles val="exact"/>
        </dgm:presLayoutVars>
      </dgm:prSet>
      <dgm:spPr/>
      <dgm:t>
        <a:bodyPr/>
        <a:lstStyle/>
        <a:p>
          <a:endParaRPr lang="en-US"/>
        </a:p>
      </dgm:t>
    </dgm:pt>
    <dgm:pt modelId="{FE50AD3E-9644-4BCA-9E3C-9E4D00DAFF29}" type="pres">
      <dgm:prSet presAssocID="{9A8B9382-4F63-420F-AABC-81622E45C9DA}" presName="parentText" presStyleLbl="node1" presStyleIdx="0" presStyleCnt="1">
        <dgm:presLayoutVars>
          <dgm:chMax val="0"/>
          <dgm:bulletEnabled val="1"/>
        </dgm:presLayoutVars>
      </dgm:prSet>
      <dgm:spPr/>
      <dgm:t>
        <a:bodyPr/>
        <a:lstStyle/>
        <a:p>
          <a:endParaRPr lang="en-US"/>
        </a:p>
      </dgm:t>
    </dgm:pt>
  </dgm:ptLst>
  <dgm:cxnLst>
    <dgm:cxn modelId="{CF69FB5C-B863-49AF-A26C-C2D74198247D}" srcId="{75DF5E00-548D-4378-9D85-C4E36D8BB490}" destId="{9A8B9382-4F63-420F-AABC-81622E45C9DA}" srcOrd="0" destOrd="0" parTransId="{1A8A9F98-3AFC-428E-A044-1C4F5F89F006}" sibTransId="{16974989-9073-46E8-ACFC-A33F87470686}"/>
    <dgm:cxn modelId="{5339A81C-7242-4CCA-BA70-960BFB434C88}" type="presOf" srcId="{9A8B9382-4F63-420F-AABC-81622E45C9DA}" destId="{FE50AD3E-9644-4BCA-9E3C-9E4D00DAFF29}" srcOrd="0" destOrd="0" presId="urn:microsoft.com/office/officeart/2005/8/layout/vList2"/>
    <dgm:cxn modelId="{1DCEE2BD-21BE-4B7F-8D92-4E848486DC13}" type="presOf" srcId="{75DF5E00-548D-4378-9D85-C4E36D8BB490}" destId="{829C70A8-73F6-4178-A3D8-907EB867F6AF}" srcOrd="0" destOrd="0" presId="urn:microsoft.com/office/officeart/2005/8/layout/vList2"/>
    <dgm:cxn modelId="{F90B89BF-4805-4E93-8803-691B21A233D8}" type="presParOf" srcId="{829C70A8-73F6-4178-A3D8-907EB867F6AF}" destId="{FE50AD3E-9644-4BCA-9E3C-9E4D00DAFF2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844E69-FDED-4275-8190-BE7FEE17A90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1EA6E6A4-077D-4353-B9C9-ABAC07FBCF20}">
      <dgm:prSet/>
      <dgm:spPr/>
      <dgm:t>
        <a:bodyPr/>
        <a:lstStyle/>
        <a:p>
          <a:pPr rtl="0"/>
          <a:r>
            <a:rPr lang="en-GB" b="1" dirty="0" smtClean="0"/>
            <a:t>3 timetabled subjects (based on advice)</a:t>
          </a:r>
          <a:endParaRPr lang="en-GB" b="1" dirty="0"/>
        </a:p>
      </dgm:t>
    </dgm:pt>
    <dgm:pt modelId="{981D6D5F-5082-4EEA-BF72-DD510B69E60C}" type="parTrans" cxnId="{E0A354D9-63EA-41AB-87C1-04E8C77FB934}">
      <dgm:prSet/>
      <dgm:spPr/>
      <dgm:t>
        <a:bodyPr/>
        <a:lstStyle/>
        <a:p>
          <a:endParaRPr lang="en-US"/>
        </a:p>
      </dgm:t>
    </dgm:pt>
    <dgm:pt modelId="{8675441E-7F9A-44AF-9D91-852042C8C4AF}" type="sibTrans" cxnId="{E0A354D9-63EA-41AB-87C1-04E8C77FB934}">
      <dgm:prSet/>
      <dgm:spPr/>
      <dgm:t>
        <a:bodyPr/>
        <a:lstStyle/>
        <a:p>
          <a:endParaRPr lang="en-US"/>
        </a:p>
      </dgm:t>
    </dgm:pt>
    <dgm:pt modelId="{A31A01AA-8763-480A-A40A-B9D5A3B087C2}">
      <dgm:prSet/>
      <dgm:spPr/>
      <dgm:t>
        <a:bodyPr/>
        <a:lstStyle/>
        <a:p>
          <a:pPr rtl="0"/>
          <a:r>
            <a:rPr lang="en-GB" dirty="0" smtClean="0"/>
            <a:t>N5 to Adv. Higher subjects available</a:t>
          </a:r>
          <a:endParaRPr lang="en-GB" dirty="0"/>
        </a:p>
      </dgm:t>
    </dgm:pt>
    <dgm:pt modelId="{9EAB4517-E894-42AF-9A27-8DD1C1D36C5A}" type="parTrans" cxnId="{6604874A-14D0-4159-872B-4CC7ED5A2B3C}">
      <dgm:prSet/>
      <dgm:spPr/>
      <dgm:t>
        <a:bodyPr/>
        <a:lstStyle/>
        <a:p>
          <a:endParaRPr lang="en-US"/>
        </a:p>
      </dgm:t>
    </dgm:pt>
    <dgm:pt modelId="{3946DFAC-6080-4E27-AB94-3E2539043BBC}" type="sibTrans" cxnId="{6604874A-14D0-4159-872B-4CC7ED5A2B3C}">
      <dgm:prSet/>
      <dgm:spPr/>
      <dgm:t>
        <a:bodyPr/>
        <a:lstStyle/>
        <a:p>
          <a:endParaRPr lang="en-US"/>
        </a:p>
      </dgm:t>
    </dgm:pt>
    <dgm:pt modelId="{EDD48B11-D402-4F47-B651-401B1FFC07B8}">
      <dgm:prSet/>
      <dgm:spPr/>
      <dgm:t>
        <a:bodyPr/>
        <a:lstStyle/>
        <a:p>
          <a:pPr rtl="0"/>
          <a:r>
            <a:rPr lang="en-GB" dirty="0" smtClean="0"/>
            <a:t>Vocational Programme</a:t>
          </a:r>
          <a:endParaRPr lang="en-GB" dirty="0"/>
        </a:p>
      </dgm:t>
    </dgm:pt>
    <dgm:pt modelId="{84463A75-6DE2-4A29-B114-29481614C694}" type="parTrans" cxnId="{DDBF34EE-A8E7-4000-A346-FCF6156DD5A3}">
      <dgm:prSet/>
      <dgm:spPr/>
      <dgm:t>
        <a:bodyPr/>
        <a:lstStyle/>
        <a:p>
          <a:endParaRPr lang="en-US"/>
        </a:p>
      </dgm:t>
    </dgm:pt>
    <dgm:pt modelId="{3888FCE8-C657-4C45-978C-B4F27C7CA0C6}" type="sibTrans" cxnId="{DDBF34EE-A8E7-4000-A346-FCF6156DD5A3}">
      <dgm:prSet/>
      <dgm:spPr/>
      <dgm:t>
        <a:bodyPr/>
        <a:lstStyle/>
        <a:p>
          <a:endParaRPr lang="en-US"/>
        </a:p>
      </dgm:t>
    </dgm:pt>
    <dgm:pt modelId="{CA7F30A2-B574-4651-B5DF-61D24F60781C}">
      <dgm:prSet/>
      <dgm:spPr/>
      <dgm:t>
        <a:bodyPr/>
        <a:lstStyle/>
        <a:p>
          <a:pPr rtl="0"/>
          <a:r>
            <a:rPr lang="en-GB" dirty="0" smtClean="0"/>
            <a:t>Monitoring Attendance</a:t>
          </a:r>
          <a:endParaRPr lang="en-GB" dirty="0"/>
        </a:p>
      </dgm:t>
    </dgm:pt>
    <dgm:pt modelId="{072D4FEA-27C4-4C50-B089-0D590986B491}" type="parTrans" cxnId="{4321F586-B300-4B9F-9E4F-27A8A050F89D}">
      <dgm:prSet/>
      <dgm:spPr/>
      <dgm:t>
        <a:bodyPr/>
        <a:lstStyle/>
        <a:p>
          <a:endParaRPr lang="en-US"/>
        </a:p>
      </dgm:t>
    </dgm:pt>
    <dgm:pt modelId="{62CADB46-9E40-4C5B-A315-211AE17BCADC}" type="sibTrans" cxnId="{4321F586-B300-4B9F-9E4F-27A8A050F89D}">
      <dgm:prSet/>
      <dgm:spPr/>
      <dgm:t>
        <a:bodyPr/>
        <a:lstStyle/>
        <a:p>
          <a:endParaRPr lang="en-US"/>
        </a:p>
      </dgm:t>
    </dgm:pt>
    <dgm:pt modelId="{F847C8DF-AEE7-4D04-80E9-8951CDA2DD29}" type="pres">
      <dgm:prSet presAssocID="{88844E69-FDED-4275-8190-BE7FEE17A908}" presName="linear" presStyleCnt="0">
        <dgm:presLayoutVars>
          <dgm:animLvl val="lvl"/>
          <dgm:resizeHandles val="exact"/>
        </dgm:presLayoutVars>
      </dgm:prSet>
      <dgm:spPr/>
      <dgm:t>
        <a:bodyPr/>
        <a:lstStyle/>
        <a:p>
          <a:endParaRPr lang="en-US"/>
        </a:p>
      </dgm:t>
    </dgm:pt>
    <dgm:pt modelId="{4EAE2565-9F6C-4085-88BF-35F85515D179}" type="pres">
      <dgm:prSet presAssocID="{1EA6E6A4-077D-4353-B9C9-ABAC07FBCF20}" presName="parentText" presStyleLbl="node1" presStyleIdx="0" presStyleCnt="4">
        <dgm:presLayoutVars>
          <dgm:chMax val="0"/>
          <dgm:bulletEnabled val="1"/>
        </dgm:presLayoutVars>
      </dgm:prSet>
      <dgm:spPr/>
      <dgm:t>
        <a:bodyPr/>
        <a:lstStyle/>
        <a:p>
          <a:endParaRPr lang="en-US"/>
        </a:p>
      </dgm:t>
    </dgm:pt>
    <dgm:pt modelId="{1C201382-FFB7-458F-BDDF-75330BE36BF2}" type="pres">
      <dgm:prSet presAssocID="{8675441E-7F9A-44AF-9D91-852042C8C4AF}" presName="spacer" presStyleCnt="0"/>
      <dgm:spPr/>
    </dgm:pt>
    <dgm:pt modelId="{B5332942-B04E-46EA-8BC1-A340BEF92D4B}" type="pres">
      <dgm:prSet presAssocID="{A31A01AA-8763-480A-A40A-B9D5A3B087C2}" presName="parentText" presStyleLbl="node1" presStyleIdx="1" presStyleCnt="4">
        <dgm:presLayoutVars>
          <dgm:chMax val="0"/>
          <dgm:bulletEnabled val="1"/>
        </dgm:presLayoutVars>
      </dgm:prSet>
      <dgm:spPr/>
      <dgm:t>
        <a:bodyPr/>
        <a:lstStyle/>
        <a:p>
          <a:endParaRPr lang="en-US"/>
        </a:p>
      </dgm:t>
    </dgm:pt>
    <dgm:pt modelId="{C06C5920-AAE0-41D5-AA90-A8CDA3A0D32F}" type="pres">
      <dgm:prSet presAssocID="{3946DFAC-6080-4E27-AB94-3E2539043BBC}" presName="spacer" presStyleCnt="0"/>
      <dgm:spPr/>
    </dgm:pt>
    <dgm:pt modelId="{E8A021A5-203A-40BA-B401-34F588969A89}" type="pres">
      <dgm:prSet presAssocID="{EDD48B11-D402-4F47-B651-401B1FFC07B8}" presName="parentText" presStyleLbl="node1" presStyleIdx="2" presStyleCnt="4">
        <dgm:presLayoutVars>
          <dgm:chMax val="0"/>
          <dgm:bulletEnabled val="1"/>
        </dgm:presLayoutVars>
      </dgm:prSet>
      <dgm:spPr/>
      <dgm:t>
        <a:bodyPr/>
        <a:lstStyle/>
        <a:p>
          <a:endParaRPr lang="en-US"/>
        </a:p>
      </dgm:t>
    </dgm:pt>
    <dgm:pt modelId="{9D921594-4808-49F1-858F-95BFCE87B96B}" type="pres">
      <dgm:prSet presAssocID="{3888FCE8-C657-4C45-978C-B4F27C7CA0C6}" presName="spacer" presStyleCnt="0"/>
      <dgm:spPr/>
    </dgm:pt>
    <dgm:pt modelId="{13A9CE0A-BF9B-4F95-AF39-BD1F3402B842}" type="pres">
      <dgm:prSet presAssocID="{CA7F30A2-B574-4651-B5DF-61D24F60781C}" presName="parentText" presStyleLbl="node1" presStyleIdx="3" presStyleCnt="4">
        <dgm:presLayoutVars>
          <dgm:chMax val="0"/>
          <dgm:bulletEnabled val="1"/>
        </dgm:presLayoutVars>
      </dgm:prSet>
      <dgm:spPr/>
      <dgm:t>
        <a:bodyPr/>
        <a:lstStyle/>
        <a:p>
          <a:endParaRPr lang="en-US"/>
        </a:p>
      </dgm:t>
    </dgm:pt>
  </dgm:ptLst>
  <dgm:cxnLst>
    <dgm:cxn modelId="{E0A354D9-63EA-41AB-87C1-04E8C77FB934}" srcId="{88844E69-FDED-4275-8190-BE7FEE17A908}" destId="{1EA6E6A4-077D-4353-B9C9-ABAC07FBCF20}" srcOrd="0" destOrd="0" parTransId="{981D6D5F-5082-4EEA-BF72-DD510B69E60C}" sibTransId="{8675441E-7F9A-44AF-9D91-852042C8C4AF}"/>
    <dgm:cxn modelId="{229A43D5-797C-4B45-8189-7DD6768E595E}" type="presOf" srcId="{A31A01AA-8763-480A-A40A-B9D5A3B087C2}" destId="{B5332942-B04E-46EA-8BC1-A340BEF92D4B}" srcOrd="0" destOrd="0" presId="urn:microsoft.com/office/officeart/2005/8/layout/vList2"/>
    <dgm:cxn modelId="{4321F586-B300-4B9F-9E4F-27A8A050F89D}" srcId="{88844E69-FDED-4275-8190-BE7FEE17A908}" destId="{CA7F30A2-B574-4651-B5DF-61D24F60781C}" srcOrd="3" destOrd="0" parTransId="{072D4FEA-27C4-4C50-B089-0D590986B491}" sibTransId="{62CADB46-9E40-4C5B-A315-211AE17BCADC}"/>
    <dgm:cxn modelId="{6604874A-14D0-4159-872B-4CC7ED5A2B3C}" srcId="{88844E69-FDED-4275-8190-BE7FEE17A908}" destId="{A31A01AA-8763-480A-A40A-B9D5A3B087C2}" srcOrd="1" destOrd="0" parTransId="{9EAB4517-E894-42AF-9A27-8DD1C1D36C5A}" sibTransId="{3946DFAC-6080-4E27-AB94-3E2539043BBC}"/>
    <dgm:cxn modelId="{DDBF34EE-A8E7-4000-A346-FCF6156DD5A3}" srcId="{88844E69-FDED-4275-8190-BE7FEE17A908}" destId="{EDD48B11-D402-4F47-B651-401B1FFC07B8}" srcOrd="2" destOrd="0" parTransId="{84463A75-6DE2-4A29-B114-29481614C694}" sibTransId="{3888FCE8-C657-4C45-978C-B4F27C7CA0C6}"/>
    <dgm:cxn modelId="{61EECE39-CAE1-4B8B-A1C2-28AF786FAAB9}" type="presOf" srcId="{EDD48B11-D402-4F47-B651-401B1FFC07B8}" destId="{E8A021A5-203A-40BA-B401-34F588969A89}" srcOrd="0" destOrd="0" presId="urn:microsoft.com/office/officeart/2005/8/layout/vList2"/>
    <dgm:cxn modelId="{D90C5149-6DE3-48F3-B555-CB88477ADE78}" type="presOf" srcId="{CA7F30A2-B574-4651-B5DF-61D24F60781C}" destId="{13A9CE0A-BF9B-4F95-AF39-BD1F3402B842}" srcOrd="0" destOrd="0" presId="urn:microsoft.com/office/officeart/2005/8/layout/vList2"/>
    <dgm:cxn modelId="{65E38645-3EBD-4C2C-A7C0-6E9E2AC2D86D}" type="presOf" srcId="{1EA6E6A4-077D-4353-B9C9-ABAC07FBCF20}" destId="{4EAE2565-9F6C-4085-88BF-35F85515D179}" srcOrd="0" destOrd="0" presId="urn:microsoft.com/office/officeart/2005/8/layout/vList2"/>
    <dgm:cxn modelId="{4E9A8165-BA34-4CFD-8ADC-FC555C9092E1}" type="presOf" srcId="{88844E69-FDED-4275-8190-BE7FEE17A908}" destId="{F847C8DF-AEE7-4D04-80E9-8951CDA2DD29}" srcOrd="0" destOrd="0" presId="urn:microsoft.com/office/officeart/2005/8/layout/vList2"/>
    <dgm:cxn modelId="{C3BFEE93-6BA7-48AE-8FE3-BA1A0F282FCD}" type="presParOf" srcId="{F847C8DF-AEE7-4D04-80E9-8951CDA2DD29}" destId="{4EAE2565-9F6C-4085-88BF-35F85515D179}" srcOrd="0" destOrd="0" presId="urn:microsoft.com/office/officeart/2005/8/layout/vList2"/>
    <dgm:cxn modelId="{B6C1ABA9-4FFD-469A-8689-CB0CC3A0FDF9}" type="presParOf" srcId="{F847C8DF-AEE7-4D04-80E9-8951CDA2DD29}" destId="{1C201382-FFB7-458F-BDDF-75330BE36BF2}" srcOrd="1" destOrd="0" presId="urn:microsoft.com/office/officeart/2005/8/layout/vList2"/>
    <dgm:cxn modelId="{F5E3DAF7-95C9-4A84-857A-ACBD9BC22DD8}" type="presParOf" srcId="{F847C8DF-AEE7-4D04-80E9-8951CDA2DD29}" destId="{B5332942-B04E-46EA-8BC1-A340BEF92D4B}" srcOrd="2" destOrd="0" presId="urn:microsoft.com/office/officeart/2005/8/layout/vList2"/>
    <dgm:cxn modelId="{3DAE2335-3830-491E-AB52-587447AEA564}" type="presParOf" srcId="{F847C8DF-AEE7-4D04-80E9-8951CDA2DD29}" destId="{C06C5920-AAE0-41D5-AA90-A8CDA3A0D32F}" srcOrd="3" destOrd="0" presId="urn:microsoft.com/office/officeart/2005/8/layout/vList2"/>
    <dgm:cxn modelId="{68BCF95D-43EB-40DA-8C80-AAC98B217D1D}" type="presParOf" srcId="{F847C8DF-AEE7-4D04-80E9-8951CDA2DD29}" destId="{E8A021A5-203A-40BA-B401-34F588969A89}" srcOrd="4" destOrd="0" presId="urn:microsoft.com/office/officeart/2005/8/layout/vList2"/>
    <dgm:cxn modelId="{89203397-4256-4257-A504-91A87D82E82F}" type="presParOf" srcId="{F847C8DF-AEE7-4D04-80E9-8951CDA2DD29}" destId="{9D921594-4808-49F1-858F-95BFCE87B96B}" srcOrd="5" destOrd="0" presId="urn:microsoft.com/office/officeart/2005/8/layout/vList2"/>
    <dgm:cxn modelId="{AD0CE2AC-11AB-4660-B06D-13A1AFAD46FA}" type="presParOf" srcId="{F847C8DF-AEE7-4D04-80E9-8951CDA2DD29}" destId="{13A9CE0A-BF9B-4F95-AF39-BD1F3402B842}"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BA4B16-2D29-4ADA-9746-35A3B98C01DC}"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2BACA6D6-1CD9-483E-B841-1E3B8A03C546}">
      <dgm:prSet/>
      <dgm:spPr/>
      <dgm:t>
        <a:bodyPr/>
        <a:lstStyle/>
        <a:p>
          <a:pPr rtl="0"/>
          <a:r>
            <a:rPr lang="en-GB" b="1" dirty="0" smtClean="0"/>
            <a:t>School Photographs</a:t>
          </a:r>
          <a:endParaRPr lang="en-GB" dirty="0"/>
        </a:p>
      </dgm:t>
    </dgm:pt>
    <dgm:pt modelId="{961693F5-E787-4FD6-912D-DFAC9F2D6FB2}" type="parTrans" cxnId="{DD6999F2-2101-4B8E-8CEC-C19349968EF8}">
      <dgm:prSet/>
      <dgm:spPr/>
      <dgm:t>
        <a:bodyPr/>
        <a:lstStyle/>
        <a:p>
          <a:endParaRPr lang="en-US"/>
        </a:p>
      </dgm:t>
    </dgm:pt>
    <dgm:pt modelId="{6BB1A5BF-2E74-40A9-B502-977D0E0830B1}" type="sibTrans" cxnId="{DD6999F2-2101-4B8E-8CEC-C19349968EF8}">
      <dgm:prSet/>
      <dgm:spPr/>
      <dgm:t>
        <a:bodyPr/>
        <a:lstStyle/>
        <a:p>
          <a:endParaRPr lang="en-US"/>
        </a:p>
      </dgm:t>
    </dgm:pt>
    <dgm:pt modelId="{9CF1A2D5-8083-4EB9-996F-07B8F98BF8E4}">
      <dgm:prSet/>
      <dgm:spPr/>
      <dgm:t>
        <a:bodyPr/>
        <a:lstStyle/>
        <a:p>
          <a:pPr rtl="0"/>
          <a:r>
            <a:rPr lang="en-GB" b="1" dirty="0" smtClean="0"/>
            <a:t>Young Enterprise Awards</a:t>
          </a:r>
          <a:endParaRPr lang="en-GB" dirty="0"/>
        </a:p>
      </dgm:t>
    </dgm:pt>
    <dgm:pt modelId="{3B9C6580-6E5E-4DA1-8BBD-37F18D5F288C}" type="parTrans" cxnId="{EFB609B8-A626-4644-83D1-15DCD9F5244F}">
      <dgm:prSet/>
      <dgm:spPr/>
      <dgm:t>
        <a:bodyPr/>
        <a:lstStyle/>
        <a:p>
          <a:endParaRPr lang="en-US"/>
        </a:p>
      </dgm:t>
    </dgm:pt>
    <dgm:pt modelId="{D930204E-ECB1-46A4-A141-FBE1D38DE2A3}" type="sibTrans" cxnId="{EFB609B8-A626-4644-83D1-15DCD9F5244F}">
      <dgm:prSet/>
      <dgm:spPr/>
      <dgm:t>
        <a:bodyPr/>
        <a:lstStyle/>
        <a:p>
          <a:endParaRPr lang="en-US"/>
        </a:p>
      </dgm:t>
    </dgm:pt>
    <dgm:pt modelId="{E6D17758-CC29-4013-9289-B4FB96EA0BD3}" type="pres">
      <dgm:prSet presAssocID="{E9BA4B16-2D29-4ADA-9746-35A3B98C01DC}" presName="compositeShape" presStyleCnt="0">
        <dgm:presLayoutVars>
          <dgm:chMax val="7"/>
          <dgm:dir/>
          <dgm:resizeHandles val="exact"/>
        </dgm:presLayoutVars>
      </dgm:prSet>
      <dgm:spPr/>
      <dgm:t>
        <a:bodyPr/>
        <a:lstStyle/>
        <a:p>
          <a:endParaRPr lang="en-US"/>
        </a:p>
      </dgm:t>
    </dgm:pt>
    <dgm:pt modelId="{106E2162-AF7E-4387-B8D8-012462B10CAF}" type="pres">
      <dgm:prSet presAssocID="{2BACA6D6-1CD9-483E-B841-1E3B8A03C546}" presName="circ1" presStyleLbl="vennNode1" presStyleIdx="0" presStyleCnt="2" custLinFactNeighborX="2128" custLinFactNeighborY="298"/>
      <dgm:spPr/>
      <dgm:t>
        <a:bodyPr/>
        <a:lstStyle/>
        <a:p>
          <a:endParaRPr lang="en-US"/>
        </a:p>
      </dgm:t>
    </dgm:pt>
    <dgm:pt modelId="{D6D9B3BB-BAED-437A-88E6-1AE71C99FBDA}" type="pres">
      <dgm:prSet presAssocID="{2BACA6D6-1CD9-483E-B841-1E3B8A03C546}" presName="circ1Tx" presStyleLbl="revTx" presStyleIdx="0" presStyleCnt="0">
        <dgm:presLayoutVars>
          <dgm:chMax val="0"/>
          <dgm:chPref val="0"/>
          <dgm:bulletEnabled val="1"/>
        </dgm:presLayoutVars>
      </dgm:prSet>
      <dgm:spPr/>
      <dgm:t>
        <a:bodyPr/>
        <a:lstStyle/>
        <a:p>
          <a:endParaRPr lang="en-US"/>
        </a:p>
      </dgm:t>
    </dgm:pt>
    <dgm:pt modelId="{E048D5B9-2194-4FF4-93B4-5441F14CAAC5}" type="pres">
      <dgm:prSet presAssocID="{9CF1A2D5-8083-4EB9-996F-07B8F98BF8E4}" presName="circ2" presStyleLbl="vennNode1" presStyleIdx="1" presStyleCnt="2"/>
      <dgm:spPr/>
      <dgm:t>
        <a:bodyPr/>
        <a:lstStyle/>
        <a:p>
          <a:endParaRPr lang="en-US"/>
        </a:p>
      </dgm:t>
    </dgm:pt>
    <dgm:pt modelId="{EECB7839-4C86-4C23-919A-886317D0BF00}" type="pres">
      <dgm:prSet presAssocID="{9CF1A2D5-8083-4EB9-996F-07B8F98BF8E4}" presName="circ2Tx" presStyleLbl="revTx" presStyleIdx="0" presStyleCnt="0">
        <dgm:presLayoutVars>
          <dgm:chMax val="0"/>
          <dgm:chPref val="0"/>
          <dgm:bulletEnabled val="1"/>
        </dgm:presLayoutVars>
      </dgm:prSet>
      <dgm:spPr/>
      <dgm:t>
        <a:bodyPr/>
        <a:lstStyle/>
        <a:p>
          <a:endParaRPr lang="en-US"/>
        </a:p>
      </dgm:t>
    </dgm:pt>
  </dgm:ptLst>
  <dgm:cxnLst>
    <dgm:cxn modelId="{079F2773-C51F-43EB-B08A-6F3F175971E2}" type="presOf" srcId="{2BACA6D6-1CD9-483E-B841-1E3B8A03C546}" destId="{D6D9B3BB-BAED-437A-88E6-1AE71C99FBDA}" srcOrd="1" destOrd="0" presId="urn:microsoft.com/office/officeart/2005/8/layout/venn1"/>
    <dgm:cxn modelId="{8548A4FB-5E50-4E8B-AD24-F36E2D10608F}" type="presOf" srcId="{9CF1A2D5-8083-4EB9-996F-07B8F98BF8E4}" destId="{E048D5B9-2194-4FF4-93B4-5441F14CAAC5}" srcOrd="0" destOrd="0" presId="urn:microsoft.com/office/officeart/2005/8/layout/venn1"/>
    <dgm:cxn modelId="{6F7AF6E9-8781-4AE4-B276-C5C90E3F600C}" type="presOf" srcId="{2BACA6D6-1CD9-483E-B841-1E3B8A03C546}" destId="{106E2162-AF7E-4387-B8D8-012462B10CAF}" srcOrd="0" destOrd="0" presId="urn:microsoft.com/office/officeart/2005/8/layout/venn1"/>
    <dgm:cxn modelId="{EFB609B8-A626-4644-83D1-15DCD9F5244F}" srcId="{E9BA4B16-2D29-4ADA-9746-35A3B98C01DC}" destId="{9CF1A2D5-8083-4EB9-996F-07B8F98BF8E4}" srcOrd="1" destOrd="0" parTransId="{3B9C6580-6E5E-4DA1-8BBD-37F18D5F288C}" sibTransId="{D930204E-ECB1-46A4-A141-FBE1D38DE2A3}"/>
    <dgm:cxn modelId="{AB07D2C6-256E-42B3-B218-C00958403F9B}" type="presOf" srcId="{9CF1A2D5-8083-4EB9-996F-07B8F98BF8E4}" destId="{EECB7839-4C86-4C23-919A-886317D0BF00}" srcOrd="1" destOrd="0" presId="urn:microsoft.com/office/officeart/2005/8/layout/venn1"/>
    <dgm:cxn modelId="{4A2C6992-4214-470E-A3E1-0F9BD7D341EC}" type="presOf" srcId="{E9BA4B16-2D29-4ADA-9746-35A3B98C01DC}" destId="{E6D17758-CC29-4013-9289-B4FB96EA0BD3}" srcOrd="0" destOrd="0" presId="urn:microsoft.com/office/officeart/2005/8/layout/venn1"/>
    <dgm:cxn modelId="{DD6999F2-2101-4B8E-8CEC-C19349968EF8}" srcId="{E9BA4B16-2D29-4ADA-9746-35A3B98C01DC}" destId="{2BACA6D6-1CD9-483E-B841-1E3B8A03C546}" srcOrd="0" destOrd="0" parTransId="{961693F5-E787-4FD6-912D-DFAC9F2D6FB2}" sibTransId="{6BB1A5BF-2E74-40A9-B502-977D0E0830B1}"/>
    <dgm:cxn modelId="{36CA8A6D-0B80-4D23-A8FF-8062F41EE549}" type="presParOf" srcId="{E6D17758-CC29-4013-9289-B4FB96EA0BD3}" destId="{106E2162-AF7E-4387-B8D8-012462B10CAF}" srcOrd="0" destOrd="0" presId="urn:microsoft.com/office/officeart/2005/8/layout/venn1"/>
    <dgm:cxn modelId="{B373BE60-CE86-42FD-93E6-D0D18E3E4B46}" type="presParOf" srcId="{E6D17758-CC29-4013-9289-B4FB96EA0BD3}" destId="{D6D9B3BB-BAED-437A-88E6-1AE71C99FBDA}" srcOrd="1" destOrd="0" presId="urn:microsoft.com/office/officeart/2005/8/layout/venn1"/>
    <dgm:cxn modelId="{BF4F6E77-DCEF-4E06-9F73-AF79CC3E7B1A}" type="presParOf" srcId="{E6D17758-CC29-4013-9289-B4FB96EA0BD3}" destId="{E048D5B9-2194-4FF4-93B4-5441F14CAAC5}" srcOrd="2" destOrd="0" presId="urn:microsoft.com/office/officeart/2005/8/layout/venn1"/>
    <dgm:cxn modelId="{676DDD96-F6C0-44A4-8C85-3104D6A90536}" type="presParOf" srcId="{E6D17758-CC29-4013-9289-B4FB96EA0BD3}" destId="{EECB7839-4C86-4C23-919A-886317D0BF0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327EF-D950-4DCD-A87A-8E3118DF715B}">
      <dsp:nvSpPr>
        <dsp:cNvPr id="0" name=""/>
        <dsp:cNvSpPr/>
      </dsp:nvSpPr>
      <dsp:spPr>
        <a:xfrm>
          <a:off x="0" y="28416"/>
          <a:ext cx="8229600" cy="81549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GB" sz="3400" b="1" kern="1200" dirty="0" smtClean="0"/>
            <a:t>Introduction</a:t>
          </a:r>
          <a:endParaRPr lang="en-GB" sz="3400" b="1" kern="1200" dirty="0"/>
        </a:p>
      </dsp:txBody>
      <dsp:txXfrm>
        <a:off x="39809" y="68225"/>
        <a:ext cx="8149982" cy="735872"/>
      </dsp:txXfrm>
    </dsp:sp>
    <dsp:sp modelId="{CE8406AA-121C-4744-BFD2-8831BFD8BFE5}">
      <dsp:nvSpPr>
        <dsp:cNvPr id="0" name=""/>
        <dsp:cNvSpPr/>
      </dsp:nvSpPr>
      <dsp:spPr>
        <a:xfrm>
          <a:off x="0" y="941826"/>
          <a:ext cx="8229600" cy="81549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GB" sz="3400" b="1" kern="1200" dirty="0" smtClean="0"/>
            <a:t>Insight into the move from S5 to S6</a:t>
          </a:r>
          <a:endParaRPr lang="en-GB" sz="3400" kern="1200" dirty="0"/>
        </a:p>
      </dsp:txBody>
      <dsp:txXfrm>
        <a:off x="39809" y="981635"/>
        <a:ext cx="8149982" cy="735872"/>
      </dsp:txXfrm>
    </dsp:sp>
    <dsp:sp modelId="{A425411B-F621-4587-982C-AE0681962340}">
      <dsp:nvSpPr>
        <dsp:cNvPr id="0" name=""/>
        <dsp:cNvSpPr/>
      </dsp:nvSpPr>
      <dsp:spPr>
        <a:xfrm>
          <a:off x="0" y="1855236"/>
          <a:ext cx="8229600" cy="81549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GB" sz="3400" b="1" kern="1200" dirty="0" smtClean="0"/>
            <a:t>Challenges of S6</a:t>
          </a:r>
          <a:endParaRPr lang="en-GB" sz="3400" kern="1200" dirty="0"/>
        </a:p>
      </dsp:txBody>
      <dsp:txXfrm>
        <a:off x="39809" y="1895045"/>
        <a:ext cx="8149982" cy="735872"/>
      </dsp:txXfrm>
    </dsp:sp>
    <dsp:sp modelId="{D3682B05-2168-4919-A081-A35447D22DDA}">
      <dsp:nvSpPr>
        <dsp:cNvPr id="0" name=""/>
        <dsp:cNvSpPr/>
      </dsp:nvSpPr>
      <dsp:spPr>
        <a:xfrm>
          <a:off x="0" y="3661864"/>
          <a:ext cx="8229600" cy="81549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GB" sz="3400" b="1" kern="1200" dirty="0" smtClean="0"/>
            <a:t>College and University application advice</a:t>
          </a:r>
          <a:endParaRPr lang="en-GB" sz="3400" kern="1200" dirty="0"/>
        </a:p>
      </dsp:txBody>
      <dsp:txXfrm>
        <a:off x="39809" y="3701673"/>
        <a:ext cx="8149982" cy="735872"/>
      </dsp:txXfrm>
    </dsp:sp>
    <dsp:sp modelId="{83A89334-6962-4215-B2EA-D90E6589DF6F}">
      <dsp:nvSpPr>
        <dsp:cNvPr id="0" name=""/>
        <dsp:cNvSpPr/>
      </dsp:nvSpPr>
      <dsp:spPr>
        <a:xfrm>
          <a:off x="0" y="2725763"/>
          <a:ext cx="8229600" cy="81549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GB" sz="3400" b="1" kern="1200" dirty="0" smtClean="0"/>
            <a:t>Scholar</a:t>
          </a:r>
          <a:endParaRPr lang="en-GB" sz="3400" kern="1200" dirty="0"/>
        </a:p>
      </dsp:txBody>
      <dsp:txXfrm>
        <a:off x="39809" y="2765572"/>
        <a:ext cx="8149982" cy="735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0AD3E-9644-4BCA-9E3C-9E4D00DAFF29}">
      <dsp:nvSpPr>
        <dsp:cNvPr id="0" name=""/>
        <dsp:cNvSpPr/>
      </dsp:nvSpPr>
      <dsp:spPr>
        <a:xfrm>
          <a:off x="0" y="7852"/>
          <a:ext cx="4402832" cy="112729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GB" sz="4700" kern="1200" dirty="0" smtClean="0"/>
            <a:t>Subject Choices</a:t>
          </a:r>
          <a:endParaRPr lang="en-GB" sz="4700" kern="1200" dirty="0"/>
        </a:p>
      </dsp:txBody>
      <dsp:txXfrm>
        <a:off x="55030" y="62882"/>
        <a:ext cx="4292772" cy="10172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E2565-9F6C-4085-88BF-35F85515D179}">
      <dsp:nvSpPr>
        <dsp:cNvPr id="0" name=""/>
        <dsp:cNvSpPr/>
      </dsp:nvSpPr>
      <dsp:spPr>
        <a:xfrm>
          <a:off x="0" y="328251"/>
          <a:ext cx="8229600" cy="88744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GB" sz="3700" b="1" kern="1200" dirty="0" smtClean="0"/>
            <a:t>3 timetabled subjects (based on advice)</a:t>
          </a:r>
          <a:endParaRPr lang="en-GB" sz="3700" b="1" kern="1200" dirty="0"/>
        </a:p>
      </dsp:txBody>
      <dsp:txXfrm>
        <a:off x="43321" y="371572"/>
        <a:ext cx="8142958" cy="800803"/>
      </dsp:txXfrm>
    </dsp:sp>
    <dsp:sp modelId="{B5332942-B04E-46EA-8BC1-A340BEF92D4B}">
      <dsp:nvSpPr>
        <dsp:cNvPr id="0" name=""/>
        <dsp:cNvSpPr/>
      </dsp:nvSpPr>
      <dsp:spPr>
        <a:xfrm>
          <a:off x="0" y="1322256"/>
          <a:ext cx="8229600" cy="88744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GB" sz="3700" kern="1200" dirty="0" smtClean="0"/>
            <a:t>N5 to Adv. Higher subjects available</a:t>
          </a:r>
          <a:endParaRPr lang="en-GB" sz="3700" kern="1200" dirty="0"/>
        </a:p>
      </dsp:txBody>
      <dsp:txXfrm>
        <a:off x="43321" y="1365577"/>
        <a:ext cx="8142958" cy="800803"/>
      </dsp:txXfrm>
    </dsp:sp>
    <dsp:sp modelId="{E8A021A5-203A-40BA-B401-34F588969A89}">
      <dsp:nvSpPr>
        <dsp:cNvPr id="0" name=""/>
        <dsp:cNvSpPr/>
      </dsp:nvSpPr>
      <dsp:spPr>
        <a:xfrm>
          <a:off x="0" y="2316261"/>
          <a:ext cx="8229600" cy="88744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GB" sz="3700" kern="1200" dirty="0" smtClean="0"/>
            <a:t>Vocational Programme</a:t>
          </a:r>
          <a:endParaRPr lang="en-GB" sz="3700" kern="1200" dirty="0"/>
        </a:p>
      </dsp:txBody>
      <dsp:txXfrm>
        <a:off x="43321" y="2359582"/>
        <a:ext cx="8142958" cy="800803"/>
      </dsp:txXfrm>
    </dsp:sp>
    <dsp:sp modelId="{13A9CE0A-BF9B-4F95-AF39-BD1F3402B842}">
      <dsp:nvSpPr>
        <dsp:cNvPr id="0" name=""/>
        <dsp:cNvSpPr/>
      </dsp:nvSpPr>
      <dsp:spPr>
        <a:xfrm>
          <a:off x="0" y="3310266"/>
          <a:ext cx="8229600" cy="88744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GB" sz="3700" kern="1200" dirty="0" smtClean="0"/>
            <a:t>Monitoring Attendance</a:t>
          </a:r>
          <a:endParaRPr lang="en-GB" sz="3700" kern="1200" dirty="0"/>
        </a:p>
      </dsp:txBody>
      <dsp:txXfrm>
        <a:off x="43321" y="3353587"/>
        <a:ext cx="8142958" cy="800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E2162-AF7E-4387-B8D8-012462B10CAF}">
      <dsp:nvSpPr>
        <dsp:cNvPr id="0" name=""/>
        <dsp:cNvSpPr/>
      </dsp:nvSpPr>
      <dsp:spPr>
        <a:xfrm>
          <a:off x="171258" y="1039178"/>
          <a:ext cx="2770246" cy="27702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pPr>
          <a:r>
            <a:rPr lang="en-GB" sz="2300" b="1" kern="1200" dirty="0" smtClean="0"/>
            <a:t>School Photographs</a:t>
          </a:r>
          <a:endParaRPr lang="en-GB" sz="2300" kern="1200" dirty="0"/>
        </a:p>
      </dsp:txBody>
      <dsp:txXfrm>
        <a:off x="558094" y="1365849"/>
        <a:ext cx="1597259" cy="2116903"/>
      </dsp:txXfrm>
    </dsp:sp>
    <dsp:sp modelId="{E048D5B9-2194-4FF4-93B4-5441F14CAAC5}">
      <dsp:nvSpPr>
        <dsp:cNvPr id="0" name=""/>
        <dsp:cNvSpPr/>
      </dsp:nvSpPr>
      <dsp:spPr>
        <a:xfrm>
          <a:off x="2108881" y="1030922"/>
          <a:ext cx="2770246" cy="27702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pPr>
          <a:r>
            <a:rPr lang="en-GB" sz="2300" b="1" kern="1200" dirty="0" smtClean="0"/>
            <a:t>Young Enterprise Awards</a:t>
          </a:r>
          <a:endParaRPr lang="en-GB" sz="2300" kern="1200" dirty="0"/>
        </a:p>
      </dsp:txBody>
      <dsp:txXfrm>
        <a:off x="2895032" y="1357594"/>
        <a:ext cx="1597259" cy="21169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419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8155" y="0"/>
            <a:ext cx="2889362" cy="494193"/>
          </a:xfrm>
          <a:prstGeom prst="rect">
            <a:avLst/>
          </a:prstGeom>
        </p:spPr>
        <p:txBody>
          <a:bodyPr vert="horz" lIns="91440" tIns="45720" rIns="91440" bIns="45720" rtlCol="0"/>
          <a:lstStyle>
            <a:lvl1pPr algn="r">
              <a:defRPr sz="1200"/>
            </a:lvl1pPr>
          </a:lstStyle>
          <a:p>
            <a:fld id="{B3E3E2DF-9405-47E1-A6F4-C59EBA94FAC9}" type="datetimeFigureOut">
              <a:rPr lang="en-GB" smtClean="0"/>
              <a:t>16/09/2020</a:t>
            </a:fld>
            <a:endParaRPr lang="en-GB" dirty="0"/>
          </a:p>
        </p:txBody>
      </p:sp>
      <p:sp>
        <p:nvSpPr>
          <p:cNvPr id="4" name="Footer Placeholder 3"/>
          <p:cNvSpPr>
            <a:spLocks noGrp="1"/>
          </p:cNvSpPr>
          <p:nvPr>
            <p:ph type="ftr" sz="quarter" idx="2"/>
          </p:nvPr>
        </p:nvSpPr>
        <p:spPr>
          <a:xfrm>
            <a:off x="0" y="9378470"/>
            <a:ext cx="2889362" cy="49419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8155" y="9378470"/>
            <a:ext cx="2889362" cy="494193"/>
          </a:xfrm>
          <a:prstGeom prst="rect">
            <a:avLst/>
          </a:prstGeom>
        </p:spPr>
        <p:txBody>
          <a:bodyPr vert="horz" lIns="91440" tIns="45720" rIns="91440" bIns="45720" rtlCol="0" anchor="b"/>
          <a:lstStyle>
            <a:lvl1pPr algn="r">
              <a:defRPr sz="1200"/>
            </a:lvl1pPr>
          </a:lstStyle>
          <a:p>
            <a:fld id="{3F994A0E-106A-4571-BB61-B16FFC978346}" type="slidenum">
              <a:rPr lang="en-GB" smtClean="0"/>
              <a:t>‹#›</a:t>
            </a:fld>
            <a:endParaRPr lang="en-GB" dirty="0"/>
          </a:p>
        </p:txBody>
      </p:sp>
    </p:spTree>
    <p:extLst>
      <p:ext uri="{BB962C8B-B14F-4D97-AF65-F5344CB8AC3E}">
        <p14:creationId xmlns:p14="http://schemas.microsoft.com/office/powerpoint/2010/main" val="323076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890665" cy="49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25" tIns="45213" rIns="90425" bIns="45213" numCol="1" anchor="t" anchorCtr="0" compatLnSpc="1">
            <a:prstTxWarp prst="textNoShape">
              <a:avLst/>
            </a:prstTxWarp>
          </a:bodyPr>
          <a:lstStyle>
            <a:lvl1pPr eaLnBrk="0" hangingPunct="0">
              <a:defRPr sz="1200"/>
            </a:lvl1pPr>
          </a:lstStyle>
          <a:p>
            <a:pPr>
              <a:defRPr/>
            </a:pPr>
            <a:endParaRPr lang="en-GB" altLang="en-US" dirty="0"/>
          </a:p>
        </p:txBody>
      </p:sp>
      <p:sp>
        <p:nvSpPr>
          <p:cNvPr id="44035" name="Rectangle 3"/>
          <p:cNvSpPr>
            <a:spLocks noGrp="1" noChangeArrowheads="1"/>
          </p:cNvSpPr>
          <p:nvPr>
            <p:ph type="dt" idx="1"/>
          </p:nvPr>
        </p:nvSpPr>
        <p:spPr bwMode="auto">
          <a:xfrm>
            <a:off x="3776867" y="0"/>
            <a:ext cx="2890665" cy="49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25" tIns="45213" rIns="90425" bIns="45213" numCol="1" anchor="t" anchorCtr="0" compatLnSpc="1">
            <a:prstTxWarp prst="textNoShape">
              <a:avLst/>
            </a:prstTxWarp>
          </a:bodyPr>
          <a:lstStyle>
            <a:lvl1pPr algn="r" eaLnBrk="0" hangingPunct="0">
              <a:defRPr sz="1200"/>
            </a:lvl1pPr>
          </a:lstStyle>
          <a:p>
            <a:pPr>
              <a:defRPr/>
            </a:pPr>
            <a:fld id="{9A1CD128-C93A-40DC-8EF4-17625D375314}" type="datetimeFigureOut">
              <a:rPr lang="en-GB" altLang="en-US"/>
              <a:pPr>
                <a:defRPr/>
              </a:pPr>
              <a:t>16/09/2020</a:t>
            </a:fld>
            <a:endParaRPr lang="en-GB" altLang="en-US" dirty="0"/>
          </a:p>
        </p:txBody>
      </p:sp>
      <p:sp>
        <p:nvSpPr>
          <p:cNvPr id="12292" name="Rectangle 4"/>
          <p:cNvSpPr>
            <a:spLocks noGrp="1" noRot="1" noChangeAspect="1" noChangeArrowheads="1" noTextEdit="1"/>
          </p:cNvSpPr>
          <p:nvPr>
            <p:ph type="sldImg" idx="2"/>
          </p:nvPr>
        </p:nvSpPr>
        <p:spPr bwMode="auto">
          <a:xfrm>
            <a:off x="866775" y="739775"/>
            <a:ext cx="4935538"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5"/>
          <p:cNvSpPr>
            <a:spLocks noGrp="1" noChangeArrowheads="1"/>
          </p:cNvSpPr>
          <p:nvPr>
            <p:ph type="body" sz="quarter" idx="3"/>
          </p:nvPr>
        </p:nvSpPr>
        <p:spPr bwMode="auto">
          <a:xfrm>
            <a:off x="666598" y="4690068"/>
            <a:ext cx="5335893" cy="444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25" tIns="45213" rIns="90425" bIns="45213"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4038" name="Rectangle 6"/>
          <p:cNvSpPr>
            <a:spLocks noGrp="1" noChangeArrowheads="1"/>
          </p:cNvSpPr>
          <p:nvPr>
            <p:ph type="ftr" sz="quarter" idx="4"/>
          </p:nvPr>
        </p:nvSpPr>
        <p:spPr bwMode="auto">
          <a:xfrm>
            <a:off x="0" y="9376977"/>
            <a:ext cx="2890665" cy="49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25" tIns="45213" rIns="90425" bIns="45213" numCol="1" anchor="b" anchorCtr="0" compatLnSpc="1">
            <a:prstTxWarp prst="textNoShape">
              <a:avLst/>
            </a:prstTxWarp>
          </a:bodyPr>
          <a:lstStyle>
            <a:lvl1pPr eaLnBrk="0" hangingPunct="0">
              <a:defRPr sz="1200"/>
            </a:lvl1pPr>
          </a:lstStyle>
          <a:p>
            <a:pPr>
              <a:defRPr/>
            </a:pPr>
            <a:endParaRPr lang="en-GB" altLang="en-US" dirty="0"/>
          </a:p>
        </p:txBody>
      </p:sp>
      <p:sp>
        <p:nvSpPr>
          <p:cNvPr id="44039" name="Rectangle 7"/>
          <p:cNvSpPr>
            <a:spLocks noGrp="1" noChangeArrowheads="1"/>
          </p:cNvSpPr>
          <p:nvPr>
            <p:ph type="sldNum" sz="quarter" idx="5"/>
          </p:nvPr>
        </p:nvSpPr>
        <p:spPr bwMode="auto">
          <a:xfrm>
            <a:off x="3776867" y="9376977"/>
            <a:ext cx="2890665" cy="49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25" tIns="45213" rIns="90425" bIns="45213" numCol="1" anchor="b" anchorCtr="0" compatLnSpc="1">
            <a:prstTxWarp prst="textNoShape">
              <a:avLst/>
            </a:prstTxWarp>
          </a:bodyPr>
          <a:lstStyle>
            <a:lvl1pPr algn="r" eaLnBrk="0" hangingPunct="0">
              <a:defRPr sz="1200"/>
            </a:lvl1pPr>
          </a:lstStyle>
          <a:p>
            <a:pPr>
              <a:defRPr/>
            </a:pPr>
            <a:fld id="{A9BE295B-7C7C-42CD-ACA8-81B406450C1D}" type="slidenum">
              <a:rPr lang="en-GB" altLang="en-US"/>
              <a:pPr>
                <a:defRPr/>
              </a:pPr>
              <a:t>‹#›</a:t>
            </a:fld>
            <a:endParaRPr lang="en-GB" altLang="en-US" dirty="0"/>
          </a:p>
        </p:txBody>
      </p:sp>
    </p:spTree>
    <p:extLst>
      <p:ext uri="{BB962C8B-B14F-4D97-AF65-F5344CB8AC3E}">
        <p14:creationId xmlns:p14="http://schemas.microsoft.com/office/powerpoint/2010/main" val="33651838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BE295B-7C7C-42CD-ACA8-81B406450C1D}" type="slidenum">
              <a:rPr lang="en-GB" altLang="en-US"/>
              <a:pPr>
                <a:defRPr/>
              </a:pPr>
              <a:t>1</a:t>
            </a:fld>
            <a:endParaRPr lang="en-GB" altLang="en-US" dirty="0"/>
          </a:p>
        </p:txBody>
      </p:sp>
    </p:spTree>
    <p:extLst>
      <p:ext uri="{BB962C8B-B14F-4D97-AF65-F5344CB8AC3E}">
        <p14:creationId xmlns:p14="http://schemas.microsoft.com/office/powerpoint/2010/main" val="3424943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Continues to be very important.</a:t>
            </a:r>
            <a:endParaRPr lang="en-GB" dirty="0"/>
          </a:p>
        </p:txBody>
      </p:sp>
      <p:sp>
        <p:nvSpPr>
          <p:cNvPr id="4" name="Slide Number Placeholder 3"/>
          <p:cNvSpPr>
            <a:spLocks noGrp="1"/>
          </p:cNvSpPr>
          <p:nvPr>
            <p:ph type="sldNum" sz="quarter" idx="10"/>
          </p:nvPr>
        </p:nvSpPr>
        <p:spPr/>
        <p:txBody>
          <a:bodyPr/>
          <a:lstStyle/>
          <a:p>
            <a:pPr>
              <a:defRPr/>
            </a:pPr>
            <a:fld id="{A9BE295B-7C7C-42CD-ACA8-81B406450C1D}" type="slidenum">
              <a:rPr lang="en-GB" altLang="en-US" smtClean="0"/>
              <a:pPr>
                <a:defRPr/>
              </a:pPr>
              <a:t>10</a:t>
            </a:fld>
            <a:endParaRPr lang="en-GB" altLang="en-US" dirty="0"/>
          </a:p>
        </p:txBody>
      </p:sp>
    </p:spTree>
    <p:extLst>
      <p:ext uri="{BB962C8B-B14F-4D97-AF65-F5344CB8AC3E}">
        <p14:creationId xmlns:p14="http://schemas.microsoft.com/office/powerpoint/2010/main" val="1623812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88165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9BE295B-7C7C-42CD-ACA8-81B406450C1D}" type="slidenum">
              <a:rPr lang="en-GB" altLang="en-US" smtClean="0"/>
              <a:pPr>
                <a:defRPr/>
              </a:pPr>
              <a:t>16</a:t>
            </a:fld>
            <a:endParaRPr lang="en-GB" altLang="en-US" dirty="0"/>
          </a:p>
        </p:txBody>
      </p:sp>
    </p:spTree>
    <p:extLst>
      <p:ext uri="{BB962C8B-B14F-4D97-AF65-F5344CB8AC3E}">
        <p14:creationId xmlns:p14="http://schemas.microsoft.com/office/powerpoint/2010/main" val="2798516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9BE295B-7C7C-42CD-ACA8-81B406450C1D}" type="slidenum">
              <a:rPr lang="en-GB" altLang="en-US" smtClean="0"/>
              <a:pPr>
                <a:defRPr/>
              </a:pPr>
              <a:t>18</a:t>
            </a:fld>
            <a:endParaRPr lang="en-GB" altLang="en-US" dirty="0"/>
          </a:p>
        </p:txBody>
      </p:sp>
    </p:spTree>
    <p:extLst>
      <p:ext uri="{BB962C8B-B14F-4D97-AF65-F5344CB8AC3E}">
        <p14:creationId xmlns:p14="http://schemas.microsoft.com/office/powerpoint/2010/main" val="4103992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9BE295B-7C7C-42CD-ACA8-81B406450C1D}" type="slidenum">
              <a:rPr lang="en-GB" altLang="en-US" smtClean="0"/>
              <a:pPr>
                <a:defRPr/>
              </a:pPr>
              <a:t>19</a:t>
            </a:fld>
            <a:endParaRPr lang="en-GB" altLang="en-US" dirty="0"/>
          </a:p>
        </p:txBody>
      </p:sp>
    </p:spTree>
    <p:extLst>
      <p:ext uri="{BB962C8B-B14F-4D97-AF65-F5344CB8AC3E}">
        <p14:creationId xmlns:p14="http://schemas.microsoft.com/office/powerpoint/2010/main" val="34710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p>
          <a:p>
            <a:endParaRPr lang="en-GB" dirty="0"/>
          </a:p>
        </p:txBody>
      </p:sp>
      <p:sp>
        <p:nvSpPr>
          <p:cNvPr id="4" name="Slide Number Placeholder 3"/>
          <p:cNvSpPr>
            <a:spLocks noGrp="1"/>
          </p:cNvSpPr>
          <p:nvPr>
            <p:ph type="sldNum" sz="quarter" idx="10"/>
          </p:nvPr>
        </p:nvSpPr>
        <p:spPr/>
        <p:txBody>
          <a:bodyPr/>
          <a:lstStyle/>
          <a:p>
            <a:pPr>
              <a:defRPr/>
            </a:pPr>
            <a:fld id="{A9BE295B-7C7C-42CD-ACA8-81B406450C1D}" type="slidenum">
              <a:rPr lang="en-GB" altLang="en-US" smtClean="0"/>
              <a:pPr>
                <a:defRPr/>
              </a:pPr>
              <a:t>28</a:t>
            </a:fld>
            <a:endParaRPr lang="en-GB" altLang="en-US" dirty="0"/>
          </a:p>
        </p:txBody>
      </p:sp>
    </p:spTree>
    <p:extLst>
      <p:ext uri="{BB962C8B-B14F-4D97-AF65-F5344CB8AC3E}">
        <p14:creationId xmlns:p14="http://schemas.microsoft.com/office/powerpoint/2010/main" val="4086186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Even</a:t>
            </a:r>
            <a:r>
              <a:rPr lang="en-GB" baseline="0" dirty="0" smtClean="0"/>
              <a:t> if </a:t>
            </a:r>
            <a:r>
              <a:rPr lang="en-GB" dirty="0" smtClean="0"/>
              <a:t>your child is already quite determined about what they want to do and have firm ideas about their next steps, I would</a:t>
            </a:r>
            <a:r>
              <a:rPr lang="en-GB" baseline="0" dirty="0" smtClean="0"/>
              <a:t> still encourage them to explore all the options that might be available to them. </a:t>
            </a:r>
            <a:endParaRPr lang="en-GB" dirty="0"/>
          </a:p>
        </p:txBody>
      </p:sp>
      <p:sp>
        <p:nvSpPr>
          <p:cNvPr id="4" name="Slide Number Placeholder 3"/>
          <p:cNvSpPr>
            <a:spLocks noGrp="1"/>
          </p:cNvSpPr>
          <p:nvPr>
            <p:ph type="sldNum" sz="quarter" idx="10"/>
          </p:nvPr>
        </p:nvSpPr>
        <p:spPr/>
        <p:txBody>
          <a:bodyPr/>
          <a:lstStyle/>
          <a:p>
            <a:pPr>
              <a:defRPr/>
            </a:pPr>
            <a:fld id="{A9BE295B-7C7C-42CD-ACA8-81B406450C1D}" type="slidenum">
              <a:rPr lang="en-GB" altLang="en-US" smtClean="0"/>
              <a:pPr>
                <a:defRPr/>
              </a:pPr>
              <a:t>37</a:t>
            </a:fld>
            <a:endParaRPr lang="en-GB" altLang="en-US" dirty="0"/>
          </a:p>
        </p:txBody>
      </p:sp>
    </p:spTree>
    <p:extLst>
      <p:ext uri="{BB962C8B-B14F-4D97-AF65-F5344CB8AC3E}">
        <p14:creationId xmlns:p14="http://schemas.microsoft.com/office/powerpoint/2010/main" val="1501656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9BE295B-7C7C-42CD-ACA8-81B406450C1D}" type="slidenum">
              <a:rPr lang="en-GB" altLang="en-US" smtClean="0"/>
              <a:pPr>
                <a:defRPr/>
              </a:pPr>
              <a:t>39</a:t>
            </a:fld>
            <a:endParaRPr lang="en-GB" altLang="en-US" dirty="0"/>
          </a:p>
        </p:txBody>
      </p:sp>
    </p:spTree>
    <p:extLst>
      <p:ext uri="{BB962C8B-B14F-4D97-AF65-F5344CB8AC3E}">
        <p14:creationId xmlns:p14="http://schemas.microsoft.com/office/powerpoint/2010/main" val="2305829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We recognise that some of our young people may be disheartened by their exam results this year particularly in the midst of the Covid-19 pandemic and the disruption that has been caused.</a:t>
            </a:r>
            <a:r>
              <a:rPr lang="en-GB" sz="1200" baseline="0" dirty="0" smtClean="0"/>
              <a:t> </a:t>
            </a:r>
            <a:r>
              <a:rPr lang="en-GB" sz="1200" dirty="0" smtClean="0"/>
              <a:t>#NoWrongPath aims to demonstrate to young people that many people in interesting job roles across Scotland may not have taken a straight, obvious or traditional path to get there. This has always</a:t>
            </a:r>
            <a:r>
              <a:rPr lang="en-GB" sz="1200" baseline="0" dirty="0" smtClean="0"/>
              <a:t> been the case when we have talked about different routes of progression on the qualifications ladder, but this site also just demonstrates that peoples’ lives take different turns and where young people believe they want to be right now might not necessarily be where they end up and that there is no definitive route to achieving anyone’s ambition. </a:t>
            </a:r>
            <a:endParaRPr lang="en-GB" dirty="0"/>
          </a:p>
        </p:txBody>
      </p:sp>
      <p:sp>
        <p:nvSpPr>
          <p:cNvPr id="4" name="Slide Number Placeholder 3"/>
          <p:cNvSpPr>
            <a:spLocks noGrp="1"/>
          </p:cNvSpPr>
          <p:nvPr>
            <p:ph type="sldNum" sz="quarter" idx="10"/>
          </p:nvPr>
        </p:nvSpPr>
        <p:spPr/>
        <p:txBody>
          <a:bodyPr/>
          <a:lstStyle/>
          <a:p>
            <a:pPr>
              <a:defRPr/>
            </a:pPr>
            <a:fld id="{A9BE295B-7C7C-42CD-ACA8-81B406450C1D}" type="slidenum">
              <a:rPr lang="en-GB" altLang="en-US" smtClean="0"/>
              <a:pPr>
                <a:defRPr/>
              </a:pPr>
              <a:t>45</a:t>
            </a:fld>
            <a:endParaRPr lang="en-GB" altLang="en-US" dirty="0"/>
          </a:p>
        </p:txBody>
      </p:sp>
    </p:spTree>
    <p:extLst>
      <p:ext uri="{BB962C8B-B14F-4D97-AF65-F5344CB8AC3E}">
        <p14:creationId xmlns:p14="http://schemas.microsoft.com/office/powerpoint/2010/main" val="2781794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p:spPr>
        <p:txBody>
          <a:bodyPr/>
          <a:lstStyle/>
          <a:p>
            <a:pPr eaLnBrk="1" hangingPunct="1"/>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9BE295B-7C7C-42CD-ACA8-81B406450C1D}" type="slidenum">
              <a:rPr lang="en-GB" altLang="en-US" smtClean="0"/>
              <a:pPr>
                <a:defRPr/>
              </a:pPr>
              <a:t>2</a:t>
            </a:fld>
            <a:endParaRPr lang="en-GB" altLang="en-US" dirty="0"/>
          </a:p>
        </p:txBody>
      </p:sp>
    </p:spTree>
    <p:extLst>
      <p:ext uri="{BB962C8B-B14F-4D97-AF65-F5344CB8AC3E}">
        <p14:creationId xmlns:p14="http://schemas.microsoft.com/office/powerpoint/2010/main" val="1800112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we are not currently able to invite parents into school,</a:t>
            </a:r>
            <a:r>
              <a:rPr lang="en-US" baseline="0" dirty="0" smtClean="0"/>
              <a:t> therefore you will receive a report in lieu of this meeting with the possibility of a conversation with some staff being available online.</a:t>
            </a:r>
            <a:endParaRPr lang="en-US" dirty="0"/>
          </a:p>
        </p:txBody>
      </p:sp>
      <p:sp>
        <p:nvSpPr>
          <p:cNvPr id="4" name="Slide Number Placeholder 3"/>
          <p:cNvSpPr>
            <a:spLocks noGrp="1"/>
          </p:cNvSpPr>
          <p:nvPr>
            <p:ph type="sldNum" sz="quarter" idx="10"/>
          </p:nvPr>
        </p:nvSpPr>
        <p:spPr/>
        <p:txBody>
          <a:bodyPr/>
          <a:lstStyle/>
          <a:p>
            <a:pPr>
              <a:defRPr/>
            </a:pPr>
            <a:fld id="{A9BE295B-7C7C-42CD-ACA8-81B406450C1D}" type="slidenum">
              <a:rPr lang="en-GB" altLang="en-US"/>
              <a:pPr>
                <a:defRPr/>
              </a:pPr>
              <a:t>48</a:t>
            </a:fld>
            <a:endParaRPr lang="en-GB" altLang="en-US" dirty="0"/>
          </a:p>
        </p:txBody>
      </p:sp>
    </p:spTree>
    <p:extLst>
      <p:ext uri="{BB962C8B-B14F-4D97-AF65-F5344CB8AC3E}">
        <p14:creationId xmlns:p14="http://schemas.microsoft.com/office/powerpoint/2010/main" val="988399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Each S6 pupil should now be undertaking a minimum of three subjects</a:t>
            </a:r>
            <a:r>
              <a:rPr lang="en-GB" baseline="0" dirty="0" smtClean="0"/>
              <a:t> – the pattern may vary between three in school and one/two in school and a vocational option. </a:t>
            </a:r>
            <a:r>
              <a:rPr lang="en-GB" b="1" baseline="0" dirty="0" smtClean="0"/>
              <a:t>Please note some pupils do not yet have the required number of subjects they must ensure they speak with Mrs Mitchell immediately.</a:t>
            </a:r>
            <a:endParaRPr lang="en-GB" b="0" baseline="0" dirty="0" smtClean="0"/>
          </a:p>
          <a:p>
            <a:r>
              <a:rPr lang="en-GB" b="0" baseline="0" dirty="0" smtClean="0"/>
              <a:t>In addition to the three academic courses all pupils are expected to take on some level of volunteering/community involvement. There has been a great response this year so far. This is also something that enhances an application too.</a:t>
            </a:r>
          </a:p>
          <a:p>
            <a:r>
              <a:rPr lang="en-GB" b="0" baseline="0" dirty="0" smtClean="0"/>
              <a:t>Attendance is key to success and we will continue to monitor pupil attendance at their timetabled classes. Pupil Support staff will review this regularly.</a:t>
            </a:r>
            <a:endParaRPr lang="en-GB" dirty="0"/>
          </a:p>
        </p:txBody>
      </p:sp>
      <p:sp>
        <p:nvSpPr>
          <p:cNvPr id="4" name="Slide Number Placeholder 3"/>
          <p:cNvSpPr>
            <a:spLocks noGrp="1"/>
          </p:cNvSpPr>
          <p:nvPr>
            <p:ph type="sldNum" sz="quarter" idx="10"/>
          </p:nvPr>
        </p:nvSpPr>
        <p:spPr/>
        <p:txBody>
          <a:bodyPr/>
          <a:lstStyle/>
          <a:p>
            <a:pPr>
              <a:defRPr/>
            </a:pPr>
            <a:fld id="{A9BE295B-7C7C-42CD-ACA8-81B406450C1D}" type="slidenum">
              <a:rPr lang="en-GB" altLang="en-US" smtClean="0"/>
              <a:pPr>
                <a:defRPr/>
              </a:pPr>
              <a:t>3</a:t>
            </a:fld>
            <a:endParaRPr lang="en-GB" altLang="en-US" dirty="0"/>
          </a:p>
        </p:txBody>
      </p:sp>
    </p:spTree>
    <p:extLst>
      <p:ext uri="{BB962C8B-B14F-4D97-AF65-F5344CB8AC3E}">
        <p14:creationId xmlns:p14="http://schemas.microsoft.com/office/powerpoint/2010/main" val="261471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Sometimes with less subjects we allow bad habits to creep in – ‘I can do that in my study period tomorrow…’ etc. Pupils still need to manage their time efficiently and commit to both regular classwork and homework but also time for review and consolidation.</a:t>
            </a:r>
            <a:r>
              <a:rPr lang="en-GB" baseline="0" dirty="0" smtClean="0"/>
              <a:t> This is their final year, they want it to count and most importantly add to the qualifications already achieved. </a:t>
            </a:r>
          </a:p>
          <a:p>
            <a:r>
              <a:rPr lang="en-GB" baseline="0" dirty="0" smtClean="0"/>
              <a:t>Pupils are hopefully with us until the end of S6. Some do leave after receiving unconditional University offers or drop subjects based on conditional offers. Before making any changes following accepting an offer, pupils should check with University. It has been known for offers to be withdrawn if pupils change what they are doing despite it not seeming to be part of an offer/condition.</a:t>
            </a:r>
            <a:endParaRPr lang="en-GB" dirty="0"/>
          </a:p>
        </p:txBody>
      </p:sp>
      <p:sp>
        <p:nvSpPr>
          <p:cNvPr id="4" name="Slide Number Placeholder 3"/>
          <p:cNvSpPr>
            <a:spLocks noGrp="1"/>
          </p:cNvSpPr>
          <p:nvPr>
            <p:ph type="sldNum" sz="quarter" idx="10"/>
          </p:nvPr>
        </p:nvSpPr>
        <p:spPr/>
        <p:txBody>
          <a:bodyPr/>
          <a:lstStyle/>
          <a:p>
            <a:pPr>
              <a:defRPr/>
            </a:pPr>
            <a:fld id="{A9BE295B-7C7C-42CD-ACA8-81B406450C1D}" type="slidenum">
              <a:rPr lang="en-GB" altLang="en-US" smtClean="0"/>
              <a:pPr>
                <a:defRPr/>
              </a:pPr>
              <a:t>4</a:t>
            </a:fld>
            <a:endParaRPr lang="en-GB" altLang="en-US" dirty="0"/>
          </a:p>
        </p:txBody>
      </p:sp>
    </p:spTree>
    <p:extLst>
      <p:ext uri="{BB962C8B-B14F-4D97-AF65-F5344CB8AC3E}">
        <p14:creationId xmlns:p14="http://schemas.microsoft.com/office/powerpoint/2010/main" val="2017424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a:t>
            </a:r>
            <a:r>
              <a:rPr lang="en-GB" baseline="0" dirty="0" smtClean="0"/>
              <a:t> expect S6 to be role models for younger pupils. I want them to take on responsibility around the school and share their talents and abilities in departments. They are a popular year group with staff and I want them to be remembered in that way once they have moved on. They have a lot to offer the school and in these particularly difficult circumstances I hope they ‘step up’ and show themselves to be the pupils I know they are both in and out of the classroom.</a:t>
            </a:r>
            <a:endParaRPr lang="en-GB" dirty="0" smtClean="0"/>
          </a:p>
        </p:txBody>
      </p:sp>
      <p:sp>
        <p:nvSpPr>
          <p:cNvPr id="4" name="Slide Number Placeholder 3"/>
          <p:cNvSpPr>
            <a:spLocks noGrp="1"/>
          </p:cNvSpPr>
          <p:nvPr>
            <p:ph type="sldNum" sz="quarter" idx="10"/>
          </p:nvPr>
        </p:nvSpPr>
        <p:spPr/>
        <p:txBody>
          <a:bodyPr/>
          <a:lstStyle/>
          <a:p>
            <a:pPr>
              <a:defRPr/>
            </a:pPr>
            <a:fld id="{A9BE295B-7C7C-42CD-ACA8-81B406450C1D}" type="slidenum">
              <a:rPr lang="en-GB" altLang="en-US" smtClean="0"/>
              <a:pPr>
                <a:defRPr/>
              </a:pPr>
              <a:t>5</a:t>
            </a:fld>
            <a:endParaRPr lang="en-GB" altLang="en-US" dirty="0"/>
          </a:p>
        </p:txBody>
      </p:sp>
    </p:spTree>
    <p:extLst>
      <p:ext uri="{BB962C8B-B14F-4D97-AF65-F5344CB8AC3E}">
        <p14:creationId xmlns:p14="http://schemas.microsoft.com/office/powerpoint/2010/main" val="3758649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Opportunities to work on developing/ enhancing other skills</a:t>
            </a:r>
          </a:p>
          <a:p>
            <a:r>
              <a:rPr lang="en-GB" dirty="0" smtClean="0"/>
              <a:t>Other platforms to work within the school other than your timetabled classroom</a:t>
            </a:r>
          </a:p>
          <a:p>
            <a:r>
              <a:rPr lang="en-GB" dirty="0" smtClean="0"/>
              <a:t>Working with staff in different ways, taking on greater responsibility within the school</a:t>
            </a:r>
            <a:endParaRPr lang="en-GB" dirty="0"/>
          </a:p>
        </p:txBody>
      </p:sp>
      <p:sp>
        <p:nvSpPr>
          <p:cNvPr id="4" name="Slide Number Placeholder 3"/>
          <p:cNvSpPr>
            <a:spLocks noGrp="1"/>
          </p:cNvSpPr>
          <p:nvPr>
            <p:ph type="sldNum" sz="quarter" idx="10"/>
          </p:nvPr>
        </p:nvSpPr>
        <p:spPr/>
        <p:txBody>
          <a:bodyPr/>
          <a:lstStyle/>
          <a:p>
            <a:pPr>
              <a:defRPr/>
            </a:pPr>
            <a:fld id="{A9BE295B-7C7C-42CD-ACA8-81B406450C1D}" type="slidenum">
              <a:rPr lang="en-GB" altLang="en-US" smtClean="0"/>
              <a:pPr>
                <a:defRPr/>
              </a:pPr>
              <a:t>6</a:t>
            </a:fld>
            <a:endParaRPr lang="en-GB" altLang="en-US" dirty="0"/>
          </a:p>
        </p:txBody>
      </p:sp>
    </p:spTree>
    <p:extLst>
      <p:ext uri="{BB962C8B-B14F-4D97-AF65-F5344CB8AC3E}">
        <p14:creationId xmlns:p14="http://schemas.microsoft.com/office/powerpoint/2010/main" val="318584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9BE295B-7C7C-42CD-ACA8-81B406450C1D}" type="slidenum">
              <a:rPr lang="en-GB" altLang="en-US" smtClean="0"/>
              <a:pPr>
                <a:defRPr/>
              </a:pPr>
              <a:t>7</a:t>
            </a:fld>
            <a:endParaRPr lang="en-GB" altLang="en-US" dirty="0"/>
          </a:p>
        </p:txBody>
      </p:sp>
    </p:spTree>
    <p:extLst>
      <p:ext uri="{BB962C8B-B14F-4D97-AF65-F5344CB8AC3E}">
        <p14:creationId xmlns:p14="http://schemas.microsoft.com/office/powerpoint/2010/main" val="814517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year is going to be very different, but we are going to try to retain as many of the traditions as possible,</a:t>
            </a:r>
            <a:r>
              <a:rPr lang="en-US" baseline="0" dirty="0" smtClean="0"/>
              <a:t> in some format.</a:t>
            </a:r>
          </a:p>
          <a:p>
            <a:r>
              <a:rPr lang="en-US" baseline="0" dirty="0" smtClean="0"/>
              <a:t>The year group have already organised committees for Prom, the yearbook, Charities Week and for their Leavers Hoodies. These groups are chaired by our Pupil Leadership Team who are Ailsa Finlay, Ryan Bruce, Katie Little and Fraser Hyde. Work is already underway in all four groups. Well done.</a:t>
            </a:r>
            <a:endParaRPr lang="en-US" dirty="0"/>
          </a:p>
        </p:txBody>
      </p:sp>
      <p:sp>
        <p:nvSpPr>
          <p:cNvPr id="4" name="Slide Number Placeholder 3"/>
          <p:cNvSpPr>
            <a:spLocks noGrp="1"/>
          </p:cNvSpPr>
          <p:nvPr>
            <p:ph type="sldNum" sz="quarter" idx="10"/>
          </p:nvPr>
        </p:nvSpPr>
        <p:spPr/>
        <p:txBody>
          <a:bodyPr/>
          <a:lstStyle/>
          <a:p>
            <a:pPr>
              <a:defRPr/>
            </a:pPr>
            <a:fld id="{A9BE295B-7C7C-42CD-ACA8-81B406450C1D}" type="slidenum">
              <a:rPr lang="en-GB" altLang="en-US"/>
              <a:pPr>
                <a:defRPr/>
              </a:pPr>
              <a:t>8</a:t>
            </a:fld>
            <a:endParaRPr lang="en-GB" altLang="en-US" dirty="0"/>
          </a:p>
        </p:txBody>
      </p:sp>
    </p:spTree>
    <p:extLst>
      <p:ext uri="{BB962C8B-B14F-4D97-AF65-F5344CB8AC3E}">
        <p14:creationId xmlns:p14="http://schemas.microsoft.com/office/powerpoint/2010/main" val="2032855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Young Enterprise group would normally organise a Halloween Disco but</a:t>
            </a:r>
            <a:r>
              <a:rPr lang="en-GB" baseline="0" dirty="0" smtClean="0"/>
              <a:t> this will not be possible this year. They are looking at alternative ways to raise funds for their project. They will continue with other roles in the school. For example, they organised the rota and managed the school photographs earlier this week. </a:t>
            </a:r>
            <a:endParaRPr lang="en-GB" dirty="0"/>
          </a:p>
        </p:txBody>
      </p:sp>
      <p:sp>
        <p:nvSpPr>
          <p:cNvPr id="4" name="Slide Number Placeholder 3"/>
          <p:cNvSpPr>
            <a:spLocks noGrp="1"/>
          </p:cNvSpPr>
          <p:nvPr>
            <p:ph type="sldNum" sz="quarter" idx="10"/>
          </p:nvPr>
        </p:nvSpPr>
        <p:spPr/>
        <p:txBody>
          <a:bodyPr/>
          <a:lstStyle/>
          <a:p>
            <a:pPr>
              <a:defRPr/>
            </a:pPr>
            <a:fld id="{A9BE295B-7C7C-42CD-ACA8-81B406450C1D}" type="slidenum">
              <a:rPr lang="en-GB" altLang="en-US" smtClean="0"/>
              <a:pPr>
                <a:defRPr/>
              </a:pPr>
              <a:t>9</a:t>
            </a:fld>
            <a:endParaRPr lang="en-GB" altLang="en-US" dirty="0"/>
          </a:p>
        </p:txBody>
      </p:sp>
    </p:spTree>
    <p:extLst>
      <p:ext uri="{BB962C8B-B14F-4D97-AF65-F5344CB8AC3E}">
        <p14:creationId xmlns:p14="http://schemas.microsoft.com/office/powerpoint/2010/main" val="2221650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B9215F2-BE02-4634-9E61-5A84E07915D0}" type="datetimeFigureOut">
              <a:rPr lang="en-US"/>
              <a:pPr>
                <a:defRPr/>
              </a:pPr>
              <a:t>9/16/2020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D008C556-01A6-475A-B471-8FDCE7A3EC55}" type="slidenum">
              <a:rPr lang="en-GB"/>
              <a:pPr>
                <a:defRPr/>
              </a:pPr>
              <a:t>‹#›</a:t>
            </a:fld>
            <a:endParaRPr lang="en-GB" dirty="0"/>
          </a:p>
        </p:txBody>
      </p:sp>
    </p:spTree>
    <p:extLst>
      <p:ext uri="{BB962C8B-B14F-4D97-AF65-F5344CB8AC3E}">
        <p14:creationId xmlns:p14="http://schemas.microsoft.com/office/powerpoint/2010/main" val="397542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646C069-5340-4310-B662-4E0689CD1AA0}" type="datetimeFigureOut">
              <a:rPr lang="en-US"/>
              <a:pPr>
                <a:defRPr/>
              </a:pPr>
              <a:t>9/16/2020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36B8FA8E-8D56-46A6-AF40-5931501DBCDA}" type="slidenum">
              <a:rPr lang="en-GB"/>
              <a:pPr>
                <a:defRPr/>
              </a:pPr>
              <a:t>‹#›</a:t>
            </a:fld>
            <a:endParaRPr lang="en-GB" dirty="0"/>
          </a:p>
        </p:txBody>
      </p:sp>
    </p:spTree>
    <p:extLst>
      <p:ext uri="{BB962C8B-B14F-4D97-AF65-F5344CB8AC3E}">
        <p14:creationId xmlns:p14="http://schemas.microsoft.com/office/powerpoint/2010/main" val="593512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12BF8CF-657C-427A-AAC8-FC698CF32AD8}" type="datetimeFigureOut">
              <a:rPr lang="en-US"/>
              <a:pPr>
                <a:defRPr/>
              </a:pPr>
              <a:t>9/16/2020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392964CB-0A44-48EE-B3A2-7CBE905258DD}" type="slidenum">
              <a:rPr lang="en-GB"/>
              <a:pPr>
                <a:defRPr/>
              </a:pPr>
              <a:t>‹#›</a:t>
            </a:fld>
            <a:endParaRPr lang="en-GB" dirty="0"/>
          </a:p>
        </p:txBody>
      </p:sp>
    </p:spTree>
    <p:extLst>
      <p:ext uri="{BB962C8B-B14F-4D97-AF65-F5344CB8AC3E}">
        <p14:creationId xmlns:p14="http://schemas.microsoft.com/office/powerpoint/2010/main" val="399836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949520-2FA8-461F-B20D-CB40C9808D3E}" type="datetimeFigureOut">
              <a:rPr lang="en-US"/>
              <a:pPr>
                <a:defRPr/>
              </a:pPr>
              <a:t>9/16/2020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ABE68659-42C9-42FB-A097-5D4CCE847275}" type="slidenum">
              <a:rPr lang="en-GB"/>
              <a:pPr>
                <a:defRPr/>
              </a:pPr>
              <a:t>‹#›</a:t>
            </a:fld>
            <a:endParaRPr lang="en-GB" dirty="0"/>
          </a:p>
        </p:txBody>
      </p:sp>
    </p:spTree>
    <p:extLst>
      <p:ext uri="{BB962C8B-B14F-4D97-AF65-F5344CB8AC3E}">
        <p14:creationId xmlns:p14="http://schemas.microsoft.com/office/powerpoint/2010/main" val="3306284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7B29A1A-F299-47C2-9146-06F57F766C4F}" type="datetimeFigureOut">
              <a:rPr lang="en-US"/>
              <a:pPr>
                <a:defRPr/>
              </a:pPr>
              <a:t>9/16/2020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E994E935-D95A-4EEB-8BCD-8056193D583D}" type="slidenum">
              <a:rPr lang="en-GB"/>
              <a:pPr>
                <a:defRPr/>
              </a:pPr>
              <a:t>‹#›</a:t>
            </a:fld>
            <a:endParaRPr lang="en-GB" dirty="0"/>
          </a:p>
        </p:txBody>
      </p:sp>
    </p:spTree>
    <p:extLst>
      <p:ext uri="{BB962C8B-B14F-4D97-AF65-F5344CB8AC3E}">
        <p14:creationId xmlns:p14="http://schemas.microsoft.com/office/powerpoint/2010/main" val="266103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AADCC83-99DC-4D72-A3EA-7C2B9543E1DC}" type="datetimeFigureOut">
              <a:rPr lang="en-US"/>
              <a:pPr>
                <a:defRPr/>
              </a:pPr>
              <a:t>9/16/2020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50DC3EB5-604B-4B0A-9533-1457DA91CD3A}" type="slidenum">
              <a:rPr lang="en-GB"/>
              <a:pPr>
                <a:defRPr/>
              </a:pPr>
              <a:t>‹#›</a:t>
            </a:fld>
            <a:endParaRPr lang="en-GB" dirty="0"/>
          </a:p>
        </p:txBody>
      </p:sp>
    </p:spTree>
    <p:extLst>
      <p:ext uri="{BB962C8B-B14F-4D97-AF65-F5344CB8AC3E}">
        <p14:creationId xmlns:p14="http://schemas.microsoft.com/office/powerpoint/2010/main" val="249776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84FB2A76-9EF8-4FA5-9978-6603DF4F8762}" type="datetimeFigureOut">
              <a:rPr lang="en-US"/>
              <a:pPr>
                <a:defRPr/>
              </a:pPr>
              <a:t>9/16/2020</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5173B96D-F736-4221-B42B-3A49A4738895}" type="slidenum">
              <a:rPr lang="en-GB"/>
              <a:pPr>
                <a:defRPr/>
              </a:pPr>
              <a:t>‹#›</a:t>
            </a:fld>
            <a:endParaRPr lang="en-GB" dirty="0"/>
          </a:p>
        </p:txBody>
      </p:sp>
    </p:spTree>
    <p:extLst>
      <p:ext uri="{BB962C8B-B14F-4D97-AF65-F5344CB8AC3E}">
        <p14:creationId xmlns:p14="http://schemas.microsoft.com/office/powerpoint/2010/main" val="316348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60EB3C7-D218-49A0-A3A3-7A223D1F867E}" type="datetimeFigureOut">
              <a:rPr lang="en-US"/>
              <a:pPr>
                <a:defRPr/>
              </a:pPr>
              <a:t>9/16/2020</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ECD15D65-47D2-46C8-BE6C-0B390156665B}" type="slidenum">
              <a:rPr lang="en-GB"/>
              <a:pPr>
                <a:defRPr/>
              </a:pPr>
              <a:t>‹#›</a:t>
            </a:fld>
            <a:endParaRPr lang="en-GB" dirty="0"/>
          </a:p>
        </p:txBody>
      </p:sp>
    </p:spTree>
    <p:extLst>
      <p:ext uri="{BB962C8B-B14F-4D97-AF65-F5344CB8AC3E}">
        <p14:creationId xmlns:p14="http://schemas.microsoft.com/office/powerpoint/2010/main" val="1529111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DFB976-9B82-4FEB-A0D6-8D207DC37298}" type="datetimeFigureOut">
              <a:rPr lang="en-US"/>
              <a:pPr>
                <a:defRPr/>
              </a:pPr>
              <a:t>9/16/2020</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1DEF6FE4-9AD7-4739-8F59-5B7648D61FDA}" type="slidenum">
              <a:rPr lang="en-GB"/>
              <a:pPr>
                <a:defRPr/>
              </a:pPr>
              <a:t>‹#›</a:t>
            </a:fld>
            <a:endParaRPr lang="en-GB" dirty="0"/>
          </a:p>
        </p:txBody>
      </p:sp>
    </p:spTree>
    <p:extLst>
      <p:ext uri="{BB962C8B-B14F-4D97-AF65-F5344CB8AC3E}">
        <p14:creationId xmlns:p14="http://schemas.microsoft.com/office/powerpoint/2010/main" val="230228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BFDA5D-C1FE-44D6-A223-867C6EF48896}" type="datetimeFigureOut">
              <a:rPr lang="en-US"/>
              <a:pPr>
                <a:defRPr/>
              </a:pPr>
              <a:t>9/16/2020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8012A711-3A65-4183-A571-520DD220CB4E}" type="slidenum">
              <a:rPr lang="en-GB"/>
              <a:pPr>
                <a:defRPr/>
              </a:pPr>
              <a:t>‹#›</a:t>
            </a:fld>
            <a:endParaRPr lang="en-GB" dirty="0"/>
          </a:p>
        </p:txBody>
      </p:sp>
    </p:spTree>
    <p:extLst>
      <p:ext uri="{BB962C8B-B14F-4D97-AF65-F5344CB8AC3E}">
        <p14:creationId xmlns:p14="http://schemas.microsoft.com/office/powerpoint/2010/main" val="247713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955268C-4006-4212-A2E4-7400C78AC165}" type="datetimeFigureOut">
              <a:rPr lang="en-US"/>
              <a:pPr>
                <a:defRPr/>
              </a:pPr>
              <a:t>9/16/2020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CD8DA7E3-95AC-4923-A007-930899825B39}" type="slidenum">
              <a:rPr lang="en-GB"/>
              <a:pPr>
                <a:defRPr/>
              </a:pPr>
              <a:t>‹#›</a:t>
            </a:fld>
            <a:endParaRPr lang="en-GB" dirty="0"/>
          </a:p>
        </p:txBody>
      </p:sp>
    </p:spTree>
    <p:extLst>
      <p:ext uri="{BB962C8B-B14F-4D97-AF65-F5344CB8AC3E}">
        <p14:creationId xmlns:p14="http://schemas.microsoft.com/office/powerpoint/2010/main" val="348145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B382C47-4143-4F82-A81E-CAE6F3567A88}" type="datetimeFigureOut">
              <a:rPr lang="en-US"/>
              <a:pPr>
                <a:defRPr/>
              </a:pPr>
              <a:t>9/16/2020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8DACF96-E46A-475D-A0EB-BBFF1B73EE74}"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notgoingtouni.co.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notgoingtouni.co.uk/"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www.ukcoursefinder.com/" TargetMode="External"/><Relationship Id="rId3" Type="http://schemas.openxmlformats.org/officeDocument/2006/relationships/hyperlink" Target="http://www.ucas.tv/" TargetMode="External"/><Relationship Id="rId7" Type="http://schemas.openxmlformats.org/officeDocument/2006/relationships/hyperlink" Target="http://www.unistats.com/" TargetMode="External"/><Relationship Id="rId2" Type="http://schemas.openxmlformats.org/officeDocument/2006/relationships/hyperlink" Target="http://www.ucas.com/" TargetMode="External"/><Relationship Id="rId1" Type="http://schemas.openxmlformats.org/officeDocument/2006/relationships/slideLayout" Target="../slideLayouts/slideLayout2.xml"/><Relationship Id="rId6" Type="http://schemas.openxmlformats.org/officeDocument/2006/relationships/hyperlink" Target="http://www.studential.com/" TargetMode="External"/><Relationship Id="rId5" Type="http://schemas.openxmlformats.org/officeDocument/2006/relationships/hyperlink" Target="http://www.prospects.ac.uk/" TargetMode="External"/><Relationship Id="rId4" Type="http://schemas.openxmlformats.org/officeDocument/2006/relationships/hyperlink" Target="http://www.planitplus.net/"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www.myworldofwork.co.uk/"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slc.co.uk/" TargetMode="External"/><Relationship Id="rId2" Type="http://schemas.openxmlformats.org/officeDocument/2006/relationships/hyperlink" Target="http://www.saas.gov.uk/"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ea.e-renfrew.sch.uk/mearnscastle/"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https://ppms2.pisys-ed.co.uk/ppms/images/mearnscas/logo.gif" TargetMode="External"/><Relationship Id="rId5" Type="http://schemas.openxmlformats.org/officeDocument/2006/relationships/image" Target="../media/image2.png"/><Relationship Id="rId4" Type="http://schemas.openxmlformats.org/officeDocument/2006/relationships/image" Target="../media/image21.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hyperlink" Target="http://www.impangele.net/images/thumbnail%20targets/Lauren%20helping%201.JP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uk/imgres?imgurl=http://www.killingworthtoday.com/image/highschool/spring2007/prom2007.jpg&amp;imgrefurl=http://www.killingworthtoday.com/2007_06_10_killingworthtoday_archive.shtml&amp;usg=__HFqxEWmXyUGdiEZZlrUZY6AtAsM=&amp;h=332&amp;w=490&amp;sz=62&amp;hl=en&amp;start=4&amp;tbnid=6gm4USXK7_yZbM:&amp;tbnh=88&amp;tbnw=130&amp;prev=/images?q%3Dprom%26hl%3Den%26safe%3Dactive%26sa%3DG" TargetMode="External"/><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hyperlink" Target="http://www.google.co.uk/imgres?imgurl=http://i413.photobucket.com/albums/pp213/JASterling/Yearbook.gif&amp;imgrefurl=http://blog.timesunion.com/breakfastclub/category/jessica-sterling/&amp;usg=__ksSjixrtw8em_GL9QGoy7J64JOE=&amp;h=600&amp;w=800&amp;sz=67&amp;hl=en&amp;start=23&amp;tbnid=TYXbhwcyFJuEqM:&amp;tbnh=107&amp;tbnw=143&amp;prev=/images?q%3Dyearbook%26ndsp%3D18%26hl%3Den%26safe%3Dactive%26sa%3DN%26start%3D18"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1116013" y="719138"/>
            <a:ext cx="7343775" cy="838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latin typeface="Arial" charset="0"/>
            </a:endParaRPr>
          </a:p>
        </p:txBody>
      </p:sp>
      <p:sp>
        <p:nvSpPr>
          <p:cNvPr id="35844" name="Rectangle 4"/>
          <p:cNvSpPr>
            <a:spLocks noGrp="1"/>
          </p:cNvSpPr>
          <p:nvPr>
            <p:ph type="title"/>
          </p:nvPr>
        </p:nvSpPr>
        <p:spPr>
          <a:xfrm>
            <a:off x="971600" y="274638"/>
            <a:ext cx="7715200" cy="1143000"/>
          </a:xfrm>
          <a:gradFill rotWithShape="1">
            <a:gsLst>
              <a:gs pos="0">
                <a:schemeClr val="accent1"/>
              </a:gs>
              <a:gs pos="100000">
                <a:schemeClr val="accent1">
                  <a:gamma/>
                  <a:shade val="46275"/>
                  <a:invGamma/>
                </a:schemeClr>
              </a:gs>
            </a:gsLst>
            <a:lin ang="2700000" scaled="1"/>
          </a:gradFill>
        </p:spPr>
        <p:txBody>
          <a:bodyPr/>
          <a:lstStyle/>
          <a:p>
            <a:pPr>
              <a:defRPr/>
            </a:pPr>
            <a:r>
              <a:rPr lang="en-GB" altLang="en-US" dirty="0">
                <a:solidFill>
                  <a:schemeClr val="bg1"/>
                </a:solidFill>
              </a:rPr>
              <a:t>Mearns Castle High School</a:t>
            </a:r>
          </a:p>
        </p:txBody>
      </p:sp>
      <p:sp>
        <p:nvSpPr>
          <p:cNvPr id="2052" name="Rectangle 5"/>
          <p:cNvSpPr>
            <a:spLocks noGrp="1"/>
          </p:cNvSpPr>
          <p:nvPr>
            <p:ph idx="1"/>
          </p:nvPr>
        </p:nvSpPr>
        <p:spPr>
          <a:xfrm>
            <a:off x="457200" y="2406211"/>
            <a:ext cx="8229600" cy="3719952"/>
          </a:xfrm>
        </p:spPr>
        <p:txBody>
          <a:bodyPr/>
          <a:lstStyle/>
          <a:p>
            <a:pPr marL="0" indent="0" algn="ctr">
              <a:lnSpc>
                <a:spcPct val="80000"/>
              </a:lnSpc>
              <a:buNone/>
            </a:pPr>
            <a:r>
              <a:rPr lang="en-GB" altLang="en-US" sz="4000" b="1" dirty="0" smtClean="0">
                <a:solidFill>
                  <a:schemeClr val="tx1"/>
                </a:solidFill>
              </a:rPr>
              <a:t>Welcome</a:t>
            </a:r>
          </a:p>
          <a:p>
            <a:pPr marL="0" indent="0" algn="ctr">
              <a:lnSpc>
                <a:spcPct val="80000"/>
              </a:lnSpc>
              <a:buNone/>
            </a:pPr>
            <a:r>
              <a:rPr lang="en-GB" altLang="en-US" sz="4000" b="1" dirty="0" smtClean="0">
                <a:solidFill>
                  <a:schemeClr val="tx1"/>
                </a:solidFill>
              </a:rPr>
              <a:t>S6 </a:t>
            </a:r>
            <a:r>
              <a:rPr lang="en-GB" sz="4000" b="1" dirty="0" smtClean="0">
                <a:solidFill>
                  <a:schemeClr val="tx1"/>
                </a:solidFill>
              </a:rPr>
              <a:t>Curriculum </a:t>
            </a:r>
            <a:r>
              <a:rPr lang="en-GB" altLang="en-US" sz="4000" b="1" dirty="0" smtClean="0">
                <a:solidFill>
                  <a:schemeClr val="tx1"/>
                </a:solidFill>
              </a:rPr>
              <a:t>Information </a:t>
            </a:r>
            <a:r>
              <a:rPr lang="en-GB" altLang="en-US" sz="4000" b="1" dirty="0">
                <a:solidFill>
                  <a:schemeClr val="tx1"/>
                </a:solidFill>
              </a:rPr>
              <a:t>Evening</a:t>
            </a:r>
          </a:p>
          <a:p>
            <a:pPr marL="0" indent="0" algn="ctr">
              <a:lnSpc>
                <a:spcPct val="80000"/>
              </a:lnSpc>
              <a:buNone/>
            </a:pPr>
            <a:r>
              <a:rPr lang="en-GB" altLang="en-US" sz="4000" b="1" dirty="0">
                <a:solidFill>
                  <a:schemeClr val="tx1"/>
                </a:solidFill>
              </a:rPr>
              <a:t>September </a:t>
            </a:r>
            <a:r>
              <a:rPr lang="en-GB" altLang="en-US" sz="4000" b="1" dirty="0" smtClean="0">
                <a:solidFill>
                  <a:schemeClr val="tx1"/>
                </a:solidFill>
              </a:rPr>
              <a:t>2020</a:t>
            </a:r>
          </a:p>
          <a:p>
            <a:pPr marL="0" indent="0">
              <a:lnSpc>
                <a:spcPct val="80000"/>
              </a:lnSpc>
              <a:buNone/>
            </a:pPr>
            <a:endParaRPr lang="en-GB" altLang="en-US" sz="4000" b="1" dirty="0" smtClean="0">
              <a:solidFill>
                <a:schemeClr val="tx1"/>
              </a:solidFill>
            </a:endParaRPr>
          </a:p>
          <a:p>
            <a:pPr marL="0" indent="0" algn="ctr">
              <a:lnSpc>
                <a:spcPct val="80000"/>
              </a:lnSpc>
              <a:buNone/>
            </a:pPr>
            <a:r>
              <a:rPr lang="en-GB" altLang="en-US" sz="4000" b="1" dirty="0" smtClean="0">
                <a:solidFill>
                  <a:srgbClr val="0070C0"/>
                </a:solidFill>
              </a:rPr>
              <a:t>Mrs. Janice Mitchell DHT</a:t>
            </a:r>
            <a:endParaRPr lang="en-GB" altLang="en-US" sz="4000" b="1" dirty="0">
              <a:solidFill>
                <a:srgbClr val="0070C0"/>
              </a:solidFill>
            </a:endParaRPr>
          </a:p>
        </p:txBody>
      </p:sp>
      <p:pic>
        <p:nvPicPr>
          <p:cNvPr id="2053" name="Picture 6" descr="logo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61" y="56711"/>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1691680" y="2276872"/>
            <a:ext cx="6786356" cy="76944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nchor="ctr">
            <a:spAutoFit/>
          </a:bodyPr>
          <a:lstStyle/>
          <a:p>
            <a:pPr algn="ctr">
              <a:spcBef>
                <a:spcPct val="50000"/>
              </a:spcBef>
              <a:defRPr/>
            </a:pPr>
            <a:r>
              <a:rPr lang="en-GB" altLang="en-US" sz="4400" b="1" dirty="0" smtClean="0">
                <a:solidFill>
                  <a:schemeClr val="bg1"/>
                </a:solidFill>
              </a:rPr>
              <a:t>HOME LEARNING</a:t>
            </a:r>
            <a:endParaRPr lang="en-GB" altLang="en-US" sz="4400" b="1" dirty="0">
              <a:solidFill>
                <a:schemeClr val="bg1"/>
              </a:solidFill>
            </a:endParaRPr>
          </a:p>
        </p:txBody>
      </p:sp>
    </p:spTree>
    <p:extLst>
      <p:ext uri="{BB962C8B-B14F-4D97-AF65-F5344CB8AC3E}">
        <p14:creationId xmlns:p14="http://schemas.microsoft.com/office/powerpoint/2010/main" val="4219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p:cNvSpPr>
          <p:nvPr/>
        </p:nvSpPr>
        <p:spPr bwMode="auto">
          <a:xfrm>
            <a:off x="0" y="6021288"/>
            <a:ext cx="9144000" cy="863507"/>
          </a:xfrm>
          <a:prstGeom prst="rect">
            <a:avLst/>
          </a:prstGeom>
          <a:solidFill>
            <a:schemeClr val="accent1"/>
          </a:solidFill>
          <a:ln>
            <a:noFill/>
          </a:ln>
          <a:extLst>
            <a:ext uri="{91240B29-F687-4F45-9708-019B960494DF}">
              <a14:hiddenLine xmlns:a14="http://schemas.microsoft.com/office/drawing/2010/main" w="25400" cap="flat">
                <a:solidFill>
                  <a:schemeClr val="tx1"/>
                </a:solidFill>
                <a:round/>
                <a:headEnd type="none" w="med" len="med"/>
                <a:tailEnd type="none" w="med" len="med"/>
              </a14:hiddenLine>
            </a:ext>
          </a:extLst>
        </p:spPr>
        <p:txBody>
          <a:bodyPr lIns="0" tIns="0" rIns="0" bIns="0"/>
          <a:lstStyle/>
          <a:p>
            <a:endParaRPr lang="en-US" dirty="0"/>
          </a:p>
        </p:txBody>
      </p:sp>
      <p:sp>
        <p:nvSpPr>
          <p:cNvPr id="4102" name="Rectangle 6"/>
          <p:cNvSpPr>
            <a:spLocks noGrp="1" noChangeArrowheads="1"/>
          </p:cNvSpPr>
          <p:nvPr>
            <p:ph type="title"/>
          </p:nvPr>
        </p:nvSpPr>
        <p:spPr>
          <a:xfrm>
            <a:off x="0" y="5868726"/>
            <a:ext cx="9144000" cy="1143000"/>
          </a:xfrm>
          <a:ln/>
        </p:spPr>
        <p:txBody>
          <a:bodyPr>
            <a:normAutofit/>
          </a:bodyPr>
          <a:lstStyle/>
          <a:p>
            <a:r>
              <a:rPr lang="en-US" sz="2800" dirty="0" smtClean="0">
                <a:solidFill>
                  <a:schemeClr val="bg1"/>
                </a:solidFill>
              </a:rPr>
              <a:t>SCHOLAR</a:t>
            </a:r>
            <a:endParaRPr lang="en-US" sz="2800" dirty="0">
              <a:solidFill>
                <a:schemeClr val="bg1"/>
              </a:solidFill>
            </a:endParaRPr>
          </a:p>
        </p:txBody>
      </p:sp>
      <p:pic>
        <p:nvPicPr>
          <p:cNvPr id="11" name="Picture 4" descr="C:\Users\cw248\AppData\Local\Temp\SNAGHTML68aeacd.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93104" y="1458965"/>
            <a:ext cx="5285302" cy="31304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cw248\AppData\Local\Temp\SNAGHTML686d51b.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10269" y="2323062"/>
            <a:ext cx="4990123" cy="333818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79512" y="4797152"/>
            <a:ext cx="2526865" cy="1080120"/>
            <a:chOff x="107504" y="4831336"/>
            <a:chExt cx="2526865" cy="1080120"/>
          </a:xfrm>
        </p:grpSpPr>
        <p:pic>
          <p:nvPicPr>
            <p:cNvPr id="2053" name="Picture 5" descr="Modern Social Media buttons icons download Ctrl-Alt-Design00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377" t="27283" r="51569" b="51901"/>
            <a:stretch/>
          </p:blipFill>
          <p:spPr bwMode="auto">
            <a:xfrm>
              <a:off x="179512" y="5445224"/>
              <a:ext cx="360040" cy="355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 name="Picture 5" descr="Modern Social Media buttons icons download Ctrl-Alt-Design00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5588" t="27428" r="3358" b="51522"/>
            <a:stretch/>
          </p:blipFill>
          <p:spPr bwMode="auto">
            <a:xfrm>
              <a:off x="179512" y="4941168"/>
              <a:ext cx="360040" cy="337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Rectangle 2"/>
            <p:cNvSpPr/>
            <p:nvPr/>
          </p:nvSpPr>
          <p:spPr>
            <a:xfrm>
              <a:off x="526100" y="4941168"/>
              <a:ext cx="2108269" cy="369332"/>
            </a:xfrm>
            <a:prstGeom prst="rect">
              <a:avLst/>
            </a:prstGeom>
          </p:spPr>
          <p:txBody>
            <a:bodyPr wrap="none">
              <a:spAutoFit/>
            </a:bodyPr>
            <a:lstStyle/>
            <a:p>
              <a:r>
                <a:rPr lang="en-GB" dirty="0">
                  <a:solidFill>
                    <a:srgbClr val="0070C0"/>
                  </a:solidFill>
                  <a:effectLst/>
                </a:rPr>
                <a:t>scholarprogramme</a:t>
              </a:r>
            </a:p>
          </p:txBody>
        </p:sp>
        <p:sp>
          <p:nvSpPr>
            <p:cNvPr id="15" name="Rectangle 14"/>
            <p:cNvSpPr/>
            <p:nvPr/>
          </p:nvSpPr>
          <p:spPr>
            <a:xfrm>
              <a:off x="539552" y="5445224"/>
              <a:ext cx="1778051" cy="369332"/>
            </a:xfrm>
            <a:prstGeom prst="rect">
              <a:avLst/>
            </a:prstGeom>
          </p:spPr>
          <p:txBody>
            <a:bodyPr wrap="none">
              <a:spAutoFit/>
            </a:bodyPr>
            <a:lstStyle/>
            <a:p>
              <a:r>
                <a:rPr lang="en-GB" dirty="0" smtClean="0">
                  <a:solidFill>
                    <a:srgbClr val="0070C0"/>
                  </a:solidFill>
                </a:rPr>
                <a:t>@SCHOLARuk</a:t>
              </a:r>
              <a:endParaRPr lang="en-GB" dirty="0">
                <a:solidFill>
                  <a:srgbClr val="0070C0"/>
                </a:solidFill>
              </a:endParaRPr>
            </a:p>
          </p:txBody>
        </p:sp>
        <p:sp>
          <p:nvSpPr>
            <p:cNvPr id="5" name="Rounded Rectangle 4"/>
            <p:cNvSpPr/>
            <p:nvPr/>
          </p:nvSpPr>
          <p:spPr>
            <a:xfrm>
              <a:off x="107504" y="4831336"/>
              <a:ext cx="2520280" cy="1080120"/>
            </a:xfrm>
            <a:prstGeom prst="roundRect">
              <a:avLst>
                <a:gd name="adj" fmla="val 9991"/>
              </a:avLst>
            </a:prstGeom>
            <a:noFill/>
            <a:ln w="19050">
              <a:solidFill>
                <a:srgbClr val="0070C0"/>
              </a:solidFill>
              <a:prstDash val="sysDash"/>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grpSp>
    </p:spTree>
    <p:extLst>
      <p:ext uri="{BB962C8B-B14F-4D97-AF65-F5344CB8AC3E}">
        <p14:creationId xmlns:p14="http://schemas.microsoft.com/office/powerpoint/2010/main" val="50265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95536" y="1772816"/>
            <a:ext cx="8365976" cy="4896544"/>
          </a:xfr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pPr marL="630238" indent="-544513"/>
            <a:r>
              <a:rPr lang="en-US" dirty="0" smtClean="0"/>
              <a:t>24/7 access anywhere</a:t>
            </a:r>
          </a:p>
          <a:p>
            <a:pPr marL="630238" indent="-544513"/>
            <a:r>
              <a:rPr lang="en-US" dirty="0" smtClean="0"/>
              <a:t>Comprehensive notes</a:t>
            </a:r>
          </a:p>
          <a:p>
            <a:pPr marL="630238" indent="-544513"/>
            <a:r>
              <a:rPr lang="en-US" dirty="0" smtClean="0"/>
              <a:t>Targeted assessments</a:t>
            </a:r>
          </a:p>
          <a:p>
            <a:pPr marL="630238" indent="-544513"/>
            <a:r>
              <a:rPr lang="en-US" dirty="0" smtClean="0"/>
              <a:t>Record of assessment performances</a:t>
            </a:r>
          </a:p>
          <a:p>
            <a:pPr marL="630238" indent="-544513"/>
            <a:r>
              <a:rPr lang="en-US" dirty="0" smtClean="0"/>
              <a:t>Interactivities</a:t>
            </a:r>
          </a:p>
          <a:p>
            <a:pPr marL="630238" indent="-544513"/>
            <a:r>
              <a:rPr lang="en-US" dirty="0" smtClean="0"/>
              <a:t>Online tutorials</a:t>
            </a:r>
          </a:p>
          <a:p>
            <a:pPr marL="630238" indent="-544513"/>
            <a:r>
              <a:rPr lang="en-US" dirty="0" smtClean="0"/>
              <a:t>Revision planner</a:t>
            </a:r>
          </a:p>
          <a:p>
            <a:pPr marL="630238" indent="-544513"/>
            <a:r>
              <a:rPr lang="en-US" dirty="0" smtClean="0"/>
              <a:t>Log in through GLOW</a:t>
            </a:r>
            <a:endParaRPr lang="en-US" dirty="0"/>
          </a:p>
        </p:txBody>
      </p:sp>
      <p:sp>
        <p:nvSpPr>
          <p:cNvPr id="7" name="Text Box 8"/>
          <p:cNvSpPr txBox="1">
            <a:spLocks noChangeArrowheads="1"/>
          </p:cNvSpPr>
          <p:nvPr/>
        </p:nvSpPr>
        <p:spPr bwMode="auto">
          <a:xfrm>
            <a:off x="2275647" y="267443"/>
            <a:ext cx="4456593" cy="76944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nchor="ctr">
            <a:spAutoFit/>
          </a:bodyPr>
          <a:lstStyle/>
          <a:p>
            <a:pPr algn="ctr">
              <a:spcBef>
                <a:spcPct val="50000"/>
              </a:spcBef>
              <a:defRPr/>
            </a:pPr>
            <a:r>
              <a:rPr lang="en-GB" altLang="en-US" sz="4400" b="1" dirty="0" smtClean="0">
                <a:solidFill>
                  <a:schemeClr val="bg1"/>
                </a:solidFill>
              </a:rPr>
              <a:t>SCHOLAR USE</a:t>
            </a:r>
            <a:endParaRPr lang="en-GB" altLang="en-US" sz="4400" b="1" dirty="0">
              <a:solidFill>
                <a:schemeClr val="bg1"/>
              </a:solidFill>
            </a:endParaRPr>
          </a:p>
        </p:txBody>
      </p:sp>
    </p:spTree>
    <p:extLst>
      <p:ext uri="{BB962C8B-B14F-4D97-AF65-F5344CB8AC3E}">
        <p14:creationId xmlns:p14="http://schemas.microsoft.com/office/powerpoint/2010/main" val="368028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1524" t="43799" r="63142" b="21614"/>
          <a:stretch/>
        </p:blipFill>
        <p:spPr>
          <a:xfrm>
            <a:off x="1656489" y="1837427"/>
            <a:ext cx="6234907" cy="4787856"/>
          </a:xfrm>
          <a:prstGeom prst="rect">
            <a:avLst/>
          </a:prstGeom>
        </p:spPr>
      </p:pic>
      <p:sp>
        <p:nvSpPr>
          <p:cNvPr id="8" name="Text Box 8"/>
          <p:cNvSpPr txBox="1">
            <a:spLocks noChangeArrowheads="1"/>
          </p:cNvSpPr>
          <p:nvPr/>
        </p:nvSpPr>
        <p:spPr bwMode="auto">
          <a:xfrm>
            <a:off x="1547664" y="564792"/>
            <a:ext cx="6452558" cy="76944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nchor="ctr">
            <a:spAutoFit/>
          </a:bodyPr>
          <a:lstStyle/>
          <a:p>
            <a:pPr algn="ctr">
              <a:spcBef>
                <a:spcPct val="50000"/>
              </a:spcBef>
              <a:defRPr/>
            </a:pPr>
            <a:r>
              <a:rPr lang="en-GB" altLang="en-US" sz="4400" b="1" dirty="0" smtClean="0">
                <a:solidFill>
                  <a:schemeClr val="bg1"/>
                </a:solidFill>
              </a:rPr>
              <a:t>COURSES AVAILABLE</a:t>
            </a:r>
            <a:endParaRPr lang="en-GB" altLang="en-US" sz="4400" b="1" dirty="0">
              <a:solidFill>
                <a:schemeClr val="bg1"/>
              </a:solidFill>
            </a:endParaRPr>
          </a:p>
        </p:txBody>
      </p:sp>
    </p:spTree>
    <p:extLst>
      <p:ext uri="{BB962C8B-B14F-4D97-AF65-F5344CB8AC3E}">
        <p14:creationId xmlns:p14="http://schemas.microsoft.com/office/powerpoint/2010/main" val="2475929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1547664" y="564792"/>
            <a:ext cx="6487064" cy="76944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nchor="ctr">
            <a:spAutoFit/>
          </a:bodyPr>
          <a:lstStyle/>
          <a:p>
            <a:pPr algn="ctr">
              <a:spcBef>
                <a:spcPct val="50000"/>
              </a:spcBef>
              <a:defRPr/>
            </a:pPr>
            <a:r>
              <a:rPr lang="en-GB" altLang="en-US" sz="4400" b="1" dirty="0" smtClean="0">
                <a:solidFill>
                  <a:schemeClr val="bg1"/>
                </a:solidFill>
              </a:rPr>
              <a:t>COURSES AVAILABLE</a:t>
            </a:r>
            <a:endParaRPr lang="en-GB" altLang="en-US" sz="4400" b="1" dirty="0">
              <a:solidFill>
                <a:schemeClr val="bg1"/>
              </a:solidFill>
            </a:endParaRPr>
          </a:p>
        </p:txBody>
      </p:sp>
      <p:pic>
        <p:nvPicPr>
          <p:cNvPr id="7" name="Picture 6"/>
          <p:cNvPicPr>
            <a:picLocks noChangeAspect="1"/>
          </p:cNvPicPr>
          <p:nvPr/>
        </p:nvPicPr>
        <p:blipFill rotWithShape="1">
          <a:blip r:embed="rId2"/>
          <a:srcRect l="36952" t="35527" r="37701" b="24279"/>
          <a:stretch/>
        </p:blipFill>
        <p:spPr>
          <a:xfrm>
            <a:off x="1668931" y="1867631"/>
            <a:ext cx="6244530" cy="4508964"/>
          </a:xfrm>
          <a:prstGeom prst="rect">
            <a:avLst/>
          </a:prstGeom>
        </p:spPr>
      </p:pic>
    </p:spTree>
    <p:extLst>
      <p:ext uri="{BB962C8B-B14F-4D97-AF65-F5344CB8AC3E}">
        <p14:creationId xmlns:p14="http://schemas.microsoft.com/office/powerpoint/2010/main" val="1712745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1547664" y="564792"/>
            <a:ext cx="6469812" cy="76944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nchor="ctr">
            <a:spAutoFit/>
          </a:bodyPr>
          <a:lstStyle/>
          <a:p>
            <a:pPr algn="ctr">
              <a:spcBef>
                <a:spcPct val="50000"/>
              </a:spcBef>
              <a:defRPr/>
            </a:pPr>
            <a:r>
              <a:rPr lang="en-GB" altLang="en-US" sz="4400" b="1" dirty="0" smtClean="0">
                <a:solidFill>
                  <a:schemeClr val="bg1"/>
                </a:solidFill>
              </a:rPr>
              <a:t>COURSES AVAILABLE</a:t>
            </a:r>
            <a:endParaRPr lang="en-GB" altLang="en-US" sz="4400" b="1" dirty="0">
              <a:solidFill>
                <a:schemeClr val="bg1"/>
              </a:solidFill>
            </a:endParaRPr>
          </a:p>
        </p:txBody>
      </p:sp>
      <p:pic>
        <p:nvPicPr>
          <p:cNvPr id="7" name="Picture 6"/>
          <p:cNvPicPr>
            <a:picLocks noChangeAspect="1"/>
          </p:cNvPicPr>
          <p:nvPr/>
        </p:nvPicPr>
        <p:blipFill rotWithShape="1">
          <a:blip r:embed="rId2"/>
          <a:srcRect l="62324" t="36195" r="12373" b="33081"/>
          <a:stretch/>
        </p:blipFill>
        <p:spPr>
          <a:xfrm>
            <a:off x="1853376" y="2109326"/>
            <a:ext cx="5858388" cy="3239052"/>
          </a:xfrm>
          <a:prstGeom prst="rect">
            <a:avLst/>
          </a:prstGeom>
        </p:spPr>
      </p:pic>
    </p:spTree>
    <p:extLst>
      <p:ext uri="{BB962C8B-B14F-4D97-AF65-F5344CB8AC3E}">
        <p14:creationId xmlns:p14="http://schemas.microsoft.com/office/powerpoint/2010/main" val="3532839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27584" y="2060848"/>
            <a:ext cx="7992888" cy="2016225"/>
          </a:xfr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pPr marL="630238" indent="-534988"/>
            <a:r>
              <a:rPr lang="en-GB" dirty="0" smtClean="0"/>
              <a:t>Other resources online through GLOW</a:t>
            </a:r>
          </a:p>
          <a:p>
            <a:pPr marL="630238" indent="-534988"/>
            <a:r>
              <a:rPr lang="en-GB" dirty="0" smtClean="0"/>
              <a:t>Various Department resources</a:t>
            </a:r>
          </a:p>
          <a:p>
            <a:pPr marL="630238" indent="-534988"/>
            <a:r>
              <a:rPr lang="en-GB" dirty="0" smtClean="0"/>
              <a:t>Preparing for next stage of learning</a:t>
            </a:r>
            <a:endParaRPr lang="en-GB" dirty="0"/>
          </a:p>
        </p:txBody>
      </p:sp>
      <p:sp>
        <p:nvSpPr>
          <p:cNvPr id="7" name="Text Box 8"/>
          <p:cNvSpPr txBox="1">
            <a:spLocks noChangeArrowheads="1"/>
          </p:cNvSpPr>
          <p:nvPr/>
        </p:nvSpPr>
        <p:spPr bwMode="auto">
          <a:xfrm>
            <a:off x="1475656" y="548680"/>
            <a:ext cx="7056784" cy="76944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nchor="ctr">
            <a:spAutoFit/>
          </a:bodyPr>
          <a:lstStyle/>
          <a:p>
            <a:pPr algn="ctr">
              <a:spcBef>
                <a:spcPct val="50000"/>
              </a:spcBef>
              <a:defRPr/>
            </a:pPr>
            <a:r>
              <a:rPr lang="en-GB" altLang="en-US" sz="4400" b="1" dirty="0" smtClean="0">
                <a:solidFill>
                  <a:schemeClr val="bg1"/>
                </a:solidFill>
              </a:rPr>
              <a:t>ADDITIONAL RESOURCES</a:t>
            </a:r>
            <a:endParaRPr lang="en-GB" altLang="en-US" sz="4400" b="1" dirty="0">
              <a:solidFill>
                <a:schemeClr val="bg1"/>
              </a:solidFill>
            </a:endParaRPr>
          </a:p>
        </p:txBody>
      </p:sp>
    </p:spTree>
    <p:extLst>
      <p:ext uri="{BB962C8B-B14F-4D97-AF65-F5344CB8AC3E}">
        <p14:creationId xmlns:p14="http://schemas.microsoft.com/office/powerpoint/2010/main" val="1714011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67544" y="2708920"/>
            <a:ext cx="8135937" cy="2880320"/>
          </a:xfrm>
          <a:ln/>
        </p:spPr>
        <p:style>
          <a:lnRef idx="1">
            <a:schemeClr val="accent1"/>
          </a:lnRef>
          <a:fillRef idx="2">
            <a:schemeClr val="accent1"/>
          </a:fillRef>
          <a:effectRef idx="1">
            <a:schemeClr val="accent1"/>
          </a:effectRef>
          <a:fontRef idx="minor">
            <a:schemeClr val="dk1"/>
          </a:fontRef>
        </p:style>
        <p:txBody>
          <a:bodyPr/>
          <a:lstStyle/>
          <a:p>
            <a:pPr eaLnBrk="1" hangingPunct="1"/>
            <a:endParaRPr lang="en-GB" altLang="en-US" dirty="0" smtClean="0"/>
          </a:p>
          <a:p>
            <a:pPr eaLnBrk="1" hangingPunct="1"/>
            <a:r>
              <a:rPr lang="en-GB" altLang="en-US" sz="4000" b="1" dirty="0" smtClean="0">
                <a:ln w="22225">
                  <a:solidFill>
                    <a:schemeClr val="accent2"/>
                  </a:solidFill>
                  <a:prstDash val="solid"/>
                </a:ln>
                <a:solidFill>
                  <a:schemeClr val="tx1"/>
                </a:solidFill>
              </a:rPr>
              <a:t>Harry Cairney</a:t>
            </a:r>
          </a:p>
          <a:p>
            <a:pPr eaLnBrk="1" hangingPunct="1"/>
            <a:r>
              <a:rPr lang="en-GB" altLang="en-US" sz="4000" b="1" dirty="0" smtClean="0">
                <a:ln w="22225">
                  <a:solidFill>
                    <a:schemeClr val="accent2"/>
                  </a:solidFill>
                  <a:prstDash val="solid"/>
                </a:ln>
                <a:solidFill>
                  <a:schemeClr val="tx1"/>
                </a:solidFill>
              </a:rPr>
              <a:t>Principal Teacher Pupil Support </a:t>
            </a:r>
          </a:p>
          <a:p>
            <a:pPr eaLnBrk="1" hangingPunct="1"/>
            <a:r>
              <a:rPr lang="en-GB" altLang="en-US" sz="4000" b="1" dirty="0" smtClean="0">
                <a:ln w="22225">
                  <a:solidFill>
                    <a:schemeClr val="accent2"/>
                  </a:solidFill>
                  <a:prstDash val="solid"/>
                </a:ln>
                <a:solidFill>
                  <a:schemeClr val="tx1"/>
                </a:solidFill>
              </a:rPr>
              <a:t> UCAS Coordinator</a:t>
            </a:r>
          </a:p>
          <a:p>
            <a:pPr eaLnBrk="1" hangingPunct="1"/>
            <a:endParaRPr lang="en-GB" altLang="en-US" dirty="0" smtClean="0"/>
          </a:p>
        </p:txBody>
      </p:sp>
      <p:sp>
        <p:nvSpPr>
          <p:cNvPr id="2" name="Rectangle 1"/>
          <p:cNvSpPr/>
          <p:nvPr/>
        </p:nvSpPr>
        <p:spPr>
          <a:xfrm>
            <a:off x="969486" y="1700808"/>
            <a:ext cx="7133590" cy="646331"/>
          </a:xfrm>
          <a:prstGeom prst="rect">
            <a:avLst/>
          </a:prstGeom>
          <a:solidFill>
            <a:schemeClr val="accent1">
              <a:lumMod val="60000"/>
              <a:lumOff val="40000"/>
            </a:schemeClr>
          </a:solidFill>
        </p:spPr>
        <p:txBody>
          <a:bodyPr wrap="square" lIns="91440" tIns="45720" rIns="91440" bIns="45720">
            <a:spAutoFit/>
          </a:bodyPr>
          <a:lstStyle/>
          <a:p>
            <a:pPr algn="ctr"/>
            <a:r>
              <a:rPr lang="en-GB" altLang="en-US" sz="3600" b="1" dirty="0">
                <a:ln w="22225">
                  <a:solidFill>
                    <a:schemeClr val="accent2"/>
                  </a:solidFill>
                  <a:prstDash val="solid"/>
                </a:ln>
                <a:solidFill>
                  <a:schemeClr val="accent2">
                    <a:lumMod val="50000"/>
                  </a:schemeClr>
                </a:solidFill>
              </a:rPr>
              <a:t>University/College/Employment</a:t>
            </a:r>
            <a:endParaRPr lang="en-US" sz="3600" b="1" dirty="0">
              <a:ln w="22225">
                <a:solidFill>
                  <a:schemeClr val="accent2"/>
                </a:solidFill>
                <a:prstDash val="solid"/>
              </a:ln>
              <a:solidFill>
                <a:schemeClr val="accent2">
                  <a:lumMod val="50000"/>
                </a:schemeClr>
              </a:solidFill>
            </a:endParaRPr>
          </a:p>
        </p:txBody>
      </p:sp>
    </p:spTree>
    <p:extLst>
      <p:ext uri="{BB962C8B-B14F-4D97-AF65-F5344CB8AC3E}">
        <p14:creationId xmlns:p14="http://schemas.microsoft.com/office/powerpoint/2010/main" val="3189656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GB" altLang="en-US" dirty="0" smtClean="0"/>
              <a:t>Quick Quiz</a:t>
            </a:r>
          </a:p>
        </p:txBody>
      </p:sp>
      <p:sp>
        <p:nvSpPr>
          <p:cNvPr id="5" name="Content Placeholder 2"/>
          <p:cNvSpPr>
            <a:spLocks noGrp="1"/>
          </p:cNvSpPr>
          <p:nvPr>
            <p:ph idx="1"/>
          </p:nvPr>
        </p:nvSpPr>
        <p:spPr>
          <a:xfrm>
            <a:off x="1259632" y="1196752"/>
            <a:ext cx="8229600" cy="4525963"/>
          </a:xfrm>
        </p:spPr>
        <p:txBody>
          <a:bodyPr/>
          <a:lstStyle/>
          <a:p>
            <a:pPr>
              <a:defRPr/>
            </a:pPr>
            <a:r>
              <a:rPr lang="en-GB" b="1" dirty="0">
                <a:solidFill>
                  <a:schemeClr val="tx1">
                    <a:lumMod val="65000"/>
                    <a:lumOff val="35000"/>
                  </a:schemeClr>
                </a:solidFill>
              </a:rPr>
              <a:t>1. In 2015, what % of school leavers nationally entered a positive destination after leaving school?</a:t>
            </a:r>
          </a:p>
          <a:p>
            <a:pPr>
              <a:defRPr/>
            </a:pPr>
            <a:r>
              <a:rPr lang="en-GB" b="1" dirty="0">
                <a:solidFill>
                  <a:schemeClr val="tx1">
                    <a:lumMod val="65000"/>
                    <a:lumOff val="35000"/>
                  </a:schemeClr>
                </a:solidFill>
              </a:rPr>
              <a:t>A 78.1%</a:t>
            </a:r>
          </a:p>
          <a:p>
            <a:pPr>
              <a:defRPr/>
            </a:pPr>
            <a:r>
              <a:rPr lang="en-GB" b="1" dirty="0">
                <a:solidFill>
                  <a:schemeClr val="tx1">
                    <a:lumMod val="65000"/>
                    <a:lumOff val="35000"/>
                  </a:schemeClr>
                </a:solidFill>
              </a:rPr>
              <a:t>B 83.5%	</a:t>
            </a:r>
          </a:p>
          <a:p>
            <a:pPr>
              <a:defRPr/>
            </a:pPr>
            <a:r>
              <a:rPr lang="en-GB" b="1" dirty="0">
                <a:solidFill>
                  <a:schemeClr val="tx1">
                    <a:lumMod val="65000"/>
                    <a:lumOff val="35000"/>
                  </a:schemeClr>
                </a:solidFill>
              </a:rPr>
              <a:t>C 92.9%</a:t>
            </a:r>
          </a:p>
          <a:p>
            <a:pPr>
              <a:defRPr/>
            </a:pPr>
            <a:r>
              <a:rPr lang="en-GB" b="1" dirty="0">
                <a:solidFill>
                  <a:schemeClr val="tx1">
                    <a:lumMod val="65000"/>
                    <a:lumOff val="35000"/>
                  </a:schemeClr>
                </a:solidFill>
              </a:rPr>
              <a:t>D 96.2%</a:t>
            </a:r>
          </a:p>
        </p:txBody>
      </p:sp>
    </p:spTree>
    <p:extLst>
      <p:ext uri="{BB962C8B-B14F-4D97-AF65-F5344CB8AC3E}">
        <p14:creationId xmlns:p14="http://schemas.microsoft.com/office/powerpoint/2010/main" val="2712161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25375"/>
            <a:ext cx="8168619" cy="1293905"/>
          </a:xfrm>
        </p:spPr>
        <p:txBody>
          <a:bodyPr/>
          <a:lstStyle/>
          <a:p>
            <a:endParaRPr lang="en-US" altLang="en-US" dirty="0" smtClean="0"/>
          </a:p>
        </p:txBody>
      </p:sp>
      <p:pic>
        <p:nvPicPr>
          <p:cNvPr id="3" name="Content Placeholder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 y="11088"/>
            <a:ext cx="9144000" cy="6846912"/>
          </a:xfrm>
        </p:spPr>
      </p:pic>
    </p:spTree>
    <p:extLst>
      <p:ext uri="{BB962C8B-B14F-4D97-AF65-F5344CB8AC3E}">
        <p14:creationId xmlns:p14="http://schemas.microsoft.com/office/powerpoint/2010/main" val="3360476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199321693"/>
              </p:ext>
            </p:extLst>
          </p:nvPr>
        </p:nvGraphicFramePr>
        <p:xfrm>
          <a:off x="457200" y="207138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486000" y="404664"/>
            <a:ext cx="7200800" cy="1046440"/>
          </a:xfrm>
          <a:prstGeom prst="rect">
            <a:avLst/>
          </a:prstGeom>
          <a:solidFill>
            <a:schemeClr val="accent1">
              <a:lumMod val="60000"/>
              <a:lumOff val="40000"/>
            </a:schemeClr>
          </a:solidFill>
          <a:ln w="9525">
            <a:solidFill>
              <a:schemeClr val="tx1"/>
            </a:solidFill>
          </a:ln>
          <a:effectLst>
            <a:outerShdw blurRad="50800" dist="38100" dir="18900000" algn="bl" rotWithShape="0">
              <a:prstClr val="black">
                <a:alpha val="40000"/>
              </a:prstClr>
            </a:outerShdw>
          </a:effectLst>
        </p:spPr>
        <p:txBody>
          <a:bodyPr wrap="square">
            <a:spAutoFit/>
          </a:bodyPr>
          <a:lstStyle/>
          <a:p>
            <a:endParaRPr lang="en-GB" dirty="0"/>
          </a:p>
          <a:p>
            <a:pPr algn="ctr"/>
            <a:r>
              <a:rPr lang="en-GB" sz="4400" b="1" dirty="0" smtClean="0">
                <a:latin typeface="+mn-lt"/>
                <a:cs typeface="+mn-cs"/>
              </a:rPr>
              <a:t>S6 Curriculum Evening</a:t>
            </a:r>
            <a:endParaRPr lang="en-GB" sz="4400" b="1" dirty="0">
              <a:latin typeface="+mn-lt"/>
              <a:cs typeface="+mn-cs"/>
            </a:endParaRPr>
          </a:p>
        </p:txBody>
      </p:sp>
    </p:spTree>
    <p:extLst>
      <p:ext uri="{BB962C8B-B14F-4D97-AF65-F5344CB8AC3E}">
        <p14:creationId xmlns:p14="http://schemas.microsoft.com/office/powerpoint/2010/main" val="3306946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5656" y="980728"/>
            <a:ext cx="7056784" cy="5392245"/>
          </a:xfrm>
          <a:prstGeom prst="rect">
            <a:avLst/>
          </a:prstGeom>
        </p:spPr>
        <p:txBody>
          <a:bodyPr wrap="square">
            <a:spAutoFit/>
          </a:bodyPr>
          <a:lstStyle/>
          <a:p>
            <a:pPr eaLnBrk="0" hangingPunct="0">
              <a:spcBef>
                <a:spcPct val="20000"/>
              </a:spcBef>
              <a:defRPr/>
            </a:pPr>
            <a:r>
              <a:rPr lang="en-GB" sz="3200" b="1" dirty="0">
                <a:solidFill>
                  <a:schemeClr val="tx1">
                    <a:lumMod val="65000"/>
                    <a:lumOff val="35000"/>
                  </a:schemeClr>
                </a:solidFill>
                <a:latin typeface="+mn-lt"/>
                <a:cs typeface="+mn-cs"/>
              </a:rPr>
              <a:t>2. In 2015, what % of school leavers nationally went directly into employment as their first destination?</a:t>
            </a:r>
          </a:p>
          <a:p>
            <a:pPr marL="342900" indent="-342900" eaLnBrk="0" hangingPunct="0">
              <a:spcBef>
                <a:spcPct val="20000"/>
              </a:spcBef>
              <a:buFont typeface="Arial" charset="0"/>
              <a:buChar char="•"/>
              <a:defRPr/>
            </a:pPr>
            <a:endParaRPr lang="en-GB" sz="3200" b="1" dirty="0">
              <a:solidFill>
                <a:schemeClr val="tx1">
                  <a:lumMod val="65000"/>
                  <a:lumOff val="35000"/>
                </a:schemeClr>
              </a:solidFill>
              <a:latin typeface="+mn-lt"/>
              <a:cs typeface="+mn-cs"/>
            </a:endParaRPr>
          </a:p>
          <a:p>
            <a:pPr eaLnBrk="0" hangingPunct="0">
              <a:spcBef>
                <a:spcPct val="20000"/>
              </a:spcBef>
              <a:defRPr/>
            </a:pPr>
            <a:r>
              <a:rPr lang="en-GB" sz="3200" b="1" dirty="0">
                <a:solidFill>
                  <a:schemeClr val="tx1">
                    <a:lumMod val="65000"/>
                    <a:lumOff val="35000"/>
                  </a:schemeClr>
                </a:solidFill>
                <a:latin typeface="+mn-lt"/>
                <a:cs typeface="+mn-cs"/>
              </a:rPr>
              <a:t>3. What was the % in the 1970s?</a:t>
            </a:r>
          </a:p>
          <a:p>
            <a:pPr eaLnBrk="0" hangingPunct="0">
              <a:spcBef>
                <a:spcPct val="20000"/>
              </a:spcBef>
              <a:defRPr/>
            </a:pPr>
            <a:r>
              <a:rPr lang="en-GB" sz="3200" b="1" dirty="0">
                <a:solidFill>
                  <a:schemeClr val="tx1">
                    <a:lumMod val="65000"/>
                    <a:lumOff val="35000"/>
                  </a:schemeClr>
                </a:solidFill>
                <a:latin typeface="+mn-lt"/>
                <a:cs typeface="+mn-cs"/>
              </a:rPr>
              <a:t>A 5%</a:t>
            </a:r>
          </a:p>
          <a:p>
            <a:pPr eaLnBrk="0" hangingPunct="0">
              <a:spcBef>
                <a:spcPct val="20000"/>
              </a:spcBef>
              <a:defRPr/>
            </a:pPr>
            <a:r>
              <a:rPr lang="en-GB" sz="3200" b="1" dirty="0">
                <a:solidFill>
                  <a:schemeClr val="tx1">
                    <a:lumMod val="65000"/>
                    <a:lumOff val="35000"/>
                  </a:schemeClr>
                </a:solidFill>
                <a:latin typeface="+mn-lt"/>
                <a:cs typeface="+mn-cs"/>
              </a:rPr>
              <a:t>B 20%</a:t>
            </a:r>
          </a:p>
          <a:p>
            <a:pPr eaLnBrk="0" hangingPunct="0">
              <a:spcBef>
                <a:spcPct val="20000"/>
              </a:spcBef>
              <a:defRPr/>
            </a:pPr>
            <a:r>
              <a:rPr lang="en-GB" sz="3200" b="1" dirty="0">
                <a:solidFill>
                  <a:schemeClr val="tx1">
                    <a:lumMod val="65000"/>
                    <a:lumOff val="35000"/>
                  </a:schemeClr>
                </a:solidFill>
                <a:latin typeface="+mn-lt"/>
                <a:cs typeface="+mn-cs"/>
              </a:rPr>
              <a:t>C 40%</a:t>
            </a:r>
          </a:p>
          <a:p>
            <a:pPr eaLnBrk="0" hangingPunct="0">
              <a:spcBef>
                <a:spcPct val="20000"/>
              </a:spcBef>
              <a:defRPr/>
            </a:pPr>
            <a:r>
              <a:rPr lang="en-GB" sz="3200" b="1" dirty="0">
                <a:solidFill>
                  <a:schemeClr val="tx1">
                    <a:lumMod val="65000"/>
                    <a:lumOff val="35000"/>
                  </a:schemeClr>
                </a:solidFill>
                <a:latin typeface="+mn-lt"/>
                <a:cs typeface="+mn-cs"/>
              </a:rPr>
              <a:t>D 70%</a:t>
            </a:r>
          </a:p>
          <a:p>
            <a:pPr>
              <a:defRPr/>
            </a:pPr>
            <a:endParaRPr lang="en-GB" dirty="0"/>
          </a:p>
        </p:txBody>
      </p:sp>
    </p:spTree>
    <p:extLst>
      <p:ext uri="{BB962C8B-B14F-4D97-AF65-F5344CB8AC3E}">
        <p14:creationId xmlns:p14="http://schemas.microsoft.com/office/powerpoint/2010/main" val="3988368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0600" y="2708275"/>
            <a:ext cx="904875" cy="2216150"/>
          </a:xfrm>
          <a:prstGeom prst="rect">
            <a:avLst/>
          </a:prstGeom>
          <a:noFill/>
        </p:spPr>
        <p:txBody>
          <a:bodyPr>
            <a:spAutoFit/>
          </a:bodyPr>
          <a:lstStyle/>
          <a:p>
            <a:pPr eaLnBrk="1" fontAlgn="auto" hangingPunct="1">
              <a:spcBef>
                <a:spcPts val="0"/>
              </a:spcBef>
              <a:spcAft>
                <a:spcPts val="0"/>
              </a:spcAft>
              <a:defRPr/>
            </a:pPr>
            <a:r>
              <a:rPr lang="en-GB" sz="13800" dirty="0">
                <a:solidFill>
                  <a:schemeClr val="accent6">
                    <a:lumMod val="75000"/>
                  </a:schemeClr>
                </a:solidFill>
                <a:latin typeface="+mn-lt"/>
                <a:cs typeface="+mn-cs"/>
                <a:sym typeface="Webdings"/>
              </a:rPr>
              <a:t></a:t>
            </a:r>
            <a:endParaRPr lang="en-GB" sz="13800" dirty="0">
              <a:solidFill>
                <a:schemeClr val="accent6">
                  <a:lumMod val="75000"/>
                </a:schemeClr>
              </a:solidFill>
              <a:latin typeface="+mn-lt"/>
              <a:cs typeface="+mn-cs"/>
            </a:endParaRPr>
          </a:p>
        </p:txBody>
      </p:sp>
      <p:sp>
        <p:nvSpPr>
          <p:cNvPr id="3" name="TextBox 2"/>
          <p:cNvSpPr txBox="1"/>
          <p:nvPr/>
        </p:nvSpPr>
        <p:spPr>
          <a:xfrm>
            <a:off x="1579563" y="2711450"/>
            <a:ext cx="906462" cy="2216150"/>
          </a:xfrm>
          <a:prstGeom prst="rect">
            <a:avLst/>
          </a:prstGeom>
          <a:noFill/>
        </p:spPr>
        <p:txBody>
          <a:bodyPr>
            <a:spAutoFit/>
          </a:bodyPr>
          <a:lstStyle/>
          <a:p>
            <a:pPr eaLnBrk="1" fontAlgn="auto" hangingPunct="1">
              <a:spcBef>
                <a:spcPts val="0"/>
              </a:spcBef>
              <a:spcAft>
                <a:spcPts val="0"/>
              </a:spcAft>
              <a:defRPr/>
            </a:pPr>
            <a:r>
              <a:rPr lang="en-GB" sz="13800" dirty="0">
                <a:solidFill>
                  <a:schemeClr val="accent6">
                    <a:lumMod val="75000"/>
                  </a:schemeClr>
                </a:solidFill>
                <a:latin typeface="+mn-lt"/>
                <a:cs typeface="+mn-cs"/>
                <a:sym typeface="Webdings"/>
              </a:rPr>
              <a:t></a:t>
            </a:r>
            <a:endParaRPr lang="en-GB" sz="13800" dirty="0">
              <a:solidFill>
                <a:schemeClr val="accent6">
                  <a:lumMod val="75000"/>
                </a:schemeClr>
              </a:solidFill>
              <a:latin typeface="+mn-lt"/>
              <a:cs typeface="+mn-cs"/>
            </a:endParaRPr>
          </a:p>
        </p:txBody>
      </p:sp>
      <p:sp>
        <p:nvSpPr>
          <p:cNvPr id="4" name="TextBox 3"/>
          <p:cNvSpPr txBox="1"/>
          <p:nvPr/>
        </p:nvSpPr>
        <p:spPr>
          <a:xfrm>
            <a:off x="2940050" y="2711450"/>
            <a:ext cx="904875" cy="2216150"/>
          </a:xfrm>
          <a:prstGeom prst="rect">
            <a:avLst/>
          </a:prstGeom>
          <a:noFill/>
        </p:spPr>
        <p:txBody>
          <a:bodyPr>
            <a:spAutoFit/>
          </a:bodyPr>
          <a:lstStyle/>
          <a:p>
            <a:pPr eaLnBrk="1" fontAlgn="auto" hangingPunct="1">
              <a:spcBef>
                <a:spcPts val="0"/>
              </a:spcBef>
              <a:spcAft>
                <a:spcPts val="0"/>
              </a:spcAft>
              <a:defRPr/>
            </a:pPr>
            <a:r>
              <a:rPr lang="en-GB" sz="13800" dirty="0">
                <a:solidFill>
                  <a:schemeClr val="accent6">
                    <a:lumMod val="75000"/>
                  </a:schemeClr>
                </a:solidFill>
                <a:latin typeface="+mn-lt"/>
                <a:cs typeface="+mn-cs"/>
                <a:sym typeface="Webdings"/>
              </a:rPr>
              <a:t></a:t>
            </a:r>
          </a:p>
        </p:txBody>
      </p:sp>
      <p:sp>
        <p:nvSpPr>
          <p:cNvPr id="5" name="TextBox 4"/>
          <p:cNvSpPr txBox="1"/>
          <p:nvPr/>
        </p:nvSpPr>
        <p:spPr>
          <a:xfrm>
            <a:off x="3619500" y="2711450"/>
            <a:ext cx="906463" cy="2216150"/>
          </a:xfrm>
          <a:prstGeom prst="rect">
            <a:avLst/>
          </a:prstGeom>
          <a:noFill/>
        </p:spPr>
        <p:txBody>
          <a:bodyPr>
            <a:spAutoFit/>
          </a:bodyPr>
          <a:lstStyle/>
          <a:p>
            <a:pPr eaLnBrk="1" fontAlgn="auto" hangingPunct="1">
              <a:spcBef>
                <a:spcPts val="0"/>
              </a:spcBef>
              <a:spcAft>
                <a:spcPts val="0"/>
              </a:spcAft>
              <a:defRPr/>
            </a:pPr>
            <a:r>
              <a:rPr lang="en-GB" sz="13800" dirty="0">
                <a:solidFill>
                  <a:schemeClr val="accent6">
                    <a:lumMod val="75000"/>
                  </a:schemeClr>
                </a:solidFill>
                <a:latin typeface="+mn-lt"/>
                <a:cs typeface="+mn-cs"/>
                <a:sym typeface="Webdings"/>
              </a:rPr>
              <a:t></a:t>
            </a:r>
            <a:endParaRPr lang="en-GB" sz="13800" dirty="0">
              <a:solidFill>
                <a:schemeClr val="accent6">
                  <a:lumMod val="75000"/>
                </a:schemeClr>
              </a:solidFill>
              <a:latin typeface="+mn-lt"/>
              <a:cs typeface="+mn-cs"/>
            </a:endParaRPr>
          </a:p>
        </p:txBody>
      </p:sp>
      <p:sp>
        <p:nvSpPr>
          <p:cNvPr id="6" name="TextBox 5"/>
          <p:cNvSpPr txBox="1"/>
          <p:nvPr/>
        </p:nvSpPr>
        <p:spPr>
          <a:xfrm>
            <a:off x="4298950" y="2711450"/>
            <a:ext cx="906463" cy="2216150"/>
          </a:xfrm>
          <a:prstGeom prst="rect">
            <a:avLst/>
          </a:prstGeom>
          <a:noFill/>
        </p:spPr>
        <p:txBody>
          <a:bodyPr>
            <a:spAutoFit/>
          </a:bodyPr>
          <a:lstStyle/>
          <a:p>
            <a:pPr eaLnBrk="1" fontAlgn="auto" hangingPunct="1">
              <a:spcBef>
                <a:spcPts val="0"/>
              </a:spcBef>
              <a:spcAft>
                <a:spcPts val="0"/>
              </a:spcAft>
              <a:defRPr/>
            </a:pPr>
            <a:r>
              <a:rPr lang="en-GB" sz="13800" dirty="0">
                <a:solidFill>
                  <a:schemeClr val="accent6">
                    <a:lumMod val="75000"/>
                  </a:schemeClr>
                </a:solidFill>
                <a:latin typeface="+mn-lt"/>
                <a:cs typeface="+mn-cs"/>
                <a:sym typeface="Webdings"/>
              </a:rPr>
              <a:t></a:t>
            </a:r>
            <a:endParaRPr lang="en-GB" sz="13800" dirty="0">
              <a:solidFill>
                <a:schemeClr val="accent6">
                  <a:lumMod val="75000"/>
                </a:schemeClr>
              </a:solidFill>
              <a:latin typeface="+mn-lt"/>
              <a:cs typeface="+mn-cs"/>
            </a:endParaRPr>
          </a:p>
        </p:txBody>
      </p:sp>
      <p:sp>
        <p:nvSpPr>
          <p:cNvPr id="7" name="TextBox 6"/>
          <p:cNvSpPr txBox="1"/>
          <p:nvPr/>
        </p:nvSpPr>
        <p:spPr>
          <a:xfrm>
            <a:off x="4978400" y="2711450"/>
            <a:ext cx="906463" cy="2216150"/>
          </a:xfrm>
          <a:prstGeom prst="rect">
            <a:avLst/>
          </a:prstGeom>
          <a:noFill/>
        </p:spPr>
        <p:txBody>
          <a:bodyPr>
            <a:spAutoFit/>
          </a:bodyPr>
          <a:lstStyle/>
          <a:p>
            <a:pPr eaLnBrk="1" fontAlgn="auto" hangingPunct="1">
              <a:spcBef>
                <a:spcPts val="0"/>
              </a:spcBef>
              <a:spcAft>
                <a:spcPts val="0"/>
              </a:spcAft>
              <a:defRPr/>
            </a:pPr>
            <a:r>
              <a:rPr lang="en-GB" sz="13800" dirty="0">
                <a:solidFill>
                  <a:schemeClr val="accent6">
                    <a:lumMod val="75000"/>
                  </a:schemeClr>
                </a:solidFill>
                <a:latin typeface="+mn-lt"/>
                <a:cs typeface="+mn-cs"/>
                <a:sym typeface="Webdings"/>
              </a:rPr>
              <a:t></a:t>
            </a:r>
            <a:endParaRPr lang="en-GB" sz="13800" dirty="0">
              <a:solidFill>
                <a:schemeClr val="accent6">
                  <a:lumMod val="75000"/>
                </a:schemeClr>
              </a:solidFill>
              <a:latin typeface="+mn-lt"/>
              <a:cs typeface="+mn-cs"/>
            </a:endParaRPr>
          </a:p>
        </p:txBody>
      </p:sp>
      <p:sp>
        <p:nvSpPr>
          <p:cNvPr id="8" name="TextBox 7"/>
          <p:cNvSpPr txBox="1"/>
          <p:nvPr/>
        </p:nvSpPr>
        <p:spPr>
          <a:xfrm>
            <a:off x="5657850" y="2711450"/>
            <a:ext cx="906463" cy="2216150"/>
          </a:xfrm>
          <a:prstGeom prst="rect">
            <a:avLst/>
          </a:prstGeom>
          <a:noFill/>
        </p:spPr>
        <p:txBody>
          <a:bodyPr>
            <a:spAutoFit/>
          </a:bodyPr>
          <a:lstStyle/>
          <a:p>
            <a:pPr eaLnBrk="1" fontAlgn="auto" hangingPunct="1">
              <a:spcBef>
                <a:spcPts val="0"/>
              </a:spcBef>
              <a:spcAft>
                <a:spcPts val="0"/>
              </a:spcAft>
              <a:defRPr/>
            </a:pPr>
            <a:r>
              <a:rPr lang="en-GB" sz="13800" dirty="0">
                <a:solidFill>
                  <a:schemeClr val="accent6">
                    <a:lumMod val="75000"/>
                  </a:schemeClr>
                </a:solidFill>
                <a:latin typeface="+mn-lt"/>
                <a:cs typeface="+mn-cs"/>
                <a:sym typeface="Webdings"/>
              </a:rPr>
              <a:t></a:t>
            </a:r>
          </a:p>
        </p:txBody>
      </p:sp>
      <p:sp>
        <p:nvSpPr>
          <p:cNvPr id="9" name="TextBox 8"/>
          <p:cNvSpPr txBox="1"/>
          <p:nvPr/>
        </p:nvSpPr>
        <p:spPr>
          <a:xfrm>
            <a:off x="6337300" y="2711450"/>
            <a:ext cx="906463" cy="2216150"/>
          </a:xfrm>
          <a:prstGeom prst="rect">
            <a:avLst/>
          </a:prstGeom>
          <a:noFill/>
        </p:spPr>
        <p:txBody>
          <a:bodyPr>
            <a:spAutoFit/>
          </a:bodyPr>
          <a:lstStyle/>
          <a:p>
            <a:pPr eaLnBrk="1" fontAlgn="auto" hangingPunct="1">
              <a:spcBef>
                <a:spcPts val="0"/>
              </a:spcBef>
              <a:spcAft>
                <a:spcPts val="0"/>
              </a:spcAft>
              <a:defRPr/>
            </a:pPr>
            <a:r>
              <a:rPr lang="en-GB" sz="13800" dirty="0">
                <a:solidFill>
                  <a:schemeClr val="accent6">
                    <a:lumMod val="75000"/>
                  </a:schemeClr>
                </a:solidFill>
                <a:latin typeface="+mn-lt"/>
                <a:cs typeface="+mn-cs"/>
                <a:sym typeface="Webdings"/>
              </a:rPr>
              <a:t></a:t>
            </a:r>
            <a:endParaRPr lang="en-GB" sz="13800" dirty="0">
              <a:solidFill>
                <a:schemeClr val="accent6">
                  <a:lumMod val="75000"/>
                </a:schemeClr>
              </a:solidFill>
              <a:latin typeface="+mn-lt"/>
              <a:cs typeface="+mn-cs"/>
            </a:endParaRPr>
          </a:p>
        </p:txBody>
      </p:sp>
      <p:sp>
        <p:nvSpPr>
          <p:cNvPr id="10" name="TextBox 9"/>
          <p:cNvSpPr txBox="1"/>
          <p:nvPr/>
        </p:nvSpPr>
        <p:spPr>
          <a:xfrm>
            <a:off x="7016750" y="2708275"/>
            <a:ext cx="906463" cy="2216150"/>
          </a:xfrm>
          <a:prstGeom prst="rect">
            <a:avLst/>
          </a:prstGeom>
          <a:noFill/>
        </p:spPr>
        <p:txBody>
          <a:bodyPr>
            <a:spAutoFit/>
          </a:bodyPr>
          <a:lstStyle/>
          <a:p>
            <a:pPr eaLnBrk="1" fontAlgn="auto" hangingPunct="1">
              <a:spcBef>
                <a:spcPts val="0"/>
              </a:spcBef>
              <a:spcAft>
                <a:spcPts val="0"/>
              </a:spcAft>
              <a:defRPr/>
            </a:pPr>
            <a:r>
              <a:rPr lang="en-GB" sz="13800" dirty="0">
                <a:solidFill>
                  <a:schemeClr val="accent6">
                    <a:lumMod val="75000"/>
                  </a:schemeClr>
                </a:solidFill>
                <a:latin typeface="+mn-lt"/>
                <a:cs typeface="+mn-cs"/>
                <a:sym typeface="Webdings"/>
              </a:rPr>
              <a:t></a:t>
            </a:r>
          </a:p>
        </p:txBody>
      </p:sp>
      <p:sp>
        <p:nvSpPr>
          <p:cNvPr id="11" name="TextBox 10"/>
          <p:cNvSpPr txBox="1"/>
          <p:nvPr/>
        </p:nvSpPr>
        <p:spPr>
          <a:xfrm>
            <a:off x="900113" y="2711450"/>
            <a:ext cx="904875" cy="2216150"/>
          </a:xfrm>
          <a:prstGeom prst="rect">
            <a:avLst/>
          </a:prstGeom>
          <a:noFill/>
        </p:spPr>
        <p:txBody>
          <a:bodyPr>
            <a:spAutoFit/>
          </a:bodyPr>
          <a:lstStyle/>
          <a:p>
            <a:pPr eaLnBrk="1" fontAlgn="auto" hangingPunct="1">
              <a:spcBef>
                <a:spcPts val="0"/>
              </a:spcBef>
              <a:spcAft>
                <a:spcPts val="0"/>
              </a:spcAft>
              <a:defRPr/>
            </a:pPr>
            <a:r>
              <a:rPr lang="en-GB" sz="13800" dirty="0">
                <a:solidFill>
                  <a:schemeClr val="accent6">
                    <a:lumMod val="75000"/>
                  </a:schemeClr>
                </a:solidFill>
                <a:latin typeface="+mn-lt"/>
                <a:cs typeface="+mn-cs"/>
                <a:sym typeface="Webdings"/>
              </a:rPr>
              <a:t></a:t>
            </a:r>
          </a:p>
        </p:txBody>
      </p:sp>
      <p:sp>
        <p:nvSpPr>
          <p:cNvPr id="12" name="TextBox 11"/>
          <p:cNvSpPr txBox="1"/>
          <p:nvPr/>
        </p:nvSpPr>
        <p:spPr>
          <a:xfrm>
            <a:off x="6011863" y="4724400"/>
            <a:ext cx="1009650" cy="523875"/>
          </a:xfrm>
          <a:prstGeom prst="rect">
            <a:avLst/>
          </a:prstGeom>
          <a:noFill/>
        </p:spPr>
        <p:txBody>
          <a:bodyPr>
            <a:spAutoFit/>
          </a:bodyPr>
          <a:lstStyle/>
          <a:p>
            <a:pPr eaLnBrk="1" fontAlgn="auto" hangingPunct="1">
              <a:spcBef>
                <a:spcPts val="0"/>
              </a:spcBef>
              <a:spcAft>
                <a:spcPts val="0"/>
              </a:spcAft>
              <a:defRPr/>
            </a:pPr>
            <a:r>
              <a:rPr lang="en-GB" sz="2800" b="1" dirty="0">
                <a:latin typeface="Myriad Pro Cond" pitchFamily="34" charset="0"/>
                <a:cs typeface="+mn-cs"/>
              </a:rPr>
              <a:t>2015</a:t>
            </a:r>
          </a:p>
        </p:txBody>
      </p:sp>
      <p:sp>
        <p:nvSpPr>
          <p:cNvPr id="13" name="TextBox 12"/>
          <p:cNvSpPr txBox="1"/>
          <p:nvPr/>
        </p:nvSpPr>
        <p:spPr>
          <a:xfrm>
            <a:off x="2384425" y="2338388"/>
            <a:ext cx="1008063" cy="523875"/>
          </a:xfrm>
          <a:prstGeom prst="rect">
            <a:avLst/>
          </a:prstGeom>
          <a:noFill/>
        </p:spPr>
        <p:txBody>
          <a:bodyPr>
            <a:spAutoFit/>
          </a:bodyPr>
          <a:lstStyle/>
          <a:p>
            <a:pPr eaLnBrk="1" fontAlgn="auto" hangingPunct="1">
              <a:spcBef>
                <a:spcPts val="0"/>
              </a:spcBef>
              <a:spcAft>
                <a:spcPts val="0"/>
              </a:spcAft>
              <a:defRPr/>
            </a:pPr>
            <a:r>
              <a:rPr lang="en-GB" sz="2800" b="1" dirty="0">
                <a:latin typeface="Myriad Pro Cond" pitchFamily="34" charset="0"/>
                <a:cs typeface="+mn-cs"/>
              </a:rPr>
              <a:t>1976</a:t>
            </a:r>
          </a:p>
        </p:txBody>
      </p:sp>
      <p:cxnSp>
        <p:nvCxnSpPr>
          <p:cNvPr id="14" name="Straight Connector 13"/>
          <p:cNvCxnSpPr/>
          <p:nvPr/>
        </p:nvCxnSpPr>
        <p:spPr>
          <a:xfrm>
            <a:off x="1692275" y="4581525"/>
            <a:ext cx="6480175"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019925" y="5516563"/>
            <a:ext cx="1800225" cy="831850"/>
          </a:xfrm>
          <a:prstGeom prst="rect">
            <a:avLst/>
          </a:prstGeom>
          <a:noFill/>
          <a:ln>
            <a:solidFill>
              <a:srgbClr val="99FF33"/>
            </a:solidFill>
          </a:ln>
        </p:spPr>
        <p:txBody>
          <a:bodyPr>
            <a:spAutoFit/>
          </a:bodyPr>
          <a:lstStyle/>
          <a:p>
            <a:pPr eaLnBrk="1" fontAlgn="auto" hangingPunct="1">
              <a:spcBef>
                <a:spcPts val="0"/>
              </a:spcBef>
              <a:spcAft>
                <a:spcPts val="0"/>
              </a:spcAft>
              <a:defRPr/>
            </a:pPr>
            <a:r>
              <a:rPr lang="en-GB" sz="2400" b="1" dirty="0">
                <a:latin typeface="Myriad Pro Cond" pitchFamily="34" charset="0"/>
                <a:cs typeface="+mn-cs"/>
              </a:rPr>
              <a:t>Now it’s</a:t>
            </a:r>
          </a:p>
          <a:p>
            <a:pPr algn="r" eaLnBrk="1" fontAlgn="auto" hangingPunct="1">
              <a:spcBef>
                <a:spcPts val="0"/>
              </a:spcBef>
              <a:spcAft>
                <a:spcPts val="0"/>
              </a:spcAft>
              <a:defRPr/>
            </a:pPr>
            <a:r>
              <a:rPr lang="en-GB" sz="2400" b="1" dirty="0">
                <a:latin typeface="Myriad Pro Cond" pitchFamily="34" charset="0"/>
                <a:cs typeface="Arial" charset="0"/>
              </a:rPr>
              <a:t>2</a:t>
            </a:r>
            <a:r>
              <a:rPr lang="en-GB" sz="2400" b="1" dirty="0">
                <a:latin typeface="Myriad Pro Cond" pitchFamily="34" charset="0"/>
                <a:cs typeface="+mn-cs"/>
              </a:rPr>
              <a:t> out of 10</a:t>
            </a:r>
          </a:p>
        </p:txBody>
      </p:sp>
      <p:sp>
        <p:nvSpPr>
          <p:cNvPr id="16" name="TextBox 20"/>
          <p:cNvSpPr txBox="1">
            <a:spLocks noChangeArrowheads="1"/>
          </p:cNvSpPr>
          <p:nvPr/>
        </p:nvSpPr>
        <p:spPr bwMode="auto">
          <a:xfrm>
            <a:off x="0" y="6640513"/>
            <a:ext cx="7524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GB" altLang="en-US" sz="1400" i="1" baseline="30000" dirty="0">
                <a:solidFill>
                  <a:schemeClr val="bg1"/>
                </a:solidFill>
                <a:latin typeface="Myriad Pro Cond"/>
              </a:rPr>
              <a:t>Source: Wolf, A. (2011) Review of Vocational Education - The Wolf Report, Department for Education</a:t>
            </a:r>
            <a:endParaRPr lang="en-GB" altLang="en-US" sz="1400" i="1" dirty="0">
              <a:solidFill>
                <a:schemeClr val="bg1"/>
              </a:solidFill>
              <a:latin typeface="Myriad Pro Cond"/>
            </a:endParaRPr>
          </a:p>
        </p:txBody>
      </p:sp>
      <p:sp>
        <p:nvSpPr>
          <p:cNvPr id="17" name="Notched Right Arrow 16"/>
          <p:cNvSpPr/>
          <p:nvPr/>
        </p:nvSpPr>
        <p:spPr>
          <a:xfrm rot="10800000">
            <a:off x="3492500" y="2276475"/>
            <a:ext cx="4751388" cy="576263"/>
          </a:xfrm>
          <a:prstGeom prst="notchedRightArrow">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8" name="Notched Right Arrow 17"/>
          <p:cNvSpPr/>
          <p:nvPr/>
        </p:nvSpPr>
        <p:spPr>
          <a:xfrm rot="10800000">
            <a:off x="7019925" y="4724400"/>
            <a:ext cx="1233488" cy="576263"/>
          </a:xfrm>
          <a:prstGeom prst="notchedRight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schemeClr val="tx1"/>
              </a:solidFill>
            </a:endParaRPr>
          </a:p>
        </p:txBody>
      </p:sp>
      <p:cxnSp>
        <p:nvCxnSpPr>
          <p:cNvPr id="19" name="Straight Connector 18"/>
          <p:cNvCxnSpPr/>
          <p:nvPr/>
        </p:nvCxnSpPr>
        <p:spPr>
          <a:xfrm>
            <a:off x="3492500" y="1916113"/>
            <a:ext cx="0" cy="3673475"/>
          </a:xfrm>
          <a:prstGeom prst="line">
            <a:avLst/>
          </a:prstGeom>
          <a:ln>
            <a:solidFill>
              <a:schemeClr val="accent5">
                <a:lumMod val="75000"/>
              </a:schemeClr>
            </a:solidFill>
          </a:ln>
        </p:spPr>
        <p:style>
          <a:lnRef idx="2">
            <a:schemeClr val="accent5"/>
          </a:lnRef>
          <a:fillRef idx="0">
            <a:schemeClr val="accent5"/>
          </a:fillRef>
          <a:effectRef idx="1">
            <a:schemeClr val="accent5"/>
          </a:effectRef>
          <a:fontRef idx="minor">
            <a:schemeClr val="tx1"/>
          </a:fontRef>
        </p:style>
      </p:cxnSp>
      <p:cxnSp>
        <p:nvCxnSpPr>
          <p:cNvPr id="20" name="Straight Connector 19"/>
          <p:cNvCxnSpPr/>
          <p:nvPr/>
        </p:nvCxnSpPr>
        <p:spPr>
          <a:xfrm>
            <a:off x="7019925" y="1916113"/>
            <a:ext cx="0" cy="3673475"/>
          </a:xfrm>
          <a:prstGeom prst="line">
            <a:avLst/>
          </a:prstGeom>
          <a:ln>
            <a:solidFill>
              <a:schemeClr val="accent3">
                <a:lumMod val="75000"/>
              </a:schemeClr>
            </a:solidFill>
          </a:ln>
        </p:spPr>
        <p:style>
          <a:lnRef idx="2">
            <a:schemeClr val="accent3"/>
          </a:lnRef>
          <a:fillRef idx="0">
            <a:schemeClr val="accent3"/>
          </a:fillRef>
          <a:effectRef idx="1">
            <a:schemeClr val="accent3"/>
          </a:effectRef>
          <a:fontRef idx="minor">
            <a:schemeClr val="tx1"/>
          </a:fontRef>
        </p:style>
      </p:cxnSp>
      <p:sp>
        <p:nvSpPr>
          <p:cNvPr id="21" name="TextBox 20"/>
          <p:cNvSpPr txBox="1"/>
          <p:nvPr/>
        </p:nvSpPr>
        <p:spPr>
          <a:xfrm>
            <a:off x="3419475" y="908050"/>
            <a:ext cx="5184775" cy="831850"/>
          </a:xfrm>
          <a:prstGeom prst="rect">
            <a:avLst/>
          </a:prstGeom>
          <a:noFill/>
          <a:ln>
            <a:solidFill>
              <a:schemeClr val="accent5">
                <a:lumMod val="75000"/>
              </a:schemeClr>
            </a:solidFill>
          </a:ln>
        </p:spPr>
        <p:txBody>
          <a:bodyPr>
            <a:spAutoFit/>
          </a:bodyPr>
          <a:lstStyle/>
          <a:p>
            <a:pPr eaLnBrk="1" fontAlgn="auto" hangingPunct="1">
              <a:spcBef>
                <a:spcPts val="0"/>
              </a:spcBef>
              <a:spcAft>
                <a:spcPts val="0"/>
              </a:spcAft>
              <a:defRPr/>
            </a:pPr>
            <a:r>
              <a:rPr lang="en-GB" sz="2400" b="1" dirty="0">
                <a:latin typeface="Myriad Pro Cond" pitchFamily="34" charset="0"/>
                <a:cs typeface="+mn-cs"/>
              </a:rPr>
              <a:t>40 years ago, 7 out of 10 young people went straight into jobs</a:t>
            </a:r>
          </a:p>
        </p:txBody>
      </p:sp>
    </p:spTree>
    <p:extLst>
      <p:ext uri="{BB962C8B-B14F-4D97-AF65-F5344CB8AC3E}">
        <p14:creationId xmlns:p14="http://schemas.microsoft.com/office/powerpoint/2010/main" val="404194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 fill="hold"/>
                                        <p:tgtEl>
                                          <p:spTgt spid="11"/>
                                        </p:tgtEl>
                                        <p:attrNameLst>
                                          <p:attrName>style.color</p:attrName>
                                        </p:attrNameLst>
                                      </p:cBhvr>
                                      <p:to>
                                        <a:srgbClr val="5F5F5F"/>
                                      </p:to>
                                    </p:animClr>
                                  </p:childTnLst>
                                </p:cTn>
                              </p:par>
                            </p:childTnLst>
                          </p:cTn>
                        </p:par>
                        <p:par>
                          <p:cTn id="7" fill="hold">
                            <p:stCondLst>
                              <p:cond delay="200"/>
                            </p:stCondLst>
                            <p:childTnLst>
                              <p:par>
                                <p:cTn id="8" presetID="3" presetClass="emph" presetSubtype="2" fill="hold" grpId="0" nodeType="afterEffect">
                                  <p:stCondLst>
                                    <p:cond delay="0"/>
                                  </p:stCondLst>
                                  <p:childTnLst>
                                    <p:animClr clrSpc="rgb" dir="cw">
                                      <p:cBhvr override="childStyle">
                                        <p:cTn id="9" dur="200" fill="hold"/>
                                        <p:tgtEl>
                                          <p:spTgt spid="3"/>
                                        </p:tgtEl>
                                        <p:attrNameLst>
                                          <p:attrName>style.color</p:attrName>
                                        </p:attrNameLst>
                                      </p:cBhvr>
                                      <p:to>
                                        <a:srgbClr val="5F5F5F"/>
                                      </p:to>
                                    </p:animClr>
                                  </p:childTnLst>
                                </p:cTn>
                              </p:par>
                            </p:childTnLst>
                          </p:cTn>
                        </p:par>
                        <p:par>
                          <p:cTn id="10" fill="hold">
                            <p:stCondLst>
                              <p:cond delay="400"/>
                            </p:stCondLst>
                            <p:childTnLst>
                              <p:par>
                                <p:cTn id="11" presetID="3" presetClass="emph" presetSubtype="2" fill="hold" grpId="0" nodeType="afterEffect">
                                  <p:stCondLst>
                                    <p:cond delay="0"/>
                                  </p:stCondLst>
                                  <p:childTnLst>
                                    <p:animClr clrSpc="rgb" dir="cw">
                                      <p:cBhvr override="childStyle">
                                        <p:cTn id="12" dur="200" fill="hold"/>
                                        <p:tgtEl>
                                          <p:spTgt spid="2"/>
                                        </p:tgtEl>
                                        <p:attrNameLst>
                                          <p:attrName>style.color</p:attrName>
                                        </p:attrNameLst>
                                      </p:cBhvr>
                                      <p:to>
                                        <a:srgbClr val="5F5F5F"/>
                                      </p:to>
                                    </p:animClr>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
                                        <p:tgtEl>
                                          <p:spTgt spid="13"/>
                                        </p:tgtEl>
                                      </p:cBhvr>
                                    </p:animEffect>
                                  </p:childTnLst>
                                </p:cTn>
                              </p:par>
                              <p:par>
                                <p:cTn id="16" presetID="3" presetClass="emph" presetSubtype="2" fill="hold" grpId="0" nodeType="withEffect">
                                  <p:stCondLst>
                                    <p:cond delay="0"/>
                                  </p:stCondLst>
                                  <p:childTnLst>
                                    <p:animClr clrSpc="rgb" dir="cw">
                                      <p:cBhvr override="childStyle">
                                        <p:cTn id="17" dur="300" fill="hold"/>
                                        <p:tgtEl>
                                          <p:spTgt spid="4"/>
                                        </p:tgtEl>
                                        <p:attrNameLst>
                                          <p:attrName>style.color</p:attrName>
                                        </p:attrNameLst>
                                      </p:cBhvr>
                                      <p:to>
                                        <a:srgbClr val="5F5F5F"/>
                                      </p:to>
                                    </p:animClr>
                                  </p:childTnLst>
                                </p:cTn>
                              </p:par>
                              <p:par>
                                <p:cTn id="18" presetID="10" presetClass="exit" presetSubtype="0" fill="hold" grpId="1" nodeType="withEffect">
                                  <p:stCondLst>
                                    <p:cond delay="0"/>
                                  </p:stCondLst>
                                  <p:childTnLst>
                                    <p:animEffect transition="out" filter="fade">
                                      <p:cBhvr>
                                        <p:cTn id="19" dur="300"/>
                                        <p:tgtEl>
                                          <p:spTgt spid="13"/>
                                        </p:tgtEl>
                                      </p:cBhvr>
                                    </p:animEffect>
                                    <p:set>
                                      <p:cBhvr>
                                        <p:cTn id="20" dur="1" fill="hold">
                                          <p:stCondLst>
                                            <p:cond delay="299"/>
                                          </p:stCondLst>
                                        </p:cTn>
                                        <p:tgtEl>
                                          <p:spTgt spid="13"/>
                                        </p:tgtEl>
                                        <p:attrNameLst>
                                          <p:attrName>style.visibility</p:attrName>
                                        </p:attrNameLst>
                                      </p:cBhvr>
                                      <p:to>
                                        <p:strVal val="hidden"/>
                                      </p:to>
                                    </p:set>
                                  </p:childTnLst>
                                </p:cTn>
                              </p:par>
                            </p:childTnLst>
                          </p:cTn>
                        </p:par>
                        <p:par>
                          <p:cTn id="21" fill="hold">
                            <p:stCondLst>
                              <p:cond delay="700"/>
                            </p:stCondLst>
                            <p:childTnLst>
                              <p:par>
                                <p:cTn id="22" presetID="3" presetClass="emph" presetSubtype="2" fill="hold" grpId="0" nodeType="afterEffect">
                                  <p:stCondLst>
                                    <p:cond delay="0"/>
                                  </p:stCondLst>
                                  <p:childTnLst>
                                    <p:animClr clrSpc="rgb" dir="cw">
                                      <p:cBhvr override="childStyle">
                                        <p:cTn id="23" dur="300" fill="hold"/>
                                        <p:tgtEl>
                                          <p:spTgt spid="5"/>
                                        </p:tgtEl>
                                        <p:attrNameLst>
                                          <p:attrName>style.color</p:attrName>
                                        </p:attrNameLst>
                                      </p:cBhvr>
                                      <p:to>
                                        <a:srgbClr val="5F5F5F"/>
                                      </p:to>
                                    </p:animClr>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1" grpId="0"/>
      <p:bldP spid="12" grpId="0"/>
      <p:bldP spid="13" grpId="0"/>
      <p:bldP spid="13" grpId="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1324" y="1484784"/>
            <a:ext cx="8281988" cy="4573588"/>
          </a:xfrm>
          <a:prstGeom prst="rect">
            <a:avLst/>
          </a:prstGeom>
        </p:spPr>
        <p:txBody>
          <a:bodyPr>
            <a:spAutoFit/>
          </a:bodyPr>
          <a:lstStyle/>
          <a:p>
            <a:pPr eaLnBrk="1" fontAlgn="auto" hangingPunct="1">
              <a:spcBef>
                <a:spcPct val="20000"/>
              </a:spcBef>
              <a:spcAft>
                <a:spcPts val="0"/>
              </a:spcAft>
              <a:defRPr/>
            </a:pPr>
            <a:r>
              <a:rPr lang="en-GB" sz="2800" dirty="0">
                <a:solidFill>
                  <a:prstClr val="black">
                    <a:lumMod val="65000"/>
                    <a:lumOff val="35000"/>
                  </a:prstClr>
                </a:solidFill>
                <a:latin typeface="Calibri"/>
                <a:cs typeface="+mn-cs"/>
              </a:rPr>
              <a:t>4. What feature do employers value most when employing school leavers?</a:t>
            </a:r>
          </a:p>
          <a:p>
            <a:pPr eaLnBrk="1" fontAlgn="auto" hangingPunct="1">
              <a:spcBef>
                <a:spcPct val="20000"/>
              </a:spcBef>
              <a:spcAft>
                <a:spcPts val="0"/>
              </a:spcAft>
              <a:defRPr/>
            </a:pPr>
            <a:endParaRPr lang="en-GB" sz="2800" dirty="0">
              <a:solidFill>
                <a:prstClr val="black">
                  <a:lumMod val="65000"/>
                  <a:lumOff val="35000"/>
                </a:prstClr>
              </a:solidFill>
              <a:latin typeface="Calibri"/>
              <a:cs typeface="+mn-cs"/>
            </a:endParaRPr>
          </a:p>
          <a:p>
            <a:pPr eaLnBrk="1" fontAlgn="auto" hangingPunct="1">
              <a:spcBef>
                <a:spcPct val="20000"/>
              </a:spcBef>
              <a:spcAft>
                <a:spcPts val="0"/>
              </a:spcAft>
              <a:defRPr/>
            </a:pPr>
            <a:r>
              <a:rPr lang="en-GB" sz="2800" dirty="0">
                <a:solidFill>
                  <a:prstClr val="black">
                    <a:lumMod val="65000"/>
                    <a:lumOff val="35000"/>
                  </a:prstClr>
                </a:solidFill>
                <a:latin typeface="Calibri"/>
                <a:cs typeface="+mn-cs"/>
              </a:rPr>
              <a:t>5. What do young people think employers value most?</a:t>
            </a:r>
          </a:p>
          <a:p>
            <a:pPr eaLnBrk="1" fontAlgn="auto" hangingPunct="1">
              <a:spcBef>
                <a:spcPct val="20000"/>
              </a:spcBef>
              <a:spcAft>
                <a:spcPts val="0"/>
              </a:spcAft>
              <a:defRPr/>
            </a:pPr>
            <a:r>
              <a:rPr lang="en-GB" sz="2800" dirty="0">
                <a:solidFill>
                  <a:prstClr val="black">
                    <a:lumMod val="65000"/>
                    <a:lumOff val="35000"/>
                  </a:prstClr>
                </a:solidFill>
                <a:latin typeface="Calibri"/>
                <a:cs typeface="+mn-cs"/>
              </a:rPr>
              <a:t>A Qualifications</a:t>
            </a:r>
          </a:p>
          <a:p>
            <a:pPr eaLnBrk="1" fontAlgn="auto" hangingPunct="1">
              <a:spcBef>
                <a:spcPct val="20000"/>
              </a:spcBef>
              <a:spcAft>
                <a:spcPts val="0"/>
              </a:spcAft>
              <a:defRPr/>
            </a:pPr>
            <a:r>
              <a:rPr lang="en-GB" sz="2800" dirty="0">
                <a:solidFill>
                  <a:prstClr val="black">
                    <a:lumMod val="65000"/>
                    <a:lumOff val="35000"/>
                  </a:prstClr>
                </a:solidFill>
                <a:latin typeface="Calibri"/>
                <a:cs typeface="+mn-cs"/>
              </a:rPr>
              <a:t>B Attitude</a:t>
            </a:r>
          </a:p>
          <a:p>
            <a:pPr eaLnBrk="1" fontAlgn="auto" hangingPunct="1">
              <a:spcBef>
                <a:spcPct val="20000"/>
              </a:spcBef>
              <a:spcAft>
                <a:spcPts val="0"/>
              </a:spcAft>
              <a:defRPr/>
            </a:pPr>
            <a:r>
              <a:rPr lang="en-GB" sz="2800" dirty="0">
                <a:solidFill>
                  <a:prstClr val="black">
                    <a:lumMod val="65000"/>
                    <a:lumOff val="35000"/>
                  </a:prstClr>
                </a:solidFill>
                <a:latin typeface="Calibri"/>
                <a:cs typeface="+mn-cs"/>
              </a:rPr>
              <a:t>C Work Experience</a:t>
            </a:r>
          </a:p>
          <a:p>
            <a:pPr eaLnBrk="1" fontAlgn="auto" hangingPunct="1">
              <a:spcBef>
                <a:spcPct val="20000"/>
              </a:spcBef>
              <a:spcAft>
                <a:spcPts val="0"/>
              </a:spcAft>
              <a:defRPr/>
            </a:pPr>
            <a:r>
              <a:rPr lang="en-GB" sz="2800" dirty="0">
                <a:solidFill>
                  <a:prstClr val="black">
                    <a:lumMod val="65000"/>
                    <a:lumOff val="35000"/>
                  </a:prstClr>
                </a:solidFill>
                <a:latin typeface="Calibri"/>
                <a:cs typeface="+mn-cs"/>
              </a:rPr>
              <a:t>D Literacy/numeracy</a:t>
            </a:r>
          </a:p>
          <a:p>
            <a:pPr eaLnBrk="1" fontAlgn="auto" hangingPunct="1">
              <a:spcBef>
                <a:spcPct val="20000"/>
              </a:spcBef>
              <a:spcAft>
                <a:spcPts val="0"/>
              </a:spcAft>
              <a:defRPr/>
            </a:pPr>
            <a:endParaRPr lang="en-GB" sz="2800" dirty="0">
              <a:solidFill>
                <a:prstClr val="black">
                  <a:lumMod val="65000"/>
                  <a:lumOff val="35000"/>
                </a:prstClr>
              </a:solidFill>
              <a:latin typeface="Calibri"/>
              <a:cs typeface="+mn-cs"/>
            </a:endParaRPr>
          </a:p>
        </p:txBody>
      </p:sp>
    </p:spTree>
    <p:extLst>
      <p:ext uri="{BB962C8B-B14F-4D97-AF65-F5344CB8AC3E}">
        <p14:creationId xmlns:p14="http://schemas.microsoft.com/office/powerpoint/2010/main" val="2239373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342" r="12657"/>
          <a:stretch/>
        </p:blipFill>
        <p:spPr bwMode="auto">
          <a:xfrm>
            <a:off x="-8674" y="-2974"/>
            <a:ext cx="9142666" cy="6888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937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671" t="1281" r="12210"/>
          <a:stretch/>
        </p:blipFill>
        <p:spPr bwMode="auto">
          <a:xfrm>
            <a:off x="0" y="-12132"/>
            <a:ext cx="9144001" cy="6870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315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484784"/>
            <a:ext cx="8137525" cy="5005388"/>
          </a:xfrm>
          <a:prstGeom prst="rect">
            <a:avLst/>
          </a:prstGeom>
        </p:spPr>
        <p:txBody>
          <a:bodyPr>
            <a:spAutoFit/>
          </a:bodyPr>
          <a:lstStyle/>
          <a:p>
            <a:pPr eaLnBrk="1" fontAlgn="auto" hangingPunct="1">
              <a:spcBef>
                <a:spcPct val="20000"/>
              </a:spcBef>
              <a:spcAft>
                <a:spcPts val="0"/>
              </a:spcAft>
              <a:defRPr/>
            </a:pPr>
            <a:r>
              <a:rPr lang="en-GB" sz="2800" dirty="0">
                <a:solidFill>
                  <a:prstClr val="black">
                    <a:lumMod val="65000"/>
                    <a:lumOff val="35000"/>
                  </a:prstClr>
                </a:solidFill>
                <a:latin typeface="Calibri"/>
                <a:cs typeface="+mn-cs"/>
              </a:rPr>
              <a:t>6. In 2022, what % of jobs are predicted to be at graduate level?</a:t>
            </a:r>
          </a:p>
          <a:p>
            <a:pPr eaLnBrk="1" fontAlgn="auto" hangingPunct="1">
              <a:spcBef>
                <a:spcPct val="20000"/>
              </a:spcBef>
              <a:spcAft>
                <a:spcPts val="0"/>
              </a:spcAft>
              <a:defRPr/>
            </a:pPr>
            <a:endParaRPr lang="en-GB" sz="2800" dirty="0">
              <a:solidFill>
                <a:prstClr val="black">
                  <a:lumMod val="65000"/>
                  <a:lumOff val="35000"/>
                </a:prstClr>
              </a:solidFill>
              <a:latin typeface="Calibri"/>
              <a:cs typeface="+mn-cs"/>
            </a:endParaRPr>
          </a:p>
          <a:p>
            <a:pPr eaLnBrk="1" fontAlgn="auto" hangingPunct="1">
              <a:spcBef>
                <a:spcPct val="20000"/>
              </a:spcBef>
              <a:spcAft>
                <a:spcPts val="0"/>
              </a:spcAft>
              <a:defRPr/>
            </a:pPr>
            <a:r>
              <a:rPr lang="en-GB" sz="2800" dirty="0">
                <a:solidFill>
                  <a:prstClr val="black">
                    <a:lumMod val="65000"/>
                    <a:lumOff val="35000"/>
                  </a:prstClr>
                </a:solidFill>
                <a:latin typeface="Calibri"/>
                <a:cs typeface="+mn-cs"/>
              </a:rPr>
              <a:t>7. In 2015, what % of young people expressed a preference for attending university?</a:t>
            </a:r>
          </a:p>
          <a:p>
            <a:pPr eaLnBrk="1" fontAlgn="auto" hangingPunct="1">
              <a:spcBef>
                <a:spcPct val="20000"/>
              </a:spcBef>
              <a:spcAft>
                <a:spcPts val="0"/>
              </a:spcAft>
              <a:defRPr/>
            </a:pPr>
            <a:endParaRPr lang="en-GB" sz="2800" dirty="0">
              <a:solidFill>
                <a:prstClr val="black">
                  <a:lumMod val="65000"/>
                  <a:lumOff val="35000"/>
                </a:prstClr>
              </a:solidFill>
              <a:latin typeface="Calibri"/>
              <a:cs typeface="+mn-cs"/>
            </a:endParaRPr>
          </a:p>
          <a:p>
            <a:pPr eaLnBrk="1" fontAlgn="auto" hangingPunct="1">
              <a:spcBef>
                <a:spcPct val="20000"/>
              </a:spcBef>
              <a:spcAft>
                <a:spcPts val="0"/>
              </a:spcAft>
              <a:defRPr/>
            </a:pPr>
            <a:r>
              <a:rPr lang="en-GB" sz="2800" dirty="0">
                <a:solidFill>
                  <a:prstClr val="black">
                    <a:lumMod val="65000"/>
                    <a:lumOff val="35000"/>
                  </a:prstClr>
                </a:solidFill>
                <a:latin typeface="Calibri"/>
                <a:cs typeface="+mn-cs"/>
              </a:rPr>
              <a:t>A 18</a:t>
            </a:r>
          </a:p>
          <a:p>
            <a:pPr eaLnBrk="1" fontAlgn="auto" hangingPunct="1">
              <a:spcBef>
                <a:spcPct val="20000"/>
              </a:spcBef>
              <a:spcAft>
                <a:spcPts val="0"/>
              </a:spcAft>
              <a:defRPr/>
            </a:pPr>
            <a:r>
              <a:rPr lang="en-GB" sz="2800" dirty="0">
                <a:solidFill>
                  <a:prstClr val="black">
                    <a:lumMod val="65000"/>
                    <a:lumOff val="35000"/>
                  </a:prstClr>
                </a:solidFill>
                <a:latin typeface="Calibri"/>
                <a:cs typeface="+mn-cs"/>
              </a:rPr>
              <a:t>B 30</a:t>
            </a:r>
          </a:p>
          <a:p>
            <a:pPr eaLnBrk="1" fontAlgn="auto" hangingPunct="1">
              <a:spcBef>
                <a:spcPct val="20000"/>
              </a:spcBef>
              <a:spcAft>
                <a:spcPts val="0"/>
              </a:spcAft>
              <a:defRPr/>
            </a:pPr>
            <a:r>
              <a:rPr lang="en-GB" sz="2800" dirty="0">
                <a:solidFill>
                  <a:prstClr val="black">
                    <a:lumMod val="65000"/>
                    <a:lumOff val="35000"/>
                  </a:prstClr>
                </a:solidFill>
                <a:latin typeface="Calibri"/>
                <a:cs typeface="+mn-cs"/>
              </a:rPr>
              <a:t>C 50</a:t>
            </a:r>
          </a:p>
          <a:p>
            <a:pPr eaLnBrk="1" fontAlgn="auto" hangingPunct="1">
              <a:spcBef>
                <a:spcPct val="20000"/>
              </a:spcBef>
              <a:spcAft>
                <a:spcPts val="0"/>
              </a:spcAft>
              <a:defRPr/>
            </a:pPr>
            <a:r>
              <a:rPr lang="en-GB" sz="2800" dirty="0">
                <a:solidFill>
                  <a:prstClr val="black">
                    <a:lumMod val="65000"/>
                    <a:lumOff val="35000"/>
                  </a:prstClr>
                </a:solidFill>
                <a:latin typeface="Calibri"/>
                <a:cs typeface="+mn-cs"/>
              </a:rPr>
              <a:t>D 68</a:t>
            </a:r>
          </a:p>
        </p:txBody>
      </p:sp>
    </p:spTree>
    <p:extLst>
      <p:ext uri="{BB962C8B-B14F-4D97-AF65-F5344CB8AC3E}">
        <p14:creationId xmlns:p14="http://schemas.microsoft.com/office/powerpoint/2010/main" val="572717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424" y="836613"/>
            <a:ext cx="6985000" cy="1865312"/>
          </a:xfrm>
          <a:prstGeom prst="rect">
            <a:avLst/>
          </a:prstGeom>
        </p:spPr>
        <p:txBody>
          <a:bodyPr>
            <a:spAutoFit/>
          </a:bodyPr>
          <a:lstStyle/>
          <a:p>
            <a:pPr eaLnBrk="1" fontAlgn="auto" hangingPunct="1">
              <a:spcBef>
                <a:spcPct val="20000"/>
              </a:spcBef>
              <a:spcAft>
                <a:spcPts val="0"/>
              </a:spcAft>
              <a:defRPr/>
            </a:pPr>
            <a:r>
              <a:rPr lang="en-GB" sz="2400" dirty="0">
                <a:solidFill>
                  <a:prstClr val="black">
                    <a:lumMod val="65000"/>
                    <a:lumOff val="35000"/>
                  </a:prstClr>
                </a:solidFill>
                <a:latin typeface="Calibri"/>
                <a:cs typeface="+mn-cs"/>
              </a:rPr>
              <a:t>“... there is a widespread belief that studying for a degree will lead to a well-paid job and fulfilling professional career and whilst in many cases this is true it isn’t always the case”.</a:t>
            </a:r>
          </a:p>
          <a:p>
            <a:pPr algn="r" eaLnBrk="1" fontAlgn="auto" hangingPunct="1">
              <a:spcBef>
                <a:spcPct val="20000"/>
              </a:spcBef>
              <a:spcAft>
                <a:spcPts val="0"/>
              </a:spcAft>
              <a:defRPr/>
            </a:pPr>
            <a:r>
              <a:rPr lang="en-GB" sz="1600" b="1" dirty="0">
                <a:solidFill>
                  <a:srgbClr val="9BBB59">
                    <a:lumMod val="75000"/>
                  </a:srgbClr>
                </a:solidFill>
                <a:latin typeface="Calibri"/>
                <a:cs typeface="+mn-cs"/>
              </a:rPr>
              <a:t>Great Expectations, City and Guilds 2015</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57563"/>
            <a:ext cx="8382000"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241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764704"/>
            <a:ext cx="8229600" cy="1125538"/>
          </a:xfrm>
        </p:spPr>
        <p:txBody>
          <a:bodyPr/>
          <a:lstStyle/>
          <a:p>
            <a:pPr eaLnBrk="1" hangingPunct="1"/>
            <a:r>
              <a:rPr lang="en-GB" altLang="en-US" dirty="0" smtClean="0"/>
              <a:t>Update</a:t>
            </a:r>
          </a:p>
        </p:txBody>
      </p:sp>
      <p:sp>
        <p:nvSpPr>
          <p:cNvPr id="3" name="Rectangle 3"/>
          <p:cNvSpPr txBox="1">
            <a:spLocks noChangeArrowheads="1"/>
          </p:cNvSpPr>
          <p:nvPr/>
        </p:nvSpPr>
        <p:spPr bwMode="auto">
          <a:xfrm>
            <a:off x="457200" y="1817217"/>
            <a:ext cx="8229600"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GB" altLang="en-US" sz="2800" dirty="0" smtClean="0"/>
              <a:t>Training and registration for UCAS Apply has now been completed. </a:t>
            </a:r>
          </a:p>
          <a:p>
            <a:pPr eaLnBrk="1" hangingPunct="1"/>
            <a:r>
              <a:rPr lang="en-GB" altLang="en-US" sz="2800" dirty="0" smtClean="0"/>
              <a:t>Presentations (virtual) from colleges and universities during PSE (Sept/Oct).</a:t>
            </a:r>
          </a:p>
          <a:p>
            <a:pPr eaLnBrk="1" hangingPunct="1"/>
            <a:r>
              <a:rPr lang="en-GB" altLang="en-US" sz="2800" dirty="0" smtClean="0"/>
              <a:t>Webinars and other virtual opportunities will be published via the Microsoft Teams UCAS group.</a:t>
            </a:r>
          </a:p>
          <a:p>
            <a:pPr eaLnBrk="1" hangingPunct="1"/>
            <a:r>
              <a:rPr lang="en-GB" altLang="en-US" sz="2800" dirty="0" smtClean="0"/>
              <a:t>Personal statement sessions in PSE.</a:t>
            </a:r>
          </a:p>
          <a:p>
            <a:pPr eaLnBrk="1" hangingPunct="1"/>
            <a:r>
              <a:rPr lang="en-GB" altLang="en-US" sz="2800" dirty="0" smtClean="0"/>
              <a:t>Personal statement help booklets given to students.</a:t>
            </a:r>
          </a:p>
          <a:p>
            <a:pPr eaLnBrk="1" hangingPunct="1"/>
            <a:endParaRPr lang="en-GB" altLang="en-US" dirty="0" smtClean="0"/>
          </a:p>
        </p:txBody>
      </p:sp>
    </p:spTree>
    <p:extLst>
      <p:ext uri="{BB962C8B-B14F-4D97-AF65-F5344CB8AC3E}">
        <p14:creationId xmlns:p14="http://schemas.microsoft.com/office/powerpoint/2010/main" val="3408308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457200" y="1484263"/>
            <a:ext cx="8291513"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90000"/>
              </a:lnSpc>
            </a:pPr>
            <a:r>
              <a:rPr lang="en-GB" altLang="en-US" sz="2800" dirty="0" smtClean="0"/>
              <a:t>Personal research</a:t>
            </a:r>
          </a:p>
          <a:p>
            <a:pPr eaLnBrk="1" hangingPunct="1">
              <a:lnSpc>
                <a:spcPct val="90000"/>
              </a:lnSpc>
            </a:pPr>
            <a:r>
              <a:rPr lang="en-GB" altLang="en-US" sz="2800" dirty="0" smtClean="0"/>
              <a:t>Registration (online application)</a:t>
            </a:r>
          </a:p>
          <a:p>
            <a:pPr eaLnBrk="1" hangingPunct="1">
              <a:lnSpc>
                <a:spcPct val="90000"/>
              </a:lnSpc>
            </a:pPr>
            <a:r>
              <a:rPr lang="en-GB" altLang="en-US" sz="2800" dirty="0" smtClean="0"/>
              <a:t>Check for any relevant Admission Tests</a:t>
            </a:r>
          </a:p>
          <a:p>
            <a:pPr eaLnBrk="1" hangingPunct="1">
              <a:lnSpc>
                <a:spcPct val="90000"/>
              </a:lnSpc>
            </a:pPr>
            <a:r>
              <a:rPr lang="en-GB" altLang="en-US" sz="2800" dirty="0" smtClean="0"/>
              <a:t>Apply for up to 5 courses</a:t>
            </a:r>
          </a:p>
          <a:p>
            <a:pPr eaLnBrk="1" hangingPunct="1">
              <a:lnSpc>
                <a:spcPct val="90000"/>
              </a:lnSpc>
            </a:pPr>
            <a:r>
              <a:rPr lang="en-GB" altLang="en-US" sz="2800" dirty="0" smtClean="0"/>
              <a:t>Application checked by PT Pupil Support / DHT</a:t>
            </a:r>
          </a:p>
          <a:p>
            <a:pPr eaLnBrk="1" hangingPunct="1">
              <a:lnSpc>
                <a:spcPct val="90000"/>
              </a:lnSpc>
            </a:pPr>
            <a:r>
              <a:rPr lang="en-GB" altLang="en-US" sz="2800" dirty="0" smtClean="0"/>
              <a:t>Payment made online (1 course £13, 2-5 £24)</a:t>
            </a:r>
          </a:p>
          <a:p>
            <a:pPr eaLnBrk="1" hangingPunct="1">
              <a:lnSpc>
                <a:spcPct val="90000"/>
              </a:lnSpc>
            </a:pPr>
            <a:r>
              <a:rPr lang="en-GB" altLang="en-US" sz="2800" dirty="0" smtClean="0"/>
              <a:t>Application sent to referee (PT PS/DHT)</a:t>
            </a:r>
          </a:p>
          <a:p>
            <a:pPr eaLnBrk="1" hangingPunct="1">
              <a:lnSpc>
                <a:spcPct val="90000"/>
              </a:lnSpc>
            </a:pPr>
            <a:r>
              <a:rPr lang="en-GB" altLang="en-US" sz="2800" dirty="0" smtClean="0"/>
              <a:t>Referee attaches school reference</a:t>
            </a:r>
          </a:p>
          <a:p>
            <a:pPr eaLnBrk="1" hangingPunct="1">
              <a:lnSpc>
                <a:spcPct val="90000"/>
              </a:lnSpc>
            </a:pPr>
            <a:r>
              <a:rPr lang="en-GB" altLang="en-US" sz="2800" dirty="0" smtClean="0"/>
              <a:t>Referee sends completed form to UCAS</a:t>
            </a:r>
          </a:p>
          <a:p>
            <a:pPr eaLnBrk="1" hangingPunct="1">
              <a:lnSpc>
                <a:spcPct val="90000"/>
              </a:lnSpc>
            </a:pPr>
            <a:r>
              <a:rPr lang="en-GB" altLang="en-US" sz="2800" dirty="0" smtClean="0"/>
              <a:t>Mock interview if appropriate</a:t>
            </a:r>
          </a:p>
          <a:p>
            <a:pPr eaLnBrk="1" hangingPunct="1">
              <a:lnSpc>
                <a:spcPct val="90000"/>
              </a:lnSpc>
            </a:pPr>
            <a:endParaRPr lang="en-GB" altLang="en-US" sz="2800" dirty="0" smtClean="0"/>
          </a:p>
        </p:txBody>
      </p:sp>
      <p:sp>
        <p:nvSpPr>
          <p:cNvPr id="3" name="Rectangle 6"/>
          <p:cNvSpPr>
            <a:spLocks noGrp="1" noChangeArrowheads="1"/>
          </p:cNvSpPr>
          <p:nvPr>
            <p:ph type="title"/>
          </p:nvPr>
        </p:nvSpPr>
        <p:spPr>
          <a:xfrm>
            <a:off x="457200" y="431750"/>
            <a:ext cx="8229600" cy="1052513"/>
          </a:xfrm>
        </p:spPr>
        <p:txBody>
          <a:bodyPr/>
          <a:lstStyle/>
          <a:p>
            <a:pPr eaLnBrk="1" hangingPunct="1"/>
            <a:r>
              <a:rPr lang="en-GB" altLang="en-US" dirty="0" smtClean="0"/>
              <a:t>Application Process</a:t>
            </a:r>
          </a:p>
        </p:txBody>
      </p:sp>
    </p:spTree>
    <p:extLst>
      <p:ext uri="{BB962C8B-B14F-4D97-AF65-F5344CB8AC3E}">
        <p14:creationId xmlns:p14="http://schemas.microsoft.com/office/powerpoint/2010/main" val="1306823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673819"/>
            <a:ext cx="8229600" cy="1143000"/>
          </a:xfrm>
        </p:spPr>
        <p:txBody>
          <a:bodyPr/>
          <a:lstStyle/>
          <a:p>
            <a:pPr eaLnBrk="1" hangingPunct="1"/>
            <a:r>
              <a:rPr lang="en-GB" altLang="en-US" dirty="0" smtClean="0"/>
              <a:t>Personal Statement</a:t>
            </a:r>
          </a:p>
        </p:txBody>
      </p:sp>
      <p:sp>
        <p:nvSpPr>
          <p:cNvPr id="3" name="Rectangle 3"/>
          <p:cNvSpPr txBox="1">
            <a:spLocks noChangeArrowheads="1"/>
          </p:cNvSpPr>
          <p:nvPr/>
        </p:nvSpPr>
        <p:spPr bwMode="auto">
          <a:xfrm>
            <a:off x="457200" y="199938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GB" altLang="en-US" sz="2800" dirty="0" smtClean="0"/>
              <a:t>Very important part of application - major factor.</a:t>
            </a:r>
          </a:p>
          <a:p>
            <a:pPr eaLnBrk="1" hangingPunct="1"/>
            <a:r>
              <a:rPr lang="en-GB" altLang="en-US" sz="2800" dirty="0" smtClean="0"/>
              <a:t>It should reflect who your child is &amp; why he/she wants to do a particular course</a:t>
            </a:r>
          </a:p>
          <a:p>
            <a:pPr eaLnBrk="1" hangingPunct="1"/>
            <a:r>
              <a:rPr lang="en-GB" altLang="en-US" sz="2800" dirty="0" smtClean="0"/>
              <a:t>Include interests, experiences and abilities, details of jobs, experiences, work experience, voluntary work and achievements</a:t>
            </a:r>
          </a:p>
          <a:p>
            <a:pPr eaLnBrk="1" hangingPunct="1"/>
            <a:r>
              <a:rPr lang="en-GB" altLang="en-US" sz="2800" dirty="0" smtClean="0"/>
              <a:t>Mention any positions of responsibility and any attributes which make him/her interesting or unique.</a:t>
            </a:r>
          </a:p>
        </p:txBody>
      </p:sp>
    </p:spTree>
    <p:extLst>
      <p:ext uri="{BB962C8B-B14F-4D97-AF65-F5344CB8AC3E}">
        <p14:creationId xmlns:p14="http://schemas.microsoft.com/office/powerpoint/2010/main" val="2955887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24455953"/>
              </p:ext>
            </p:extLst>
          </p:nvPr>
        </p:nvGraphicFramePr>
        <p:xfrm>
          <a:off x="2699792" y="332656"/>
          <a:ext cx="440283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245971688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65062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620688"/>
            <a:ext cx="8229600" cy="1143000"/>
          </a:xfrm>
        </p:spPr>
        <p:txBody>
          <a:bodyPr/>
          <a:lstStyle/>
          <a:p>
            <a:pPr eaLnBrk="1" hangingPunct="1"/>
            <a:r>
              <a:rPr lang="en-GB" altLang="en-US" dirty="0" smtClean="0"/>
              <a:t>Parental Involvement</a:t>
            </a:r>
          </a:p>
        </p:txBody>
      </p:sp>
      <p:sp>
        <p:nvSpPr>
          <p:cNvPr id="3" name="Rectangle 3"/>
          <p:cNvSpPr txBox="1">
            <a:spLocks noChangeArrowheads="1"/>
          </p:cNvSpPr>
          <p:nvPr/>
        </p:nvSpPr>
        <p:spPr bwMode="auto">
          <a:xfrm>
            <a:off x="457200" y="19462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GB" altLang="en-US" dirty="0" smtClean="0"/>
              <a:t>Get involved in the process.</a:t>
            </a:r>
          </a:p>
          <a:p>
            <a:pPr eaLnBrk="1" hangingPunct="1"/>
            <a:r>
              <a:rPr lang="en-GB" altLang="en-US" dirty="0" smtClean="0"/>
              <a:t>Support your child.</a:t>
            </a:r>
          </a:p>
          <a:p>
            <a:pPr eaLnBrk="1" hangingPunct="1"/>
            <a:r>
              <a:rPr lang="en-GB" altLang="en-US" dirty="0" smtClean="0"/>
              <a:t>Ensure deadlines are met. </a:t>
            </a:r>
          </a:p>
          <a:p>
            <a:pPr eaLnBrk="1" hangingPunct="1"/>
            <a:r>
              <a:rPr lang="en-GB" altLang="en-US" dirty="0" smtClean="0"/>
              <a:t>Be aware of course choices. (Do they have the minimum requirements?)</a:t>
            </a:r>
          </a:p>
          <a:p>
            <a:pPr eaLnBrk="1" hangingPunct="1"/>
            <a:r>
              <a:rPr lang="en-GB" altLang="en-US" dirty="0" smtClean="0"/>
              <a:t>Ensure your son/daughter applies for funding through SAAS.</a:t>
            </a:r>
          </a:p>
          <a:p>
            <a:pPr eaLnBrk="1" hangingPunct="1"/>
            <a:r>
              <a:rPr lang="en-GB" altLang="en-US" dirty="0" smtClean="0"/>
              <a:t>www.ucas.com</a:t>
            </a:r>
          </a:p>
        </p:txBody>
      </p:sp>
    </p:spTree>
    <p:extLst>
      <p:ext uri="{BB962C8B-B14F-4D97-AF65-F5344CB8AC3E}">
        <p14:creationId xmlns:p14="http://schemas.microsoft.com/office/powerpoint/2010/main" val="26410362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74" y="101680"/>
            <a:ext cx="6481717" cy="50159"/>
          </a:xfrm>
        </p:spPr>
        <p:txBody>
          <a:bodyPr/>
          <a:lstStyle/>
          <a:p>
            <a:endParaRPr lang="en-GB" altLang="en-US" dirty="0" smtClean="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 y="0"/>
            <a:ext cx="9144000" cy="7825815"/>
          </a:xfrm>
        </p:spPr>
      </p:pic>
    </p:spTree>
    <p:extLst>
      <p:ext uri="{BB962C8B-B14F-4D97-AF65-F5344CB8AC3E}">
        <p14:creationId xmlns:p14="http://schemas.microsoft.com/office/powerpoint/2010/main" val="2386921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GB" altLang="en-US" sz="4000" b="1" u="sng" dirty="0" smtClean="0">
                <a:solidFill>
                  <a:schemeClr val="bg1"/>
                </a:solidFill>
              </a:rPr>
              <a:t>Mearns Castle Deadlines</a:t>
            </a:r>
            <a:br>
              <a:rPr lang="en-GB" altLang="en-US" sz="4000" b="1" u="sng" dirty="0" smtClean="0">
                <a:solidFill>
                  <a:schemeClr val="bg1"/>
                </a:solidFill>
              </a:rPr>
            </a:br>
            <a:endParaRPr lang="en-GB" altLang="en-US" sz="4000" b="1" u="sng" dirty="0" smtClean="0">
              <a:solidFill>
                <a:schemeClr val="bg1"/>
              </a:solidFill>
            </a:endParaRPr>
          </a:p>
        </p:txBody>
      </p:sp>
      <p:sp>
        <p:nvSpPr>
          <p:cNvPr id="17411" name="Text Box 3"/>
          <p:cNvSpPr txBox="1">
            <a:spLocks noChangeArrowheads="1"/>
          </p:cNvSpPr>
          <p:nvPr/>
        </p:nvSpPr>
        <p:spPr bwMode="auto">
          <a:xfrm>
            <a:off x="1527175" y="51054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dirty="0"/>
          </a:p>
        </p:txBody>
      </p:sp>
      <p:sp>
        <p:nvSpPr>
          <p:cNvPr id="17412" name="Text Box 4"/>
          <p:cNvSpPr txBox="1">
            <a:spLocks noChangeArrowheads="1"/>
          </p:cNvSpPr>
          <p:nvPr/>
        </p:nvSpPr>
        <p:spPr bwMode="auto">
          <a:xfrm>
            <a:off x="179388" y="4532313"/>
            <a:ext cx="878522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2400" dirty="0"/>
              <a:t>CURS and Referee forms : </a:t>
            </a:r>
            <a:r>
              <a:rPr lang="en-GB" altLang="en-US" sz="2400" b="1" dirty="0"/>
              <a:t>Friday 11th September 2020</a:t>
            </a:r>
          </a:p>
          <a:p>
            <a:pPr eaLnBrk="1" hangingPunct="1">
              <a:spcBef>
                <a:spcPct val="0"/>
              </a:spcBef>
              <a:buClrTx/>
              <a:buFontTx/>
              <a:buNone/>
            </a:pPr>
            <a:r>
              <a:rPr lang="en-GB" altLang="en-US" sz="2400" dirty="0"/>
              <a:t>Personal Statements : </a:t>
            </a:r>
            <a:r>
              <a:rPr lang="en-GB" altLang="en-US" sz="2400" b="1" dirty="0"/>
              <a:t>Friday 18th September 2020</a:t>
            </a:r>
            <a:r>
              <a:rPr lang="en-GB" altLang="en-US" sz="2400" dirty="0"/>
              <a:t/>
            </a:r>
            <a:br>
              <a:rPr lang="en-GB" altLang="en-US" sz="2400" dirty="0"/>
            </a:br>
            <a:r>
              <a:rPr lang="en-GB" altLang="en-US" sz="2400" dirty="0"/>
              <a:t>Forms completed and fees paid : </a:t>
            </a:r>
            <a:r>
              <a:rPr lang="en-GB" altLang="en-US" sz="2400" b="1" u="sng" dirty="0"/>
              <a:t>Wednesday 30</a:t>
            </a:r>
            <a:r>
              <a:rPr lang="en-GB" altLang="en-US" sz="2400" b="1" u="sng" baseline="30000" dirty="0"/>
              <a:t>th</a:t>
            </a:r>
            <a:r>
              <a:rPr lang="en-GB" altLang="en-US" sz="2400" b="1" u="sng" dirty="0"/>
              <a:t> September 2020</a:t>
            </a:r>
          </a:p>
        </p:txBody>
      </p:sp>
      <p:sp>
        <p:nvSpPr>
          <p:cNvPr id="8197" name="Rectangle 5"/>
          <p:cNvSpPr>
            <a:spLocks noGrp="1" noChangeArrowheads="1"/>
          </p:cNvSpPr>
          <p:nvPr>
            <p:ph type="body" idx="1"/>
          </p:nvPr>
        </p:nvSpPr>
        <p:spPr>
          <a:xfrm>
            <a:off x="2976563" y="1993900"/>
            <a:ext cx="3143250" cy="2382838"/>
          </a:xfrm>
        </p:spPr>
        <p:txBody>
          <a:bodyPr/>
          <a:lstStyle/>
          <a:p>
            <a:pPr eaLnBrk="1" hangingPunct="1">
              <a:lnSpc>
                <a:spcPct val="80000"/>
              </a:lnSpc>
              <a:defRPr/>
            </a:pPr>
            <a:r>
              <a:rPr lang="en-GB" altLang="en-US" sz="2400" dirty="0" smtClean="0"/>
              <a:t>Medicine</a:t>
            </a:r>
          </a:p>
          <a:p>
            <a:pPr eaLnBrk="1" hangingPunct="1">
              <a:lnSpc>
                <a:spcPct val="80000"/>
              </a:lnSpc>
              <a:defRPr/>
            </a:pPr>
            <a:r>
              <a:rPr lang="en-GB" altLang="en-US" sz="2400" dirty="0" smtClean="0"/>
              <a:t>Dentistry</a:t>
            </a:r>
          </a:p>
          <a:p>
            <a:pPr eaLnBrk="1" hangingPunct="1">
              <a:lnSpc>
                <a:spcPct val="80000"/>
              </a:lnSpc>
              <a:defRPr/>
            </a:pPr>
            <a:r>
              <a:rPr lang="en-GB" altLang="en-US" sz="2400" dirty="0" smtClean="0"/>
              <a:t>Oxford</a:t>
            </a:r>
          </a:p>
          <a:p>
            <a:pPr eaLnBrk="1" hangingPunct="1">
              <a:lnSpc>
                <a:spcPct val="80000"/>
              </a:lnSpc>
              <a:defRPr/>
            </a:pPr>
            <a:r>
              <a:rPr lang="en-GB" altLang="en-US" sz="2400" dirty="0" smtClean="0"/>
              <a:t>Cambridge</a:t>
            </a:r>
          </a:p>
          <a:p>
            <a:pPr eaLnBrk="1" hangingPunct="1">
              <a:lnSpc>
                <a:spcPct val="80000"/>
              </a:lnSpc>
              <a:defRPr/>
            </a:pPr>
            <a:r>
              <a:rPr lang="en-GB" altLang="en-US" sz="2400" dirty="0" smtClean="0"/>
              <a:t>Vet Medicine</a:t>
            </a:r>
          </a:p>
          <a:p>
            <a:pPr eaLnBrk="1" hangingPunct="1">
              <a:lnSpc>
                <a:spcPct val="80000"/>
              </a:lnSpc>
              <a:defRPr/>
            </a:pPr>
            <a:r>
              <a:rPr lang="en-GB" altLang="en-US" sz="2400" dirty="0" smtClean="0"/>
              <a:t>Vet Science</a:t>
            </a:r>
          </a:p>
          <a:p>
            <a:pPr eaLnBrk="1" hangingPunct="1">
              <a:lnSpc>
                <a:spcPct val="80000"/>
              </a:lnSpc>
              <a:defRPr/>
            </a:pPr>
            <a:endParaRPr lang="en-GB" altLang="en-US" sz="2400" dirty="0" smtClean="0"/>
          </a:p>
        </p:txBody>
      </p:sp>
      <p:sp>
        <p:nvSpPr>
          <p:cNvPr id="17414" name="Text Box 6"/>
          <p:cNvSpPr txBox="1">
            <a:spLocks noChangeArrowheads="1"/>
          </p:cNvSpPr>
          <p:nvPr/>
        </p:nvSpPr>
        <p:spPr bwMode="auto">
          <a:xfrm>
            <a:off x="2124075" y="1196975"/>
            <a:ext cx="506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3600" b="1" u="sng" dirty="0"/>
              <a:t>EARLY APPLICANTS :</a:t>
            </a:r>
          </a:p>
        </p:txBody>
      </p:sp>
    </p:spTree>
    <p:extLst>
      <p:ext uri="{BB962C8B-B14F-4D97-AF65-F5344CB8AC3E}">
        <p14:creationId xmlns:p14="http://schemas.microsoft.com/office/powerpoint/2010/main" val="39174054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107950" y="2409825"/>
            <a:ext cx="89281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2000" dirty="0"/>
              <a:t>CURS (Peach Form) and REFEREE (pink) form to Pupil Support Adviser – </a:t>
            </a:r>
            <a:r>
              <a:rPr lang="en-GB" altLang="en-US" sz="2000" b="1" dirty="0"/>
              <a:t>Monday 5th October 2020</a:t>
            </a:r>
          </a:p>
          <a:p>
            <a:pPr eaLnBrk="1" hangingPunct="1">
              <a:spcBef>
                <a:spcPct val="0"/>
              </a:spcBef>
              <a:buClrTx/>
              <a:buFontTx/>
              <a:buNone/>
            </a:pPr>
            <a:endParaRPr lang="en-GB" altLang="en-US" sz="2000" dirty="0"/>
          </a:p>
          <a:p>
            <a:pPr eaLnBrk="1" hangingPunct="1">
              <a:spcBef>
                <a:spcPct val="0"/>
              </a:spcBef>
              <a:buClrTx/>
              <a:buFontTx/>
              <a:buNone/>
            </a:pPr>
            <a:r>
              <a:rPr lang="en-GB" altLang="en-US" sz="2000" dirty="0"/>
              <a:t>Personal Statements – </a:t>
            </a:r>
            <a:r>
              <a:rPr lang="en-GB" altLang="en-US" sz="2000" b="1" dirty="0"/>
              <a:t>Monday 19th October 2020 (FIRST DRAFT)</a:t>
            </a:r>
            <a:endParaRPr lang="en-GB" altLang="en-US" sz="2000" u="sng" dirty="0"/>
          </a:p>
          <a:p>
            <a:pPr eaLnBrk="1" hangingPunct="1">
              <a:spcBef>
                <a:spcPct val="0"/>
              </a:spcBef>
              <a:buClrTx/>
              <a:buFontTx/>
              <a:buNone/>
            </a:pPr>
            <a:r>
              <a:rPr lang="en-GB" altLang="en-US" sz="2000" dirty="0"/>
              <a:t>Personal Statements FINAL deadline – </a:t>
            </a:r>
            <a:r>
              <a:rPr lang="en-GB" altLang="en-US" sz="2000" b="1" dirty="0"/>
              <a:t>Monday 2nd November 2020</a:t>
            </a:r>
          </a:p>
          <a:p>
            <a:pPr eaLnBrk="1" hangingPunct="1">
              <a:spcBef>
                <a:spcPct val="0"/>
              </a:spcBef>
              <a:buClrTx/>
              <a:buFontTx/>
              <a:buNone/>
            </a:pPr>
            <a:endParaRPr lang="en-GB" altLang="en-US" sz="2000" b="1" dirty="0"/>
          </a:p>
          <a:p>
            <a:pPr eaLnBrk="1" hangingPunct="1">
              <a:spcBef>
                <a:spcPct val="0"/>
              </a:spcBef>
              <a:buClrTx/>
              <a:buFontTx/>
              <a:buNone/>
            </a:pPr>
            <a:r>
              <a:rPr lang="en-GB" altLang="en-US" sz="2000" dirty="0"/>
              <a:t>Forms completed and fees paid – </a:t>
            </a:r>
            <a:r>
              <a:rPr lang="en-GB" altLang="en-US" sz="2000" b="1" dirty="0"/>
              <a:t>Monday 16th November 2020</a:t>
            </a:r>
          </a:p>
        </p:txBody>
      </p:sp>
      <p:sp>
        <p:nvSpPr>
          <p:cNvPr id="18435" name="Rectangle 4"/>
          <p:cNvSpPr>
            <a:spLocks noChangeArrowheads="1"/>
          </p:cNvSpPr>
          <p:nvPr/>
        </p:nvSpPr>
        <p:spPr bwMode="auto">
          <a:xfrm>
            <a:off x="3571875" y="24098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000" dirty="0"/>
          </a:p>
        </p:txBody>
      </p:sp>
      <p:sp>
        <p:nvSpPr>
          <p:cNvPr id="18436" name="Rectangle 5"/>
          <p:cNvSpPr>
            <a:spLocks noChangeArrowheads="1"/>
          </p:cNvSpPr>
          <p:nvPr/>
        </p:nvSpPr>
        <p:spPr bwMode="auto">
          <a:xfrm>
            <a:off x="539750" y="4762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4000" b="1" dirty="0">
                <a:solidFill>
                  <a:schemeClr val="bg1"/>
                </a:solidFill>
              </a:rPr>
              <a:t>Mearns Castle Deadlines</a:t>
            </a:r>
            <a:r>
              <a:rPr lang="en-GB" altLang="en-US" sz="4000" b="1" u="sng" dirty="0">
                <a:solidFill>
                  <a:schemeClr val="bg1"/>
                </a:solidFill>
              </a:rPr>
              <a:t/>
            </a:r>
            <a:br>
              <a:rPr lang="en-GB" altLang="en-US" sz="4000" b="1" u="sng" dirty="0">
                <a:solidFill>
                  <a:schemeClr val="bg1"/>
                </a:solidFill>
              </a:rPr>
            </a:br>
            <a:endParaRPr lang="en-GB" altLang="en-US" sz="4000" b="1" u="sng" dirty="0">
              <a:solidFill>
                <a:schemeClr val="bg1"/>
              </a:solidFill>
            </a:endParaRPr>
          </a:p>
        </p:txBody>
      </p:sp>
      <p:sp>
        <p:nvSpPr>
          <p:cNvPr id="9221" name="Rectangle 6"/>
          <p:cNvSpPr>
            <a:spLocks noGrp="1" noChangeArrowheads="1"/>
          </p:cNvSpPr>
          <p:nvPr>
            <p:ph type="title"/>
          </p:nvPr>
        </p:nvSpPr>
        <p:spPr/>
        <p:txBody>
          <a:bodyPr/>
          <a:lstStyle/>
          <a:p>
            <a:pPr eaLnBrk="1" hangingPunct="1">
              <a:defRPr/>
            </a:pPr>
            <a:r>
              <a:rPr lang="en-GB" altLang="en-US" dirty="0" smtClean="0"/>
              <a:t> </a:t>
            </a:r>
          </a:p>
        </p:txBody>
      </p:sp>
      <p:sp>
        <p:nvSpPr>
          <p:cNvPr id="18438" name="Text Box 7"/>
          <p:cNvSpPr txBox="1">
            <a:spLocks noChangeArrowheads="1"/>
          </p:cNvSpPr>
          <p:nvPr/>
        </p:nvSpPr>
        <p:spPr bwMode="auto">
          <a:xfrm>
            <a:off x="1619250" y="1196975"/>
            <a:ext cx="6127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3600" b="1" u="sng" dirty="0"/>
              <a:t>ALL OTHER APPLICANTS :</a:t>
            </a:r>
          </a:p>
        </p:txBody>
      </p:sp>
    </p:spTree>
    <p:extLst>
      <p:ext uri="{BB962C8B-B14F-4D97-AF65-F5344CB8AC3E}">
        <p14:creationId xmlns:p14="http://schemas.microsoft.com/office/powerpoint/2010/main" val="1615302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2132856"/>
            <a:ext cx="8229600" cy="3993307"/>
          </a:xfrm>
        </p:spPr>
        <p:txBody>
          <a:bodyPr/>
          <a:lstStyle/>
          <a:p>
            <a:pPr eaLnBrk="1" hangingPunct="1">
              <a:lnSpc>
                <a:spcPct val="80000"/>
              </a:lnSpc>
              <a:buFontTx/>
              <a:buNone/>
              <a:tabLst>
                <a:tab pos="4483100" algn="l"/>
              </a:tabLst>
              <a:defRPr/>
            </a:pPr>
            <a:endParaRPr lang="en-GB" altLang="en-US" sz="2400" dirty="0" smtClean="0">
              <a:latin typeface="Times New Roman" pitchFamily="18" charset="0"/>
            </a:endParaRPr>
          </a:p>
          <a:p>
            <a:pPr eaLnBrk="1" hangingPunct="1">
              <a:lnSpc>
                <a:spcPct val="80000"/>
              </a:lnSpc>
              <a:buFontTx/>
              <a:buNone/>
              <a:tabLst>
                <a:tab pos="4483100" algn="l"/>
              </a:tabLst>
              <a:defRPr/>
            </a:pPr>
            <a:r>
              <a:rPr lang="en-GB" altLang="en-US" dirty="0" smtClean="0"/>
              <a:t>ALL Art and Design students will recruit through the main UCAS scheme, allowing applicants five simultaneous choices with no order of preference.</a:t>
            </a:r>
          </a:p>
          <a:p>
            <a:pPr eaLnBrk="1" hangingPunct="1">
              <a:lnSpc>
                <a:spcPct val="80000"/>
              </a:lnSpc>
              <a:buFontTx/>
              <a:buNone/>
              <a:tabLst>
                <a:tab pos="4483100" algn="l"/>
              </a:tabLst>
              <a:defRPr/>
            </a:pPr>
            <a:endParaRPr lang="en-GB" altLang="en-US" dirty="0" smtClean="0"/>
          </a:p>
          <a:p>
            <a:pPr eaLnBrk="1" hangingPunct="1">
              <a:spcBef>
                <a:spcPct val="0"/>
              </a:spcBef>
              <a:buClrTx/>
              <a:buFontTx/>
              <a:buNone/>
              <a:defRPr/>
            </a:pPr>
            <a:r>
              <a:rPr lang="en-GB" altLang="en-US" dirty="0" smtClean="0"/>
              <a:t>Forms completed and fees paid – </a:t>
            </a:r>
            <a:r>
              <a:rPr lang="en-GB" altLang="en-US" b="1" dirty="0" smtClean="0"/>
              <a:t>Monday 16th November 2020</a:t>
            </a:r>
          </a:p>
          <a:p>
            <a:pPr eaLnBrk="1" hangingPunct="1">
              <a:lnSpc>
                <a:spcPct val="80000"/>
              </a:lnSpc>
              <a:buFontTx/>
              <a:buNone/>
              <a:tabLst>
                <a:tab pos="4483100" algn="l"/>
              </a:tabLst>
              <a:defRPr/>
            </a:pPr>
            <a:r>
              <a:rPr lang="en-GB" altLang="en-US" dirty="0" smtClean="0">
                <a:latin typeface="Times New Roman" pitchFamily="18" charset="0"/>
              </a:rPr>
              <a:t>	</a:t>
            </a:r>
          </a:p>
          <a:p>
            <a:pPr eaLnBrk="1" hangingPunct="1">
              <a:lnSpc>
                <a:spcPct val="80000"/>
              </a:lnSpc>
              <a:buFontTx/>
              <a:buNone/>
              <a:tabLst>
                <a:tab pos="4483100" algn="l"/>
              </a:tabLst>
              <a:defRPr/>
            </a:pPr>
            <a:endParaRPr lang="en-GB" altLang="en-US" dirty="0" smtClean="0">
              <a:latin typeface="Times New Roman" pitchFamily="18" charset="0"/>
            </a:endParaRPr>
          </a:p>
          <a:p>
            <a:pPr eaLnBrk="1" hangingPunct="1">
              <a:lnSpc>
                <a:spcPct val="80000"/>
              </a:lnSpc>
              <a:buFontTx/>
              <a:buNone/>
              <a:tabLst>
                <a:tab pos="4483100" algn="l"/>
              </a:tabLst>
              <a:defRPr/>
            </a:pPr>
            <a:endParaRPr lang="en-GB" altLang="en-US" dirty="0" smtClean="0">
              <a:latin typeface="Times New Roman" pitchFamily="18" charset="0"/>
            </a:endParaRPr>
          </a:p>
          <a:p>
            <a:pPr eaLnBrk="1" hangingPunct="1">
              <a:lnSpc>
                <a:spcPct val="80000"/>
              </a:lnSpc>
              <a:buFontTx/>
              <a:buNone/>
              <a:tabLst>
                <a:tab pos="4483100" algn="l"/>
              </a:tabLst>
              <a:defRPr/>
            </a:pPr>
            <a:endParaRPr lang="en-GB" altLang="en-US" dirty="0" smtClean="0">
              <a:latin typeface="Times New Roman" pitchFamily="18" charset="0"/>
            </a:endParaRPr>
          </a:p>
          <a:p>
            <a:pPr eaLnBrk="1" hangingPunct="1">
              <a:lnSpc>
                <a:spcPct val="80000"/>
              </a:lnSpc>
              <a:buFontTx/>
              <a:buNone/>
              <a:tabLst>
                <a:tab pos="4483100" algn="l"/>
              </a:tabLst>
              <a:defRPr/>
            </a:pPr>
            <a:endParaRPr lang="en-GB" altLang="en-US" sz="700" dirty="0" smtClean="0">
              <a:latin typeface="Times New Roman" pitchFamily="18" charset="0"/>
            </a:endParaRPr>
          </a:p>
          <a:p>
            <a:pPr eaLnBrk="1" hangingPunct="1">
              <a:lnSpc>
                <a:spcPct val="80000"/>
              </a:lnSpc>
              <a:buFontTx/>
              <a:buNone/>
              <a:tabLst>
                <a:tab pos="4483100" algn="l"/>
              </a:tabLst>
              <a:defRPr/>
            </a:pPr>
            <a:endParaRPr lang="en-GB" altLang="en-US" sz="700" dirty="0" smtClean="0">
              <a:latin typeface="Times New Roman" pitchFamily="18" charset="0"/>
            </a:endParaRPr>
          </a:p>
          <a:p>
            <a:pPr eaLnBrk="1" hangingPunct="1">
              <a:lnSpc>
                <a:spcPct val="80000"/>
              </a:lnSpc>
              <a:buFontTx/>
              <a:buNone/>
              <a:tabLst>
                <a:tab pos="4483100" algn="l"/>
              </a:tabLst>
              <a:defRPr/>
            </a:pPr>
            <a:endParaRPr lang="en-GB" altLang="en-US" sz="700" dirty="0" smtClean="0">
              <a:latin typeface="Times New Roman" pitchFamily="18" charset="0"/>
            </a:endParaRPr>
          </a:p>
          <a:p>
            <a:pPr eaLnBrk="1" hangingPunct="1">
              <a:lnSpc>
                <a:spcPct val="80000"/>
              </a:lnSpc>
              <a:buFontTx/>
              <a:buNone/>
              <a:tabLst>
                <a:tab pos="4483100" algn="l"/>
              </a:tabLst>
              <a:defRPr/>
            </a:pPr>
            <a:endParaRPr lang="en-GB" altLang="en-US" sz="700" dirty="0" smtClean="0">
              <a:latin typeface="Times New Roman" pitchFamily="18" charset="0"/>
            </a:endParaRPr>
          </a:p>
          <a:p>
            <a:pPr eaLnBrk="1" hangingPunct="1">
              <a:lnSpc>
                <a:spcPct val="80000"/>
              </a:lnSpc>
              <a:buFontTx/>
              <a:buNone/>
              <a:tabLst>
                <a:tab pos="4483100" algn="l"/>
              </a:tabLst>
              <a:defRPr/>
            </a:pPr>
            <a:endParaRPr lang="en-GB" altLang="en-US" sz="700" dirty="0" smtClean="0">
              <a:latin typeface="Times New Roman" pitchFamily="18" charset="0"/>
            </a:endParaRPr>
          </a:p>
          <a:p>
            <a:pPr eaLnBrk="1" hangingPunct="1">
              <a:lnSpc>
                <a:spcPct val="80000"/>
              </a:lnSpc>
              <a:buFontTx/>
              <a:buNone/>
              <a:tabLst>
                <a:tab pos="4483100" algn="l"/>
              </a:tabLst>
              <a:defRPr/>
            </a:pPr>
            <a:endParaRPr lang="en-GB" altLang="en-US" sz="700" dirty="0" smtClean="0">
              <a:latin typeface="Times New Roman" pitchFamily="18" charset="0"/>
            </a:endParaRPr>
          </a:p>
          <a:p>
            <a:pPr eaLnBrk="1" hangingPunct="1">
              <a:lnSpc>
                <a:spcPct val="80000"/>
              </a:lnSpc>
              <a:buFontTx/>
              <a:buNone/>
              <a:tabLst>
                <a:tab pos="4483100" algn="l"/>
              </a:tabLst>
              <a:defRPr/>
            </a:pPr>
            <a:endParaRPr lang="en-GB" altLang="en-US" sz="700" dirty="0" smtClean="0">
              <a:latin typeface="Times New Roman" pitchFamily="18" charset="0"/>
            </a:endParaRPr>
          </a:p>
          <a:p>
            <a:pPr eaLnBrk="1" hangingPunct="1">
              <a:lnSpc>
                <a:spcPct val="80000"/>
              </a:lnSpc>
              <a:buFontTx/>
              <a:buNone/>
              <a:tabLst>
                <a:tab pos="4483100" algn="l"/>
              </a:tabLst>
              <a:defRPr/>
            </a:pPr>
            <a:endParaRPr lang="en-GB" altLang="en-US" sz="700" dirty="0" smtClean="0">
              <a:latin typeface="Times New Roman" pitchFamily="18" charset="0"/>
            </a:endParaRPr>
          </a:p>
          <a:p>
            <a:pPr eaLnBrk="1" hangingPunct="1">
              <a:lnSpc>
                <a:spcPct val="80000"/>
              </a:lnSpc>
              <a:tabLst>
                <a:tab pos="4483100" algn="l"/>
              </a:tabLst>
              <a:defRPr/>
            </a:pPr>
            <a:endParaRPr lang="en-GB" altLang="en-US" dirty="0" smtClean="0"/>
          </a:p>
        </p:txBody>
      </p:sp>
      <p:sp>
        <p:nvSpPr>
          <p:cNvPr id="10243" name="Rectangle 4"/>
          <p:cNvSpPr>
            <a:spLocks noGrp="1" noChangeArrowheads="1"/>
          </p:cNvSpPr>
          <p:nvPr>
            <p:ph type="title"/>
          </p:nvPr>
        </p:nvSpPr>
        <p:spPr>
          <a:xfrm>
            <a:off x="611188" y="404813"/>
            <a:ext cx="8229600" cy="1143000"/>
          </a:xfrm>
        </p:spPr>
        <p:txBody>
          <a:bodyPr/>
          <a:lstStyle/>
          <a:p>
            <a:pPr eaLnBrk="1" hangingPunct="1">
              <a:defRPr/>
            </a:pPr>
            <a:r>
              <a:rPr lang="en-GB" altLang="en-US" sz="4000" b="1" dirty="0" smtClean="0">
                <a:solidFill>
                  <a:srgbClr val="0000FF"/>
                </a:solidFill>
              </a:rPr>
              <a:t>Mearns Castle Deadlines</a:t>
            </a:r>
            <a:r>
              <a:rPr lang="en-GB" altLang="en-US" sz="4000" b="1" u="sng" dirty="0" smtClean="0"/>
              <a:t/>
            </a:r>
            <a:br>
              <a:rPr lang="en-GB" altLang="en-US" sz="4000" b="1" u="sng" dirty="0" smtClean="0"/>
            </a:br>
            <a:endParaRPr lang="en-GB" altLang="en-US" sz="4000" b="1" u="sng" dirty="0" smtClean="0"/>
          </a:p>
        </p:txBody>
      </p:sp>
      <p:sp>
        <p:nvSpPr>
          <p:cNvPr id="19460" name="Text Box 5"/>
          <p:cNvSpPr txBox="1">
            <a:spLocks noChangeArrowheads="1"/>
          </p:cNvSpPr>
          <p:nvPr/>
        </p:nvSpPr>
        <p:spPr bwMode="auto">
          <a:xfrm>
            <a:off x="900113" y="1125538"/>
            <a:ext cx="7448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3600" b="1" u="sng" dirty="0"/>
              <a:t>ART AND DESIGN APPLICANTS :</a:t>
            </a:r>
          </a:p>
        </p:txBody>
      </p:sp>
    </p:spTree>
    <p:extLst>
      <p:ext uri="{BB962C8B-B14F-4D97-AF65-F5344CB8AC3E}">
        <p14:creationId xmlns:p14="http://schemas.microsoft.com/office/powerpoint/2010/main" val="23647991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457795"/>
            <a:ext cx="8229600" cy="1143000"/>
          </a:xfrm>
        </p:spPr>
        <p:txBody>
          <a:bodyPr/>
          <a:lstStyle/>
          <a:p>
            <a:pPr eaLnBrk="1" hangingPunct="1"/>
            <a:r>
              <a:rPr lang="en-GB" altLang="en-US" dirty="0" smtClean="0"/>
              <a:t>Decision Process</a:t>
            </a:r>
          </a:p>
        </p:txBody>
      </p:sp>
      <p:sp>
        <p:nvSpPr>
          <p:cNvPr id="3" name="Rectangle 3"/>
          <p:cNvSpPr txBox="1">
            <a:spLocks noChangeArrowheads="1"/>
          </p:cNvSpPr>
          <p:nvPr/>
        </p:nvSpPr>
        <p:spPr bwMode="auto">
          <a:xfrm>
            <a:off x="457200" y="178335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GB" altLang="en-US" dirty="0" smtClean="0"/>
              <a:t>Pupils can track application electronically</a:t>
            </a:r>
          </a:p>
          <a:p>
            <a:pPr eaLnBrk="1" hangingPunct="1"/>
            <a:r>
              <a:rPr lang="en-GB" altLang="en-US" dirty="0" smtClean="0"/>
              <a:t>May be invited for interview if applicable </a:t>
            </a:r>
          </a:p>
          <a:p>
            <a:pPr eaLnBrk="1" hangingPunct="1"/>
            <a:r>
              <a:rPr lang="en-GB" altLang="en-US" dirty="0" smtClean="0"/>
              <a:t>Mock interviews available in school</a:t>
            </a:r>
          </a:p>
          <a:p>
            <a:pPr eaLnBrk="1" hangingPunct="1"/>
            <a:r>
              <a:rPr lang="en-GB" altLang="en-US" dirty="0" smtClean="0"/>
              <a:t>Offers/Rejections made by universities/colleges</a:t>
            </a:r>
          </a:p>
          <a:p>
            <a:pPr algn="ctr" eaLnBrk="1" hangingPunct="1">
              <a:buFontTx/>
              <a:buNone/>
            </a:pPr>
            <a:endParaRPr lang="en-GB" altLang="en-US" b="1" u="sng" dirty="0" smtClean="0"/>
          </a:p>
          <a:p>
            <a:pPr algn="ctr" eaLnBrk="1" hangingPunct="1">
              <a:buFontTx/>
              <a:buNone/>
            </a:pPr>
            <a:r>
              <a:rPr lang="en-GB" altLang="en-US" b="1" u="sng" dirty="0" smtClean="0"/>
              <a:t>A BACK UP PLAN IS ESSENTIAL</a:t>
            </a:r>
          </a:p>
          <a:p>
            <a:pPr eaLnBrk="1" hangingPunct="1">
              <a:buFontTx/>
              <a:buNone/>
            </a:pPr>
            <a:endParaRPr lang="en-GB" altLang="en-US" b="1" u="sng" dirty="0" smtClean="0"/>
          </a:p>
          <a:p>
            <a:pPr eaLnBrk="1" hangingPunct="1">
              <a:buFontTx/>
              <a:buNone/>
            </a:pPr>
            <a:endParaRPr lang="en-GB" altLang="en-US" dirty="0" smtClean="0"/>
          </a:p>
        </p:txBody>
      </p:sp>
    </p:spTree>
    <p:extLst>
      <p:ext uri="{BB962C8B-B14F-4D97-AF65-F5344CB8AC3E}">
        <p14:creationId xmlns:p14="http://schemas.microsoft.com/office/powerpoint/2010/main" val="7980737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16434"/>
            <a:ext cx="8229600" cy="1143000"/>
          </a:xfrm>
        </p:spPr>
        <p:txBody>
          <a:bodyPr lIns="0" tIns="0" rIns="0" bIns="0" anchor="t"/>
          <a:lstStyle/>
          <a:p>
            <a:pPr eaLnBrk="1" hangingPunct="1"/>
            <a:r>
              <a:rPr lang="en-GB" altLang="en-US" dirty="0" smtClean="0"/>
              <a:t>Back Up Options</a:t>
            </a:r>
            <a:endParaRPr lang="en-US" altLang="en-US" dirty="0" smtClean="0"/>
          </a:p>
        </p:txBody>
      </p:sp>
      <p:sp>
        <p:nvSpPr>
          <p:cNvPr id="3" name="Text Placeholder 2"/>
          <p:cNvSpPr txBox="1">
            <a:spLocks/>
          </p:cNvSpPr>
          <p:nvPr/>
        </p:nvSpPr>
        <p:spPr bwMode="auto">
          <a:xfrm>
            <a:off x="539750" y="1567334"/>
            <a:ext cx="823118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altLang="en-US" sz="2400" dirty="0" smtClean="0"/>
              <a:t>It is </a:t>
            </a:r>
            <a:r>
              <a:rPr lang="en-US" altLang="en-US" sz="2400" b="1" dirty="0" smtClean="0"/>
              <a:t>really</a:t>
            </a:r>
            <a:r>
              <a:rPr lang="en-US" altLang="en-US" sz="2400" dirty="0" smtClean="0"/>
              <a:t> important for your sons and daughters to have more than one choice when making their decisions. </a:t>
            </a:r>
          </a:p>
          <a:p>
            <a:pPr eaLnBrk="1" hangingPunct="1"/>
            <a:r>
              <a:rPr lang="en-US" altLang="en-US" sz="2400" dirty="0" smtClean="0"/>
              <a:t>UCAS Statistics </a:t>
            </a:r>
          </a:p>
          <a:p>
            <a:pPr lvl="1" eaLnBrk="1" hangingPunct="1"/>
            <a:r>
              <a:rPr lang="en-US" altLang="en-US" sz="2000" dirty="0" smtClean="0"/>
              <a:t>St Andrews University received 12,000 applications for 1,100 places </a:t>
            </a:r>
          </a:p>
          <a:p>
            <a:pPr lvl="1" eaLnBrk="1" hangingPunct="1"/>
            <a:r>
              <a:rPr lang="en-US" altLang="en-US" sz="2000" dirty="0" smtClean="0"/>
              <a:t>Edinburgh University received 47,000 applications for 3,802 places</a:t>
            </a:r>
          </a:p>
          <a:p>
            <a:pPr eaLnBrk="1" hangingPunct="1">
              <a:buFontTx/>
              <a:buNone/>
            </a:pPr>
            <a:endParaRPr lang="en-US" altLang="en-US" sz="2400" dirty="0" smtClean="0"/>
          </a:p>
          <a:p>
            <a:pPr eaLnBrk="1" hangingPunct="1"/>
            <a:r>
              <a:rPr lang="en-US" altLang="en-US" sz="2400" dirty="0" smtClean="0"/>
              <a:t>Your children should apply to more than one course at university and/or college.</a:t>
            </a:r>
          </a:p>
          <a:p>
            <a:pPr eaLnBrk="1" hangingPunct="1"/>
            <a:r>
              <a:rPr lang="en-US" altLang="en-US" sz="2400" dirty="0" smtClean="0"/>
              <a:t> </a:t>
            </a:r>
            <a:r>
              <a:rPr lang="en-US" altLang="en-US" sz="2800" b="1" dirty="0" smtClean="0"/>
              <a:t>They should keep their options open.</a:t>
            </a:r>
            <a:r>
              <a:rPr lang="en-US" altLang="en-US" sz="2800" dirty="0" smtClean="0"/>
              <a:t> </a:t>
            </a:r>
          </a:p>
          <a:p>
            <a:pPr eaLnBrk="1" hangingPunct="1"/>
            <a:endParaRPr lang="en-US" altLang="en-US" sz="2800" dirty="0" smtClean="0"/>
          </a:p>
          <a:p>
            <a:pPr eaLnBrk="1" hangingPunct="1"/>
            <a:endParaRPr lang="en-US" altLang="en-US" sz="2400" dirty="0" smtClean="0"/>
          </a:p>
          <a:p>
            <a:pPr eaLnBrk="1" hangingPunct="1"/>
            <a:endParaRPr lang="en-US" altLang="en-US" sz="1800" dirty="0" smtClean="0"/>
          </a:p>
        </p:txBody>
      </p:sp>
    </p:spTree>
    <p:extLst>
      <p:ext uri="{BB962C8B-B14F-4D97-AF65-F5344CB8AC3E}">
        <p14:creationId xmlns:p14="http://schemas.microsoft.com/office/powerpoint/2010/main" val="31100094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529803"/>
            <a:ext cx="8229600" cy="1143000"/>
          </a:xfrm>
        </p:spPr>
        <p:txBody>
          <a:bodyPr/>
          <a:lstStyle/>
          <a:p>
            <a:pPr eaLnBrk="1" hangingPunct="1"/>
            <a:r>
              <a:rPr lang="en-GB" altLang="en-US" dirty="0" smtClean="0"/>
              <a:t>Alternatives</a:t>
            </a:r>
          </a:p>
        </p:txBody>
      </p:sp>
      <p:sp>
        <p:nvSpPr>
          <p:cNvPr id="5" name="Rectangle 3"/>
          <p:cNvSpPr txBox="1">
            <a:spLocks noChangeArrowheads="1"/>
          </p:cNvSpPr>
          <p:nvPr/>
        </p:nvSpPr>
        <p:spPr bwMode="auto">
          <a:xfrm>
            <a:off x="457200" y="185536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GB" altLang="en-US" dirty="0" smtClean="0"/>
              <a:t>If your Son/Daughter does not wish to go to university: </a:t>
            </a:r>
            <a:r>
              <a:rPr lang="en-GB" altLang="en-US" dirty="0" smtClean="0">
                <a:hlinkClick r:id="rId3"/>
              </a:rPr>
              <a:t>http://www.notgoingtouni.co.uk/</a:t>
            </a:r>
            <a:r>
              <a:rPr lang="en-GB" altLang="en-US" dirty="0" smtClean="0"/>
              <a:t> </a:t>
            </a:r>
          </a:p>
          <a:p>
            <a:pPr eaLnBrk="1" hangingPunct="1"/>
            <a:r>
              <a:rPr lang="en-GB" altLang="en-US" b="1" dirty="0" smtClean="0"/>
              <a:t>Apprenticeships </a:t>
            </a:r>
          </a:p>
          <a:p>
            <a:pPr eaLnBrk="1" hangingPunct="1"/>
            <a:r>
              <a:rPr lang="en-GB" altLang="en-US" b="1" dirty="0" smtClean="0"/>
              <a:t>Gap years</a:t>
            </a:r>
          </a:p>
          <a:p>
            <a:pPr eaLnBrk="1" hangingPunct="1"/>
            <a:r>
              <a:rPr lang="en-GB" altLang="en-US" b="1" dirty="0" smtClean="0"/>
              <a:t>Distance learning  </a:t>
            </a:r>
          </a:p>
          <a:p>
            <a:pPr eaLnBrk="1" hangingPunct="1"/>
            <a:r>
              <a:rPr lang="en-GB" altLang="en-US" b="1" dirty="0" smtClean="0"/>
              <a:t>Jobs</a:t>
            </a:r>
          </a:p>
          <a:p>
            <a:pPr eaLnBrk="1" hangingPunct="1"/>
            <a:r>
              <a:rPr lang="en-GB" altLang="en-US" b="1" dirty="0" smtClean="0"/>
              <a:t>College</a:t>
            </a:r>
            <a:endParaRPr lang="en-GB" altLang="en-US" dirty="0" smtClean="0"/>
          </a:p>
        </p:txBody>
      </p:sp>
    </p:spTree>
    <p:extLst>
      <p:ext uri="{BB962C8B-B14F-4D97-AF65-F5344CB8AC3E}">
        <p14:creationId xmlns:p14="http://schemas.microsoft.com/office/powerpoint/2010/main" val="5057318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49288" y="274638"/>
            <a:ext cx="7859216" cy="633412"/>
          </a:xfrm>
        </p:spPr>
        <p:txBody>
          <a:bodyPr/>
          <a:lstStyle/>
          <a:p>
            <a:r>
              <a:rPr lang="en-GB" altLang="en-US" dirty="0" smtClean="0">
                <a:hlinkClick r:id="rId2"/>
              </a:rPr>
              <a:t>http://www.notgoingtouni.co.uk/</a:t>
            </a:r>
            <a:endParaRPr lang="en-GB" altLang="en-US" dirty="0" smtClean="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03648" y="1376721"/>
            <a:ext cx="6840240" cy="5436655"/>
          </a:xfrm>
        </p:spPr>
      </p:pic>
    </p:spTree>
    <p:extLst>
      <p:ext uri="{BB962C8B-B14F-4D97-AF65-F5344CB8AC3E}">
        <p14:creationId xmlns:p14="http://schemas.microsoft.com/office/powerpoint/2010/main" val="41245928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64"/>
            <a:ext cx="8229600" cy="1143000"/>
          </a:xfrm>
        </p:spPr>
        <p:txBody>
          <a:bodyPr/>
          <a:lstStyle/>
          <a:p>
            <a:r>
              <a:rPr lang="en-GB" altLang="en-US" dirty="0" smtClean="0"/>
              <a:t>College</a:t>
            </a:r>
          </a:p>
        </p:txBody>
      </p:sp>
      <p:sp>
        <p:nvSpPr>
          <p:cNvPr id="3" name="Content Placeholder 2"/>
          <p:cNvSpPr>
            <a:spLocks noGrp="1"/>
          </p:cNvSpPr>
          <p:nvPr>
            <p:ph idx="1"/>
          </p:nvPr>
        </p:nvSpPr>
        <p:spPr>
          <a:xfrm>
            <a:off x="457200" y="1484139"/>
            <a:ext cx="8229600" cy="5329237"/>
          </a:xfrm>
        </p:spPr>
        <p:txBody>
          <a:bodyPr/>
          <a:lstStyle/>
          <a:p>
            <a:pPr eaLnBrk="1" hangingPunct="1">
              <a:defRPr/>
            </a:pPr>
            <a:r>
              <a:rPr lang="en-GB" altLang="en-US" dirty="0" smtClean="0"/>
              <a:t>Workshops available in MCHS: </a:t>
            </a:r>
          </a:p>
          <a:p>
            <a:pPr eaLnBrk="1" hangingPunct="1">
              <a:defRPr/>
            </a:pPr>
            <a:r>
              <a:rPr lang="en-GB" altLang="en-US" dirty="0" smtClean="0"/>
              <a:t>College presentation </a:t>
            </a:r>
          </a:p>
          <a:p>
            <a:pPr marL="0" indent="0" eaLnBrk="1" hangingPunct="1">
              <a:buFontTx/>
              <a:buNone/>
              <a:defRPr/>
            </a:pPr>
            <a:r>
              <a:rPr lang="en-GB" altLang="en-US" dirty="0"/>
              <a:t> </a:t>
            </a:r>
            <a:r>
              <a:rPr lang="en-GB" altLang="en-US" dirty="0" smtClean="0"/>
              <a:t>  Careers fair in MCHS Wed 21st Oct 2020 (tbc) </a:t>
            </a:r>
          </a:p>
          <a:p>
            <a:pPr eaLnBrk="1" hangingPunct="1">
              <a:defRPr/>
            </a:pPr>
            <a:r>
              <a:rPr lang="en-GB" altLang="en-US" dirty="0" smtClean="0"/>
              <a:t>Careers officer involvement </a:t>
            </a:r>
          </a:p>
          <a:p>
            <a:pPr eaLnBrk="1" hangingPunct="1">
              <a:defRPr/>
            </a:pPr>
            <a:r>
              <a:rPr lang="en-GB" altLang="en-US" dirty="0" smtClean="0"/>
              <a:t>Help with college applications</a:t>
            </a:r>
          </a:p>
          <a:p>
            <a:pPr eaLnBrk="1" hangingPunct="1">
              <a:defRPr/>
            </a:pPr>
            <a:r>
              <a:rPr lang="en-GB" altLang="en-US" dirty="0" smtClean="0"/>
              <a:t>Can apply directly to several colleges </a:t>
            </a:r>
          </a:p>
          <a:p>
            <a:pPr eaLnBrk="1" hangingPunct="1">
              <a:defRPr/>
            </a:pPr>
            <a:r>
              <a:rPr lang="en-GB" altLang="en-US" dirty="0" smtClean="0"/>
              <a:t>Usually 2 courses per application form </a:t>
            </a:r>
          </a:p>
          <a:p>
            <a:pPr eaLnBrk="1" hangingPunct="1">
              <a:defRPr/>
            </a:pPr>
            <a:r>
              <a:rPr lang="en-GB" altLang="en-US" dirty="0" smtClean="0"/>
              <a:t>Student will be invited for interview</a:t>
            </a:r>
          </a:p>
          <a:p>
            <a:pPr eaLnBrk="1" hangingPunct="1">
              <a:defRPr/>
            </a:pPr>
            <a:r>
              <a:rPr lang="en-GB" altLang="en-US" dirty="0" smtClean="0"/>
              <a:t>Mock interviews available in school</a:t>
            </a:r>
          </a:p>
          <a:p>
            <a:pPr marL="0" indent="0" eaLnBrk="1" hangingPunct="1">
              <a:buFontTx/>
              <a:buNone/>
              <a:defRPr/>
            </a:pPr>
            <a:r>
              <a:rPr lang="en-GB" altLang="en-US" dirty="0" smtClean="0"/>
              <a:t> </a:t>
            </a:r>
          </a:p>
          <a:p>
            <a:pPr eaLnBrk="1" hangingPunct="1">
              <a:defRPr/>
            </a:pPr>
            <a:endParaRPr lang="en-GB" altLang="en-US" dirty="0" smtClean="0"/>
          </a:p>
          <a:p>
            <a:pPr>
              <a:defRPr/>
            </a:pPr>
            <a:endParaRPr lang="en-GB" dirty="0"/>
          </a:p>
        </p:txBody>
      </p:sp>
    </p:spTree>
    <p:extLst>
      <p:ext uri="{BB962C8B-B14F-4D97-AF65-F5344CB8AC3E}">
        <p14:creationId xmlns:p14="http://schemas.microsoft.com/office/powerpoint/2010/main" val="62450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gn="ctr"/>
            <a:r>
              <a:rPr lang="en-GB" sz="3600" b="1" dirty="0" smtClean="0"/>
              <a:t>“Reduced timetable”</a:t>
            </a:r>
          </a:p>
          <a:p>
            <a:pPr algn="ctr"/>
            <a:r>
              <a:rPr lang="en-GB" sz="3600" b="1" dirty="0" smtClean="0"/>
              <a:t>Juggling academic subjects with other various commitments</a:t>
            </a:r>
          </a:p>
          <a:p>
            <a:pPr algn="ctr"/>
            <a:r>
              <a:rPr lang="en-GB" sz="3600" b="1" dirty="0" smtClean="0"/>
              <a:t>Maintaining the level of focus and studying demonstrated in S5</a:t>
            </a:r>
          </a:p>
          <a:p>
            <a:pPr algn="ctr"/>
            <a:r>
              <a:rPr lang="en-GB" sz="3600" b="1" dirty="0" smtClean="0"/>
              <a:t>Committing to school to the end of S6</a:t>
            </a:r>
            <a:endParaRPr lang="en-GB" sz="3600" b="1" dirty="0"/>
          </a:p>
        </p:txBody>
      </p:sp>
      <p:sp>
        <p:nvSpPr>
          <p:cNvPr id="5" name="Rectangle 2"/>
          <p:cNvSpPr>
            <a:spLocks noGrp="1"/>
          </p:cNvSpPr>
          <p:nvPr>
            <p:ph type="title"/>
          </p:nvPr>
        </p:nvSpPr>
        <p:spPr>
          <a:xfrm>
            <a:off x="1763688" y="274638"/>
            <a:ext cx="6923112" cy="1143000"/>
          </a:xfrm>
          <a:gradFill rotWithShape="1">
            <a:gsLst>
              <a:gs pos="0">
                <a:schemeClr val="accent1"/>
              </a:gs>
              <a:gs pos="100000">
                <a:schemeClr val="accent1">
                  <a:gamma/>
                  <a:shade val="46275"/>
                  <a:invGamma/>
                </a:schemeClr>
              </a:gs>
            </a:gsLst>
            <a:lin ang="2700000" scaled="1"/>
          </a:gradFill>
        </p:spPr>
        <p:txBody>
          <a:bodyPr/>
          <a:lstStyle/>
          <a:p>
            <a:pPr>
              <a:defRPr/>
            </a:pPr>
            <a:r>
              <a:rPr lang="en-GB" altLang="en-US" sz="4000" dirty="0">
                <a:solidFill>
                  <a:schemeClr val="bg1"/>
                </a:solidFill>
              </a:rPr>
              <a:t>Challenges of S6</a:t>
            </a:r>
          </a:p>
        </p:txBody>
      </p:sp>
    </p:spTree>
    <p:extLst>
      <p:ext uri="{BB962C8B-B14F-4D97-AF65-F5344CB8AC3E}">
        <p14:creationId xmlns:p14="http://schemas.microsoft.com/office/powerpoint/2010/main" val="997546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47328"/>
            <a:ext cx="8229600" cy="865187"/>
          </a:xfrm>
        </p:spPr>
        <p:txBody>
          <a:bodyPr lIns="0" tIns="0" rIns="0" bIns="0" anchor="t"/>
          <a:lstStyle/>
          <a:p>
            <a:pPr eaLnBrk="1" hangingPunct="1"/>
            <a:r>
              <a:rPr lang="en-GB" altLang="en-US" dirty="0" smtClean="0"/>
              <a:t>College</a:t>
            </a:r>
            <a:r>
              <a:rPr lang="en-GB" altLang="en-US" dirty="0" smtClean="0">
                <a:solidFill>
                  <a:schemeClr val="bg1"/>
                </a:solidFill>
              </a:rPr>
              <a:t>  </a:t>
            </a:r>
            <a:endParaRPr lang="en-US" altLang="en-US" dirty="0" smtClean="0">
              <a:solidFill>
                <a:schemeClr val="bg1"/>
              </a:solidFill>
            </a:endParaRPr>
          </a:p>
        </p:txBody>
      </p:sp>
      <p:sp>
        <p:nvSpPr>
          <p:cNvPr id="3" name="Text Placeholder 2"/>
          <p:cNvSpPr txBox="1">
            <a:spLocks/>
          </p:cNvSpPr>
          <p:nvPr/>
        </p:nvSpPr>
        <p:spPr bwMode="auto">
          <a:xfrm>
            <a:off x="395288" y="1296615"/>
            <a:ext cx="8208962"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4" eaLnBrk="1" hangingPunct="1">
              <a:buFontTx/>
              <a:buNone/>
            </a:pPr>
            <a:endParaRPr lang="en-GB" altLang="en-US" sz="1400" dirty="0" smtClean="0"/>
          </a:p>
          <a:p>
            <a:pPr eaLnBrk="1" hangingPunct="1"/>
            <a:r>
              <a:rPr lang="en-GB" altLang="en-US" sz="2400" dirty="0" smtClean="0"/>
              <a:t>Higher National Diploma		HND		2 / 3 Highers</a:t>
            </a:r>
          </a:p>
          <a:p>
            <a:pPr eaLnBrk="1" hangingPunct="1"/>
            <a:r>
              <a:rPr lang="en-GB" altLang="en-US" sz="2400" dirty="0" smtClean="0"/>
              <a:t>Higher National Certificate		HNC		1 / 2 Highers</a:t>
            </a:r>
          </a:p>
          <a:p>
            <a:pPr eaLnBrk="1" hangingPunct="1"/>
            <a:r>
              <a:rPr lang="en-GB" altLang="en-US" sz="2400" dirty="0" smtClean="0"/>
              <a:t>National Certificate / Qualification  NC/NQ       	Nat4/Nat 5</a:t>
            </a:r>
          </a:p>
          <a:p>
            <a:pPr eaLnBrk="1" hangingPunct="1"/>
            <a:r>
              <a:rPr lang="en-GB" altLang="en-US" sz="2400" b="1" dirty="0" smtClean="0"/>
              <a:t>Why consider College?</a:t>
            </a:r>
            <a:r>
              <a:rPr lang="en-GB" altLang="en-US" sz="2400" dirty="0" smtClean="0"/>
              <a:t> </a:t>
            </a:r>
          </a:p>
          <a:p>
            <a:pPr eaLnBrk="1" hangingPunct="1"/>
            <a:r>
              <a:rPr lang="en-GB" altLang="en-US" sz="2400" dirty="0" smtClean="0"/>
              <a:t>Wide diversity of college courses and qualification levels on offer. </a:t>
            </a:r>
          </a:p>
          <a:p>
            <a:pPr eaLnBrk="1" hangingPunct="1"/>
            <a:r>
              <a:rPr lang="en-GB" altLang="en-US" sz="2400" dirty="0" smtClean="0"/>
              <a:t>There are </a:t>
            </a:r>
            <a:r>
              <a:rPr lang="en-GB" altLang="en-US" sz="2400" b="1" dirty="0" smtClean="0"/>
              <a:t>PROGRESSION ROUTES</a:t>
            </a:r>
            <a:r>
              <a:rPr lang="en-GB" altLang="en-US" sz="2400" dirty="0" smtClean="0"/>
              <a:t> on to University. </a:t>
            </a:r>
          </a:p>
          <a:p>
            <a:pPr eaLnBrk="1" hangingPunct="1"/>
            <a:r>
              <a:rPr lang="en-GB" altLang="en-US" sz="2400" dirty="0" smtClean="0"/>
              <a:t>Applications open from January onwards. </a:t>
            </a:r>
          </a:p>
          <a:p>
            <a:pPr lvl="1" eaLnBrk="1" hangingPunct="1"/>
            <a:r>
              <a:rPr lang="en-GB" altLang="en-US" sz="2400" dirty="0" smtClean="0"/>
              <a:t>Many courses are very popular therefore is it important that applications are made early and MORE THAN ONE CHOICE MADE. </a:t>
            </a:r>
          </a:p>
          <a:p>
            <a:pPr eaLnBrk="1" hangingPunct="1"/>
            <a:r>
              <a:rPr lang="en-GB" altLang="en-US" sz="2400" dirty="0" smtClean="0"/>
              <a:t>Encourage your children to go to College Open Days </a:t>
            </a:r>
          </a:p>
          <a:p>
            <a:pPr eaLnBrk="1" hangingPunct="1"/>
            <a:endParaRPr lang="en-GB" altLang="en-US" sz="2000" dirty="0" smtClean="0"/>
          </a:p>
          <a:p>
            <a:pPr eaLnBrk="1" hangingPunct="1"/>
            <a:endParaRPr lang="en-GB" altLang="en-US" sz="2000" dirty="0" smtClean="0"/>
          </a:p>
          <a:p>
            <a:pPr eaLnBrk="1" hangingPunct="1">
              <a:buFontTx/>
              <a:buNone/>
            </a:pPr>
            <a:endParaRPr lang="en-GB" altLang="en-US" sz="2000" dirty="0" smtClean="0"/>
          </a:p>
          <a:p>
            <a:pPr eaLnBrk="1" hangingPunct="1"/>
            <a:endParaRPr lang="en-US" altLang="en-US" sz="1800" dirty="0" smtClean="0"/>
          </a:p>
        </p:txBody>
      </p:sp>
    </p:spTree>
    <p:extLst>
      <p:ext uri="{BB962C8B-B14F-4D97-AF65-F5344CB8AC3E}">
        <p14:creationId xmlns:p14="http://schemas.microsoft.com/office/powerpoint/2010/main" val="20482394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357212"/>
            <a:ext cx="8229600" cy="1143000"/>
          </a:xfrm>
        </p:spPr>
        <p:txBody>
          <a:bodyPr/>
          <a:lstStyle/>
          <a:p>
            <a:pPr eaLnBrk="1" hangingPunct="1"/>
            <a:r>
              <a:rPr lang="en-GB" altLang="en-US" dirty="0" smtClean="0"/>
              <a:t>Local Colleges</a:t>
            </a:r>
            <a:r>
              <a:rPr lang="en-GB" altLang="en-US" dirty="0" smtClean="0">
                <a:solidFill>
                  <a:schemeClr val="bg1"/>
                </a:solidFill>
              </a:rPr>
              <a:t>	</a:t>
            </a:r>
          </a:p>
        </p:txBody>
      </p:sp>
      <p:sp>
        <p:nvSpPr>
          <p:cNvPr id="3" name="Rectangle 3"/>
          <p:cNvSpPr txBox="1">
            <a:spLocks noChangeArrowheads="1"/>
          </p:cNvSpPr>
          <p:nvPr/>
        </p:nvSpPr>
        <p:spPr bwMode="auto">
          <a:xfrm>
            <a:off x="395288" y="171134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90000"/>
              </a:lnSpc>
              <a:buFontTx/>
              <a:buNone/>
              <a:defRPr/>
            </a:pPr>
            <a:r>
              <a:rPr lang="en-GB" altLang="en-US" sz="2800" dirty="0" smtClean="0"/>
              <a:t>	City of Glasgow College </a:t>
            </a:r>
          </a:p>
          <a:p>
            <a:pPr eaLnBrk="1" hangingPunct="1">
              <a:lnSpc>
                <a:spcPct val="90000"/>
              </a:lnSpc>
              <a:buFontTx/>
              <a:buNone/>
              <a:defRPr/>
            </a:pPr>
            <a:r>
              <a:rPr lang="en-GB" altLang="en-US" sz="2000" dirty="0" smtClean="0"/>
              <a:t>		</a:t>
            </a:r>
            <a:r>
              <a:rPr lang="en-GB" altLang="en-US" sz="1800" dirty="0" smtClean="0"/>
              <a:t>College of Nautical Studies, Glasgow Metropolitan, </a:t>
            </a:r>
          </a:p>
          <a:p>
            <a:pPr eaLnBrk="1" hangingPunct="1">
              <a:lnSpc>
                <a:spcPct val="90000"/>
              </a:lnSpc>
              <a:buFontTx/>
              <a:buNone/>
              <a:defRPr/>
            </a:pPr>
            <a:r>
              <a:rPr lang="en-GB" altLang="en-US" sz="1800" dirty="0" smtClean="0"/>
              <a:t>		Central of College Commerce</a:t>
            </a:r>
          </a:p>
          <a:p>
            <a:pPr marL="0" indent="0" eaLnBrk="1" hangingPunct="1">
              <a:lnSpc>
                <a:spcPct val="90000"/>
              </a:lnSpc>
              <a:buFontTx/>
              <a:buNone/>
              <a:defRPr/>
            </a:pPr>
            <a:r>
              <a:rPr lang="en-GB" altLang="en-US" sz="2800" dirty="0" smtClean="0"/>
              <a:t>	Glasgow Clyde College </a:t>
            </a:r>
          </a:p>
          <a:p>
            <a:pPr eaLnBrk="1" hangingPunct="1">
              <a:lnSpc>
                <a:spcPct val="90000"/>
              </a:lnSpc>
              <a:buFontTx/>
              <a:buNone/>
              <a:defRPr/>
            </a:pPr>
            <a:r>
              <a:rPr lang="en-GB" altLang="en-US" sz="1800" dirty="0" smtClean="0"/>
              <a:t>	       	Langside, Cardonald, Anniesland</a:t>
            </a:r>
          </a:p>
          <a:p>
            <a:pPr marL="0" indent="0" eaLnBrk="1" hangingPunct="1">
              <a:lnSpc>
                <a:spcPct val="90000"/>
              </a:lnSpc>
              <a:buFontTx/>
              <a:buNone/>
              <a:defRPr/>
            </a:pPr>
            <a:r>
              <a:rPr lang="en-GB" altLang="en-US" sz="1800" dirty="0" smtClean="0"/>
              <a:t>      	</a:t>
            </a:r>
            <a:r>
              <a:rPr lang="en-GB" altLang="en-US" sz="2800" dirty="0" smtClean="0"/>
              <a:t>West College Scotland </a:t>
            </a:r>
          </a:p>
          <a:p>
            <a:pPr marL="0" indent="0" eaLnBrk="1" hangingPunct="1">
              <a:lnSpc>
                <a:spcPct val="90000"/>
              </a:lnSpc>
              <a:buFontTx/>
              <a:buNone/>
              <a:defRPr/>
            </a:pPr>
            <a:r>
              <a:rPr lang="en-GB" altLang="en-US" sz="1800" dirty="0" smtClean="0"/>
              <a:t>	Clydebank, James Watt, Reid Kerr</a:t>
            </a:r>
          </a:p>
          <a:p>
            <a:pPr marL="0" indent="0" eaLnBrk="1" hangingPunct="1">
              <a:lnSpc>
                <a:spcPct val="90000"/>
              </a:lnSpc>
              <a:buFontTx/>
              <a:buNone/>
              <a:defRPr/>
            </a:pPr>
            <a:r>
              <a:rPr lang="en-GB" altLang="en-US" sz="2800" dirty="0" smtClean="0"/>
              <a:t>   	Glasgow Kelvin</a:t>
            </a:r>
          </a:p>
          <a:p>
            <a:pPr marL="0" indent="0" eaLnBrk="1" hangingPunct="1">
              <a:lnSpc>
                <a:spcPct val="90000"/>
              </a:lnSpc>
              <a:buFontTx/>
              <a:buNone/>
              <a:defRPr/>
            </a:pPr>
            <a:r>
              <a:rPr lang="en-GB" altLang="en-US" sz="2800" dirty="0" smtClean="0"/>
              <a:t>	</a:t>
            </a:r>
            <a:r>
              <a:rPr lang="en-GB" altLang="en-US" sz="1800" dirty="0" smtClean="0"/>
              <a:t>Stow, John Wheatley, North Glasgow </a:t>
            </a:r>
          </a:p>
          <a:p>
            <a:pPr marL="0" indent="0" eaLnBrk="1" hangingPunct="1">
              <a:lnSpc>
                <a:spcPct val="90000"/>
              </a:lnSpc>
              <a:buFontTx/>
              <a:buNone/>
              <a:defRPr/>
            </a:pPr>
            <a:r>
              <a:rPr lang="en-GB" altLang="en-US" sz="2800" dirty="0" smtClean="0"/>
              <a:t>	South Lanarkshire</a:t>
            </a:r>
          </a:p>
          <a:p>
            <a:pPr marL="0" indent="0" eaLnBrk="1" hangingPunct="1">
              <a:lnSpc>
                <a:spcPct val="90000"/>
              </a:lnSpc>
              <a:buFontTx/>
              <a:buNone/>
              <a:defRPr/>
            </a:pPr>
            <a:endParaRPr lang="en-GB" altLang="en-US" sz="2800" dirty="0" smtClean="0"/>
          </a:p>
        </p:txBody>
      </p:sp>
    </p:spTree>
    <p:extLst>
      <p:ext uri="{BB962C8B-B14F-4D97-AF65-F5344CB8AC3E}">
        <p14:creationId xmlns:p14="http://schemas.microsoft.com/office/powerpoint/2010/main" val="30664119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563141"/>
            <a:ext cx="8229600" cy="1143000"/>
          </a:xfrm>
        </p:spPr>
        <p:txBody>
          <a:bodyPr/>
          <a:lstStyle/>
          <a:p>
            <a:pPr eaLnBrk="1" hangingPunct="1"/>
            <a:r>
              <a:rPr lang="en-GB" altLang="en-US" dirty="0" smtClean="0"/>
              <a:t>Useful Websites</a:t>
            </a:r>
          </a:p>
        </p:txBody>
      </p:sp>
      <p:sp>
        <p:nvSpPr>
          <p:cNvPr id="3" name="Rectangle 3"/>
          <p:cNvSpPr txBox="1">
            <a:spLocks noChangeArrowheads="1"/>
          </p:cNvSpPr>
          <p:nvPr/>
        </p:nvSpPr>
        <p:spPr bwMode="auto">
          <a:xfrm>
            <a:off x="468313" y="1701378"/>
            <a:ext cx="8351837"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90000"/>
              </a:lnSpc>
            </a:pPr>
            <a:r>
              <a:rPr lang="en-GB" altLang="en-US" sz="2400" dirty="0" smtClean="0">
                <a:hlinkClick r:id="rId2"/>
              </a:rPr>
              <a:t>www.ucas.com</a:t>
            </a:r>
            <a:endParaRPr lang="en-GB" altLang="en-US" sz="2400" dirty="0" smtClean="0"/>
          </a:p>
          <a:p>
            <a:pPr eaLnBrk="1" hangingPunct="1">
              <a:lnSpc>
                <a:spcPct val="90000"/>
              </a:lnSpc>
            </a:pPr>
            <a:r>
              <a:rPr lang="en-GB" altLang="en-US" sz="2400" dirty="0" smtClean="0">
                <a:hlinkClick r:id="rId3"/>
              </a:rPr>
              <a:t>http://www.ucas.tv</a:t>
            </a:r>
            <a:endParaRPr lang="en-GB" altLang="en-US" sz="2400" dirty="0" smtClean="0"/>
          </a:p>
          <a:p>
            <a:pPr eaLnBrk="1" hangingPunct="1">
              <a:lnSpc>
                <a:spcPct val="90000"/>
              </a:lnSpc>
            </a:pPr>
            <a:r>
              <a:rPr lang="en-GB" altLang="en-US" sz="2400" dirty="0" smtClean="0">
                <a:hlinkClick r:id="rId4"/>
              </a:rPr>
              <a:t>www.planitplus.net</a:t>
            </a:r>
            <a:endParaRPr lang="en-GB" altLang="en-US" sz="2400" dirty="0" smtClean="0"/>
          </a:p>
          <a:p>
            <a:pPr eaLnBrk="1" hangingPunct="1">
              <a:lnSpc>
                <a:spcPct val="90000"/>
              </a:lnSpc>
            </a:pPr>
            <a:r>
              <a:rPr lang="en-GB" altLang="en-US" sz="2400" dirty="0" smtClean="0">
                <a:hlinkClick r:id="rId5"/>
              </a:rPr>
              <a:t>www.prospects.ac.uk</a:t>
            </a:r>
            <a:r>
              <a:rPr lang="en-GB" altLang="en-US" sz="2400" dirty="0" smtClean="0"/>
              <a:t> - </a:t>
            </a:r>
            <a:r>
              <a:rPr lang="en-GB" altLang="en-US" sz="2400" i="1" dirty="0" smtClean="0"/>
              <a:t>Degree choice related to school subjects and labour market</a:t>
            </a:r>
            <a:r>
              <a:rPr lang="en-GB" altLang="en-US" sz="2400" dirty="0" smtClean="0"/>
              <a:t> </a:t>
            </a:r>
          </a:p>
          <a:p>
            <a:pPr eaLnBrk="1" hangingPunct="1">
              <a:lnSpc>
                <a:spcPct val="90000"/>
              </a:lnSpc>
            </a:pPr>
            <a:r>
              <a:rPr lang="en-GB" altLang="en-US" sz="2400" dirty="0" smtClean="0">
                <a:hlinkClick r:id="rId6"/>
              </a:rPr>
              <a:t>www.studential.com</a:t>
            </a:r>
            <a:r>
              <a:rPr lang="en-GB" altLang="en-US" sz="2400" dirty="0" smtClean="0"/>
              <a:t> - </a:t>
            </a:r>
            <a:r>
              <a:rPr lang="en-GB" altLang="en-US" sz="2400" i="1" dirty="0" smtClean="0"/>
              <a:t>sample personal statements</a:t>
            </a:r>
          </a:p>
          <a:p>
            <a:pPr eaLnBrk="1" hangingPunct="1">
              <a:lnSpc>
                <a:spcPct val="90000"/>
              </a:lnSpc>
            </a:pPr>
            <a:r>
              <a:rPr lang="en-GB" altLang="en-US" sz="2400" dirty="0" smtClean="0">
                <a:hlinkClick r:id="rId7"/>
              </a:rPr>
              <a:t>www.unistats.com</a:t>
            </a:r>
            <a:endParaRPr lang="en-GB" altLang="en-US" sz="2400" dirty="0" smtClean="0"/>
          </a:p>
          <a:p>
            <a:pPr eaLnBrk="1" hangingPunct="1">
              <a:lnSpc>
                <a:spcPct val="90000"/>
              </a:lnSpc>
            </a:pPr>
            <a:r>
              <a:rPr lang="en-GB" altLang="en-US" sz="2400" dirty="0" smtClean="0">
                <a:hlinkClick r:id="rId8"/>
              </a:rPr>
              <a:t>www.ukcoursefinder.com</a:t>
            </a:r>
            <a:r>
              <a:rPr lang="en-GB" altLang="en-US" sz="2400" dirty="0" smtClean="0"/>
              <a:t> - </a:t>
            </a:r>
            <a:r>
              <a:rPr lang="en-GB" altLang="en-US" sz="2400" i="1" dirty="0" smtClean="0"/>
              <a:t>includes questions to generate degree suggestions</a:t>
            </a:r>
          </a:p>
          <a:p>
            <a:pPr eaLnBrk="1" hangingPunct="1">
              <a:lnSpc>
                <a:spcPct val="90000"/>
              </a:lnSpc>
            </a:pPr>
            <a:endParaRPr lang="en-GB" altLang="en-US" sz="2400" i="1" dirty="0" smtClean="0"/>
          </a:p>
        </p:txBody>
      </p:sp>
    </p:spTree>
    <p:extLst>
      <p:ext uri="{BB962C8B-B14F-4D97-AF65-F5344CB8AC3E}">
        <p14:creationId xmlns:p14="http://schemas.microsoft.com/office/powerpoint/2010/main" val="32245181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851421"/>
            <a:ext cx="8229600" cy="1143000"/>
          </a:xfrm>
        </p:spPr>
        <p:txBody>
          <a:bodyPr/>
          <a:lstStyle/>
          <a:p>
            <a:pPr eaLnBrk="1" hangingPunct="1"/>
            <a:r>
              <a:rPr lang="en-GB" altLang="en-US" dirty="0" smtClean="0"/>
              <a:t>My World of Work </a:t>
            </a:r>
            <a:br>
              <a:rPr lang="en-GB" altLang="en-US" dirty="0" smtClean="0"/>
            </a:br>
            <a:endParaRPr lang="en-GB" altLang="en-US" dirty="0" smtClean="0"/>
          </a:p>
        </p:txBody>
      </p:sp>
      <p:sp>
        <p:nvSpPr>
          <p:cNvPr id="3" name="Rectangle 3"/>
          <p:cNvSpPr txBox="1">
            <a:spLocks noChangeArrowheads="1"/>
          </p:cNvSpPr>
          <p:nvPr/>
        </p:nvSpPr>
        <p:spPr bwMode="auto">
          <a:xfrm>
            <a:off x="395288" y="1413396"/>
            <a:ext cx="8229600"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GB" altLang="en-US" dirty="0" smtClean="0"/>
              <a:t>Students register to create own account and access various help sections:</a:t>
            </a:r>
          </a:p>
          <a:p>
            <a:pPr eaLnBrk="1" hangingPunct="1"/>
            <a:r>
              <a:rPr lang="en-GB" altLang="en-US" dirty="0" smtClean="0"/>
              <a:t>My Strengths </a:t>
            </a:r>
          </a:p>
          <a:p>
            <a:pPr eaLnBrk="1" hangingPunct="1"/>
            <a:r>
              <a:rPr lang="en-GB" altLang="en-US" dirty="0" smtClean="0"/>
              <a:t>My CV – use information from My Strengths </a:t>
            </a:r>
          </a:p>
          <a:p>
            <a:pPr eaLnBrk="1" hangingPunct="1"/>
            <a:r>
              <a:rPr lang="en-GB" altLang="en-US" dirty="0" smtClean="0"/>
              <a:t>Career A to Z – research your ideas</a:t>
            </a:r>
          </a:p>
          <a:p>
            <a:pPr eaLnBrk="1" hangingPunct="1"/>
            <a:r>
              <a:rPr lang="en-GB" altLang="en-US" dirty="0" smtClean="0"/>
              <a:t>Featured Articles </a:t>
            </a:r>
          </a:p>
          <a:p>
            <a:pPr eaLnBrk="1" hangingPunct="1"/>
            <a:r>
              <a:rPr lang="en-GB" altLang="en-US" dirty="0" smtClean="0"/>
              <a:t>Job vacancies </a:t>
            </a:r>
          </a:p>
          <a:p>
            <a:pPr eaLnBrk="1" hangingPunct="1"/>
            <a:r>
              <a:rPr lang="en-GB" altLang="en-US" dirty="0" smtClean="0"/>
              <a:t>Course search</a:t>
            </a:r>
          </a:p>
          <a:p>
            <a:pPr eaLnBrk="1" hangingPunct="1"/>
            <a:r>
              <a:rPr lang="en-GB" altLang="en-US" sz="2800" dirty="0" smtClean="0">
                <a:hlinkClick r:id="rId2"/>
              </a:rPr>
              <a:t>www.myworldofwork.co.uk</a:t>
            </a:r>
            <a:endParaRPr lang="en-GB" altLang="en-US" sz="2800" dirty="0" smtClean="0"/>
          </a:p>
          <a:p>
            <a:pPr eaLnBrk="1" hangingPunct="1"/>
            <a:endParaRPr lang="en-GB" altLang="en-US" sz="2800" dirty="0" smtClean="0"/>
          </a:p>
        </p:txBody>
      </p:sp>
    </p:spTree>
    <p:extLst>
      <p:ext uri="{BB962C8B-B14F-4D97-AF65-F5344CB8AC3E}">
        <p14:creationId xmlns:p14="http://schemas.microsoft.com/office/powerpoint/2010/main" val="38968560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022920" y="419323"/>
            <a:ext cx="7869560" cy="1143000"/>
          </a:xfrm>
        </p:spPr>
        <p:txBody>
          <a:bodyPr/>
          <a:lstStyle/>
          <a:p>
            <a:pPr eaLnBrk="1" hangingPunct="1"/>
            <a:r>
              <a:rPr lang="en-GB" altLang="en-US" sz="4000" dirty="0" smtClean="0"/>
              <a:t>Funding their University/College Fees </a:t>
            </a:r>
          </a:p>
        </p:txBody>
      </p:sp>
      <p:sp>
        <p:nvSpPr>
          <p:cNvPr id="3" name="Rectangle 3"/>
          <p:cNvSpPr txBox="1">
            <a:spLocks noChangeArrowheads="1"/>
          </p:cNvSpPr>
          <p:nvPr/>
        </p:nvSpPr>
        <p:spPr bwMode="auto">
          <a:xfrm>
            <a:off x="467544" y="1744885"/>
            <a:ext cx="7570788"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80000"/>
              </a:lnSpc>
            </a:pPr>
            <a:r>
              <a:rPr lang="en-GB" altLang="en-US" sz="2800" b="1" dirty="0" smtClean="0"/>
              <a:t>Student Awards Agency for Scotland (SAAS)</a:t>
            </a:r>
          </a:p>
          <a:p>
            <a:pPr eaLnBrk="1" hangingPunct="1">
              <a:lnSpc>
                <a:spcPct val="80000"/>
              </a:lnSpc>
              <a:buFontTx/>
              <a:buNone/>
            </a:pPr>
            <a:r>
              <a:rPr lang="en-GB" altLang="en-US" sz="2800" i="1" dirty="0" smtClean="0"/>
              <a:t>Gyleview House, 3 Redheughs Rigg, Edinburgh, EH12 9HH. Tel: 0845 111 1711</a:t>
            </a:r>
            <a:endParaRPr lang="en-GB" altLang="en-US" sz="2800" i="1" dirty="0" smtClean="0">
              <a:hlinkClick r:id="rId2"/>
            </a:endParaRPr>
          </a:p>
          <a:p>
            <a:pPr eaLnBrk="1" hangingPunct="1">
              <a:lnSpc>
                <a:spcPct val="80000"/>
              </a:lnSpc>
              <a:buFontTx/>
              <a:buNone/>
            </a:pPr>
            <a:r>
              <a:rPr lang="en-GB" altLang="en-US" sz="2800" dirty="0" smtClean="0">
                <a:hlinkClick r:id="rId2"/>
              </a:rPr>
              <a:t>www.saas.gov.uk/</a:t>
            </a:r>
            <a:r>
              <a:rPr lang="en-GB" altLang="en-US" sz="2800" dirty="0" smtClean="0"/>
              <a:t> </a:t>
            </a:r>
          </a:p>
          <a:p>
            <a:pPr eaLnBrk="1" hangingPunct="1">
              <a:lnSpc>
                <a:spcPct val="80000"/>
              </a:lnSpc>
            </a:pPr>
            <a:r>
              <a:rPr lang="en-GB" altLang="en-US" sz="2800" b="1" dirty="0" smtClean="0"/>
              <a:t>Students Loans Company (SLC)</a:t>
            </a:r>
          </a:p>
          <a:p>
            <a:pPr eaLnBrk="1" hangingPunct="1">
              <a:lnSpc>
                <a:spcPct val="80000"/>
              </a:lnSpc>
              <a:buFontTx/>
              <a:buNone/>
            </a:pPr>
            <a:r>
              <a:rPr lang="en-GB" altLang="en-US" sz="2800" i="1" dirty="0" smtClean="0"/>
              <a:t>100 Bothwell Street, Glasgow, G2 7JD. Tel:0800 405010</a:t>
            </a:r>
            <a:endParaRPr lang="en-GB" altLang="en-US" sz="2800" i="1" dirty="0" smtClean="0">
              <a:hlinkClick r:id="rId3"/>
            </a:endParaRPr>
          </a:p>
          <a:p>
            <a:pPr eaLnBrk="1" hangingPunct="1">
              <a:lnSpc>
                <a:spcPct val="80000"/>
              </a:lnSpc>
              <a:buFontTx/>
              <a:buNone/>
            </a:pPr>
            <a:r>
              <a:rPr lang="en-GB" altLang="en-US" sz="2800" dirty="0" smtClean="0">
                <a:hlinkClick r:id="rId3"/>
              </a:rPr>
              <a:t>www.slc.co.uk</a:t>
            </a:r>
            <a:r>
              <a:rPr lang="en-GB" altLang="en-US" sz="2800" dirty="0" smtClean="0"/>
              <a:t> </a:t>
            </a:r>
          </a:p>
          <a:p>
            <a:pPr eaLnBrk="1" hangingPunct="1">
              <a:lnSpc>
                <a:spcPct val="80000"/>
              </a:lnSpc>
              <a:buFontTx/>
              <a:buNone/>
            </a:pPr>
            <a:endParaRPr lang="en-GB" altLang="en-US" sz="2800" dirty="0" smtClean="0"/>
          </a:p>
        </p:txBody>
      </p:sp>
    </p:spTree>
    <p:extLst>
      <p:ext uri="{BB962C8B-B14F-4D97-AF65-F5344CB8AC3E}">
        <p14:creationId xmlns:p14="http://schemas.microsoft.com/office/powerpoint/2010/main" val="41307194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#NoWrongPath</a:t>
            </a:r>
            <a:endParaRPr lang="en-GB" dirty="0"/>
          </a:p>
        </p:txBody>
      </p:sp>
      <p:sp>
        <p:nvSpPr>
          <p:cNvPr id="3" name="Content Placeholder 2"/>
          <p:cNvSpPr>
            <a:spLocks noGrp="1"/>
          </p:cNvSpPr>
          <p:nvPr>
            <p:ph idx="1"/>
          </p:nvPr>
        </p:nvSpPr>
        <p:spPr/>
        <p:txBody>
          <a:bodyPr/>
          <a:lstStyle/>
          <a:p>
            <a:pPr marL="0" indent="0">
              <a:buNone/>
            </a:pPr>
            <a:endParaRPr lang="en-GB" sz="1600" b="1" dirty="0"/>
          </a:p>
          <a:p>
            <a:r>
              <a:rPr lang="en-GB" sz="2800" dirty="0"/>
              <a:t>#NoWrongPath is a social media movement which aims to provide inspiration and reassurance to young </a:t>
            </a:r>
            <a:r>
              <a:rPr lang="en-GB" sz="2800" dirty="0" smtClean="0"/>
              <a:t>people moving on from school.</a:t>
            </a:r>
            <a:endParaRPr lang="en-GB" sz="2800" dirty="0"/>
          </a:p>
          <a:p>
            <a:pPr marL="0" indent="0">
              <a:buNone/>
            </a:pPr>
            <a:endParaRPr lang="en-GB" sz="2800" dirty="0"/>
          </a:p>
          <a:p>
            <a:r>
              <a:rPr lang="en-GB" sz="2800" dirty="0"/>
              <a:t>#NoWrongPath aims to show young people the options that are available to them and that exams results are not necessarily the key to unlocking future success.</a:t>
            </a:r>
          </a:p>
          <a:p>
            <a:endParaRPr lang="en-GB" sz="2800" dirty="0"/>
          </a:p>
        </p:txBody>
      </p:sp>
    </p:spTree>
    <p:extLst>
      <p:ext uri="{BB962C8B-B14F-4D97-AF65-F5344CB8AC3E}">
        <p14:creationId xmlns:p14="http://schemas.microsoft.com/office/powerpoint/2010/main" val="3526370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529803"/>
            <a:ext cx="8229600" cy="1143000"/>
          </a:xfrm>
        </p:spPr>
        <p:txBody>
          <a:bodyPr/>
          <a:lstStyle/>
          <a:p>
            <a:pPr eaLnBrk="1" hangingPunct="1"/>
            <a:r>
              <a:rPr lang="en-US" altLang="en-US" dirty="0" smtClean="0"/>
              <a:t>Mearns Castle 2018</a:t>
            </a:r>
            <a:br>
              <a:rPr lang="en-US" altLang="en-US" dirty="0" smtClean="0"/>
            </a:br>
            <a:r>
              <a:rPr lang="en-US" altLang="en-US" dirty="0" smtClean="0"/>
              <a:t>School Leaver Destinations </a:t>
            </a:r>
          </a:p>
        </p:txBody>
      </p:sp>
      <p:sp>
        <p:nvSpPr>
          <p:cNvPr id="3" name="Rectangle 3"/>
          <p:cNvSpPr txBox="1">
            <a:spLocks noChangeArrowheads="1"/>
          </p:cNvSpPr>
          <p:nvPr/>
        </p:nvSpPr>
        <p:spPr bwMode="auto">
          <a:xfrm>
            <a:off x="457200" y="185536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80000"/>
              </a:lnSpc>
            </a:pPr>
            <a:endParaRPr lang="en-US" altLang="en-US" sz="2000" dirty="0" smtClean="0"/>
          </a:p>
          <a:p>
            <a:pPr eaLnBrk="1" hangingPunct="1">
              <a:lnSpc>
                <a:spcPct val="80000"/>
              </a:lnSpc>
            </a:pPr>
            <a:r>
              <a:rPr lang="en-US" altLang="en-US" sz="2000" dirty="0" smtClean="0"/>
              <a:t>Higher Education 			75.8%		</a:t>
            </a:r>
          </a:p>
          <a:p>
            <a:pPr eaLnBrk="1" hangingPunct="1">
              <a:lnSpc>
                <a:spcPct val="80000"/>
              </a:lnSpc>
            </a:pPr>
            <a:r>
              <a:rPr lang="en-US" altLang="en-US" sz="2000" dirty="0" smtClean="0"/>
              <a:t>Further Education 			5.02%	</a:t>
            </a:r>
          </a:p>
          <a:p>
            <a:pPr eaLnBrk="1" hangingPunct="1">
              <a:lnSpc>
                <a:spcPct val="80000"/>
              </a:lnSpc>
            </a:pPr>
            <a:r>
              <a:rPr lang="en-US" altLang="en-US" sz="2000" dirty="0" smtClean="0"/>
              <a:t>Training				0.46%	</a:t>
            </a:r>
          </a:p>
          <a:p>
            <a:pPr eaLnBrk="1" hangingPunct="1">
              <a:lnSpc>
                <a:spcPct val="80000"/>
              </a:lnSpc>
            </a:pPr>
            <a:r>
              <a:rPr lang="en-US" altLang="en-US" sz="2000" dirty="0" smtClean="0"/>
              <a:t>Employment 				16.89%</a:t>
            </a:r>
          </a:p>
          <a:p>
            <a:pPr eaLnBrk="1" hangingPunct="1">
              <a:lnSpc>
                <a:spcPct val="80000"/>
              </a:lnSpc>
            </a:pPr>
            <a:r>
              <a:rPr lang="en-US" altLang="en-US" sz="2000" dirty="0" smtClean="0"/>
              <a:t>Unemployed Seeking 			0.46%		</a:t>
            </a:r>
          </a:p>
          <a:p>
            <a:pPr eaLnBrk="1" hangingPunct="1">
              <a:lnSpc>
                <a:spcPct val="80000"/>
              </a:lnSpc>
            </a:pPr>
            <a:r>
              <a:rPr lang="en-US" altLang="en-US" sz="2000" dirty="0" smtClean="0"/>
              <a:t>Unemployed Not Seeking 	         	0.91%		</a:t>
            </a:r>
          </a:p>
          <a:p>
            <a:pPr eaLnBrk="1" hangingPunct="1">
              <a:lnSpc>
                <a:spcPct val="80000"/>
              </a:lnSpc>
            </a:pPr>
            <a:r>
              <a:rPr lang="en-US" altLang="en-US" sz="2000" dirty="0" smtClean="0"/>
              <a:t>Not Known 				0%	</a:t>
            </a:r>
          </a:p>
          <a:p>
            <a:pPr eaLnBrk="1" hangingPunct="1">
              <a:lnSpc>
                <a:spcPct val="80000"/>
              </a:lnSpc>
            </a:pPr>
            <a:r>
              <a:rPr lang="en-US" altLang="en-US" sz="2000" b="1" dirty="0" smtClean="0"/>
              <a:t>Total Leavers 					</a:t>
            </a:r>
          </a:p>
          <a:p>
            <a:pPr eaLnBrk="1" hangingPunct="1">
              <a:lnSpc>
                <a:spcPct val="80000"/>
              </a:lnSpc>
            </a:pPr>
            <a:r>
              <a:rPr lang="en-US" altLang="en-US" sz="2000" dirty="0" smtClean="0"/>
              <a:t>Positive Destination 			98.63% 		</a:t>
            </a:r>
          </a:p>
          <a:p>
            <a:pPr eaLnBrk="1" hangingPunct="1">
              <a:lnSpc>
                <a:spcPct val="80000"/>
              </a:lnSpc>
            </a:pPr>
            <a:r>
              <a:rPr lang="en-US" altLang="en-US" sz="2000" dirty="0" smtClean="0"/>
              <a:t>Other 				1.37%</a:t>
            </a:r>
          </a:p>
          <a:p>
            <a:pPr eaLnBrk="1" hangingPunct="1">
              <a:lnSpc>
                <a:spcPct val="80000"/>
              </a:lnSpc>
            </a:pPr>
            <a:endParaRPr lang="en-US" altLang="en-US" sz="2000" dirty="0"/>
          </a:p>
          <a:p>
            <a:pPr eaLnBrk="1" hangingPunct="1">
              <a:lnSpc>
                <a:spcPct val="80000"/>
              </a:lnSpc>
            </a:pPr>
            <a:r>
              <a:rPr lang="en-US" altLang="en-US" sz="2000" dirty="0" smtClean="0"/>
              <a:t>This is pattern of positive pathways for our you people 	</a:t>
            </a:r>
          </a:p>
        </p:txBody>
      </p:sp>
    </p:spTree>
    <p:extLst>
      <p:ext uri="{BB962C8B-B14F-4D97-AF65-F5344CB8AC3E}">
        <p14:creationId xmlns:p14="http://schemas.microsoft.com/office/powerpoint/2010/main" val="42730313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827088" y="1700213"/>
            <a:ext cx="6913562" cy="3370262"/>
            <a:chOff x="521" y="1071"/>
            <a:chExt cx="4355" cy="2123"/>
          </a:xfrm>
        </p:grpSpPr>
        <p:grpSp>
          <p:nvGrpSpPr>
            <p:cNvPr id="10245" name="Group 3"/>
            <p:cNvGrpSpPr>
              <a:grpSpLocks/>
            </p:cNvGrpSpPr>
            <p:nvPr/>
          </p:nvGrpSpPr>
          <p:grpSpPr bwMode="auto">
            <a:xfrm>
              <a:off x="521" y="1480"/>
              <a:ext cx="2495" cy="1714"/>
              <a:chOff x="204" y="1570"/>
              <a:chExt cx="5352" cy="2576"/>
            </a:xfrm>
          </p:grpSpPr>
          <p:sp>
            <p:nvSpPr>
              <p:cNvPr id="10248" name="Rectangle 4"/>
              <p:cNvSpPr>
                <a:spLocks noChangeArrowheads="1"/>
              </p:cNvSpPr>
              <p:nvPr/>
            </p:nvSpPr>
            <p:spPr bwMode="auto">
              <a:xfrm>
                <a:off x="204" y="1570"/>
                <a:ext cx="5352" cy="2576"/>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latin typeface="Arial" charset="0"/>
                </a:endParaRPr>
              </a:p>
            </p:txBody>
          </p:sp>
          <p:pic>
            <p:nvPicPr>
              <p:cNvPr id="10249" name="Picture 5" descr="schoo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 y="1616"/>
                <a:ext cx="5250" cy="248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10246" name="Picture 6" descr="https://ppms2.pisys-ed.co.uk/ppms/images/mearnscas/logo.gif"/>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3288" y="152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7"/>
            <p:cNvSpPr txBox="1">
              <a:spLocks noChangeArrowheads="1"/>
            </p:cNvSpPr>
            <p:nvPr/>
          </p:nvSpPr>
          <p:spPr bwMode="auto">
            <a:xfrm>
              <a:off x="1247" y="1071"/>
              <a:ext cx="3401" cy="327"/>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GB" altLang="en-US" sz="2800" b="1" dirty="0">
                <a:latin typeface="Arial" charset="0"/>
              </a:endParaRPr>
            </a:p>
          </p:txBody>
        </p:sp>
      </p:grpSp>
      <p:sp>
        <p:nvSpPr>
          <p:cNvPr id="53256" name="Text Box 8"/>
          <p:cNvSpPr txBox="1">
            <a:spLocks noChangeArrowheads="1"/>
          </p:cNvSpPr>
          <p:nvPr/>
        </p:nvSpPr>
        <p:spPr bwMode="auto">
          <a:xfrm>
            <a:off x="1979613" y="549275"/>
            <a:ext cx="5400675" cy="519113"/>
          </a:xfrm>
          <a:prstGeom prst="rect">
            <a:avLst/>
          </a:prstGeom>
          <a:gradFill rotWithShape="1">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GB" altLang="en-US" sz="2800" b="1" dirty="0">
                <a:solidFill>
                  <a:schemeClr val="bg1"/>
                </a:solidFill>
              </a:rPr>
              <a:t>Importance of Communication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6"/>
                                        </p:tgtEl>
                                        <p:attrNameLst>
                                          <p:attrName>style.visibility</p:attrName>
                                        </p:attrNameLst>
                                      </p:cBhvr>
                                      <p:to>
                                        <p:strVal val="visible"/>
                                      </p:to>
                                    </p:set>
                                    <p:animEffect transition="in" filter="blinds(horizontal)">
                                      <p:cBhvr>
                                        <p:cTn id="7" dur="500"/>
                                        <p:tgtEl>
                                          <p:spTgt spid="532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3250"/>
                                        </p:tgtEl>
                                        <p:attrNameLst>
                                          <p:attrName>style.visibility</p:attrName>
                                        </p:attrNameLst>
                                      </p:cBhvr>
                                      <p:to>
                                        <p:strVal val="visible"/>
                                      </p:to>
                                    </p:set>
                                    <p:animEffect transition="in" filter="checkerboard(across)">
                                      <p:cBhvr>
                                        <p:cTn id="12"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extLst>
              <p:ext uri="{D42A27DB-BD31-4B8C-83A1-F6EECF244321}">
                <p14:modId xmlns:p14="http://schemas.microsoft.com/office/powerpoint/2010/main" val="4038060923"/>
              </p:ext>
            </p:extLst>
          </p:nvPr>
        </p:nvGraphicFramePr>
        <p:xfrm>
          <a:off x="979163" y="1664413"/>
          <a:ext cx="7620946" cy="3420770"/>
        </p:xfrm>
        <a:graphic>
          <a:graphicData uri="http://schemas.openxmlformats.org/drawingml/2006/table">
            <a:tbl>
              <a:tblPr bandRow="1">
                <a:tableStyleId>{5C22544A-7EE6-4342-B048-85BDC9FD1C3A}</a:tableStyleId>
              </a:tblPr>
              <a:tblGrid>
                <a:gridCol w="3810473">
                  <a:extLst>
                    <a:ext uri="{9D8B030D-6E8A-4147-A177-3AD203B41FA5}">
                      <a16:colId xmlns:a16="http://schemas.microsoft.com/office/drawing/2014/main" val="722385770"/>
                    </a:ext>
                  </a:extLst>
                </a:gridCol>
                <a:gridCol w="3810473">
                  <a:extLst>
                    <a:ext uri="{9D8B030D-6E8A-4147-A177-3AD203B41FA5}">
                      <a16:colId xmlns:a16="http://schemas.microsoft.com/office/drawing/2014/main" val="724402024"/>
                    </a:ext>
                  </a:extLst>
                </a:gridCol>
              </a:tblGrid>
              <a:tr h="498715">
                <a:tc>
                  <a:txBody>
                    <a:bodyPr/>
                    <a:lstStyle/>
                    <a:p>
                      <a:r>
                        <a:rPr lang="en-GB" sz="2000" b="1" dirty="0">
                          <a:solidFill>
                            <a:srgbClr val="000000"/>
                          </a:solidFill>
                          <a:latin typeface="Arial" charset="0"/>
                        </a:rPr>
                        <a:t>Monday </a:t>
                      </a:r>
                      <a:r>
                        <a:rPr lang="en-GB" sz="2000" b="1" dirty="0" smtClean="0">
                          <a:solidFill>
                            <a:srgbClr val="000000"/>
                          </a:solidFill>
                          <a:latin typeface="Arial" charset="0"/>
                        </a:rPr>
                        <a:t>2nd November 2020</a:t>
                      </a:r>
                      <a:endParaRPr lang="en-US" sz="2000" b="1" dirty="0">
                        <a:solidFill>
                          <a:srgbClr val="000000"/>
                        </a:solidFill>
                        <a:latin typeface="Arial" charset="0"/>
                      </a:endParaRPr>
                    </a:p>
                  </a:txBody>
                  <a:tcPr/>
                </a:tc>
                <a:tc>
                  <a:txBody>
                    <a:bodyPr/>
                    <a:lstStyle/>
                    <a:p>
                      <a:r>
                        <a:rPr lang="en-US" sz="2000" b="1" dirty="0">
                          <a:latin typeface="Arial" charset="0"/>
                        </a:rPr>
                        <a:t>S5/6 Tracking Report 1</a:t>
                      </a:r>
                    </a:p>
                  </a:txBody>
                  <a:tcPr/>
                </a:tc>
                <a:extLst>
                  <a:ext uri="{0D108BD9-81ED-4DB2-BD59-A6C34878D82A}">
                    <a16:rowId xmlns:a16="http://schemas.microsoft.com/office/drawing/2014/main" val="1772597129"/>
                  </a:ext>
                </a:extLst>
              </a:tr>
              <a:tr h="498715">
                <a:tc>
                  <a:txBody>
                    <a:bodyPr/>
                    <a:lstStyle/>
                    <a:p>
                      <a:r>
                        <a:rPr lang="en-GB" sz="2000" b="1" dirty="0">
                          <a:solidFill>
                            <a:srgbClr val="000000"/>
                          </a:solidFill>
                          <a:latin typeface="Arial" charset="0"/>
                        </a:rPr>
                        <a:t>Thursday </a:t>
                      </a:r>
                      <a:r>
                        <a:rPr lang="en-GB" sz="2000" b="1" dirty="0" smtClean="0">
                          <a:solidFill>
                            <a:srgbClr val="000000"/>
                          </a:solidFill>
                          <a:latin typeface="Arial" charset="0"/>
                        </a:rPr>
                        <a:t>3rd December</a:t>
                      </a:r>
                      <a:r>
                        <a:rPr lang="en-GB" sz="2000" b="1" baseline="0" dirty="0" smtClean="0">
                          <a:solidFill>
                            <a:srgbClr val="000000"/>
                          </a:solidFill>
                          <a:latin typeface="Arial" charset="0"/>
                        </a:rPr>
                        <a:t> 2020</a:t>
                      </a:r>
                      <a:endParaRPr lang="en-US" sz="2000" b="1" dirty="0">
                        <a:solidFill>
                          <a:srgbClr val="000000"/>
                        </a:solidFill>
                        <a:latin typeface="Arial" charset="0"/>
                      </a:endParaRPr>
                    </a:p>
                  </a:txBody>
                  <a:tcPr/>
                </a:tc>
                <a:tc>
                  <a:txBody>
                    <a:bodyPr/>
                    <a:lstStyle/>
                    <a:p>
                      <a:r>
                        <a:rPr lang="en-US" sz="2000" b="1" dirty="0">
                          <a:latin typeface="Arial" charset="0"/>
                        </a:rPr>
                        <a:t>S5/6 Parents </a:t>
                      </a:r>
                      <a:r>
                        <a:rPr lang="en-US" sz="2000" b="1" dirty="0" smtClean="0">
                          <a:latin typeface="Arial" charset="0"/>
                        </a:rPr>
                        <a:t>Consultation</a:t>
                      </a:r>
                    </a:p>
                  </a:txBody>
                  <a:tcPr/>
                </a:tc>
                <a:extLst>
                  <a:ext uri="{0D108BD9-81ED-4DB2-BD59-A6C34878D82A}">
                    <a16:rowId xmlns:a16="http://schemas.microsoft.com/office/drawing/2014/main" val="1225112856"/>
                  </a:ext>
                </a:extLst>
              </a:tr>
              <a:tr h="484668">
                <a:tc>
                  <a:txBody>
                    <a:bodyPr/>
                    <a:lstStyle/>
                    <a:p>
                      <a:r>
                        <a:rPr lang="en-GB" sz="2000" b="1" dirty="0">
                          <a:solidFill>
                            <a:srgbClr val="000000"/>
                          </a:solidFill>
                          <a:latin typeface="Arial" charset="0"/>
                        </a:rPr>
                        <a:t>Monday </a:t>
                      </a:r>
                      <a:r>
                        <a:rPr lang="en-GB" sz="2000" b="1" dirty="0" smtClean="0">
                          <a:solidFill>
                            <a:srgbClr val="000000"/>
                          </a:solidFill>
                          <a:latin typeface="Arial" charset="0"/>
                        </a:rPr>
                        <a:t>11th January 2021</a:t>
                      </a:r>
                      <a:endParaRPr lang="en-US" sz="2000" b="1" dirty="0">
                        <a:solidFill>
                          <a:srgbClr val="000000"/>
                        </a:solidFill>
                        <a:latin typeface="Arial" charset="0"/>
                      </a:endParaRPr>
                    </a:p>
                  </a:txBody>
                  <a:tcPr/>
                </a:tc>
                <a:tc>
                  <a:txBody>
                    <a:bodyPr/>
                    <a:lstStyle/>
                    <a:p>
                      <a:r>
                        <a:rPr lang="en-US" sz="2000" b="1" dirty="0">
                          <a:latin typeface="Arial" charset="0"/>
                        </a:rPr>
                        <a:t>S5/6 Tracking Report 2</a:t>
                      </a:r>
                    </a:p>
                  </a:txBody>
                  <a:tcPr/>
                </a:tc>
                <a:extLst>
                  <a:ext uri="{0D108BD9-81ED-4DB2-BD59-A6C34878D82A}">
                    <a16:rowId xmlns:a16="http://schemas.microsoft.com/office/drawing/2014/main" val="2426652305"/>
                  </a:ext>
                </a:extLst>
              </a:tr>
              <a:tr h="484668">
                <a:tc>
                  <a:txBody>
                    <a:bodyPr/>
                    <a:lstStyle/>
                    <a:p>
                      <a:r>
                        <a:rPr lang="en-GB" sz="2000" b="1" dirty="0" smtClean="0">
                          <a:solidFill>
                            <a:srgbClr val="000000"/>
                          </a:solidFill>
                          <a:latin typeface="Arial" charset="0"/>
                        </a:rPr>
                        <a:t>21st </a:t>
                      </a:r>
                      <a:r>
                        <a:rPr lang="en-GB" sz="2000" b="1" dirty="0">
                          <a:solidFill>
                            <a:srgbClr val="000000"/>
                          </a:solidFill>
                          <a:latin typeface="Arial" charset="0"/>
                        </a:rPr>
                        <a:t>January – </a:t>
                      </a:r>
                      <a:r>
                        <a:rPr lang="en-GB" sz="2000" b="1" dirty="0" smtClean="0">
                          <a:solidFill>
                            <a:srgbClr val="000000"/>
                          </a:solidFill>
                          <a:latin typeface="Arial" charset="0"/>
                        </a:rPr>
                        <a:t>4th Feb 2021</a:t>
                      </a:r>
                      <a:endParaRPr lang="en-US" sz="2000" b="1" dirty="0">
                        <a:solidFill>
                          <a:srgbClr val="000000"/>
                        </a:solidFill>
                        <a:latin typeface="Arial" charset="0"/>
                      </a:endParaRPr>
                    </a:p>
                  </a:txBody>
                  <a:tcPr/>
                </a:tc>
                <a:tc>
                  <a:txBody>
                    <a:bodyPr/>
                    <a:lstStyle/>
                    <a:p>
                      <a:r>
                        <a:rPr lang="en-US" sz="2000" b="1" dirty="0">
                          <a:latin typeface="Arial" charset="0"/>
                        </a:rPr>
                        <a:t>Prelims</a:t>
                      </a:r>
                    </a:p>
                  </a:txBody>
                  <a:tcPr/>
                </a:tc>
                <a:extLst>
                  <a:ext uri="{0D108BD9-81ED-4DB2-BD59-A6C34878D82A}">
                    <a16:rowId xmlns:a16="http://schemas.microsoft.com/office/drawing/2014/main" val="3124187928"/>
                  </a:ext>
                </a:extLst>
              </a:tr>
              <a:tr h="484668">
                <a:tc>
                  <a:txBody>
                    <a:bodyPr/>
                    <a:lstStyle/>
                    <a:p>
                      <a:r>
                        <a:rPr lang="en-GB" sz="2000" b="1" dirty="0">
                          <a:solidFill>
                            <a:srgbClr val="000000"/>
                          </a:solidFill>
                          <a:latin typeface="Arial" charset="0"/>
                        </a:rPr>
                        <a:t>Monday </a:t>
                      </a:r>
                      <a:r>
                        <a:rPr lang="en-GB" sz="2000" b="1" dirty="0" smtClean="0">
                          <a:solidFill>
                            <a:srgbClr val="000000"/>
                          </a:solidFill>
                          <a:latin typeface="Arial" charset="0"/>
                        </a:rPr>
                        <a:t>1st March 2021</a:t>
                      </a:r>
                      <a:endParaRPr lang="en-US" sz="2000" b="1" dirty="0">
                        <a:solidFill>
                          <a:srgbClr val="000000"/>
                        </a:solidFill>
                        <a:latin typeface="Arial" charset="0"/>
                      </a:endParaRPr>
                    </a:p>
                  </a:txBody>
                  <a:tcPr/>
                </a:tc>
                <a:tc>
                  <a:txBody>
                    <a:bodyPr/>
                    <a:lstStyle/>
                    <a:p>
                      <a:r>
                        <a:rPr lang="en-US" sz="2000" b="1" dirty="0">
                          <a:latin typeface="Arial" charset="0"/>
                        </a:rPr>
                        <a:t>S5/6 full report</a:t>
                      </a:r>
                    </a:p>
                  </a:txBody>
                  <a:tcPr/>
                </a:tc>
                <a:extLst>
                  <a:ext uri="{0D108BD9-81ED-4DB2-BD59-A6C34878D82A}">
                    <a16:rowId xmlns:a16="http://schemas.microsoft.com/office/drawing/2014/main" val="1375483848"/>
                  </a:ext>
                </a:extLst>
              </a:tr>
              <a:tr h="484668">
                <a:tc>
                  <a:txBody>
                    <a:bodyPr/>
                    <a:lstStyle/>
                    <a:p>
                      <a:r>
                        <a:rPr lang="en-GB" sz="2000" b="1" dirty="0">
                          <a:solidFill>
                            <a:srgbClr val="000000"/>
                          </a:solidFill>
                          <a:latin typeface="Arial" charset="0"/>
                        </a:rPr>
                        <a:t>Thursday </a:t>
                      </a:r>
                      <a:r>
                        <a:rPr lang="en-GB" sz="2000" b="1" dirty="0" smtClean="0">
                          <a:solidFill>
                            <a:srgbClr val="000000"/>
                          </a:solidFill>
                          <a:latin typeface="Arial" charset="0"/>
                        </a:rPr>
                        <a:t>22nd April 2021</a:t>
                      </a:r>
                      <a:endParaRPr lang="en-US" sz="2000" b="1" dirty="0">
                        <a:solidFill>
                          <a:srgbClr val="000000"/>
                        </a:solidFill>
                        <a:latin typeface="Arial" charset="0"/>
                      </a:endParaRPr>
                    </a:p>
                  </a:txBody>
                  <a:tcPr/>
                </a:tc>
                <a:tc>
                  <a:txBody>
                    <a:bodyPr/>
                    <a:lstStyle/>
                    <a:p>
                      <a:r>
                        <a:rPr lang="en-US" sz="2000" b="1" dirty="0">
                          <a:solidFill>
                            <a:srgbClr val="000000"/>
                          </a:solidFill>
                          <a:latin typeface="Arial" charset="0"/>
                        </a:rPr>
                        <a:t>Leavers Ceremony</a:t>
                      </a:r>
                      <a:r>
                        <a:rPr lang="en-US" sz="2000" dirty="0">
                          <a:latin typeface="Arial" charset="0"/>
                        </a:rPr>
                        <a:t> </a:t>
                      </a:r>
                    </a:p>
                  </a:txBody>
                  <a:tcPr/>
                </a:tc>
                <a:extLst>
                  <a:ext uri="{0D108BD9-81ED-4DB2-BD59-A6C34878D82A}">
                    <a16:rowId xmlns:a16="http://schemas.microsoft.com/office/drawing/2014/main" val="1835730829"/>
                  </a:ext>
                </a:extLst>
              </a:tr>
              <a:tr h="484668">
                <a:tc>
                  <a:txBody>
                    <a:bodyPr/>
                    <a:lstStyle/>
                    <a:p>
                      <a:r>
                        <a:rPr lang="en-GB" sz="2000" b="1" baseline="0" dirty="0" smtClean="0">
                          <a:solidFill>
                            <a:srgbClr val="000000"/>
                          </a:solidFill>
                          <a:latin typeface="Arial" charset="0"/>
                        </a:rPr>
                        <a:t>26</a:t>
                      </a:r>
                      <a:r>
                        <a:rPr lang="en-GB" sz="2000" b="1" baseline="30000" dirty="0" smtClean="0">
                          <a:solidFill>
                            <a:srgbClr val="000000"/>
                          </a:solidFill>
                          <a:latin typeface="Arial" charset="0"/>
                        </a:rPr>
                        <a:t>th</a:t>
                      </a:r>
                      <a:r>
                        <a:rPr lang="en-GB" sz="2000" b="1" dirty="0" smtClean="0">
                          <a:solidFill>
                            <a:srgbClr val="000000"/>
                          </a:solidFill>
                          <a:latin typeface="Arial" charset="0"/>
                        </a:rPr>
                        <a:t> April 2021</a:t>
                      </a:r>
                      <a:endParaRPr lang="en-US" sz="2000" b="1" dirty="0">
                        <a:solidFill>
                          <a:srgbClr val="000000"/>
                        </a:solidFill>
                        <a:latin typeface="Arial" charset="0"/>
                      </a:endParaRPr>
                    </a:p>
                  </a:txBody>
                  <a:tcPr/>
                </a:tc>
                <a:tc>
                  <a:txBody>
                    <a:bodyPr/>
                    <a:lstStyle/>
                    <a:p>
                      <a:r>
                        <a:rPr lang="en-US" sz="2000" b="1" dirty="0">
                          <a:latin typeface="Arial" charset="0"/>
                        </a:rPr>
                        <a:t>SQA Exams</a:t>
                      </a:r>
                    </a:p>
                  </a:txBody>
                  <a:tcPr/>
                </a:tc>
                <a:extLst>
                  <a:ext uri="{0D108BD9-81ED-4DB2-BD59-A6C34878D82A}">
                    <a16:rowId xmlns:a16="http://schemas.microsoft.com/office/drawing/2014/main" val="4241554846"/>
                  </a:ext>
                </a:extLst>
              </a:tr>
            </a:tbl>
          </a:graphicData>
        </a:graphic>
      </p:graphicFrame>
      <p:sp>
        <p:nvSpPr>
          <p:cNvPr id="3" name="Text Box 2"/>
          <p:cNvSpPr txBox="1">
            <a:spLocks noChangeArrowheads="1"/>
          </p:cNvSpPr>
          <p:nvPr/>
        </p:nvSpPr>
        <p:spPr bwMode="auto">
          <a:xfrm>
            <a:off x="1403648" y="562421"/>
            <a:ext cx="6624736" cy="461665"/>
          </a:xfrm>
          <a:prstGeom prst="rect">
            <a:avLst/>
          </a:prstGeom>
          <a:gradFill rotWithShape="1">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p>
            <a:pPr algn="ctr">
              <a:spcBef>
                <a:spcPct val="50000"/>
              </a:spcBef>
              <a:defRPr/>
            </a:pPr>
            <a:r>
              <a:rPr lang="en-GB" altLang="en-US" sz="2400" b="1" dirty="0">
                <a:solidFill>
                  <a:schemeClr val="bg1"/>
                </a:solidFill>
              </a:rPr>
              <a:t>Important </a:t>
            </a:r>
            <a:r>
              <a:rPr lang="en-GB" altLang="en-US" sz="2400" b="1" dirty="0" smtClean="0">
                <a:solidFill>
                  <a:schemeClr val="bg1"/>
                </a:solidFill>
              </a:rPr>
              <a:t>Dates – (dates subject to change)</a:t>
            </a:r>
            <a:endParaRPr lang="en-US" altLang="en-US" sz="2400" b="1" dirty="0"/>
          </a:p>
        </p:txBody>
      </p:sp>
    </p:spTree>
    <p:extLst>
      <p:ext uri="{BB962C8B-B14F-4D97-AF65-F5344CB8AC3E}">
        <p14:creationId xmlns:p14="http://schemas.microsoft.com/office/powerpoint/2010/main" val="76685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980728"/>
            <a:ext cx="6192688" cy="4216539"/>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Any Questions?</a:t>
            </a:r>
          </a:p>
          <a:p>
            <a:pPr algn="ctr"/>
            <a:endPar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3200" b="1" dirty="0" smtClean="0">
                <a:ln w="17780" cmpd="sng">
                  <a:solidFill>
                    <a:srgbClr val="FFFFFF"/>
                  </a:solidFill>
                  <a:prstDash val="solid"/>
                  <a:miter lim="800000"/>
                </a:ln>
                <a:solidFill>
                  <a:srgbClr val="0000FF"/>
                </a:solidFill>
              </a:rPr>
              <a:t>Please contact your child’s Pupil Support Teacher who will be working with them and supporting them throughout the coming months</a:t>
            </a:r>
          </a:p>
        </p:txBody>
      </p:sp>
    </p:spTree>
    <p:extLst>
      <p:ext uri="{BB962C8B-B14F-4D97-AF65-F5344CB8AC3E}">
        <p14:creationId xmlns:p14="http://schemas.microsoft.com/office/powerpoint/2010/main" val="1753848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1979613" y="476250"/>
            <a:ext cx="6264275" cy="503238"/>
          </a:xfrm>
          <a:gradFill rotWithShape="1">
            <a:gsLst>
              <a:gs pos="0">
                <a:schemeClr val="accent1"/>
              </a:gs>
              <a:gs pos="100000">
                <a:schemeClr val="accent1">
                  <a:gamma/>
                  <a:shade val="46275"/>
                  <a:invGamma/>
                </a:schemeClr>
              </a:gs>
            </a:gsLst>
            <a:lin ang="2700000" scaled="1"/>
          </a:gradFill>
        </p:spPr>
        <p:txBody>
          <a:bodyPr/>
          <a:lstStyle/>
          <a:p>
            <a:pPr>
              <a:defRPr/>
            </a:pPr>
            <a:r>
              <a:rPr lang="en-GB" altLang="en-US" sz="4000" dirty="0">
                <a:solidFill>
                  <a:schemeClr val="bg1"/>
                </a:solidFill>
              </a:rPr>
              <a:t>Challenges of S6</a:t>
            </a:r>
          </a:p>
        </p:txBody>
      </p:sp>
      <p:sp>
        <p:nvSpPr>
          <p:cNvPr id="7171" name="Text Box 3"/>
          <p:cNvSpPr txBox="1">
            <a:spLocks noChangeArrowheads="1"/>
          </p:cNvSpPr>
          <p:nvPr/>
        </p:nvSpPr>
        <p:spPr bwMode="auto">
          <a:xfrm>
            <a:off x="684213" y="1700213"/>
            <a:ext cx="52562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GB" altLang="en-US" sz="1800" dirty="0">
              <a:latin typeface="Arial" charset="0"/>
            </a:endParaRPr>
          </a:p>
        </p:txBody>
      </p:sp>
      <p:sp>
        <p:nvSpPr>
          <p:cNvPr id="46084" name="Text Box 4"/>
          <p:cNvSpPr txBox="1">
            <a:spLocks noChangeArrowheads="1"/>
          </p:cNvSpPr>
          <p:nvPr/>
        </p:nvSpPr>
        <p:spPr bwMode="auto">
          <a:xfrm>
            <a:off x="1014788" y="1773236"/>
            <a:ext cx="7128842" cy="646331"/>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GB" altLang="en-US" sz="3600" b="1" dirty="0">
                <a:latin typeface="+mn-lt"/>
                <a:cs typeface="+mn-cs"/>
              </a:rPr>
              <a:t>“Being trusted and mature . . .”</a:t>
            </a:r>
          </a:p>
        </p:txBody>
      </p:sp>
      <p:sp>
        <p:nvSpPr>
          <p:cNvPr id="46085" name="Text Box 5"/>
          <p:cNvSpPr txBox="1">
            <a:spLocks noChangeArrowheads="1"/>
          </p:cNvSpPr>
          <p:nvPr/>
        </p:nvSpPr>
        <p:spPr bwMode="auto">
          <a:xfrm>
            <a:off x="1042988" y="2708275"/>
            <a:ext cx="7273428" cy="646331"/>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None/>
            </a:pPr>
            <a:r>
              <a:rPr lang="en-GB" altLang="en-US" sz="3600" b="1" dirty="0">
                <a:latin typeface="+mn-lt"/>
                <a:cs typeface="+mn-cs"/>
              </a:rPr>
              <a:t>“A lot of independent learning”</a:t>
            </a:r>
          </a:p>
        </p:txBody>
      </p:sp>
      <p:sp>
        <p:nvSpPr>
          <p:cNvPr id="46086" name="Text Box 6"/>
          <p:cNvSpPr txBox="1">
            <a:spLocks noChangeArrowheads="1"/>
          </p:cNvSpPr>
          <p:nvPr/>
        </p:nvSpPr>
        <p:spPr bwMode="auto">
          <a:xfrm>
            <a:off x="684213" y="3789363"/>
            <a:ext cx="7920037" cy="1190625"/>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GB" altLang="en-US" sz="3600" b="1" dirty="0">
                <a:latin typeface="+mn-lt"/>
                <a:cs typeface="+mn-cs"/>
              </a:rPr>
              <a:t>“Meeting conditions for university, college or employers”</a:t>
            </a:r>
          </a:p>
        </p:txBody>
      </p:sp>
      <p:sp>
        <p:nvSpPr>
          <p:cNvPr id="46087" name="Text Box 7"/>
          <p:cNvSpPr txBox="1">
            <a:spLocks noChangeArrowheads="1"/>
          </p:cNvSpPr>
          <p:nvPr/>
        </p:nvSpPr>
        <p:spPr bwMode="auto">
          <a:xfrm>
            <a:off x="395288" y="5373688"/>
            <a:ext cx="8532812" cy="6463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None/>
            </a:pPr>
            <a:r>
              <a:rPr lang="en-GB" altLang="en-US" sz="3600" b="1" dirty="0">
                <a:latin typeface="+mn-lt"/>
                <a:cs typeface="+mn-cs"/>
              </a:rPr>
              <a:t>“Leading others and being a role model”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2339975" y="274638"/>
            <a:ext cx="5184775" cy="706437"/>
          </a:xfrm>
          <a:gradFill rotWithShape="1">
            <a:gsLst>
              <a:gs pos="0">
                <a:schemeClr val="accent1"/>
              </a:gs>
              <a:gs pos="100000">
                <a:schemeClr val="accent1">
                  <a:gamma/>
                  <a:shade val="46275"/>
                  <a:invGamma/>
                </a:schemeClr>
              </a:gs>
            </a:gsLst>
            <a:lin ang="2700000" scaled="1"/>
          </a:gradFill>
        </p:spPr>
        <p:txBody>
          <a:bodyPr/>
          <a:lstStyle/>
          <a:p>
            <a:pPr>
              <a:defRPr/>
            </a:pPr>
            <a:r>
              <a:rPr lang="en-GB" altLang="en-US" sz="4000" dirty="0">
                <a:solidFill>
                  <a:schemeClr val="bg1"/>
                </a:solidFill>
              </a:rPr>
              <a:t>And the positives?</a:t>
            </a:r>
          </a:p>
        </p:txBody>
      </p:sp>
      <p:sp>
        <p:nvSpPr>
          <p:cNvPr id="8195" name="Text Box 3"/>
          <p:cNvSpPr txBox="1">
            <a:spLocks noChangeArrowheads="1"/>
          </p:cNvSpPr>
          <p:nvPr/>
        </p:nvSpPr>
        <p:spPr bwMode="auto">
          <a:xfrm>
            <a:off x="684213" y="1700213"/>
            <a:ext cx="52562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GB" altLang="en-US" sz="1800" dirty="0">
              <a:latin typeface="Arial" charset="0"/>
            </a:endParaRPr>
          </a:p>
        </p:txBody>
      </p:sp>
      <p:sp>
        <p:nvSpPr>
          <p:cNvPr id="48132" name="Text Box 4"/>
          <p:cNvSpPr txBox="1">
            <a:spLocks noChangeArrowheads="1"/>
          </p:cNvSpPr>
          <p:nvPr/>
        </p:nvSpPr>
        <p:spPr bwMode="auto">
          <a:xfrm>
            <a:off x="971600" y="1412875"/>
            <a:ext cx="7057975" cy="64135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GB" altLang="en-US" sz="3600" b="1" dirty="0">
                <a:latin typeface="+mn-lt"/>
                <a:cs typeface="+mn-cs"/>
              </a:rPr>
              <a:t>“Not being babied anymore!”</a:t>
            </a:r>
          </a:p>
        </p:txBody>
      </p:sp>
      <p:sp>
        <p:nvSpPr>
          <p:cNvPr id="48133" name="Text Box 5"/>
          <p:cNvSpPr txBox="1">
            <a:spLocks noChangeArrowheads="1"/>
          </p:cNvSpPr>
          <p:nvPr/>
        </p:nvSpPr>
        <p:spPr bwMode="auto">
          <a:xfrm>
            <a:off x="971600" y="2276475"/>
            <a:ext cx="7057975" cy="1190625"/>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None/>
            </a:pPr>
            <a:r>
              <a:rPr lang="en-GB" altLang="en-US" sz="3600" b="1" dirty="0">
                <a:latin typeface="+mn-lt"/>
                <a:cs typeface="+mn-cs"/>
              </a:rPr>
              <a:t>“Buddying and working with the younger year groups.”</a:t>
            </a:r>
          </a:p>
        </p:txBody>
      </p:sp>
      <p:sp>
        <p:nvSpPr>
          <p:cNvPr id="48134" name="Text Box 6"/>
          <p:cNvSpPr txBox="1">
            <a:spLocks noChangeArrowheads="1"/>
          </p:cNvSpPr>
          <p:nvPr/>
        </p:nvSpPr>
        <p:spPr bwMode="auto">
          <a:xfrm>
            <a:off x="395536" y="3644900"/>
            <a:ext cx="8568952" cy="1754326"/>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None/>
            </a:pPr>
            <a:r>
              <a:rPr lang="en-GB" altLang="en-US" sz="3600" b="1" dirty="0">
                <a:latin typeface="+mn-lt"/>
                <a:cs typeface="+mn-cs"/>
              </a:rPr>
              <a:t>“Being trusted with completing tasks and building different relationships with the teaching staff.”</a:t>
            </a:r>
          </a:p>
        </p:txBody>
      </p:sp>
      <p:sp>
        <p:nvSpPr>
          <p:cNvPr id="48135" name="Text Box 7"/>
          <p:cNvSpPr txBox="1">
            <a:spLocks noChangeArrowheads="1"/>
          </p:cNvSpPr>
          <p:nvPr/>
        </p:nvSpPr>
        <p:spPr bwMode="auto">
          <a:xfrm>
            <a:off x="827088" y="5805264"/>
            <a:ext cx="7058025" cy="6413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GB" altLang="en-US" sz="3600" b="1" dirty="0">
                <a:latin typeface="+mn-lt"/>
                <a:cs typeface="+mn-cs"/>
              </a:rPr>
              <a:t>“Community Involvement.”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p:cNvGrpSpPr>
          <p:nvPr/>
        </p:nvGrpSpPr>
        <p:grpSpPr bwMode="auto">
          <a:xfrm>
            <a:off x="179512" y="4005064"/>
            <a:ext cx="3476625" cy="1306513"/>
            <a:chOff x="521" y="890"/>
            <a:chExt cx="2190" cy="823"/>
          </a:xfrm>
        </p:grpSpPr>
        <p:sp>
          <p:nvSpPr>
            <p:cNvPr id="4111" name="Text Box 3"/>
            <p:cNvSpPr txBox="1">
              <a:spLocks noChangeArrowheads="1"/>
            </p:cNvSpPr>
            <p:nvPr/>
          </p:nvSpPr>
          <p:spPr bwMode="auto">
            <a:xfrm>
              <a:off x="521" y="981"/>
              <a:ext cx="1008" cy="288"/>
            </a:xfrm>
            <a:prstGeom prst="rect">
              <a:avLst/>
            </a:prstGeom>
            <a:solidFill>
              <a:schemeClr val="accent1">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GB" altLang="en-US" sz="2400" b="1" dirty="0">
                  <a:latin typeface="Arial" charset="0"/>
                </a:rPr>
                <a:t>Buddies</a:t>
              </a:r>
            </a:p>
          </p:txBody>
        </p:sp>
        <p:pic>
          <p:nvPicPr>
            <p:cNvPr id="4112" name="Picture 4" descr="bs0165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9" y="890"/>
              <a:ext cx="1282"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47" name="Group 11"/>
          <p:cNvGrpSpPr>
            <a:grpSpLocks/>
          </p:cNvGrpSpPr>
          <p:nvPr/>
        </p:nvGrpSpPr>
        <p:grpSpPr bwMode="auto">
          <a:xfrm>
            <a:off x="179513" y="1772816"/>
            <a:ext cx="3744416" cy="1760984"/>
            <a:chOff x="2154" y="2614"/>
            <a:chExt cx="2647" cy="1200"/>
          </a:xfrm>
        </p:grpSpPr>
        <p:sp>
          <p:nvSpPr>
            <p:cNvPr id="4105" name="Text Box 12"/>
            <p:cNvSpPr txBox="1">
              <a:spLocks noChangeArrowheads="1"/>
            </p:cNvSpPr>
            <p:nvPr/>
          </p:nvSpPr>
          <p:spPr bwMode="auto">
            <a:xfrm>
              <a:off x="2154" y="2659"/>
              <a:ext cx="1728" cy="518"/>
            </a:xfrm>
            <a:prstGeom prst="rect">
              <a:avLst/>
            </a:prstGeom>
            <a:solidFill>
              <a:schemeClr val="accent1">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GB" altLang="en-US" sz="2400" b="1" dirty="0">
                  <a:latin typeface="Arial" charset="0"/>
                </a:rPr>
                <a:t>Community Involvement</a:t>
              </a:r>
            </a:p>
          </p:txBody>
        </p:sp>
        <p:pic>
          <p:nvPicPr>
            <p:cNvPr id="4106" name="Picture 13" descr="See full size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5" y="2614"/>
              <a:ext cx="1286"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50" name="Rectangle 14"/>
          <p:cNvSpPr>
            <a:spLocks noGrp="1"/>
          </p:cNvSpPr>
          <p:nvPr>
            <p:ph type="title"/>
          </p:nvPr>
        </p:nvSpPr>
        <p:spPr>
          <a:xfrm>
            <a:off x="1619250" y="333375"/>
            <a:ext cx="7200900" cy="647700"/>
          </a:xfrm>
          <a:gradFill rotWithShape="1">
            <a:gsLst>
              <a:gs pos="0">
                <a:schemeClr val="accent1"/>
              </a:gs>
              <a:gs pos="100000">
                <a:schemeClr val="accent1">
                  <a:gamma/>
                  <a:shade val="46275"/>
                  <a:invGamma/>
                </a:schemeClr>
              </a:gs>
            </a:gsLst>
            <a:lin ang="2700000" scaled="1"/>
          </a:gradFill>
        </p:spPr>
        <p:txBody>
          <a:bodyPr/>
          <a:lstStyle/>
          <a:p>
            <a:pPr>
              <a:defRPr/>
            </a:pPr>
            <a:r>
              <a:rPr lang="en-GB" altLang="en-US" sz="4000" dirty="0">
                <a:solidFill>
                  <a:schemeClr val="bg1"/>
                </a:solidFill>
              </a:rPr>
              <a:t>So what’s different about S6?</a:t>
            </a:r>
          </a:p>
        </p:txBody>
      </p:sp>
      <p:sp>
        <p:nvSpPr>
          <p:cNvPr id="2" name="Rectangle 1"/>
          <p:cNvSpPr/>
          <p:nvPr/>
        </p:nvSpPr>
        <p:spPr>
          <a:xfrm>
            <a:off x="4094105" y="1268760"/>
            <a:ext cx="5028400" cy="4708981"/>
          </a:xfrm>
          <a:prstGeom prst="rect">
            <a:avLst/>
          </a:prstGeom>
          <a:solidFill>
            <a:schemeClr val="accent1">
              <a:lumMod val="60000"/>
              <a:lumOff val="40000"/>
            </a:schemeClr>
          </a:solidFill>
          <a:ln w="57150">
            <a:solidFill>
              <a:schemeClr val="tx1"/>
            </a:solidFill>
          </a:ln>
        </p:spPr>
        <p:txBody>
          <a:bodyPr wrap="square" lIns="91440" tIns="45720" rIns="91440" bIns="45720">
            <a:spAutoFit/>
          </a:bodyPr>
          <a:lstStyle/>
          <a:p>
            <a:pPr algn="ctr"/>
            <a:r>
              <a:rPr lang="en-US" sz="2800" u="sng" cap="none" spc="0" dirty="0" smtClean="0">
                <a:ln w="12700">
                  <a:solidFill>
                    <a:schemeClr val="tx2">
                      <a:lumMod val="75000"/>
                    </a:schemeClr>
                  </a:solidFill>
                  <a:prstDash val="solid"/>
                </a:ln>
              </a:rPr>
              <a:t>Opportunities!</a:t>
            </a:r>
          </a:p>
          <a:p>
            <a:pPr marL="457200" indent="-457200" algn="ctr">
              <a:buFont typeface="Arial" panose="020B0604020202020204" pitchFamily="34" charset="0"/>
              <a:buChar char="•"/>
            </a:pPr>
            <a:endParaRPr lang="en-US" sz="2400" cap="none" spc="0" dirty="0" smtClean="0">
              <a:ln w="12700">
                <a:solidFill>
                  <a:schemeClr val="tx2">
                    <a:lumMod val="75000"/>
                  </a:schemeClr>
                </a:solidFill>
                <a:prstDash val="solid"/>
              </a:ln>
            </a:endParaRPr>
          </a:p>
          <a:p>
            <a:pPr marL="457200" indent="-457200">
              <a:buFont typeface="Arial" panose="020B0604020202020204" pitchFamily="34" charset="0"/>
              <a:buChar char="•"/>
            </a:pPr>
            <a:r>
              <a:rPr lang="en-US" sz="2400" cap="none" spc="0" dirty="0" smtClean="0">
                <a:ln w="12700">
                  <a:solidFill>
                    <a:schemeClr val="tx2">
                      <a:lumMod val="75000"/>
                    </a:schemeClr>
                  </a:solidFill>
                  <a:prstDash val="solid"/>
                </a:ln>
              </a:rPr>
              <a:t>Pupil Leadership</a:t>
            </a:r>
          </a:p>
          <a:p>
            <a:pPr marL="457200" indent="-457200">
              <a:buFont typeface="Arial" panose="020B0604020202020204" pitchFamily="34" charset="0"/>
              <a:buChar char="•"/>
            </a:pPr>
            <a:r>
              <a:rPr lang="en-US" sz="2400" cap="none" spc="0" dirty="0" smtClean="0">
                <a:ln w="12700">
                  <a:solidFill>
                    <a:schemeClr val="tx2">
                      <a:lumMod val="75000"/>
                    </a:schemeClr>
                  </a:solidFill>
                  <a:prstDash val="solid"/>
                </a:ln>
              </a:rPr>
              <a:t>24 House Captains</a:t>
            </a:r>
          </a:p>
          <a:p>
            <a:pPr marL="457200" indent="-457200">
              <a:buFont typeface="Arial" panose="020B0604020202020204" pitchFamily="34" charset="0"/>
              <a:buChar char="•"/>
            </a:pPr>
            <a:r>
              <a:rPr lang="en-US" sz="2400" cap="none" spc="0" dirty="0" smtClean="0">
                <a:ln w="12700">
                  <a:solidFill>
                    <a:schemeClr val="tx2">
                      <a:lumMod val="75000"/>
                    </a:schemeClr>
                  </a:solidFill>
                  <a:prstDash val="solid"/>
                </a:ln>
              </a:rPr>
              <a:t>Over 100 S6 Involved </a:t>
            </a:r>
            <a:r>
              <a:rPr lang="en-US" sz="2400" dirty="0" smtClean="0">
                <a:ln w="12700">
                  <a:solidFill>
                    <a:schemeClr val="tx2">
                      <a:lumMod val="75000"/>
                    </a:schemeClr>
                  </a:solidFill>
                  <a:prstDash val="solid"/>
                </a:ln>
              </a:rPr>
              <a:t>Community </a:t>
            </a:r>
            <a:r>
              <a:rPr lang="en-US" sz="2400" cap="none" spc="0" dirty="0" smtClean="0">
                <a:ln w="12700">
                  <a:solidFill>
                    <a:schemeClr val="tx2">
                      <a:lumMod val="75000"/>
                    </a:schemeClr>
                  </a:solidFill>
                  <a:prstDash val="solid"/>
                </a:ln>
              </a:rPr>
              <a:t>Involvement</a:t>
            </a:r>
            <a:endParaRPr lang="en-US" sz="2400" dirty="0" smtClean="0">
              <a:ln w="12700">
                <a:solidFill>
                  <a:schemeClr val="tx2">
                    <a:lumMod val="75000"/>
                  </a:schemeClr>
                </a:solidFill>
                <a:prstDash val="solid"/>
              </a:ln>
            </a:endParaRPr>
          </a:p>
          <a:p>
            <a:pPr marL="457200" indent="-457200">
              <a:buFont typeface="Arial" panose="020B0604020202020204" pitchFamily="34" charset="0"/>
              <a:buChar char="•"/>
            </a:pPr>
            <a:r>
              <a:rPr lang="en-US" sz="2400" cap="none" spc="0" dirty="0" smtClean="0">
                <a:ln w="12700">
                  <a:solidFill>
                    <a:schemeClr val="tx2">
                      <a:lumMod val="75000"/>
                    </a:schemeClr>
                  </a:solidFill>
                  <a:prstDash val="solid"/>
                </a:ln>
              </a:rPr>
              <a:t>Subject Ambassadors</a:t>
            </a:r>
          </a:p>
          <a:p>
            <a:pPr marL="457200" indent="-457200">
              <a:buFont typeface="Arial" panose="020B0604020202020204" pitchFamily="34" charset="0"/>
              <a:buChar char="•"/>
            </a:pPr>
            <a:r>
              <a:rPr lang="en-US" sz="2400" dirty="0" smtClean="0">
                <a:ln w="12700">
                  <a:solidFill>
                    <a:schemeClr val="tx2">
                      <a:lumMod val="75000"/>
                    </a:schemeClr>
                  </a:solidFill>
                  <a:prstDash val="solid"/>
                </a:ln>
              </a:rPr>
              <a:t>Successful Academic Family</a:t>
            </a:r>
            <a:endParaRPr lang="en-US" sz="2400" cap="none" spc="0" dirty="0" smtClean="0">
              <a:ln w="12700">
                <a:solidFill>
                  <a:schemeClr val="tx2">
                    <a:lumMod val="75000"/>
                  </a:schemeClr>
                </a:solidFill>
                <a:prstDash val="solid"/>
              </a:ln>
            </a:endParaRPr>
          </a:p>
          <a:p>
            <a:pPr marL="457200" indent="-457200">
              <a:buFont typeface="Arial" panose="020B0604020202020204" pitchFamily="34" charset="0"/>
              <a:buChar char="•"/>
            </a:pPr>
            <a:r>
              <a:rPr lang="en-US" sz="2400" dirty="0" smtClean="0">
                <a:ln w="12700">
                  <a:solidFill>
                    <a:schemeClr val="tx2">
                      <a:lumMod val="75000"/>
                    </a:schemeClr>
                  </a:solidFill>
                  <a:prstDash val="solid"/>
                </a:ln>
              </a:rPr>
              <a:t>Most S1 pupils have a Buddy</a:t>
            </a:r>
          </a:p>
          <a:p>
            <a:pPr marL="457200" indent="-457200">
              <a:buFont typeface="Arial" panose="020B0604020202020204" pitchFamily="34" charset="0"/>
              <a:buChar char="•"/>
            </a:pPr>
            <a:r>
              <a:rPr lang="en-US" sz="2400" cap="none" spc="0" dirty="0" smtClean="0">
                <a:ln w="12700">
                  <a:solidFill>
                    <a:schemeClr val="tx2">
                      <a:lumMod val="75000"/>
                    </a:schemeClr>
                  </a:solidFill>
                  <a:prstDash val="solid"/>
                </a:ln>
              </a:rPr>
              <a:t>Still recruiting!</a:t>
            </a:r>
          </a:p>
          <a:p>
            <a:pPr algn="ctr"/>
            <a:endParaRPr lang="en-US" sz="28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endParaRPr lang="en-U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2124074" y="274638"/>
            <a:ext cx="6836047" cy="777875"/>
          </a:xfrm>
          <a:gradFill rotWithShape="1">
            <a:gsLst>
              <a:gs pos="0">
                <a:schemeClr val="accent1"/>
              </a:gs>
              <a:gs pos="100000">
                <a:schemeClr val="accent1">
                  <a:gamma/>
                  <a:shade val="46275"/>
                  <a:invGamma/>
                </a:schemeClr>
              </a:gs>
            </a:gsLst>
            <a:lin ang="2700000" scaled="1"/>
          </a:gradFill>
        </p:spPr>
        <p:txBody>
          <a:bodyPr/>
          <a:lstStyle/>
          <a:p>
            <a:pPr>
              <a:defRPr/>
            </a:pPr>
            <a:r>
              <a:rPr lang="en-GB" altLang="en-US" dirty="0">
                <a:solidFill>
                  <a:schemeClr val="bg1"/>
                </a:solidFill>
              </a:rPr>
              <a:t>So what’s different about S6?</a:t>
            </a:r>
          </a:p>
        </p:txBody>
      </p:sp>
      <p:grpSp>
        <p:nvGrpSpPr>
          <p:cNvPr id="40963" name="Group 3"/>
          <p:cNvGrpSpPr>
            <a:grpSpLocks/>
          </p:cNvGrpSpPr>
          <p:nvPr/>
        </p:nvGrpSpPr>
        <p:grpSpPr bwMode="auto">
          <a:xfrm>
            <a:off x="65225" y="1779109"/>
            <a:ext cx="2819400" cy="2233613"/>
            <a:chOff x="158" y="1071"/>
            <a:chExt cx="1776" cy="1407"/>
          </a:xfrm>
          <a:solidFill>
            <a:schemeClr val="accent1">
              <a:lumMod val="60000"/>
              <a:lumOff val="40000"/>
            </a:schemeClr>
          </a:solidFill>
        </p:grpSpPr>
        <p:sp>
          <p:nvSpPr>
            <p:cNvPr id="5138" name="Text Box 4"/>
            <p:cNvSpPr txBox="1">
              <a:spLocks noChangeArrowheads="1"/>
            </p:cNvSpPr>
            <p:nvPr/>
          </p:nvSpPr>
          <p:spPr bwMode="auto">
            <a:xfrm>
              <a:off x="158" y="1071"/>
              <a:ext cx="1776" cy="2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GB" altLang="en-US" sz="2400" b="1" dirty="0">
                  <a:latin typeface="Arial" charset="0"/>
                </a:rPr>
                <a:t>Prom</a:t>
              </a:r>
            </a:p>
          </p:txBody>
        </p:sp>
        <p:pic>
          <p:nvPicPr>
            <p:cNvPr id="5139" name="Picture 5" descr="prom200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1344"/>
              <a:ext cx="1406" cy="11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0966" name="Group 6"/>
          <p:cNvGrpSpPr>
            <a:grpSpLocks/>
          </p:cNvGrpSpPr>
          <p:nvPr/>
        </p:nvGrpSpPr>
        <p:grpSpPr bwMode="auto">
          <a:xfrm>
            <a:off x="3048529" y="4199116"/>
            <a:ext cx="2764772" cy="2087563"/>
            <a:chOff x="3470" y="210"/>
            <a:chExt cx="2160" cy="1186"/>
          </a:xfrm>
          <a:solidFill>
            <a:schemeClr val="accent1">
              <a:lumMod val="60000"/>
              <a:lumOff val="40000"/>
            </a:schemeClr>
          </a:solidFill>
        </p:grpSpPr>
        <p:sp>
          <p:nvSpPr>
            <p:cNvPr id="5136" name="Text Box 7"/>
            <p:cNvSpPr txBox="1">
              <a:spLocks noChangeArrowheads="1"/>
            </p:cNvSpPr>
            <p:nvPr/>
          </p:nvSpPr>
          <p:spPr bwMode="auto">
            <a:xfrm>
              <a:off x="3470" y="210"/>
              <a:ext cx="2160" cy="2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GB" altLang="en-US" sz="2400" b="1" dirty="0">
                  <a:latin typeface="Arial" charset="0"/>
                </a:rPr>
                <a:t>Year Book</a:t>
              </a:r>
            </a:p>
          </p:txBody>
        </p:sp>
        <p:pic>
          <p:nvPicPr>
            <p:cNvPr id="5137" name="Picture 8" descr="Yearbook">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7" y="527"/>
              <a:ext cx="1542" cy="8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2" name="Picture 1" descr="What does a struggling economy do to struggling nonprofits? According ..."/>
          <p:cNvPicPr>
            <a:picLocks noChangeAspect="1"/>
          </p:cNvPicPr>
          <p:nvPr/>
        </p:nvPicPr>
        <p:blipFill>
          <a:blip r:embed="rId7"/>
          <a:stretch>
            <a:fillRect/>
          </a:stretch>
        </p:blipFill>
        <p:spPr>
          <a:xfrm>
            <a:off x="6212866" y="2291655"/>
            <a:ext cx="2607606" cy="1718279"/>
          </a:xfrm>
          <a:prstGeom prst="rect">
            <a:avLst/>
          </a:prstGeom>
        </p:spPr>
      </p:pic>
      <p:sp>
        <p:nvSpPr>
          <p:cNvPr id="3" name="Rectangle 2"/>
          <p:cNvSpPr/>
          <p:nvPr/>
        </p:nvSpPr>
        <p:spPr>
          <a:xfrm>
            <a:off x="5896055" y="1759852"/>
            <a:ext cx="2924418" cy="446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216922" y="1696564"/>
            <a:ext cx="2743200" cy="523220"/>
          </a:xfrm>
          <a:prstGeom prst="rect">
            <a:avLst/>
          </a:prstGeom>
        </p:spPr>
        <p:txBody>
          <a:bodyPr rtlCol="0">
            <a:spAutoFit/>
          </a:bodyPr>
          <a:lstStyle/>
          <a:p>
            <a:pPr algn="ctr"/>
            <a:r>
              <a:rPr lang="en-US" sz="2800" b="1" dirty="0"/>
              <a:t>Charities</a:t>
            </a:r>
          </a:p>
        </p:txBody>
      </p:sp>
      <p:sp>
        <p:nvSpPr>
          <p:cNvPr id="5" name="Rectangle 4"/>
          <p:cNvSpPr/>
          <p:nvPr/>
        </p:nvSpPr>
        <p:spPr>
          <a:xfrm>
            <a:off x="5794304" y="3996090"/>
            <a:ext cx="3235994" cy="2585323"/>
          </a:xfrm>
          <a:prstGeom prst="rect">
            <a:avLst/>
          </a:prstGeom>
          <a:noFill/>
        </p:spPr>
        <p:txBody>
          <a:bodyPr wrap="squar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Over 60 Pupils involved</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73468354"/>
              </p:ext>
            </p:extLst>
          </p:nvPr>
        </p:nvGraphicFramePr>
        <p:xfrm>
          <a:off x="539552" y="1700808"/>
          <a:ext cx="4991435" cy="4832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3239948" y="5733256"/>
            <a:ext cx="5904052"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Young Enterprise</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52120" y="1844824"/>
            <a:ext cx="3024336"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2"/>
          <p:cNvSpPr>
            <a:spLocks noGrp="1"/>
          </p:cNvSpPr>
          <p:nvPr>
            <p:ph type="title"/>
          </p:nvPr>
        </p:nvSpPr>
        <p:spPr>
          <a:xfrm>
            <a:off x="2124074" y="274638"/>
            <a:ext cx="6836047" cy="777875"/>
          </a:xfrm>
          <a:gradFill rotWithShape="1">
            <a:gsLst>
              <a:gs pos="0">
                <a:schemeClr val="accent1"/>
              </a:gs>
              <a:gs pos="100000">
                <a:schemeClr val="accent1">
                  <a:gamma/>
                  <a:shade val="46275"/>
                  <a:invGamma/>
                </a:schemeClr>
              </a:gs>
            </a:gsLst>
            <a:lin ang="2700000" scaled="1"/>
          </a:gradFill>
        </p:spPr>
        <p:txBody>
          <a:bodyPr/>
          <a:lstStyle/>
          <a:p>
            <a:pPr>
              <a:defRPr/>
            </a:pPr>
            <a:r>
              <a:rPr lang="en-GB" altLang="en-US" dirty="0">
                <a:solidFill>
                  <a:schemeClr val="bg1"/>
                </a:solidFill>
              </a:rPr>
              <a:t>So what’s different about S6?</a:t>
            </a:r>
          </a:p>
        </p:txBody>
      </p:sp>
    </p:spTree>
    <p:extLst>
      <p:ext uri="{BB962C8B-B14F-4D97-AF65-F5344CB8AC3E}">
        <p14:creationId xmlns:p14="http://schemas.microsoft.com/office/powerpoint/2010/main" val="100335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2147</TotalTime>
  <Words>2080</Words>
  <Application>Microsoft Office PowerPoint</Application>
  <PresentationFormat>On-screen Show (4:3)</PresentationFormat>
  <Paragraphs>346</Paragraphs>
  <Slides>49</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Myriad Pro Cond</vt:lpstr>
      <vt:lpstr>Times New Roman</vt:lpstr>
      <vt:lpstr>Webdings</vt:lpstr>
      <vt:lpstr>Office Theme</vt:lpstr>
      <vt:lpstr>Mearns Castle High School</vt:lpstr>
      <vt:lpstr>PowerPoint Presentation</vt:lpstr>
      <vt:lpstr>PowerPoint Presentation</vt:lpstr>
      <vt:lpstr>Challenges of S6</vt:lpstr>
      <vt:lpstr>Challenges of S6</vt:lpstr>
      <vt:lpstr>And the positives?</vt:lpstr>
      <vt:lpstr>So what’s different about S6?</vt:lpstr>
      <vt:lpstr>So what’s different about S6?</vt:lpstr>
      <vt:lpstr>So what’s different about S6?</vt:lpstr>
      <vt:lpstr>PowerPoint Presentation</vt:lpstr>
      <vt:lpstr>SCHOLAR</vt:lpstr>
      <vt:lpstr>PowerPoint Presentation</vt:lpstr>
      <vt:lpstr>PowerPoint Presentation</vt:lpstr>
      <vt:lpstr>PowerPoint Presentation</vt:lpstr>
      <vt:lpstr>PowerPoint Presentation</vt:lpstr>
      <vt:lpstr>PowerPoint Presentation</vt:lpstr>
      <vt:lpstr>PowerPoint Presentation</vt:lpstr>
      <vt:lpstr>Quick Quiz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Update</vt:lpstr>
      <vt:lpstr>Application Process</vt:lpstr>
      <vt:lpstr>Personal Statement</vt:lpstr>
      <vt:lpstr>Parental Involvement</vt:lpstr>
      <vt:lpstr>PowerPoint Presentation</vt:lpstr>
      <vt:lpstr>Mearns Castle Deadlines </vt:lpstr>
      <vt:lpstr> </vt:lpstr>
      <vt:lpstr>Mearns Castle Deadlines </vt:lpstr>
      <vt:lpstr>Decision Process</vt:lpstr>
      <vt:lpstr>Back Up Options</vt:lpstr>
      <vt:lpstr>Alternatives</vt:lpstr>
      <vt:lpstr>http://www.notgoingtouni.co.uk/</vt:lpstr>
      <vt:lpstr>College</vt:lpstr>
      <vt:lpstr>College  </vt:lpstr>
      <vt:lpstr>Local Colleges </vt:lpstr>
      <vt:lpstr>Useful Websites</vt:lpstr>
      <vt:lpstr>My World of Work  </vt:lpstr>
      <vt:lpstr>Funding their University/College Fees </vt:lpstr>
      <vt:lpstr>#NoWrongPath</vt:lpstr>
      <vt:lpstr>Mearns Castle 2018 School Leaver Destinations </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dc:creator>
  <cp:lastModifiedBy>Alex Cardoo</cp:lastModifiedBy>
  <cp:revision>149</cp:revision>
  <cp:lastPrinted>2019-09-12T11:12:12Z</cp:lastPrinted>
  <dcterms:created xsi:type="dcterms:W3CDTF">2010-11-10T21:34:27Z</dcterms:created>
  <dcterms:modified xsi:type="dcterms:W3CDTF">2020-09-16T11:51:42Z</dcterms:modified>
</cp:coreProperties>
</file>