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62" r:id="rId3"/>
    <p:sldId id="261" r:id="rId4"/>
    <p:sldId id="270" r:id="rId5"/>
    <p:sldId id="258" r:id="rId6"/>
    <p:sldId id="263" r:id="rId7"/>
    <p:sldId id="259" r:id="rId8"/>
    <p:sldId id="260" r:id="rId9"/>
    <p:sldId id="264" r:id="rId10"/>
    <p:sldId id="269" r:id="rId11"/>
    <p:sldId id="265" r:id="rId12"/>
    <p:sldId id="267" r:id="rId13"/>
    <p:sldId id="268" r:id="rId1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32" autoAdjust="0"/>
  </p:normalViewPr>
  <p:slideViewPr>
    <p:cSldViewPr>
      <p:cViewPr varScale="1">
        <p:scale>
          <a:sx n="79" d="100"/>
          <a:sy n="79" d="100"/>
        </p:scale>
        <p:origin x="1326" y="7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261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6545A846-7FE3-4725-A3A5-08FFF3890B5F}" type="datetimeFigureOut">
              <a:rPr lang="en-GB" smtClean="0"/>
              <a:t>10/05/2019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2"/>
            <a:ext cx="2945659" cy="496411"/>
          </a:xfrm>
          <a:prstGeom prst="rect">
            <a:avLst/>
          </a:prstGeom>
        </p:spPr>
        <p:txBody>
          <a:bodyPr vert="horz" lIns="91440" tIns="45720" rIns="91440" bIns="45720" rtlCol="0" anchor="b"/>
          <a:lstStyle>
            <a:lvl1pPr algn="r">
              <a:defRPr sz="1200"/>
            </a:lvl1pPr>
          </a:lstStyle>
          <a:p>
            <a:fld id="{1301B5DB-55AC-4148-A85D-AC9B17AF5274}" type="slidenum">
              <a:rPr lang="en-GB" smtClean="0"/>
              <a:t>‹#›</a:t>
            </a:fld>
            <a:endParaRPr lang="en-GB"/>
          </a:p>
        </p:txBody>
      </p:sp>
    </p:spTree>
    <p:extLst>
      <p:ext uri="{BB962C8B-B14F-4D97-AF65-F5344CB8AC3E}">
        <p14:creationId xmlns:p14="http://schemas.microsoft.com/office/powerpoint/2010/main" val="338268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01B5DB-55AC-4148-A85D-AC9B17AF5274}" type="slidenum">
              <a:rPr lang="en-GB" smtClean="0"/>
              <a:t>1</a:t>
            </a:fld>
            <a:endParaRPr lang="en-GB"/>
          </a:p>
        </p:txBody>
      </p:sp>
    </p:spTree>
    <p:extLst>
      <p:ext uri="{BB962C8B-B14F-4D97-AF65-F5344CB8AC3E}">
        <p14:creationId xmlns:p14="http://schemas.microsoft.com/office/powerpoint/2010/main" val="313725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Sleeping bag and pillow will be used on the bus after the ferry.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Casual wear – school hoodie expected to be worn to travel in for easy identification</a:t>
            </a:r>
            <a:r>
              <a:rPr lang="en-GB" dirty="0"/>
              <a:t> </a:t>
            </a:r>
            <a:r>
              <a:rPr lang="en-GB" dirty="0" smtClean="0"/>
              <a:t>plus one other hoodie as it can be chilly at night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Dry Bag – Sports Direct </a:t>
            </a:r>
            <a:r>
              <a:rPr lang="en-GB" dirty="0" err="1" smtClean="0"/>
              <a:t>approx</a:t>
            </a:r>
            <a:r>
              <a:rPr lang="en-GB" dirty="0" smtClean="0"/>
              <a:t> £5 just a small one for sun cream, water and camera in the canoes,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Rash Top – To wear under life vest which will protect them from the sun.  Sports Direct (£5-£10 </a:t>
            </a:r>
            <a:r>
              <a:rPr lang="en-GB" dirty="0" err="1" smtClean="0"/>
              <a:t>approx</a:t>
            </a:r>
            <a:r>
              <a:rPr lang="en-GB"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or you can buy them from PGL at the campsite for about 8-10 euros.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Shoes – NO CROCS, old trainers or the water shoes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Swimming costume/ </a:t>
            </a:r>
            <a:r>
              <a:rPr lang="en-GB" dirty="0" err="1" smtClean="0"/>
              <a:t>tankini</a:t>
            </a:r>
            <a:r>
              <a:rPr lang="en-GB" dirty="0" smtClean="0"/>
              <a:t> – NO BIKINIS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Shorts – longer are better, really short ones rub in the salt water, also legs get burnt in the canoes.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Everything must be clearly marked with the pupil’s name – not initials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1301B5DB-55AC-4148-A85D-AC9B17AF5274}" type="slidenum">
              <a:rPr lang="en-GB" smtClean="0"/>
              <a:t>10</a:t>
            </a:fld>
            <a:endParaRPr lang="en-GB"/>
          </a:p>
        </p:txBody>
      </p:sp>
    </p:spTree>
    <p:extLst>
      <p:ext uri="{BB962C8B-B14F-4D97-AF65-F5344CB8AC3E}">
        <p14:creationId xmlns:p14="http://schemas.microsoft.com/office/powerpoint/2010/main" val="1132973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Envelopes</a:t>
            </a:r>
            <a:r>
              <a:rPr lang="en-GB" baseline="0" dirty="0" smtClean="0"/>
              <a:t> should have pupil names on them? If not, please put this onto the envelope.</a:t>
            </a:r>
          </a:p>
          <a:p>
            <a:endParaRPr lang="en-GB" baseline="0" dirty="0" smtClean="0"/>
          </a:p>
          <a:p>
            <a:r>
              <a:rPr lang="en-GB" dirty="0" smtClean="0"/>
              <a:t>Passport – 6 months still in date, make sure it is the right one </a:t>
            </a:r>
            <a:r>
              <a:rPr lang="en-GB" dirty="0" smtClean="0">
                <a:sym typeface="Wingdings" panose="05000000000000000000" pitchFamily="2" charset="2"/>
              </a:rPr>
              <a:t></a:t>
            </a:r>
          </a:p>
          <a:p>
            <a:r>
              <a:rPr lang="en-GB" dirty="0" smtClean="0">
                <a:sym typeface="Wingdings" panose="05000000000000000000" pitchFamily="2" charset="2"/>
              </a:rPr>
              <a:t>Euros for campsites and same market town we visit one evening.</a:t>
            </a:r>
          </a:p>
          <a:p>
            <a:r>
              <a:rPr lang="en-GB" dirty="0" smtClean="0">
                <a:sym typeface="Wingdings" panose="05000000000000000000" pitchFamily="2" charset="2"/>
              </a:rPr>
              <a:t>Sterling for journey back.</a:t>
            </a:r>
          </a:p>
          <a:p>
            <a:endParaRPr lang="en-GB" dirty="0">
              <a:sym typeface="Wingdings" panose="05000000000000000000" pitchFamily="2" charset="2"/>
            </a:endParaRPr>
          </a:p>
          <a:p>
            <a:r>
              <a:rPr lang="en-GB" dirty="0" smtClean="0">
                <a:sym typeface="Wingdings" panose="05000000000000000000" pitchFamily="2" charset="2"/>
              </a:rPr>
              <a:t>Importance of it being handed in on time.</a:t>
            </a:r>
          </a:p>
          <a:p>
            <a:endParaRPr lang="en-GB" dirty="0">
              <a:sym typeface="Wingdings" panose="05000000000000000000" pitchFamily="2" charset="2"/>
            </a:endParaRPr>
          </a:p>
          <a:p>
            <a:r>
              <a:rPr lang="en-GB" dirty="0" smtClean="0">
                <a:sym typeface="Wingdings" panose="05000000000000000000" pitchFamily="2" charset="2"/>
              </a:rPr>
              <a:t>Pupils should carry their own sterling for the journey down, they will be given access to their euros each night.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301B5DB-55AC-4148-A85D-AC9B17AF5274}" type="slidenum">
              <a:rPr lang="en-GB" smtClean="0"/>
              <a:t>11</a:t>
            </a:fld>
            <a:endParaRPr lang="en-GB"/>
          </a:p>
        </p:txBody>
      </p:sp>
    </p:spTree>
    <p:extLst>
      <p:ext uri="{BB962C8B-B14F-4D97-AF65-F5344CB8AC3E}">
        <p14:creationId xmlns:p14="http://schemas.microsoft.com/office/powerpoint/2010/main" val="187393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aren’t locks on the pupils door and tents so please don’t bring anything valuable with you (jewellery </a:t>
            </a:r>
            <a:r>
              <a:rPr lang="en-GB" dirty="0" err="1" smtClean="0"/>
              <a:t>etc</a:t>
            </a:r>
            <a:r>
              <a:rPr lang="en-GB" dirty="0" smtClean="0"/>
              <a:t>)</a:t>
            </a:r>
          </a:p>
          <a:p>
            <a:endParaRPr lang="en-GB" dirty="0" smtClean="0"/>
          </a:p>
          <a:p>
            <a:r>
              <a:rPr lang="en-GB" dirty="0" smtClean="0"/>
              <a:t>Great opportunity for pupils to interact fully instead of being on their phones.</a:t>
            </a:r>
          </a:p>
          <a:p>
            <a:endParaRPr lang="en-GB" dirty="0"/>
          </a:p>
          <a:p>
            <a:endParaRPr lang="en-GB" dirty="0"/>
          </a:p>
        </p:txBody>
      </p:sp>
      <p:sp>
        <p:nvSpPr>
          <p:cNvPr id="4" name="Slide Number Placeholder 3"/>
          <p:cNvSpPr>
            <a:spLocks noGrp="1"/>
          </p:cNvSpPr>
          <p:nvPr>
            <p:ph type="sldNum" sz="quarter" idx="10"/>
          </p:nvPr>
        </p:nvSpPr>
        <p:spPr/>
        <p:txBody>
          <a:bodyPr/>
          <a:lstStyle/>
          <a:p>
            <a:fld id="{1301B5DB-55AC-4148-A85D-AC9B17AF5274}" type="slidenum">
              <a:rPr lang="en-GB" smtClean="0"/>
              <a:t>12</a:t>
            </a:fld>
            <a:endParaRPr lang="en-GB"/>
          </a:p>
        </p:txBody>
      </p:sp>
    </p:spTree>
    <p:extLst>
      <p:ext uri="{BB962C8B-B14F-4D97-AF65-F5344CB8AC3E}">
        <p14:creationId xmlns:p14="http://schemas.microsoft.com/office/powerpoint/2010/main" val="189012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01B5DB-55AC-4148-A85D-AC9B17AF5274}" type="slidenum">
              <a:rPr lang="en-GB" smtClean="0"/>
              <a:t>2</a:t>
            </a:fld>
            <a:endParaRPr lang="en-GB"/>
          </a:p>
        </p:txBody>
      </p:sp>
    </p:spTree>
    <p:extLst>
      <p:ext uri="{BB962C8B-B14F-4D97-AF65-F5344CB8AC3E}">
        <p14:creationId xmlns:p14="http://schemas.microsoft.com/office/powerpoint/2010/main" val="213246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will issue a letter with the final details prior to the trip and also a reminder of what to bring in their hand luggage.</a:t>
            </a:r>
            <a:endParaRPr lang="en-GB" dirty="0"/>
          </a:p>
        </p:txBody>
      </p:sp>
      <p:sp>
        <p:nvSpPr>
          <p:cNvPr id="4" name="Slide Number Placeholder 3"/>
          <p:cNvSpPr>
            <a:spLocks noGrp="1"/>
          </p:cNvSpPr>
          <p:nvPr>
            <p:ph type="sldNum" sz="quarter" idx="10"/>
          </p:nvPr>
        </p:nvSpPr>
        <p:spPr/>
        <p:txBody>
          <a:bodyPr/>
          <a:lstStyle/>
          <a:p>
            <a:fld id="{1301B5DB-55AC-4148-A85D-AC9B17AF5274}" type="slidenum">
              <a:rPr lang="en-GB" smtClean="0"/>
              <a:t>3</a:t>
            </a:fld>
            <a:endParaRPr lang="en-GB"/>
          </a:p>
        </p:txBody>
      </p:sp>
    </p:spTree>
    <p:extLst>
      <p:ext uri="{BB962C8B-B14F-4D97-AF65-F5344CB8AC3E}">
        <p14:creationId xmlns:p14="http://schemas.microsoft.com/office/powerpoint/2010/main" val="110314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01B5DB-55AC-4148-A85D-AC9B17AF5274}" type="slidenum">
              <a:rPr lang="en-GB" smtClean="0"/>
              <a:t>4</a:t>
            </a:fld>
            <a:endParaRPr lang="en-GB"/>
          </a:p>
        </p:txBody>
      </p:sp>
    </p:spTree>
    <p:extLst>
      <p:ext uri="{BB962C8B-B14F-4D97-AF65-F5344CB8AC3E}">
        <p14:creationId xmlns:p14="http://schemas.microsoft.com/office/powerpoint/2010/main" val="158122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01B5DB-55AC-4148-A85D-AC9B17AF5274}" type="slidenum">
              <a:rPr lang="en-GB" smtClean="0"/>
              <a:t>5</a:t>
            </a:fld>
            <a:endParaRPr lang="en-GB"/>
          </a:p>
        </p:txBody>
      </p:sp>
    </p:spTree>
    <p:extLst>
      <p:ext uri="{BB962C8B-B14F-4D97-AF65-F5344CB8AC3E}">
        <p14:creationId xmlns:p14="http://schemas.microsoft.com/office/powerpoint/2010/main" val="158122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activities are subject change due to weather, but the pupils are always kept active and busy.</a:t>
            </a:r>
            <a:endParaRPr lang="en-GB" dirty="0"/>
          </a:p>
        </p:txBody>
      </p:sp>
      <p:sp>
        <p:nvSpPr>
          <p:cNvPr id="4" name="Slide Number Placeholder 3"/>
          <p:cNvSpPr>
            <a:spLocks noGrp="1"/>
          </p:cNvSpPr>
          <p:nvPr>
            <p:ph type="sldNum" sz="quarter" idx="10"/>
          </p:nvPr>
        </p:nvSpPr>
        <p:spPr/>
        <p:txBody>
          <a:bodyPr/>
          <a:lstStyle/>
          <a:p>
            <a:fld id="{1301B5DB-55AC-4148-A85D-AC9B17AF5274}" type="slidenum">
              <a:rPr lang="en-GB" smtClean="0"/>
              <a:t>6</a:t>
            </a:fld>
            <a:endParaRPr lang="en-GB"/>
          </a:p>
        </p:txBody>
      </p:sp>
    </p:spTree>
    <p:extLst>
      <p:ext uri="{BB962C8B-B14F-4D97-AF65-F5344CB8AC3E}">
        <p14:creationId xmlns:p14="http://schemas.microsoft.com/office/powerpoint/2010/main" val="148733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01B5DB-55AC-4148-A85D-AC9B17AF5274}" type="slidenum">
              <a:rPr lang="en-GB" smtClean="0"/>
              <a:t>7</a:t>
            </a:fld>
            <a:endParaRPr lang="en-GB"/>
          </a:p>
        </p:txBody>
      </p:sp>
    </p:spTree>
    <p:extLst>
      <p:ext uri="{BB962C8B-B14F-4D97-AF65-F5344CB8AC3E}">
        <p14:creationId xmlns:p14="http://schemas.microsoft.com/office/powerpoint/2010/main" val="879708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01B5DB-55AC-4148-A85D-AC9B17AF5274}" type="slidenum">
              <a:rPr lang="en-GB" smtClean="0"/>
              <a:t>8</a:t>
            </a:fld>
            <a:endParaRPr lang="en-GB"/>
          </a:p>
        </p:txBody>
      </p:sp>
    </p:spTree>
    <p:extLst>
      <p:ext uri="{BB962C8B-B14F-4D97-AF65-F5344CB8AC3E}">
        <p14:creationId xmlns:p14="http://schemas.microsoft.com/office/powerpoint/2010/main" val="221595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Yellow – please make sure all numbers are correct and available for all times of day</a:t>
            </a:r>
          </a:p>
          <a:p>
            <a:r>
              <a:rPr lang="en-GB" dirty="0" smtClean="0"/>
              <a:t>Pink – We will carry emergency </a:t>
            </a:r>
            <a:r>
              <a:rPr lang="en-GB" dirty="0" err="1" smtClean="0"/>
              <a:t>paracetamol</a:t>
            </a:r>
            <a:r>
              <a:rPr lang="en-GB" dirty="0" smtClean="0"/>
              <a:t>/ anti histamine with us there is no need to hand any in. </a:t>
            </a:r>
          </a:p>
          <a:p>
            <a:r>
              <a:rPr lang="en-GB" dirty="0" err="1" smtClean="0"/>
              <a:t>Dietry</a:t>
            </a:r>
            <a:r>
              <a:rPr lang="en-GB" dirty="0" smtClean="0"/>
              <a:t> requirements: fantastic food and choice, any concerns please highlight this to a member of staff</a:t>
            </a:r>
          </a:p>
          <a:p>
            <a:r>
              <a:rPr lang="en-GB" dirty="0" smtClean="0"/>
              <a:t>Green – Nil return is required.  If you circumstances change before the trip just let us know and we can issue a new form.  </a:t>
            </a:r>
          </a:p>
          <a:p>
            <a:r>
              <a:rPr lang="en-GB" dirty="0" smtClean="0"/>
              <a:t>Please hand any medication in a with your child’s name clearly labelled to the staff member the morning of the trip.</a:t>
            </a:r>
          </a:p>
          <a:p>
            <a:endParaRPr lang="en-GB" dirty="0" smtClean="0"/>
          </a:p>
          <a:p>
            <a:r>
              <a:rPr lang="en-GB" dirty="0" smtClean="0"/>
              <a:t>Please note the only medication a child should carry is their travel sick medication.  If your child has never been on a long coach trip it is a good idea to be proactive.</a:t>
            </a:r>
          </a:p>
          <a:p>
            <a:endParaRPr lang="en-GB" dirty="0"/>
          </a:p>
          <a:p>
            <a:r>
              <a:rPr lang="en-GB" dirty="0" smtClean="0"/>
              <a:t>Purple – Check list for young person.  Pupils will be given a card with the school’s mobile number, both PGL centre numbers on it  once we are on the road. They are expected to have this with them at all times they are off site.</a:t>
            </a:r>
          </a:p>
          <a:p>
            <a:endParaRPr lang="en-GB" dirty="0"/>
          </a:p>
          <a:p>
            <a:r>
              <a:rPr lang="en-GB" dirty="0" smtClean="0"/>
              <a:t>Blue – Check list for parents any questions please ask at the end</a:t>
            </a:r>
          </a:p>
          <a:p>
            <a:endParaRPr lang="en-GB" dirty="0"/>
          </a:p>
          <a:p>
            <a:endParaRPr lang="en-GB" dirty="0"/>
          </a:p>
        </p:txBody>
      </p:sp>
      <p:sp>
        <p:nvSpPr>
          <p:cNvPr id="4" name="Slide Number Placeholder 3"/>
          <p:cNvSpPr>
            <a:spLocks noGrp="1"/>
          </p:cNvSpPr>
          <p:nvPr>
            <p:ph type="sldNum" sz="quarter" idx="10"/>
          </p:nvPr>
        </p:nvSpPr>
        <p:spPr/>
        <p:txBody>
          <a:bodyPr/>
          <a:lstStyle/>
          <a:p>
            <a:fld id="{1301B5DB-55AC-4148-A85D-AC9B17AF5274}" type="slidenum">
              <a:rPr lang="en-GB" smtClean="0"/>
              <a:t>9</a:t>
            </a:fld>
            <a:endParaRPr lang="en-GB"/>
          </a:p>
        </p:txBody>
      </p:sp>
    </p:spTree>
    <p:extLst>
      <p:ext uri="{BB962C8B-B14F-4D97-AF65-F5344CB8AC3E}">
        <p14:creationId xmlns:p14="http://schemas.microsoft.com/office/powerpoint/2010/main" val="294118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F1BDE02-F7FE-4353-B985-76F0FD17A087}" type="datetimeFigureOut">
              <a:rPr lang="en-GB" smtClean="0"/>
              <a:t>10/05/2019</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031CEBE-49B8-472C-A50C-4D4EF864FAE3}"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BDE02-F7FE-4353-B985-76F0FD17A087}"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31CEBE-49B8-472C-A50C-4D4EF864FAE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BDE02-F7FE-4353-B985-76F0FD17A087}"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31CEBE-49B8-472C-A50C-4D4EF864FAE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1BDE02-F7FE-4353-B985-76F0FD17A087}"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31CEBE-49B8-472C-A50C-4D4EF864FAE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BDE02-F7FE-4353-B985-76F0FD17A087}"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31CEBE-49B8-472C-A50C-4D4EF864FAE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F1BDE02-F7FE-4353-B985-76F0FD17A087}" type="datetimeFigureOut">
              <a:rPr lang="en-GB" smtClean="0"/>
              <a:t>10/05/2019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31CEBE-49B8-472C-A50C-4D4EF864FAE3}"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1BDE02-F7FE-4353-B985-76F0FD17A087}" type="datetimeFigureOut">
              <a:rPr lang="en-GB" smtClean="0"/>
              <a:t>10/05/2019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31CEBE-49B8-472C-A50C-4D4EF864FAE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1BDE02-F7FE-4353-B985-76F0FD17A087}" type="datetimeFigureOut">
              <a:rPr lang="en-GB" smtClean="0"/>
              <a:t>10/05/2019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31CEBE-49B8-472C-A50C-4D4EF864FAE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BDE02-F7FE-4353-B985-76F0FD17A087}" type="datetimeFigureOut">
              <a:rPr lang="en-GB" smtClean="0"/>
              <a:t>10/05/2019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31CEBE-49B8-472C-A50C-4D4EF864FAE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1BDE02-F7FE-4353-B985-76F0FD17A087}" type="datetimeFigureOut">
              <a:rPr lang="en-GB" smtClean="0"/>
              <a:t>10/05/2019</a:t>
            </a:fld>
            <a:endParaRPr lang="en-GB"/>
          </a:p>
        </p:txBody>
      </p:sp>
      <p:sp>
        <p:nvSpPr>
          <p:cNvPr id="7" name="Slide Number Placeholder 6"/>
          <p:cNvSpPr>
            <a:spLocks noGrp="1"/>
          </p:cNvSpPr>
          <p:nvPr>
            <p:ph type="sldNum" sz="quarter" idx="12"/>
          </p:nvPr>
        </p:nvSpPr>
        <p:spPr/>
        <p:txBody>
          <a:bodyPr/>
          <a:lstStyle/>
          <a:p>
            <a:fld id="{3031CEBE-49B8-472C-A50C-4D4EF864FAE3}"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BDE02-F7FE-4353-B985-76F0FD17A087}" type="datetimeFigureOut">
              <a:rPr lang="en-GB" smtClean="0"/>
              <a:t>10/05/2019</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3031CEBE-49B8-472C-A50C-4D4EF864FAE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F1BDE02-F7FE-4353-B985-76F0FD17A087}" type="datetimeFigureOut">
              <a:rPr lang="en-GB" smtClean="0"/>
              <a:t>10/05/2019</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031CEBE-49B8-472C-A50C-4D4EF864FAE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44008" y="412596"/>
            <a:ext cx="3528392" cy="2381785"/>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b="1" dirty="0" smtClean="0">
                <a:solidFill>
                  <a:schemeClr val="bg1"/>
                </a:solidFill>
                <a:effectLst>
                  <a:outerShdw blurRad="38100" dist="38100" dir="2700000" algn="tl">
                    <a:srgbClr val="000000">
                      <a:alpha val="43137"/>
                    </a:srgbClr>
                  </a:outerShdw>
                </a:effectLst>
              </a:rPr>
              <a:t>Water Sports Trip 2019</a:t>
            </a:r>
            <a:br>
              <a:rPr lang="en-GB" b="1" dirty="0" smtClean="0">
                <a:solidFill>
                  <a:schemeClr val="bg1"/>
                </a:solidFill>
                <a:effectLst>
                  <a:outerShdw blurRad="38100" dist="38100" dir="2700000" algn="tl">
                    <a:srgbClr val="000000">
                      <a:alpha val="43137"/>
                    </a:srgbClr>
                  </a:outerShdw>
                </a:effectLst>
              </a:rPr>
            </a:br>
            <a:r>
              <a:rPr lang="en-GB"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pic>
        <p:nvPicPr>
          <p:cNvPr id="6" name="Picture 2" descr="H:\Watersports Trip\France 2013-4\Photos for board\IMG_0320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276" y="2760121"/>
            <a:ext cx="3528124" cy="249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95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260648"/>
            <a:ext cx="7024744" cy="1143000"/>
          </a:xfrm>
        </p:spPr>
        <p:txBody>
          <a:bodyPr/>
          <a:lstStyle/>
          <a:p>
            <a:r>
              <a:rPr lang="en-GB" dirty="0" smtClean="0"/>
              <a:t>Kit List</a:t>
            </a:r>
            <a:endParaRPr lang="en-GB" dirty="0"/>
          </a:p>
        </p:txBody>
      </p:sp>
      <p:sp>
        <p:nvSpPr>
          <p:cNvPr id="2" name="Content Placeholder 1"/>
          <p:cNvSpPr>
            <a:spLocks noGrp="1"/>
          </p:cNvSpPr>
          <p:nvPr>
            <p:ph idx="1"/>
          </p:nvPr>
        </p:nvSpPr>
        <p:spPr>
          <a:xfrm>
            <a:off x="591171" y="1390510"/>
            <a:ext cx="3744416" cy="4527212"/>
          </a:xfrm>
        </p:spPr>
        <p:txBody>
          <a:bodyPr>
            <a:normAutofit fontScale="25000" lnSpcReduction="20000"/>
          </a:bodyPr>
          <a:lstStyle/>
          <a:p>
            <a:pPr>
              <a:buFont typeface="Courier New" panose="02070309020205020404" pitchFamily="49" charset="0"/>
              <a:buChar char="o"/>
            </a:pPr>
            <a:r>
              <a:rPr lang="en-GB" sz="8000" dirty="0"/>
              <a:t>Sleeping bag </a:t>
            </a:r>
            <a:endParaRPr lang="en-GB" sz="8000" dirty="0" smtClean="0"/>
          </a:p>
          <a:p>
            <a:pPr>
              <a:buFont typeface="Courier New" panose="02070309020205020404" pitchFamily="49" charset="0"/>
              <a:buChar char="o"/>
            </a:pPr>
            <a:r>
              <a:rPr lang="en-GB" sz="8000" dirty="0" smtClean="0"/>
              <a:t>Single </a:t>
            </a:r>
            <a:r>
              <a:rPr lang="en-GB" sz="8000" dirty="0"/>
              <a:t>sheet - optional</a:t>
            </a:r>
          </a:p>
          <a:p>
            <a:pPr lvl="0">
              <a:buFont typeface="Courier New" panose="02070309020205020404" pitchFamily="49" charset="0"/>
              <a:buChar char="o"/>
            </a:pPr>
            <a:r>
              <a:rPr lang="en-GB" sz="8000" dirty="0"/>
              <a:t>Pillow  </a:t>
            </a:r>
            <a:endParaRPr lang="en-GB" sz="8000" dirty="0" smtClean="0"/>
          </a:p>
          <a:p>
            <a:pPr lvl="0">
              <a:buFont typeface="Courier New" panose="02070309020205020404" pitchFamily="49" charset="0"/>
              <a:buChar char="o"/>
            </a:pPr>
            <a:r>
              <a:rPr lang="en-GB" sz="8000" dirty="0" smtClean="0"/>
              <a:t>2 </a:t>
            </a:r>
            <a:r>
              <a:rPr lang="en-GB" sz="8000" dirty="0"/>
              <a:t>towels</a:t>
            </a:r>
          </a:p>
          <a:p>
            <a:pPr lvl="0">
              <a:buFont typeface="Courier New" panose="02070309020205020404" pitchFamily="49" charset="0"/>
              <a:buChar char="o"/>
            </a:pPr>
            <a:r>
              <a:rPr lang="en-GB" sz="8000" dirty="0"/>
              <a:t>Clothes pegs</a:t>
            </a:r>
          </a:p>
          <a:p>
            <a:pPr lvl="0">
              <a:buFont typeface="Courier New" panose="02070309020205020404" pitchFamily="49" charset="0"/>
              <a:buChar char="o"/>
            </a:pPr>
            <a:r>
              <a:rPr lang="en-GB" sz="8000" dirty="0"/>
              <a:t>Night clothes</a:t>
            </a:r>
          </a:p>
          <a:p>
            <a:pPr lvl="0">
              <a:buFont typeface="Courier New" panose="02070309020205020404" pitchFamily="49" charset="0"/>
              <a:buChar char="o"/>
            </a:pPr>
            <a:r>
              <a:rPr lang="en-GB" sz="8000" dirty="0"/>
              <a:t>Several changes of underwear</a:t>
            </a:r>
          </a:p>
          <a:p>
            <a:pPr lvl="0">
              <a:buFont typeface="Courier New" panose="02070309020205020404" pitchFamily="49" charset="0"/>
              <a:buChar char="o"/>
            </a:pPr>
            <a:r>
              <a:rPr lang="en-GB" sz="8000" dirty="0" smtClean="0"/>
              <a:t>Casual Wear – Disco</a:t>
            </a:r>
          </a:p>
          <a:p>
            <a:pPr lvl="0">
              <a:buFont typeface="Courier New" panose="02070309020205020404" pitchFamily="49" charset="0"/>
              <a:buChar char="o"/>
            </a:pPr>
            <a:r>
              <a:rPr lang="en-GB" sz="8000" dirty="0" smtClean="0"/>
              <a:t>Dry Bag</a:t>
            </a:r>
            <a:endParaRPr lang="en-GB" sz="8000" dirty="0"/>
          </a:p>
          <a:p>
            <a:pPr lvl="0">
              <a:buFont typeface="Courier New" panose="02070309020205020404" pitchFamily="49" charset="0"/>
              <a:buChar char="o"/>
            </a:pPr>
            <a:r>
              <a:rPr lang="en-GB" sz="8000" dirty="0"/>
              <a:t>Rash Top</a:t>
            </a:r>
          </a:p>
          <a:p>
            <a:pPr lvl="0">
              <a:buFont typeface="Courier New" panose="02070309020205020404" pitchFamily="49" charset="0"/>
              <a:buChar char="o"/>
            </a:pPr>
            <a:r>
              <a:rPr lang="en-GB" sz="8000" dirty="0"/>
              <a:t>Shoes for </a:t>
            </a:r>
            <a:r>
              <a:rPr lang="en-GB" sz="8000" dirty="0" smtClean="0"/>
              <a:t>water </a:t>
            </a:r>
            <a:r>
              <a:rPr lang="en-GB" sz="8000" dirty="0"/>
              <a:t>sports </a:t>
            </a:r>
            <a:r>
              <a:rPr lang="en-GB" sz="8000" dirty="0" smtClean="0"/>
              <a:t>activities</a:t>
            </a:r>
          </a:p>
          <a:p>
            <a:pPr>
              <a:buFont typeface="Courier New" panose="02070309020205020404" pitchFamily="49" charset="0"/>
              <a:buChar char="o"/>
            </a:pPr>
            <a:r>
              <a:rPr lang="en-GB" sz="8000" dirty="0"/>
              <a:t>S</a:t>
            </a:r>
            <a:r>
              <a:rPr lang="en-GB" sz="8000" dirty="0" smtClean="0"/>
              <a:t>wimming </a:t>
            </a:r>
            <a:r>
              <a:rPr lang="en-GB" sz="8000" dirty="0"/>
              <a:t>costume</a:t>
            </a:r>
          </a:p>
          <a:p>
            <a:pPr lvl="0"/>
            <a:endParaRPr lang="en-GB" dirty="0"/>
          </a:p>
        </p:txBody>
      </p:sp>
      <p:sp>
        <p:nvSpPr>
          <p:cNvPr id="8" name="Content Placeholder 1"/>
          <p:cNvSpPr txBox="1">
            <a:spLocks/>
          </p:cNvSpPr>
          <p:nvPr/>
        </p:nvSpPr>
        <p:spPr>
          <a:xfrm>
            <a:off x="4355976" y="1362249"/>
            <a:ext cx="3888431" cy="451502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Font typeface="Courier New" panose="02070309020205020404" pitchFamily="49" charset="0"/>
              <a:buChar char="o"/>
            </a:pPr>
            <a:r>
              <a:rPr lang="en-GB" sz="2000" dirty="0" smtClean="0"/>
              <a:t>Sun </a:t>
            </a:r>
            <a:r>
              <a:rPr lang="en-GB" sz="2000" dirty="0"/>
              <a:t>hat</a:t>
            </a:r>
          </a:p>
          <a:p>
            <a:pPr lvl="0">
              <a:buFont typeface="Courier New" panose="02070309020205020404" pitchFamily="49" charset="0"/>
              <a:buChar char="o"/>
            </a:pPr>
            <a:r>
              <a:rPr lang="en-GB" sz="2000" dirty="0"/>
              <a:t>Shorts</a:t>
            </a:r>
          </a:p>
          <a:p>
            <a:pPr lvl="0">
              <a:buFont typeface="Courier New" panose="02070309020205020404" pitchFamily="49" charset="0"/>
              <a:buChar char="o"/>
            </a:pPr>
            <a:r>
              <a:rPr lang="en-GB" sz="2000" dirty="0"/>
              <a:t>Several T-shirts</a:t>
            </a:r>
          </a:p>
          <a:p>
            <a:pPr lvl="0">
              <a:buFont typeface="Courier New" panose="02070309020205020404" pitchFamily="49" charset="0"/>
              <a:buChar char="o"/>
            </a:pPr>
            <a:r>
              <a:rPr lang="en-GB" sz="2000" dirty="0" smtClean="0"/>
              <a:t>Socks</a:t>
            </a:r>
            <a:endParaRPr lang="en-GB" sz="2000" dirty="0"/>
          </a:p>
          <a:p>
            <a:pPr lvl="0">
              <a:buFont typeface="Courier New" panose="02070309020205020404" pitchFamily="49" charset="0"/>
              <a:buChar char="o"/>
            </a:pPr>
            <a:r>
              <a:rPr lang="en-GB" sz="2000" dirty="0"/>
              <a:t>Trainers </a:t>
            </a:r>
          </a:p>
          <a:p>
            <a:pPr lvl="0">
              <a:buFont typeface="Courier New" panose="02070309020205020404" pitchFamily="49" charset="0"/>
              <a:buChar char="o"/>
            </a:pPr>
            <a:r>
              <a:rPr lang="en-GB" sz="2000" dirty="0"/>
              <a:t>Labelled strong plastic bags (bin liners) for wet and spare clothes</a:t>
            </a:r>
          </a:p>
          <a:p>
            <a:pPr lvl="0">
              <a:buFont typeface="Courier New" panose="02070309020205020404" pitchFamily="49" charset="0"/>
              <a:buChar char="o"/>
            </a:pPr>
            <a:r>
              <a:rPr lang="en-GB" sz="2000" dirty="0"/>
              <a:t>Factor  50 waterproof suntan lotion </a:t>
            </a:r>
          </a:p>
          <a:p>
            <a:pPr lvl="0">
              <a:buFont typeface="Courier New" panose="02070309020205020404" pitchFamily="49" charset="0"/>
              <a:buChar char="o"/>
            </a:pPr>
            <a:r>
              <a:rPr lang="en-GB" sz="2000" dirty="0"/>
              <a:t>Factor 50 Lip salve</a:t>
            </a:r>
          </a:p>
          <a:p>
            <a:pPr lvl="0">
              <a:buFont typeface="Courier New" panose="02070309020205020404" pitchFamily="49" charset="0"/>
              <a:buChar char="o"/>
            </a:pPr>
            <a:r>
              <a:rPr lang="en-GB" sz="2000" dirty="0"/>
              <a:t>Insect repellent</a:t>
            </a:r>
          </a:p>
          <a:p>
            <a:endParaRPr lang="en-GB" sz="1400" b="1" dirty="0" smtClean="0"/>
          </a:p>
        </p:txBody>
      </p:sp>
      <p:sp>
        <p:nvSpPr>
          <p:cNvPr id="5"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Pupil Meeting</a:t>
            </a:r>
            <a:r>
              <a:rPr lang="en-GB" dirty="0" smtClean="0"/>
              <a:t/>
            </a:r>
            <a:br>
              <a:rPr lang="en-GB" dirty="0" smtClean="0"/>
            </a:br>
            <a:endParaRPr lang="en-GB" dirty="0"/>
          </a:p>
        </p:txBody>
      </p:sp>
      <p:sp>
        <p:nvSpPr>
          <p:cNvPr id="6" name="Title 2"/>
          <p:cNvSpPr txBox="1">
            <a:spLocks/>
          </p:cNvSpPr>
          <p:nvPr/>
        </p:nvSpPr>
        <p:spPr>
          <a:xfrm>
            <a:off x="843604" y="5157192"/>
            <a:ext cx="7024744"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dirty="0" smtClean="0"/>
              <a:t>You should have received a copy of this in your packs, however I have spare copies if needed.</a:t>
            </a:r>
            <a:endParaRPr lang="en-GB" sz="2000" b="1" dirty="0"/>
          </a:p>
        </p:txBody>
      </p:sp>
    </p:spTree>
    <p:extLst>
      <p:ext uri="{BB962C8B-B14F-4D97-AF65-F5344CB8AC3E}">
        <p14:creationId xmlns:p14="http://schemas.microsoft.com/office/powerpoint/2010/main" val="1482155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332656"/>
            <a:ext cx="7024744" cy="1143000"/>
          </a:xfrm>
        </p:spPr>
        <p:txBody>
          <a:bodyPr/>
          <a:lstStyle/>
          <a:p>
            <a:r>
              <a:rPr lang="en-GB" dirty="0" smtClean="0"/>
              <a:t>Passport/Money</a:t>
            </a:r>
            <a:endParaRPr lang="en-GB" dirty="0"/>
          </a:p>
        </p:txBody>
      </p:sp>
      <p:sp>
        <p:nvSpPr>
          <p:cNvPr id="2" name="Content Placeholder 1"/>
          <p:cNvSpPr>
            <a:spLocks noGrp="1"/>
          </p:cNvSpPr>
          <p:nvPr>
            <p:ph idx="1"/>
          </p:nvPr>
        </p:nvSpPr>
        <p:spPr>
          <a:xfrm>
            <a:off x="764067" y="1628800"/>
            <a:ext cx="7408333" cy="3993307"/>
          </a:xfrm>
        </p:spPr>
        <p:txBody>
          <a:bodyPr>
            <a:normAutofit fontScale="85000" lnSpcReduction="20000"/>
          </a:bodyPr>
          <a:lstStyle/>
          <a:p>
            <a:pPr marL="0" indent="0">
              <a:buNone/>
            </a:pPr>
            <a:r>
              <a:rPr lang="en-GB" dirty="0" smtClean="0">
                <a:solidFill>
                  <a:schemeClr val="tx1"/>
                </a:solidFill>
              </a:rPr>
              <a:t>Everyone has been issued with an envelope in the pack. </a:t>
            </a:r>
          </a:p>
          <a:p>
            <a:pPr marL="0" indent="0">
              <a:buNone/>
            </a:pPr>
            <a:r>
              <a:rPr lang="en-GB" dirty="0" smtClean="0">
                <a:solidFill>
                  <a:schemeClr val="tx1"/>
                </a:solidFill>
              </a:rPr>
              <a:t> </a:t>
            </a:r>
          </a:p>
          <a:p>
            <a:r>
              <a:rPr lang="en-GB" dirty="0" smtClean="0">
                <a:solidFill>
                  <a:schemeClr val="tx1"/>
                </a:solidFill>
              </a:rPr>
              <a:t>Passport</a:t>
            </a:r>
          </a:p>
          <a:p>
            <a:pPr marL="68580" indent="0">
              <a:buNone/>
            </a:pPr>
            <a:endParaRPr lang="en-GB" dirty="0" smtClean="0">
              <a:solidFill>
                <a:schemeClr val="tx1"/>
              </a:solidFill>
            </a:endParaRPr>
          </a:p>
          <a:p>
            <a:r>
              <a:rPr lang="en-GB" dirty="0" smtClean="0">
                <a:solidFill>
                  <a:schemeClr val="tx1"/>
                </a:solidFill>
              </a:rPr>
              <a:t>Health Insurance card</a:t>
            </a:r>
          </a:p>
          <a:p>
            <a:pPr marL="68580" indent="0">
              <a:buNone/>
            </a:pPr>
            <a:endParaRPr lang="en-GB" dirty="0" smtClean="0">
              <a:solidFill>
                <a:schemeClr val="tx1"/>
              </a:solidFill>
            </a:endParaRPr>
          </a:p>
          <a:p>
            <a:r>
              <a:rPr lang="en-GB" dirty="0" smtClean="0">
                <a:solidFill>
                  <a:schemeClr val="tx1"/>
                </a:solidFill>
              </a:rPr>
              <a:t>Euros and Sterling- Smaller notes</a:t>
            </a:r>
          </a:p>
          <a:p>
            <a:pPr marL="68580" indent="0">
              <a:buNone/>
            </a:pPr>
            <a:endParaRPr lang="en-GB" dirty="0" smtClean="0">
              <a:solidFill>
                <a:schemeClr val="tx1"/>
              </a:solidFill>
            </a:endParaRPr>
          </a:p>
          <a:p>
            <a:pPr marL="0" indent="0">
              <a:buNone/>
            </a:pPr>
            <a:r>
              <a:rPr lang="en-GB" dirty="0" smtClean="0">
                <a:solidFill>
                  <a:schemeClr val="tx1"/>
                </a:solidFill>
              </a:rPr>
              <a:t>Please ensure this is handed to the </a:t>
            </a:r>
            <a:r>
              <a:rPr lang="en-GB" b="1" dirty="0" smtClean="0">
                <a:solidFill>
                  <a:srgbClr val="FF0000"/>
                </a:solidFill>
              </a:rPr>
              <a:t>school office </a:t>
            </a:r>
            <a:r>
              <a:rPr lang="en-GB" dirty="0" smtClean="0">
                <a:solidFill>
                  <a:srgbClr val="FF0000"/>
                </a:solidFill>
              </a:rPr>
              <a:t>on </a:t>
            </a:r>
            <a:r>
              <a:rPr lang="en-GB" b="1" u="sng" dirty="0" smtClean="0">
                <a:solidFill>
                  <a:srgbClr val="FF0000"/>
                </a:solidFill>
              </a:rPr>
              <a:t>Monday 20</a:t>
            </a:r>
            <a:r>
              <a:rPr lang="en-GB" b="1" u="sng" baseline="30000" dirty="0" smtClean="0">
                <a:solidFill>
                  <a:srgbClr val="FF0000"/>
                </a:solidFill>
              </a:rPr>
              <a:t>th</a:t>
            </a:r>
            <a:r>
              <a:rPr lang="en-GB" b="1" u="sng" dirty="0" smtClean="0">
                <a:solidFill>
                  <a:srgbClr val="FF0000"/>
                </a:solidFill>
              </a:rPr>
              <a:t> May </a:t>
            </a:r>
            <a:r>
              <a:rPr lang="en-GB" dirty="0" smtClean="0">
                <a:solidFill>
                  <a:schemeClr val="tx1"/>
                </a:solidFill>
              </a:rPr>
              <a:t>at the start of the day.</a:t>
            </a:r>
          </a:p>
          <a:p>
            <a:pPr marL="0" indent="0">
              <a:buNone/>
            </a:pPr>
            <a:endParaRPr lang="en-GB" dirty="0" smtClean="0">
              <a:solidFill>
                <a:schemeClr val="tx1"/>
              </a:solidFill>
            </a:endParaRPr>
          </a:p>
          <a:p>
            <a:pPr marL="0" indent="0">
              <a:buNone/>
            </a:pPr>
            <a:r>
              <a:rPr lang="en-GB" dirty="0" smtClean="0">
                <a:solidFill>
                  <a:schemeClr val="tx1"/>
                </a:solidFill>
              </a:rPr>
              <a:t>Campsite shops for pupils to buy drinks/sweets/ice cream.  We may also visit a small market town one evening.</a:t>
            </a:r>
            <a:endParaRPr lang="en-GB" dirty="0">
              <a:solidFill>
                <a:schemeClr val="tx1"/>
              </a:solidFill>
            </a:endParaRPr>
          </a:p>
        </p:txBody>
      </p:sp>
      <p:sp>
        <p:nvSpPr>
          <p:cNvPr id="4"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spTree>
    <p:extLst>
      <p:ext uri="{BB962C8B-B14F-4D97-AF65-F5344CB8AC3E}">
        <p14:creationId xmlns:p14="http://schemas.microsoft.com/office/powerpoint/2010/main" val="2218089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404664"/>
            <a:ext cx="7024744" cy="1143000"/>
          </a:xfrm>
        </p:spPr>
        <p:txBody>
          <a:bodyPr/>
          <a:lstStyle/>
          <a:p>
            <a:r>
              <a:rPr lang="en-GB" dirty="0" smtClean="0"/>
              <a:t>Mobile Phones</a:t>
            </a:r>
            <a:endParaRPr lang="en-GB" dirty="0"/>
          </a:p>
        </p:txBody>
      </p:sp>
      <p:sp>
        <p:nvSpPr>
          <p:cNvPr id="2" name="Content Placeholder 1"/>
          <p:cNvSpPr>
            <a:spLocks noGrp="1"/>
          </p:cNvSpPr>
          <p:nvPr>
            <p:ph idx="1"/>
          </p:nvPr>
        </p:nvSpPr>
        <p:spPr>
          <a:xfrm>
            <a:off x="872067" y="2132856"/>
            <a:ext cx="7408333" cy="3993307"/>
          </a:xfrm>
        </p:spPr>
        <p:txBody>
          <a:bodyPr>
            <a:normAutofit fontScale="92500" lnSpcReduction="10000"/>
          </a:bodyPr>
          <a:lstStyle/>
          <a:p>
            <a:r>
              <a:rPr lang="en-GB" dirty="0" smtClean="0"/>
              <a:t>We encourage pupils not to bring expensive phones with them.</a:t>
            </a:r>
          </a:p>
          <a:p>
            <a:pPr marL="68580" indent="0">
              <a:buNone/>
            </a:pPr>
            <a:endParaRPr lang="en-GB" dirty="0" smtClean="0"/>
          </a:p>
          <a:p>
            <a:r>
              <a:rPr lang="en-GB" dirty="0" smtClean="0"/>
              <a:t>There will be regular updates on the school twitter feed.</a:t>
            </a:r>
          </a:p>
          <a:p>
            <a:pPr marL="68580" indent="0">
              <a:buNone/>
            </a:pPr>
            <a:endParaRPr lang="en-GB" dirty="0" smtClean="0"/>
          </a:p>
          <a:p>
            <a:r>
              <a:rPr lang="en-GB" dirty="0" smtClean="0"/>
              <a:t>There are no charging facilities in the tents</a:t>
            </a:r>
          </a:p>
          <a:p>
            <a:pPr marL="68580" indent="0">
              <a:buNone/>
            </a:pPr>
            <a:endParaRPr lang="en-GB" dirty="0" smtClean="0"/>
          </a:p>
          <a:p>
            <a:r>
              <a:rPr lang="en-GB" dirty="0" smtClean="0"/>
              <a:t>Misuse of phone/ camera</a:t>
            </a:r>
          </a:p>
          <a:p>
            <a:pPr marL="0" indent="0">
              <a:buNone/>
            </a:pPr>
            <a:endParaRPr lang="en-GB" dirty="0"/>
          </a:p>
          <a:p>
            <a:pPr marL="0" indent="0" algn="ctr">
              <a:buNone/>
            </a:pPr>
            <a:r>
              <a:rPr lang="en-GB" b="1" dirty="0" smtClean="0"/>
              <a:t>No tablets or </a:t>
            </a:r>
            <a:r>
              <a:rPr lang="en-GB" b="1" dirty="0" err="1" smtClean="0"/>
              <a:t>IPads</a:t>
            </a:r>
            <a:r>
              <a:rPr lang="en-GB" b="1" dirty="0" smtClean="0"/>
              <a:t> are to be brought on the trip.</a:t>
            </a:r>
            <a:endParaRPr lang="en-GB" b="1" dirty="0"/>
          </a:p>
        </p:txBody>
      </p:sp>
      <p:sp>
        <p:nvSpPr>
          <p:cNvPr id="4"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spTree>
    <p:extLst>
      <p:ext uri="{BB962C8B-B14F-4D97-AF65-F5344CB8AC3E}">
        <p14:creationId xmlns:p14="http://schemas.microsoft.com/office/powerpoint/2010/main" val="1554353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Questions</a:t>
            </a:r>
            <a:endParaRPr lang="en-GB" dirty="0"/>
          </a:p>
        </p:txBody>
      </p:sp>
      <p:sp>
        <p:nvSpPr>
          <p:cNvPr id="2" name="Content Placeholder 1"/>
          <p:cNvSpPr>
            <a:spLocks noGrp="1"/>
          </p:cNvSpPr>
          <p:nvPr>
            <p:ph idx="1"/>
          </p:nvPr>
        </p:nvSpPr>
        <p:spPr>
          <a:xfrm>
            <a:off x="872067" y="2348880"/>
            <a:ext cx="7408333" cy="3777283"/>
          </a:xfrm>
        </p:spPr>
        <p:txBody>
          <a:bodyPr>
            <a:normAutofit fontScale="92500" lnSpcReduction="20000"/>
          </a:bodyPr>
          <a:lstStyle/>
          <a:p>
            <a:pPr marL="0" indent="0">
              <a:buNone/>
            </a:pPr>
            <a:r>
              <a:rPr lang="en-GB" dirty="0" smtClean="0"/>
              <a:t>If you don’t have any questions please hand the completed paper work to a member of staff on your way out.</a:t>
            </a:r>
          </a:p>
          <a:p>
            <a:pPr marL="0" indent="0">
              <a:buNone/>
            </a:pPr>
            <a:endParaRPr lang="en-GB" dirty="0" smtClean="0"/>
          </a:p>
          <a:p>
            <a:pPr marL="0" indent="0">
              <a:buNone/>
            </a:pPr>
            <a:r>
              <a:rPr lang="en-GB" dirty="0" smtClean="0"/>
              <a:t>Otherwise, we will be happy to answer any questions you may have.</a:t>
            </a:r>
          </a:p>
          <a:p>
            <a:pPr marL="0" indent="0">
              <a:buNone/>
            </a:pPr>
            <a:endParaRPr lang="en-GB" dirty="0" smtClean="0"/>
          </a:p>
          <a:p>
            <a:pPr marL="0" indent="0">
              <a:buNone/>
            </a:pPr>
            <a:r>
              <a:rPr lang="en-GB" dirty="0" smtClean="0"/>
              <a:t>If you want to speak to a staff member confidentially then please wait behind at the end.</a:t>
            </a:r>
          </a:p>
          <a:p>
            <a:pPr marL="0" indent="0">
              <a:buNone/>
            </a:pPr>
            <a:endParaRPr lang="en-GB" dirty="0" smtClean="0"/>
          </a:p>
          <a:p>
            <a:pPr marL="0" indent="0" algn="ctr">
              <a:buNone/>
            </a:pPr>
            <a:r>
              <a:rPr lang="en-GB" b="1" dirty="0" smtClean="0">
                <a:solidFill>
                  <a:schemeClr val="bg2">
                    <a:lumMod val="50000"/>
                  </a:schemeClr>
                </a:solidFill>
              </a:rPr>
              <a:t>Thank you for coming.</a:t>
            </a:r>
            <a:endParaRPr lang="en-GB" b="1" dirty="0">
              <a:solidFill>
                <a:schemeClr val="bg2">
                  <a:lumMod val="50000"/>
                </a:schemeClr>
              </a:solidFill>
            </a:endParaRPr>
          </a:p>
        </p:txBody>
      </p:sp>
      <p:sp>
        <p:nvSpPr>
          <p:cNvPr id="4"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spTree>
    <p:extLst>
      <p:ext uri="{BB962C8B-B14F-4D97-AF65-F5344CB8AC3E}">
        <p14:creationId xmlns:p14="http://schemas.microsoft.com/office/powerpoint/2010/main" val="3998111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692696"/>
            <a:ext cx="7024744" cy="1143000"/>
          </a:xfrm>
        </p:spPr>
        <p:txBody>
          <a:bodyPr/>
          <a:lstStyle/>
          <a:p>
            <a:r>
              <a:rPr lang="en-GB" dirty="0" smtClean="0"/>
              <a:t>Welcome</a:t>
            </a:r>
            <a:endParaRPr lang="en-GB" dirty="0"/>
          </a:p>
        </p:txBody>
      </p:sp>
      <p:sp>
        <p:nvSpPr>
          <p:cNvPr id="2" name="Content Placeholder 1"/>
          <p:cNvSpPr>
            <a:spLocks noGrp="1"/>
          </p:cNvSpPr>
          <p:nvPr>
            <p:ph idx="1"/>
          </p:nvPr>
        </p:nvSpPr>
        <p:spPr>
          <a:xfrm>
            <a:off x="872067" y="1988840"/>
            <a:ext cx="7408333" cy="4137323"/>
          </a:xfrm>
        </p:spPr>
        <p:txBody>
          <a:bodyPr>
            <a:normAutofit fontScale="85000" lnSpcReduction="20000"/>
          </a:bodyPr>
          <a:lstStyle/>
          <a:p>
            <a:r>
              <a:rPr lang="en-GB" sz="2800" dirty="0" smtClean="0"/>
              <a:t>Thank you for attending this meeting.  There is a lot of information to get through so please be patient.</a:t>
            </a:r>
          </a:p>
          <a:p>
            <a:pPr marL="68580" indent="0">
              <a:buNone/>
            </a:pPr>
            <a:endParaRPr lang="en-GB" sz="2800" dirty="0" smtClean="0"/>
          </a:p>
          <a:p>
            <a:r>
              <a:rPr lang="en-GB" sz="2800" dirty="0" smtClean="0"/>
              <a:t>Forms will be collected in at the end.</a:t>
            </a:r>
          </a:p>
          <a:p>
            <a:pPr marL="68580" indent="0">
              <a:buNone/>
            </a:pPr>
            <a:endParaRPr lang="en-GB" sz="2800" dirty="0" smtClean="0"/>
          </a:p>
          <a:p>
            <a:r>
              <a:rPr lang="en-GB" sz="2800" dirty="0" smtClean="0"/>
              <a:t>There will be an opportunity to ask questions at the end.</a:t>
            </a:r>
          </a:p>
          <a:p>
            <a:pPr marL="68580" indent="0">
              <a:buNone/>
            </a:pPr>
            <a:endParaRPr lang="en-GB" sz="2800" dirty="0" smtClean="0"/>
          </a:p>
          <a:p>
            <a:r>
              <a:rPr lang="en-GB" sz="2800" dirty="0" smtClean="0"/>
              <a:t>If you want to speak to a member of staff confidentially then please wait behind at the end of the meeting.</a:t>
            </a:r>
            <a:endParaRPr lang="en-GB" sz="2800" dirty="0"/>
          </a:p>
        </p:txBody>
      </p:sp>
      <p:sp>
        <p:nvSpPr>
          <p:cNvPr id="4"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spTree>
    <p:extLst>
      <p:ext uri="{BB962C8B-B14F-4D97-AF65-F5344CB8AC3E}">
        <p14:creationId xmlns:p14="http://schemas.microsoft.com/office/powerpoint/2010/main" val="999191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188640"/>
            <a:ext cx="7024744" cy="1143000"/>
          </a:xfrm>
        </p:spPr>
        <p:txBody>
          <a:bodyPr/>
          <a:lstStyle/>
          <a:p>
            <a:r>
              <a:rPr lang="en-GB" dirty="0" smtClean="0"/>
              <a:t>Departure</a:t>
            </a:r>
            <a:endParaRPr lang="en-GB" dirty="0"/>
          </a:p>
        </p:txBody>
      </p:sp>
      <p:sp>
        <p:nvSpPr>
          <p:cNvPr id="2" name="Content Placeholder 1"/>
          <p:cNvSpPr>
            <a:spLocks noGrp="1"/>
          </p:cNvSpPr>
          <p:nvPr>
            <p:ph idx="1"/>
          </p:nvPr>
        </p:nvSpPr>
        <p:spPr>
          <a:xfrm>
            <a:off x="939841" y="1340768"/>
            <a:ext cx="7408333" cy="5112568"/>
          </a:xfrm>
        </p:spPr>
        <p:txBody>
          <a:bodyPr>
            <a:normAutofit fontScale="85000" lnSpcReduction="10000"/>
          </a:bodyPr>
          <a:lstStyle/>
          <a:p>
            <a:pPr marL="0" indent="0">
              <a:buNone/>
            </a:pPr>
            <a:r>
              <a:rPr lang="en-GB" b="1" dirty="0" smtClean="0"/>
              <a:t>Meet at the school at 5.30am and the bus will leave at 6.00am – I will confirm this nearer the time by letter.</a:t>
            </a:r>
          </a:p>
          <a:p>
            <a:pPr marL="0" indent="0">
              <a:buNone/>
            </a:pPr>
            <a:endParaRPr lang="en-GB" b="1" dirty="0" smtClean="0"/>
          </a:p>
          <a:p>
            <a:pPr marL="0" indent="0">
              <a:buNone/>
            </a:pPr>
            <a:r>
              <a:rPr lang="en-GB" b="1" dirty="0" smtClean="0"/>
              <a:t>Pupils should bring the following items with them on the bus in their hand luggage:</a:t>
            </a:r>
          </a:p>
          <a:p>
            <a:pPr marL="0" indent="0">
              <a:buNone/>
            </a:pPr>
            <a:endParaRPr lang="en-GB" b="1" dirty="0" smtClean="0"/>
          </a:p>
          <a:p>
            <a:r>
              <a:rPr lang="en-GB" sz="2000" b="1" dirty="0" smtClean="0"/>
              <a:t>Sleeping bag and pillow</a:t>
            </a:r>
          </a:p>
          <a:p>
            <a:r>
              <a:rPr lang="en-GB" sz="2000" b="1" dirty="0" smtClean="0"/>
              <a:t>Wear school hoodie</a:t>
            </a:r>
          </a:p>
          <a:p>
            <a:r>
              <a:rPr lang="en-GB" sz="2000" b="1" dirty="0" smtClean="0"/>
              <a:t>Change of clothes </a:t>
            </a:r>
          </a:p>
          <a:p>
            <a:r>
              <a:rPr lang="en-GB" sz="2000" b="1" dirty="0" smtClean="0"/>
              <a:t>Packed lunch and dinner or money to buy lunch at services and dinner on the ferry…</a:t>
            </a:r>
            <a:r>
              <a:rPr lang="en-GB" sz="2000" b="1" dirty="0" smtClean="0">
                <a:solidFill>
                  <a:schemeClr val="bg2">
                    <a:lumMod val="50000"/>
                  </a:schemeClr>
                </a:solidFill>
              </a:rPr>
              <a:t>NO ENERGY DRINKS AND NO CANS OF JUICE.</a:t>
            </a:r>
          </a:p>
          <a:p>
            <a:r>
              <a:rPr lang="en-GB" sz="2000" b="1" dirty="0" smtClean="0"/>
              <a:t>Toothbrush and toothpaste</a:t>
            </a:r>
          </a:p>
          <a:p>
            <a:r>
              <a:rPr lang="en-GB" sz="2000" b="1" dirty="0" smtClean="0"/>
              <a:t>DVDs/ games</a:t>
            </a:r>
          </a:p>
          <a:p>
            <a:endParaRPr lang="en-GB" sz="2000" b="1" dirty="0" smtClean="0"/>
          </a:p>
          <a:p>
            <a:pPr marL="0" indent="0">
              <a:buNone/>
            </a:pPr>
            <a:r>
              <a:rPr lang="en-GB" b="1" dirty="0" smtClean="0"/>
              <a:t>Pupils will not have access to their main luggage until we arrive at the campsite in France.</a:t>
            </a:r>
          </a:p>
          <a:p>
            <a:pPr marL="0" indent="0">
              <a:buNone/>
            </a:pPr>
            <a:endParaRPr lang="en-GB" dirty="0"/>
          </a:p>
        </p:txBody>
      </p:sp>
      <p:sp>
        <p:nvSpPr>
          <p:cNvPr id="4"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spTree>
    <p:extLst>
      <p:ext uri="{BB962C8B-B14F-4D97-AF65-F5344CB8AC3E}">
        <p14:creationId xmlns:p14="http://schemas.microsoft.com/office/powerpoint/2010/main" val="3631453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sp>
        <p:nvSpPr>
          <p:cNvPr id="10" name="Title 2"/>
          <p:cNvSpPr>
            <a:spLocks noGrp="1"/>
          </p:cNvSpPr>
          <p:nvPr>
            <p:ph type="title"/>
          </p:nvPr>
        </p:nvSpPr>
        <p:spPr>
          <a:xfrm>
            <a:off x="611560" y="404664"/>
            <a:ext cx="7024744" cy="936104"/>
          </a:xfrm>
        </p:spPr>
        <p:txBody>
          <a:bodyPr/>
          <a:lstStyle/>
          <a:p>
            <a:r>
              <a:rPr lang="en-GB" dirty="0" err="1" smtClean="0"/>
              <a:t>Domaine</a:t>
            </a:r>
            <a:r>
              <a:rPr lang="en-GB" dirty="0" smtClean="0"/>
              <a:t> de </a:t>
            </a:r>
            <a:r>
              <a:rPr lang="en-GB" dirty="0" err="1" smtClean="0"/>
              <a:t>Segries</a:t>
            </a:r>
            <a:endParaRPr lang="en-GB" dirty="0"/>
          </a:p>
        </p:txBody>
      </p:sp>
      <p:sp>
        <p:nvSpPr>
          <p:cNvPr id="9" name="Content Placeholder 1"/>
          <p:cNvSpPr txBox="1">
            <a:spLocks/>
          </p:cNvSpPr>
          <p:nvPr/>
        </p:nvSpPr>
        <p:spPr>
          <a:xfrm>
            <a:off x="685552" y="3212977"/>
            <a:ext cx="3137446" cy="2304256"/>
          </a:xfrm>
          <a:prstGeom prst="rect">
            <a:avLst/>
          </a:prstGeom>
        </p:spPr>
        <p:txBody>
          <a:bodyPr vert="horz" wrap="square"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Courier New" panose="02070309020205020404" pitchFamily="49" charset="0"/>
              <a:buChar char="o"/>
            </a:pPr>
            <a:r>
              <a:rPr lang="en-GB" dirty="0" smtClean="0"/>
              <a:t>The pupils will participate in two and half days of canoeing down the </a:t>
            </a:r>
            <a:r>
              <a:rPr lang="en-GB" dirty="0" err="1" smtClean="0"/>
              <a:t>Ardeche</a:t>
            </a:r>
            <a:r>
              <a:rPr lang="en-GB" dirty="0" smtClean="0"/>
              <a:t> gorge.</a:t>
            </a:r>
          </a:p>
          <a:p>
            <a:pPr marL="0" indent="0">
              <a:buFont typeface="Wingdings 2" pitchFamily="18" charset="2"/>
              <a:buNone/>
            </a:pPr>
            <a:endParaRPr lang="en-GB" dirty="0"/>
          </a:p>
        </p:txBody>
      </p:sp>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471" y="3212976"/>
            <a:ext cx="4392488" cy="31358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552" y="1556792"/>
            <a:ext cx="7614391" cy="830997"/>
          </a:xfrm>
          <a:prstGeom prst="rect">
            <a:avLst/>
          </a:prstGeom>
        </p:spPr>
        <p:txBody>
          <a:bodyPr wrap="square">
            <a:spAutoFit/>
          </a:bodyPr>
          <a:lstStyle/>
          <a:p>
            <a:pPr marL="342900" indent="-342900">
              <a:buFont typeface="Courier New" panose="02070309020205020404" pitchFamily="49" charset="0"/>
              <a:buChar char="o"/>
            </a:pPr>
            <a:r>
              <a:rPr lang="en-GB" sz="2400" dirty="0"/>
              <a:t>We should arrive at the </a:t>
            </a:r>
            <a:r>
              <a:rPr lang="en-GB" sz="2400" dirty="0" err="1"/>
              <a:t>Ardeche</a:t>
            </a:r>
            <a:r>
              <a:rPr lang="en-GB" sz="2400" dirty="0"/>
              <a:t> around 8/8.30am on Saturday </a:t>
            </a:r>
            <a:r>
              <a:rPr lang="en-GB" sz="2400" dirty="0" smtClean="0"/>
              <a:t>1</a:t>
            </a:r>
            <a:r>
              <a:rPr lang="en-GB" sz="2400" baseline="30000" dirty="0" smtClean="0"/>
              <a:t>st</a:t>
            </a:r>
            <a:r>
              <a:rPr lang="en-GB" sz="2400" dirty="0" smtClean="0"/>
              <a:t> </a:t>
            </a:r>
            <a:r>
              <a:rPr lang="en-GB" sz="2400" dirty="0"/>
              <a:t>June</a:t>
            </a:r>
            <a:r>
              <a:rPr lang="en-GB" dirty="0"/>
              <a:t>.</a:t>
            </a:r>
          </a:p>
        </p:txBody>
      </p:sp>
    </p:spTree>
    <p:extLst>
      <p:ext uri="{BB962C8B-B14F-4D97-AF65-F5344CB8AC3E}">
        <p14:creationId xmlns:p14="http://schemas.microsoft.com/office/powerpoint/2010/main" val="143631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sp>
        <p:nvSpPr>
          <p:cNvPr id="10" name="Title 2"/>
          <p:cNvSpPr>
            <a:spLocks noGrp="1"/>
          </p:cNvSpPr>
          <p:nvPr>
            <p:ph type="title"/>
          </p:nvPr>
        </p:nvSpPr>
        <p:spPr>
          <a:xfrm>
            <a:off x="611560" y="404664"/>
            <a:ext cx="7024744" cy="936104"/>
          </a:xfrm>
        </p:spPr>
        <p:txBody>
          <a:bodyPr/>
          <a:lstStyle/>
          <a:p>
            <a:r>
              <a:rPr lang="en-GB" dirty="0" err="1" smtClean="0"/>
              <a:t>Domaine</a:t>
            </a:r>
            <a:r>
              <a:rPr lang="en-GB" dirty="0" smtClean="0"/>
              <a:t> de </a:t>
            </a:r>
            <a:r>
              <a:rPr lang="en-GB" dirty="0" err="1" smtClean="0"/>
              <a:t>Segries</a:t>
            </a:r>
            <a:endParaRPr lang="en-GB" dirty="0"/>
          </a:p>
        </p:txBody>
      </p:sp>
      <p:pic>
        <p:nvPicPr>
          <p:cNvPr id="11" name="Picture 2" descr="H:\Watersports Trip\France 2013-4\Photos for board\IMG_0318 (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69636" y="1340768"/>
            <a:ext cx="3624615" cy="23042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H:\Watersports Trip\France 2013-4\Photos for board\IMG_0332 (2).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568" y="3703302"/>
            <a:ext cx="3610684" cy="27080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Watersports Trip\France 2013-4\Photos for board\IMG_0413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2809" y="1340768"/>
            <a:ext cx="4067381"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H:\Watersports Trip\France 2013-4\Photos for board\IMG_0372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2809" y="3703302"/>
            <a:ext cx="4067381" cy="269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34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27384"/>
            <a:ext cx="7024744" cy="1143000"/>
          </a:xfrm>
        </p:spPr>
        <p:txBody>
          <a:bodyPr/>
          <a:lstStyle/>
          <a:p>
            <a:r>
              <a:rPr lang="en-GB" dirty="0" smtClean="0"/>
              <a:t>Itinerary</a:t>
            </a:r>
            <a:endParaRPr lang="en-GB" dirty="0"/>
          </a:p>
        </p:txBody>
      </p:sp>
      <p:sp>
        <p:nvSpPr>
          <p:cNvPr id="4"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sp>
        <p:nvSpPr>
          <p:cNvPr id="2" name="Content Placeholder 1"/>
          <p:cNvSpPr>
            <a:spLocks noGrp="1"/>
          </p:cNvSpPr>
          <p:nvPr>
            <p:ph idx="1"/>
          </p:nvPr>
        </p:nvSpPr>
        <p:spPr/>
        <p:txBody>
          <a:bodyPr/>
          <a:lstStyle/>
          <a:p>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1479916505"/>
              </p:ext>
            </p:extLst>
          </p:nvPr>
        </p:nvGraphicFramePr>
        <p:xfrm>
          <a:off x="835544" y="1268760"/>
          <a:ext cx="7408864" cy="4992222"/>
        </p:xfrm>
        <a:graphic>
          <a:graphicData uri="http://schemas.openxmlformats.org/drawingml/2006/table">
            <a:tbl>
              <a:tblPr firstRow="1" bandRow="1">
                <a:tableStyleId>{21E4AEA4-8DFA-4A89-87EB-49C32662AFE0}</a:tableStyleId>
              </a:tblPr>
              <a:tblGrid>
                <a:gridCol w="1852216">
                  <a:extLst>
                    <a:ext uri="{9D8B030D-6E8A-4147-A177-3AD203B41FA5}">
                      <a16:colId xmlns:a16="http://schemas.microsoft.com/office/drawing/2014/main" val="20000"/>
                    </a:ext>
                  </a:extLst>
                </a:gridCol>
                <a:gridCol w="1852216">
                  <a:extLst>
                    <a:ext uri="{9D8B030D-6E8A-4147-A177-3AD203B41FA5}">
                      <a16:colId xmlns:a16="http://schemas.microsoft.com/office/drawing/2014/main" val="20001"/>
                    </a:ext>
                  </a:extLst>
                </a:gridCol>
                <a:gridCol w="1852216">
                  <a:extLst>
                    <a:ext uri="{9D8B030D-6E8A-4147-A177-3AD203B41FA5}">
                      <a16:colId xmlns:a16="http://schemas.microsoft.com/office/drawing/2014/main" val="20002"/>
                    </a:ext>
                  </a:extLst>
                </a:gridCol>
                <a:gridCol w="1852216">
                  <a:extLst>
                    <a:ext uri="{9D8B030D-6E8A-4147-A177-3AD203B41FA5}">
                      <a16:colId xmlns:a16="http://schemas.microsoft.com/office/drawing/2014/main" val="20003"/>
                    </a:ext>
                  </a:extLst>
                </a:gridCol>
              </a:tblGrid>
              <a:tr h="460954">
                <a:tc>
                  <a:txBody>
                    <a:bodyPr/>
                    <a:lstStyle/>
                    <a:p>
                      <a:pPr algn="ctr"/>
                      <a:r>
                        <a:rPr lang="en-GB" b="1" dirty="0" smtClean="0"/>
                        <a:t>Date</a:t>
                      </a:r>
                      <a:endParaRPr lang="en-GB" b="1" dirty="0"/>
                    </a:p>
                  </a:txBody>
                  <a:tcPr/>
                </a:tc>
                <a:tc>
                  <a:txBody>
                    <a:bodyPr/>
                    <a:lstStyle/>
                    <a:p>
                      <a:pPr algn="ctr"/>
                      <a:r>
                        <a:rPr lang="en-GB" b="1" dirty="0" smtClean="0"/>
                        <a:t>Morning</a:t>
                      </a:r>
                      <a:endParaRPr lang="en-GB" b="1" dirty="0"/>
                    </a:p>
                  </a:txBody>
                  <a:tcPr/>
                </a:tc>
                <a:tc>
                  <a:txBody>
                    <a:bodyPr/>
                    <a:lstStyle/>
                    <a:p>
                      <a:pPr algn="ctr"/>
                      <a:r>
                        <a:rPr lang="en-GB" b="1" dirty="0" smtClean="0"/>
                        <a:t>Afternoon</a:t>
                      </a:r>
                      <a:endParaRPr lang="en-GB" b="1" dirty="0"/>
                    </a:p>
                  </a:txBody>
                  <a:tcPr/>
                </a:tc>
                <a:tc>
                  <a:txBody>
                    <a:bodyPr/>
                    <a:lstStyle/>
                    <a:p>
                      <a:pPr algn="ctr"/>
                      <a:r>
                        <a:rPr lang="en-GB" b="1" dirty="0" smtClean="0"/>
                        <a:t>Evening</a:t>
                      </a:r>
                      <a:endParaRPr lang="en-GB" b="1" dirty="0"/>
                    </a:p>
                  </a:txBody>
                  <a:tcPr/>
                </a:tc>
                <a:extLst>
                  <a:ext uri="{0D108BD9-81ED-4DB2-BD59-A6C34878D82A}">
                    <a16:rowId xmlns:a16="http://schemas.microsoft.com/office/drawing/2014/main" val="10000"/>
                  </a:ext>
                </a:extLst>
              </a:tr>
              <a:tr h="547158">
                <a:tc>
                  <a:txBody>
                    <a:bodyPr/>
                    <a:lstStyle/>
                    <a:p>
                      <a:pPr algn="ctr"/>
                      <a:r>
                        <a:rPr lang="en-GB" sz="1600" b="1" dirty="0" smtClean="0"/>
                        <a:t>Fri 31</a:t>
                      </a:r>
                      <a:r>
                        <a:rPr lang="en-GB" sz="1600" b="1" baseline="30000" dirty="0" smtClean="0"/>
                        <a:t>st</a:t>
                      </a:r>
                      <a:r>
                        <a:rPr lang="en-GB" sz="1600" b="1" dirty="0" smtClean="0"/>
                        <a:t> May</a:t>
                      </a:r>
                      <a:endParaRPr lang="en-GB" sz="1600" b="1" dirty="0"/>
                    </a:p>
                  </a:txBody>
                  <a:tcPr/>
                </a:tc>
                <a:tc>
                  <a:txBody>
                    <a:bodyPr/>
                    <a:lstStyle/>
                    <a:p>
                      <a:pPr algn="ctr"/>
                      <a:r>
                        <a:rPr lang="en-GB" sz="1400" b="0" dirty="0" smtClean="0"/>
                        <a:t>Meet</a:t>
                      </a:r>
                      <a:r>
                        <a:rPr lang="en-GB" sz="1400" b="0" baseline="0" dirty="0" smtClean="0"/>
                        <a:t> @MCHS</a:t>
                      </a:r>
                      <a:endParaRPr lang="en-GB" sz="1400" b="0" dirty="0"/>
                    </a:p>
                  </a:txBody>
                  <a:tcPr/>
                </a:tc>
                <a:tc>
                  <a:txBody>
                    <a:bodyPr/>
                    <a:lstStyle/>
                    <a:p>
                      <a:pPr algn="ctr"/>
                      <a:r>
                        <a:rPr lang="en-GB" sz="1400" b="0" baseline="0" dirty="0" smtClean="0"/>
                        <a:t> Dover to Calais</a:t>
                      </a:r>
                      <a:endParaRPr lang="en-GB" sz="1400" b="0" dirty="0"/>
                    </a:p>
                  </a:txBody>
                  <a:tcPr/>
                </a:tc>
                <a:tc>
                  <a:txBody>
                    <a:bodyPr/>
                    <a:lstStyle/>
                    <a:p>
                      <a:pPr algn="ctr"/>
                      <a:r>
                        <a:rPr lang="en-GB" sz="1400" b="0" dirty="0" smtClean="0"/>
                        <a:t>Coach</a:t>
                      </a:r>
                      <a:r>
                        <a:rPr lang="en-GB" sz="1400" b="0" baseline="0" dirty="0" smtClean="0"/>
                        <a:t> to </a:t>
                      </a:r>
                      <a:r>
                        <a:rPr lang="en-GB" sz="1400" b="0" baseline="0" dirty="0" err="1" smtClean="0"/>
                        <a:t>Ardeche</a:t>
                      </a:r>
                      <a:endParaRPr lang="en-GB" sz="1400" b="0" dirty="0"/>
                    </a:p>
                  </a:txBody>
                  <a:tcPr/>
                </a:tc>
                <a:extLst>
                  <a:ext uri="{0D108BD9-81ED-4DB2-BD59-A6C34878D82A}">
                    <a16:rowId xmlns:a16="http://schemas.microsoft.com/office/drawing/2014/main" val="10001"/>
                  </a:ext>
                </a:extLst>
              </a:tr>
              <a:tr h="467356">
                <a:tc>
                  <a:txBody>
                    <a:bodyPr/>
                    <a:lstStyle/>
                    <a:p>
                      <a:pPr algn="ctr"/>
                      <a:r>
                        <a:rPr lang="en-GB" sz="1600" b="1" dirty="0" smtClean="0"/>
                        <a:t>Sat 1</a:t>
                      </a:r>
                      <a:r>
                        <a:rPr lang="en-GB" sz="1600" b="1" baseline="30000" dirty="0" smtClean="0"/>
                        <a:t>st</a:t>
                      </a:r>
                      <a:r>
                        <a:rPr lang="en-GB" sz="1600" b="1" baseline="0" dirty="0" smtClean="0"/>
                        <a:t> </a:t>
                      </a:r>
                      <a:r>
                        <a:rPr lang="en-GB" sz="1600" b="1" dirty="0" smtClean="0"/>
                        <a:t> June</a:t>
                      </a:r>
                      <a:endParaRPr lang="en-GB" sz="1600" b="1" dirty="0"/>
                    </a:p>
                  </a:txBody>
                  <a:tcPr/>
                </a:tc>
                <a:tc>
                  <a:txBody>
                    <a:bodyPr/>
                    <a:lstStyle/>
                    <a:p>
                      <a:pPr algn="ctr">
                        <a:spcAft>
                          <a:spcPts val="0"/>
                        </a:spcAft>
                      </a:pPr>
                      <a:r>
                        <a:rPr lang="en-GB" sz="1600" b="0" dirty="0">
                          <a:effectLst/>
                          <a:latin typeface="Calibri"/>
                          <a:ea typeface="Times New Roman"/>
                          <a:cs typeface="Arial"/>
                        </a:rPr>
                        <a:t>Arrive </a:t>
                      </a:r>
                      <a:r>
                        <a:rPr lang="en-GB" sz="1600" b="0" dirty="0" smtClean="0">
                          <a:effectLst/>
                          <a:latin typeface="Calibri"/>
                          <a:ea typeface="Times New Roman"/>
                          <a:cs typeface="Arial"/>
                        </a:rPr>
                        <a:t>@  </a:t>
                      </a:r>
                      <a:r>
                        <a:rPr lang="en-GB" sz="1600" b="0" dirty="0" err="1">
                          <a:effectLst/>
                          <a:latin typeface="Calibri"/>
                          <a:ea typeface="Times New Roman"/>
                          <a:cs typeface="Arial"/>
                        </a:rPr>
                        <a:t>Ardeche</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a:effectLst/>
                          <a:latin typeface="Calibri"/>
                          <a:ea typeface="Times New Roman"/>
                          <a:cs typeface="Arial"/>
                        </a:rPr>
                        <a:t>Open Canoe</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a:effectLst/>
                          <a:latin typeface="Calibri"/>
                          <a:ea typeface="Times New Roman"/>
                          <a:cs typeface="Arial"/>
                        </a:rPr>
                        <a:t>Generation Game</a:t>
                      </a:r>
                      <a:endParaRPr lang="en-GB" sz="1600" b="0" dirty="0">
                        <a:effectLst/>
                        <a:latin typeface="Times New Roman"/>
                        <a:ea typeface="Times New Roman"/>
                      </a:endParaRPr>
                    </a:p>
                    <a:p>
                      <a:pPr algn="ctr">
                        <a:spcAft>
                          <a:spcPts val="0"/>
                        </a:spcAft>
                      </a:pPr>
                      <a:r>
                        <a:rPr lang="en-GB" sz="1600" b="0" dirty="0">
                          <a:effectLst/>
                          <a:latin typeface="Calibri"/>
                          <a:ea typeface="Times New Roman"/>
                          <a:cs typeface="Arial"/>
                        </a:rPr>
                        <a:t>  </a:t>
                      </a:r>
                      <a:endParaRPr lang="en-GB" sz="1600" b="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467356">
                <a:tc>
                  <a:txBody>
                    <a:bodyPr/>
                    <a:lstStyle/>
                    <a:p>
                      <a:pPr algn="ctr"/>
                      <a:r>
                        <a:rPr lang="en-GB" sz="1600" b="1" dirty="0" smtClean="0"/>
                        <a:t>Sun 2</a:t>
                      </a:r>
                      <a:r>
                        <a:rPr lang="en-GB" sz="1600" b="1" baseline="30000" dirty="0" smtClean="0"/>
                        <a:t>nd</a:t>
                      </a:r>
                      <a:r>
                        <a:rPr lang="en-GB" sz="1600" b="1" baseline="0" dirty="0" smtClean="0"/>
                        <a:t> </a:t>
                      </a:r>
                      <a:r>
                        <a:rPr lang="en-GB" sz="1600" b="1" dirty="0" smtClean="0"/>
                        <a:t> June</a:t>
                      </a:r>
                      <a:endParaRPr lang="en-GB" sz="1600" b="1" dirty="0"/>
                    </a:p>
                  </a:txBody>
                  <a:tcPr/>
                </a:tc>
                <a:tc>
                  <a:txBody>
                    <a:bodyPr/>
                    <a:lstStyle/>
                    <a:p>
                      <a:pPr algn="ctr">
                        <a:spcAft>
                          <a:spcPts val="0"/>
                        </a:spcAft>
                      </a:pPr>
                      <a:r>
                        <a:rPr lang="en-GB" sz="1600" b="0" dirty="0">
                          <a:effectLst/>
                          <a:latin typeface="Calibri"/>
                          <a:ea typeface="Times New Roman"/>
                          <a:cs typeface="Arial"/>
                        </a:rPr>
                        <a:t>Open Canoe</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a:effectLst/>
                          <a:latin typeface="Calibri"/>
                          <a:ea typeface="Times New Roman"/>
                          <a:cs typeface="Arial"/>
                        </a:rPr>
                        <a:t>Open Canoe</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a:effectLst/>
                          <a:latin typeface="Calibri"/>
                          <a:ea typeface="Times New Roman"/>
                          <a:cs typeface="Arial"/>
                        </a:rPr>
                        <a:t>Disco</a:t>
                      </a:r>
                      <a:endParaRPr lang="en-GB" sz="1600" b="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467356">
                <a:tc>
                  <a:txBody>
                    <a:bodyPr/>
                    <a:lstStyle/>
                    <a:p>
                      <a:pPr algn="ctr"/>
                      <a:r>
                        <a:rPr lang="en-GB" sz="1600" b="1" dirty="0" smtClean="0"/>
                        <a:t>Mon 3</a:t>
                      </a:r>
                      <a:r>
                        <a:rPr lang="en-GB" sz="1600" b="1" baseline="30000" dirty="0" smtClean="0"/>
                        <a:t>rd</a:t>
                      </a:r>
                      <a:r>
                        <a:rPr lang="en-GB" sz="1600" b="1" dirty="0" smtClean="0"/>
                        <a:t> June</a:t>
                      </a:r>
                      <a:endParaRPr lang="en-GB" sz="1600" b="1" dirty="0"/>
                    </a:p>
                  </a:txBody>
                  <a:tcPr/>
                </a:tc>
                <a:tc>
                  <a:txBody>
                    <a:bodyPr/>
                    <a:lstStyle/>
                    <a:p>
                      <a:pPr algn="ctr">
                        <a:spcAft>
                          <a:spcPts val="0"/>
                        </a:spcAft>
                      </a:pPr>
                      <a:r>
                        <a:rPr lang="en-GB" sz="1600" b="0" dirty="0">
                          <a:effectLst/>
                          <a:latin typeface="Calibri"/>
                          <a:ea typeface="Times New Roman"/>
                          <a:cs typeface="Arial"/>
                        </a:rPr>
                        <a:t>Open Canoe</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a:effectLst/>
                          <a:latin typeface="Calibri"/>
                          <a:ea typeface="Times New Roman"/>
                          <a:cs typeface="Arial"/>
                        </a:rPr>
                        <a:t>Open Canoe</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a:effectLst/>
                          <a:latin typeface="Calibri"/>
                          <a:ea typeface="Times New Roman"/>
                          <a:cs typeface="Arial"/>
                        </a:rPr>
                        <a:t>Fun Games</a:t>
                      </a:r>
                      <a:endParaRPr lang="en-GB" sz="1600" b="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r h="467356">
                <a:tc>
                  <a:txBody>
                    <a:bodyPr/>
                    <a:lstStyle/>
                    <a:p>
                      <a:pPr algn="ctr"/>
                      <a:r>
                        <a:rPr lang="en-GB" sz="1600" b="1" dirty="0" smtClean="0"/>
                        <a:t>Tues 4</a:t>
                      </a:r>
                      <a:r>
                        <a:rPr lang="en-GB" sz="1600" b="1" baseline="30000" dirty="0" smtClean="0"/>
                        <a:t>th</a:t>
                      </a:r>
                      <a:r>
                        <a:rPr lang="en-GB" sz="1600" b="1" dirty="0" smtClean="0"/>
                        <a:t> June</a:t>
                      </a:r>
                      <a:endParaRPr lang="en-GB" sz="1600" b="1" dirty="0"/>
                    </a:p>
                  </a:txBody>
                  <a:tcPr/>
                </a:tc>
                <a:tc>
                  <a:txBody>
                    <a:bodyPr/>
                    <a:lstStyle/>
                    <a:p>
                      <a:pPr algn="ctr">
                        <a:spcAft>
                          <a:spcPts val="0"/>
                        </a:spcAft>
                      </a:pPr>
                      <a:r>
                        <a:rPr lang="en-GB" sz="1600" b="0" dirty="0">
                          <a:effectLst/>
                          <a:latin typeface="Calibri"/>
                          <a:ea typeface="Times New Roman"/>
                          <a:cs typeface="Arial"/>
                        </a:rPr>
                        <a:t>Leave </a:t>
                      </a:r>
                      <a:r>
                        <a:rPr lang="en-GB" sz="1600" b="0" dirty="0" err="1" smtClean="0">
                          <a:effectLst/>
                          <a:latin typeface="Calibri"/>
                          <a:ea typeface="Times New Roman"/>
                          <a:cs typeface="Arial"/>
                        </a:rPr>
                        <a:t>Ardeche</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smtClean="0">
                          <a:effectLst/>
                          <a:latin typeface="Calibri"/>
                          <a:ea typeface="Times New Roman"/>
                          <a:cs typeface="Arial"/>
                        </a:rPr>
                        <a:t>Arrive @ </a:t>
                      </a:r>
                      <a:r>
                        <a:rPr lang="en-GB" sz="1600" b="0" dirty="0">
                          <a:effectLst/>
                          <a:latin typeface="Calibri"/>
                          <a:ea typeface="Times New Roman"/>
                          <a:cs typeface="Arial"/>
                        </a:rPr>
                        <a:t>Mimosa</a:t>
                      </a:r>
                      <a:endParaRPr lang="en-GB" sz="1600" b="0" dirty="0">
                        <a:effectLst/>
                        <a:latin typeface="Times New Roman"/>
                        <a:ea typeface="Times New Roman"/>
                      </a:endParaRPr>
                    </a:p>
                    <a:p>
                      <a:pPr algn="ctr">
                        <a:spcAft>
                          <a:spcPts val="0"/>
                        </a:spcAft>
                      </a:pPr>
                      <a:r>
                        <a:rPr lang="en-GB" sz="1600" b="0" dirty="0">
                          <a:effectLst/>
                          <a:latin typeface="Calibri"/>
                          <a:ea typeface="Times New Roman"/>
                          <a:cs typeface="Arial"/>
                        </a:rPr>
                        <a:t>Beach </a:t>
                      </a:r>
                      <a:r>
                        <a:rPr lang="en-GB" sz="1600" b="0" dirty="0" smtClean="0">
                          <a:effectLst/>
                          <a:latin typeface="Calibri"/>
                          <a:ea typeface="Times New Roman"/>
                          <a:cs typeface="Arial"/>
                        </a:rPr>
                        <a:t>Activity</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smtClean="0">
                          <a:effectLst/>
                          <a:latin typeface="Calibri"/>
                          <a:ea typeface="Times New Roman"/>
                          <a:cs typeface="Arial"/>
                        </a:rPr>
                        <a:t>Music </a:t>
                      </a:r>
                      <a:r>
                        <a:rPr lang="en-GB" sz="1600" b="0" dirty="0">
                          <a:effectLst/>
                          <a:latin typeface="Calibri"/>
                          <a:ea typeface="Times New Roman"/>
                          <a:cs typeface="Arial"/>
                        </a:rPr>
                        <a:t>Quiz</a:t>
                      </a:r>
                      <a:endParaRPr lang="en-GB" sz="1600" b="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r h="467356">
                <a:tc>
                  <a:txBody>
                    <a:bodyPr/>
                    <a:lstStyle/>
                    <a:p>
                      <a:pPr algn="ctr"/>
                      <a:r>
                        <a:rPr lang="en-GB" sz="1600" b="1" baseline="0" dirty="0" smtClean="0"/>
                        <a:t>Wed 5</a:t>
                      </a:r>
                      <a:r>
                        <a:rPr lang="en-GB" sz="1600" b="1" baseline="30000" dirty="0" smtClean="0"/>
                        <a:t>th</a:t>
                      </a:r>
                      <a:r>
                        <a:rPr lang="en-GB" sz="1600" b="1" baseline="0" dirty="0" smtClean="0"/>
                        <a:t> June</a:t>
                      </a:r>
                      <a:endParaRPr lang="en-GB" sz="1600" b="1" dirty="0"/>
                    </a:p>
                  </a:txBody>
                  <a:tcPr/>
                </a:tc>
                <a:tc>
                  <a:txBody>
                    <a:bodyPr/>
                    <a:lstStyle/>
                    <a:p>
                      <a:pPr algn="ctr">
                        <a:spcAft>
                          <a:spcPts val="0"/>
                        </a:spcAft>
                      </a:pPr>
                      <a:r>
                        <a:rPr lang="en-GB" sz="1600" b="0">
                          <a:effectLst/>
                          <a:latin typeface="Calibri"/>
                          <a:ea typeface="Times New Roman"/>
                          <a:cs typeface="Arial"/>
                        </a:rPr>
                        <a:t>Body Boarding</a:t>
                      </a:r>
                      <a:endParaRPr lang="en-GB" sz="1600" b="0">
                        <a:effectLst/>
                        <a:latin typeface="Times New Roman"/>
                        <a:ea typeface="Times New Roman"/>
                      </a:endParaRPr>
                    </a:p>
                  </a:txBody>
                  <a:tcPr marL="68580" marR="68580" marT="0" marB="0"/>
                </a:tc>
                <a:tc>
                  <a:txBody>
                    <a:bodyPr/>
                    <a:lstStyle/>
                    <a:p>
                      <a:pPr algn="ctr">
                        <a:spcAft>
                          <a:spcPts val="0"/>
                        </a:spcAft>
                      </a:pPr>
                      <a:r>
                        <a:rPr lang="en-GB" sz="1600" b="0" dirty="0" err="1">
                          <a:effectLst/>
                          <a:latin typeface="Calibri"/>
                          <a:ea typeface="Times New Roman"/>
                          <a:cs typeface="Arial"/>
                        </a:rPr>
                        <a:t>Funboats</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a:effectLst/>
                          <a:latin typeface="Calibri"/>
                          <a:ea typeface="Times New Roman"/>
                          <a:cs typeface="Arial"/>
                        </a:rPr>
                        <a:t>Beach Olympics</a:t>
                      </a:r>
                      <a:endParaRPr lang="en-GB" sz="1600" b="0"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r h="542938">
                <a:tc>
                  <a:txBody>
                    <a:bodyPr/>
                    <a:lstStyle/>
                    <a:p>
                      <a:pPr algn="ctr"/>
                      <a:r>
                        <a:rPr lang="en-GB" sz="1600" b="1" baseline="0" dirty="0" smtClean="0"/>
                        <a:t>Thurs 6</a:t>
                      </a:r>
                      <a:r>
                        <a:rPr lang="en-GB" sz="1600" b="1" baseline="30000" dirty="0" smtClean="0"/>
                        <a:t>th</a:t>
                      </a:r>
                      <a:r>
                        <a:rPr lang="en-GB" sz="1600" b="1" baseline="0" dirty="0" smtClean="0"/>
                        <a:t> June</a:t>
                      </a:r>
                      <a:endParaRPr lang="en-GB" sz="1600" b="1" dirty="0"/>
                    </a:p>
                  </a:txBody>
                  <a:tcPr/>
                </a:tc>
                <a:tc>
                  <a:txBody>
                    <a:bodyPr/>
                    <a:lstStyle/>
                    <a:p>
                      <a:pPr algn="ctr">
                        <a:spcAft>
                          <a:spcPts val="0"/>
                        </a:spcAft>
                      </a:pPr>
                      <a:r>
                        <a:rPr lang="en-GB" sz="1600" b="0">
                          <a:effectLst/>
                          <a:latin typeface="Calibri"/>
                          <a:ea typeface="Times New Roman"/>
                          <a:cs typeface="Arial"/>
                        </a:rPr>
                        <a:t>Windsurfing/Raft building</a:t>
                      </a:r>
                      <a:endParaRPr lang="en-GB" sz="1600" b="0">
                        <a:effectLst/>
                        <a:latin typeface="Times New Roman"/>
                        <a:ea typeface="Times New Roman"/>
                      </a:endParaRPr>
                    </a:p>
                  </a:txBody>
                  <a:tcPr marL="68580" marR="68580" marT="0" marB="0"/>
                </a:tc>
                <a:tc>
                  <a:txBody>
                    <a:bodyPr/>
                    <a:lstStyle/>
                    <a:p>
                      <a:pPr algn="ctr">
                        <a:spcAft>
                          <a:spcPts val="0"/>
                        </a:spcAft>
                      </a:pPr>
                      <a:r>
                        <a:rPr lang="en-GB" sz="1600" b="0" dirty="0" err="1">
                          <a:effectLst/>
                          <a:latin typeface="Calibri"/>
                          <a:ea typeface="Times New Roman"/>
                          <a:cs typeface="Arial"/>
                        </a:rPr>
                        <a:t>Picos</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a:effectLst/>
                          <a:latin typeface="Calibri"/>
                          <a:ea typeface="Times New Roman"/>
                          <a:cs typeface="Arial"/>
                        </a:rPr>
                        <a:t>Talent </a:t>
                      </a:r>
                      <a:r>
                        <a:rPr lang="en-GB" sz="1600" b="0" dirty="0" smtClean="0">
                          <a:effectLst/>
                          <a:latin typeface="Calibri"/>
                          <a:ea typeface="Times New Roman"/>
                          <a:cs typeface="Arial"/>
                        </a:rPr>
                        <a:t>Show</a:t>
                      </a:r>
                      <a:endParaRPr lang="en-GB" sz="1600" b="0" dirty="0">
                        <a:effectLst/>
                        <a:latin typeface="Times New Roman"/>
                        <a:ea typeface="Times New Roman"/>
                      </a:endParaRPr>
                    </a:p>
                  </a:txBody>
                  <a:tcPr marL="68580" marR="68580" marT="0" marB="0"/>
                </a:tc>
                <a:extLst>
                  <a:ext uri="{0D108BD9-81ED-4DB2-BD59-A6C34878D82A}">
                    <a16:rowId xmlns:a16="http://schemas.microsoft.com/office/drawing/2014/main" val="10007"/>
                  </a:ext>
                </a:extLst>
              </a:tr>
              <a:tr h="576064">
                <a:tc>
                  <a:txBody>
                    <a:bodyPr/>
                    <a:lstStyle/>
                    <a:p>
                      <a:pPr algn="ctr"/>
                      <a:r>
                        <a:rPr lang="en-GB" sz="1600" b="1" baseline="0" dirty="0" smtClean="0"/>
                        <a:t>Fri 7</a:t>
                      </a:r>
                      <a:r>
                        <a:rPr lang="en-GB" sz="1600" b="1" baseline="30000" dirty="0" smtClean="0"/>
                        <a:t>th</a:t>
                      </a:r>
                      <a:r>
                        <a:rPr lang="en-GB" sz="1600" b="1" baseline="0" dirty="0" smtClean="0"/>
                        <a:t> June</a:t>
                      </a:r>
                      <a:endParaRPr lang="en-GB" sz="1600" b="1" dirty="0"/>
                    </a:p>
                  </a:txBody>
                  <a:tcPr/>
                </a:tc>
                <a:tc>
                  <a:txBody>
                    <a:bodyPr/>
                    <a:lstStyle/>
                    <a:p>
                      <a:pPr algn="ctr">
                        <a:spcAft>
                          <a:spcPts val="0"/>
                        </a:spcAft>
                      </a:pPr>
                      <a:r>
                        <a:rPr lang="en-GB" sz="1600" b="0" dirty="0">
                          <a:effectLst/>
                          <a:latin typeface="Calibri"/>
                          <a:ea typeface="Times New Roman"/>
                          <a:cs typeface="Arial"/>
                        </a:rPr>
                        <a:t>Catamarans/Sit on Kayaks</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a:effectLst/>
                          <a:latin typeface="Calibri"/>
                          <a:ea typeface="Times New Roman"/>
                          <a:cs typeface="Arial"/>
                        </a:rPr>
                        <a:t>Ocean Rider</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a:effectLst/>
                          <a:latin typeface="Calibri"/>
                          <a:ea typeface="Times New Roman"/>
                          <a:cs typeface="Arial"/>
                        </a:rPr>
                        <a:t>Depart Mimosa</a:t>
                      </a:r>
                      <a:endParaRPr lang="en-GB" sz="1600" b="0" dirty="0">
                        <a:effectLst/>
                        <a:latin typeface="Times New Roman"/>
                        <a:ea typeface="Times New Roman"/>
                      </a:endParaRPr>
                    </a:p>
                    <a:p>
                      <a:pPr algn="ctr">
                        <a:spcAft>
                          <a:spcPts val="0"/>
                        </a:spcAft>
                      </a:pPr>
                      <a:r>
                        <a:rPr lang="en-GB" sz="1600" b="0" dirty="0">
                          <a:effectLst/>
                          <a:latin typeface="Calibri"/>
                          <a:ea typeface="Times New Roman"/>
                          <a:cs typeface="Arial"/>
                        </a:rPr>
                        <a:t> </a:t>
                      </a:r>
                      <a:endParaRPr lang="en-GB" sz="1600" b="0" dirty="0">
                        <a:effectLst/>
                        <a:latin typeface="Times New Roman"/>
                        <a:ea typeface="Times New Roman"/>
                      </a:endParaRPr>
                    </a:p>
                  </a:txBody>
                  <a:tcPr marL="68580" marR="68580" marT="0" marB="0"/>
                </a:tc>
                <a:extLst>
                  <a:ext uri="{0D108BD9-81ED-4DB2-BD59-A6C34878D82A}">
                    <a16:rowId xmlns:a16="http://schemas.microsoft.com/office/drawing/2014/main" val="10008"/>
                  </a:ext>
                </a:extLst>
              </a:tr>
              <a:tr h="467356">
                <a:tc>
                  <a:txBody>
                    <a:bodyPr/>
                    <a:lstStyle/>
                    <a:p>
                      <a:pPr algn="ctr"/>
                      <a:r>
                        <a:rPr lang="en-GB" sz="1600" b="1" baseline="0" dirty="0" smtClean="0"/>
                        <a:t>Sat 8</a:t>
                      </a:r>
                      <a:r>
                        <a:rPr lang="en-GB" sz="1600" b="1" baseline="30000" dirty="0" smtClean="0"/>
                        <a:t>th</a:t>
                      </a:r>
                      <a:r>
                        <a:rPr lang="en-GB" sz="1600" b="1" baseline="0" dirty="0" smtClean="0"/>
                        <a:t> June</a:t>
                      </a:r>
                      <a:endParaRPr lang="en-GB" sz="1600" b="1" dirty="0"/>
                    </a:p>
                  </a:txBody>
                  <a:tcPr/>
                </a:tc>
                <a:tc>
                  <a:txBody>
                    <a:bodyPr/>
                    <a:lstStyle/>
                    <a:p>
                      <a:pPr algn="ctr">
                        <a:spcAft>
                          <a:spcPts val="0"/>
                        </a:spcAft>
                      </a:pPr>
                      <a:r>
                        <a:rPr lang="en-GB" sz="1600" b="0" dirty="0">
                          <a:effectLst/>
                          <a:latin typeface="Calibri"/>
                          <a:ea typeface="Times New Roman"/>
                          <a:cs typeface="Arial"/>
                        </a:rPr>
                        <a:t>Morning Ferry</a:t>
                      </a:r>
                      <a:endParaRPr lang="en-GB" sz="1600" b="0" dirty="0">
                        <a:effectLst/>
                        <a:latin typeface="Times New Roman"/>
                        <a:ea typeface="Times New Roman"/>
                      </a:endParaRPr>
                    </a:p>
                    <a:p>
                      <a:pPr algn="ctr">
                        <a:spcAft>
                          <a:spcPts val="0"/>
                        </a:spcAft>
                      </a:pPr>
                      <a:r>
                        <a:rPr lang="en-GB" sz="1600" b="0" dirty="0">
                          <a:effectLst/>
                          <a:latin typeface="Calibri"/>
                          <a:ea typeface="Times New Roman"/>
                          <a:cs typeface="Arial"/>
                        </a:rPr>
                        <a:t>To Dover</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a:effectLst/>
                          <a:latin typeface="Calibri"/>
                          <a:ea typeface="Times New Roman"/>
                          <a:cs typeface="Arial"/>
                        </a:rPr>
                        <a:t>Coach travel to school</a:t>
                      </a:r>
                      <a:endParaRPr lang="en-GB" sz="1600" b="0" dirty="0">
                        <a:effectLst/>
                        <a:latin typeface="Times New Roman"/>
                        <a:ea typeface="Times New Roman"/>
                      </a:endParaRPr>
                    </a:p>
                  </a:txBody>
                  <a:tcPr marL="68580" marR="68580" marT="0" marB="0"/>
                </a:tc>
                <a:tc>
                  <a:txBody>
                    <a:bodyPr/>
                    <a:lstStyle/>
                    <a:p>
                      <a:pPr algn="ctr">
                        <a:spcAft>
                          <a:spcPts val="0"/>
                        </a:spcAft>
                      </a:pPr>
                      <a:r>
                        <a:rPr lang="en-GB" sz="1600" b="0" dirty="0" smtClean="0">
                          <a:effectLst/>
                          <a:latin typeface="Calibri"/>
                          <a:ea typeface="Times New Roman"/>
                          <a:cs typeface="Arial"/>
                        </a:rPr>
                        <a:t>Home @ 9.30pm</a:t>
                      </a:r>
                      <a:endParaRPr lang="en-GB" sz="1600" b="0" dirty="0">
                        <a:effectLst/>
                        <a:latin typeface="Times New Roman"/>
                        <a:ea typeface="Times New Roman"/>
                      </a:endParaRPr>
                    </a:p>
                    <a:p>
                      <a:pPr algn="ctr">
                        <a:spcAft>
                          <a:spcPts val="0"/>
                        </a:spcAft>
                      </a:pPr>
                      <a:r>
                        <a:rPr lang="en-GB" sz="1600" b="0" dirty="0">
                          <a:effectLst/>
                          <a:latin typeface="Calibri"/>
                          <a:ea typeface="Times New Roman"/>
                          <a:cs typeface="Arial"/>
                        </a:rPr>
                        <a:t> </a:t>
                      </a:r>
                      <a:endParaRPr lang="en-GB" sz="1600" b="0" dirty="0">
                        <a:effectLst/>
                        <a:latin typeface="Times New Roman"/>
                        <a:ea typeface="Times New Roman"/>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740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476672"/>
            <a:ext cx="7024744" cy="1143000"/>
          </a:xfrm>
        </p:spPr>
        <p:txBody>
          <a:bodyPr/>
          <a:lstStyle/>
          <a:p>
            <a:r>
              <a:rPr lang="en-GB" dirty="0" smtClean="0"/>
              <a:t>Mimosa…The Beach!</a:t>
            </a:r>
            <a:endParaRPr lang="en-GB" dirty="0"/>
          </a:p>
        </p:txBody>
      </p:sp>
      <p:sp>
        <p:nvSpPr>
          <p:cNvPr id="4"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sp>
        <p:nvSpPr>
          <p:cNvPr id="6" name="Content Placeholder 1"/>
          <p:cNvSpPr txBox="1">
            <a:spLocks/>
          </p:cNvSpPr>
          <p:nvPr/>
        </p:nvSpPr>
        <p:spPr>
          <a:xfrm>
            <a:off x="889626" y="1772816"/>
            <a:ext cx="7408333" cy="4065315"/>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GB" dirty="0" smtClean="0"/>
              <a:t>We will leave the </a:t>
            </a:r>
            <a:r>
              <a:rPr lang="en-GB" dirty="0" err="1" smtClean="0"/>
              <a:t>Ardeche</a:t>
            </a:r>
            <a:r>
              <a:rPr lang="en-GB" dirty="0" smtClean="0"/>
              <a:t> on Tuesday </a:t>
            </a:r>
            <a:r>
              <a:rPr lang="en-GB" dirty="0"/>
              <a:t>4</a:t>
            </a:r>
            <a:r>
              <a:rPr lang="en-GB" baseline="30000" dirty="0" smtClean="0"/>
              <a:t>th</a:t>
            </a:r>
            <a:r>
              <a:rPr lang="en-GB" dirty="0" smtClean="0"/>
              <a:t> June and travel down to the beach at PGL Mimosa.</a:t>
            </a:r>
          </a:p>
          <a:p>
            <a:pPr marL="68580" indent="0">
              <a:buFont typeface="Wingdings 2" pitchFamily="18" charset="2"/>
              <a:buNone/>
            </a:pPr>
            <a:endParaRPr lang="en-GB" dirty="0" smtClean="0"/>
          </a:p>
          <a:p>
            <a:r>
              <a:rPr lang="en-GB" dirty="0" smtClean="0"/>
              <a:t>We participate in 3 and a half days of beach activities, these activities are subject to change dependent on the weather.</a:t>
            </a:r>
          </a:p>
          <a:p>
            <a:pPr marL="68580" indent="0">
              <a:buFont typeface="Wingdings 2" pitchFamily="18" charset="2"/>
              <a:buNone/>
            </a:pPr>
            <a:endParaRPr lang="en-GB" dirty="0" smtClean="0"/>
          </a:p>
          <a:p>
            <a:r>
              <a:rPr lang="en-GB" dirty="0" smtClean="0"/>
              <a:t>We depart Mimosa after dinner on Friday to arrive in time for the Saturday morning ferry from Calais to Dover.</a:t>
            </a:r>
          </a:p>
          <a:p>
            <a:pPr marL="0" indent="0">
              <a:buFont typeface="Wingdings 2" pitchFamily="18" charset="2"/>
              <a:buNone/>
            </a:pPr>
            <a:endParaRPr lang="en-GB" dirty="0"/>
          </a:p>
        </p:txBody>
      </p:sp>
    </p:spTree>
    <p:extLst>
      <p:ext uri="{BB962C8B-B14F-4D97-AF65-F5344CB8AC3E}">
        <p14:creationId xmlns:p14="http://schemas.microsoft.com/office/powerpoint/2010/main" val="107686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563448"/>
            <a:ext cx="7024744" cy="1143000"/>
          </a:xfrm>
        </p:spPr>
        <p:txBody>
          <a:bodyPr/>
          <a:lstStyle/>
          <a:p>
            <a:r>
              <a:rPr lang="en-GB" dirty="0" smtClean="0"/>
              <a:t>Mimosa Beach Activities</a:t>
            </a:r>
            <a:endParaRPr lang="en-GB" dirty="0"/>
          </a:p>
        </p:txBody>
      </p:sp>
      <p:pic>
        <p:nvPicPr>
          <p:cNvPr id="1026" name="Picture 2" descr="H:\Watersports Trip\France 2013-4\Photos for board\IMG_0602 (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00808"/>
            <a:ext cx="3262373" cy="22299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Watersports Trip\France 2013-4\Photos for board\IMG_0492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1700808"/>
            <a:ext cx="4522373" cy="44099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Watersports Trip\France 2013-4\Photos for board\IMG_0604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4003589"/>
            <a:ext cx="3240360" cy="21071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spTree>
    <p:extLst>
      <p:ext uri="{BB962C8B-B14F-4D97-AF65-F5344CB8AC3E}">
        <p14:creationId xmlns:p14="http://schemas.microsoft.com/office/powerpoint/2010/main" val="2961349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332656"/>
            <a:ext cx="7024744" cy="1143000"/>
          </a:xfrm>
        </p:spPr>
        <p:txBody>
          <a:bodyPr/>
          <a:lstStyle/>
          <a:p>
            <a:r>
              <a:rPr lang="en-GB" dirty="0" smtClean="0"/>
              <a:t>Forms</a:t>
            </a:r>
            <a:endParaRPr lang="en-GB" dirty="0"/>
          </a:p>
        </p:txBody>
      </p:sp>
      <p:sp>
        <p:nvSpPr>
          <p:cNvPr id="2" name="Content Placeholder 1"/>
          <p:cNvSpPr>
            <a:spLocks noGrp="1"/>
          </p:cNvSpPr>
          <p:nvPr>
            <p:ph idx="1"/>
          </p:nvPr>
        </p:nvSpPr>
        <p:spPr>
          <a:xfrm>
            <a:off x="872067" y="1484784"/>
            <a:ext cx="7408333" cy="4896544"/>
          </a:xfrm>
        </p:spPr>
        <p:txBody>
          <a:bodyPr>
            <a:noAutofit/>
          </a:bodyPr>
          <a:lstStyle/>
          <a:p>
            <a:pPr marL="0" indent="0">
              <a:buNone/>
            </a:pPr>
            <a:r>
              <a:rPr lang="en-GB" sz="2800" dirty="0" smtClean="0"/>
              <a:t>I will collect all forms in at the end.</a:t>
            </a:r>
          </a:p>
          <a:p>
            <a:pPr marL="0" indent="0">
              <a:buNone/>
            </a:pPr>
            <a:endParaRPr lang="en-GB" sz="2800" dirty="0"/>
          </a:p>
          <a:p>
            <a:pPr marL="0" indent="0">
              <a:buNone/>
            </a:pPr>
            <a:r>
              <a:rPr lang="en-GB" sz="2800" dirty="0" smtClean="0"/>
              <a:t>If any forms are missing or you need other copies please let me know at the end.</a:t>
            </a:r>
            <a:endParaRPr lang="en-GB" sz="1800" dirty="0"/>
          </a:p>
        </p:txBody>
      </p:sp>
      <p:sp>
        <p:nvSpPr>
          <p:cNvPr id="4" name="Title 1"/>
          <p:cNvSpPr txBox="1">
            <a:spLocks/>
          </p:cNvSpPr>
          <p:nvPr/>
        </p:nvSpPr>
        <p:spPr>
          <a:xfrm>
            <a:off x="4644008" y="-99392"/>
            <a:ext cx="3528392" cy="1296145"/>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smtClean="0"/>
              <a:t/>
            </a:r>
            <a:br>
              <a:rPr lang="en-GB"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900" dirty="0" smtClean="0"/>
              <a:t/>
            </a:r>
            <a:br>
              <a:rPr lang="en-GB" sz="900" dirty="0" smtClean="0"/>
            </a:br>
            <a:r>
              <a:rPr lang="en-GB" sz="1800" b="1" dirty="0" smtClean="0">
                <a:solidFill>
                  <a:schemeClr val="bg1"/>
                </a:solidFill>
                <a:effectLst>
                  <a:outerShdw blurRad="38100" dist="38100" dir="2700000" algn="tl">
                    <a:srgbClr val="000000">
                      <a:alpha val="43137"/>
                    </a:srgbClr>
                  </a:outerShdw>
                </a:effectLst>
              </a:rPr>
              <a:t>Water Sports Trip 2019</a:t>
            </a:r>
            <a:br>
              <a:rPr lang="en-GB" sz="1800" b="1" dirty="0" smtClean="0">
                <a:solidFill>
                  <a:schemeClr val="bg1"/>
                </a:solidFill>
                <a:effectLst>
                  <a:outerShdw blurRad="38100" dist="38100" dir="2700000" algn="tl">
                    <a:srgbClr val="000000">
                      <a:alpha val="43137"/>
                    </a:srgbClr>
                  </a:outerShdw>
                </a:effectLst>
              </a:rPr>
            </a:br>
            <a:r>
              <a:rPr lang="en-GB" sz="1800" b="1" dirty="0" smtClean="0">
                <a:solidFill>
                  <a:schemeClr val="bg1"/>
                </a:solidFill>
                <a:effectLst>
                  <a:outerShdw blurRad="38100" dist="38100" dir="2700000" algn="tl">
                    <a:srgbClr val="000000">
                      <a:alpha val="43137"/>
                    </a:srgbClr>
                  </a:outerShdw>
                </a:effectLst>
              </a:rPr>
              <a:t>Parent Meeting</a:t>
            </a:r>
            <a:r>
              <a:rPr lang="en-GB" dirty="0" smtClean="0"/>
              <a:t/>
            </a:r>
            <a:br>
              <a:rPr lang="en-GB" dirty="0" smtClean="0"/>
            </a:br>
            <a:endParaRPr lang="en-GB" dirty="0"/>
          </a:p>
        </p:txBody>
      </p:sp>
    </p:spTree>
    <p:extLst>
      <p:ext uri="{BB962C8B-B14F-4D97-AF65-F5344CB8AC3E}">
        <p14:creationId xmlns:p14="http://schemas.microsoft.com/office/powerpoint/2010/main" val="1870287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1">
      <a:dk1>
        <a:sysClr val="windowText" lastClr="000000"/>
      </a:dk1>
      <a:lt1>
        <a:sysClr val="window" lastClr="FFFFFF"/>
      </a:lt1>
      <a:dk2>
        <a:srgbClr val="464646"/>
      </a:dk2>
      <a:lt2>
        <a:srgbClr val="DEF5FA"/>
      </a:lt2>
      <a:accent1>
        <a:srgbClr val="2DA2BF"/>
      </a:accent1>
      <a:accent2>
        <a:srgbClr val="77D5EA"/>
      </a:accent2>
      <a:accent3>
        <a:srgbClr val="EB641B"/>
      </a:accent3>
      <a:accent4>
        <a:srgbClr val="39639D"/>
      </a:accent4>
      <a:accent5>
        <a:srgbClr val="474B78"/>
      </a:accent5>
      <a:accent6>
        <a:srgbClr val="7D3C4A"/>
      </a:accent6>
      <a:hlink>
        <a:srgbClr val="FF8119"/>
      </a:hlink>
      <a:folHlink>
        <a:srgbClr val="44B9E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518</TotalTime>
  <Words>1184</Words>
  <Application>Microsoft Office PowerPoint</Application>
  <PresentationFormat>On-screen Show (4:3)</PresentationFormat>
  <Paragraphs>196</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Century Gothic</vt:lpstr>
      <vt:lpstr>Courier New</vt:lpstr>
      <vt:lpstr>Symbol</vt:lpstr>
      <vt:lpstr>Times New Roman</vt:lpstr>
      <vt:lpstr>Wingdings</vt:lpstr>
      <vt:lpstr>Wingdings 2</vt:lpstr>
      <vt:lpstr>Austin</vt:lpstr>
      <vt:lpstr>PowerPoint Presentation</vt:lpstr>
      <vt:lpstr>Welcome</vt:lpstr>
      <vt:lpstr>Departure</vt:lpstr>
      <vt:lpstr>Domaine de Segries</vt:lpstr>
      <vt:lpstr>Domaine de Segries</vt:lpstr>
      <vt:lpstr>Itinerary</vt:lpstr>
      <vt:lpstr>Mimosa…The Beach!</vt:lpstr>
      <vt:lpstr>Mimosa Beach Activities</vt:lpstr>
      <vt:lpstr>Forms</vt:lpstr>
      <vt:lpstr>Kit List</vt:lpstr>
      <vt:lpstr>Passport/Money</vt:lpstr>
      <vt:lpstr>Mobile Phones</vt:lpstr>
      <vt:lpstr>Questions</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Sports Trip 2016 Parents Meeting</dc:title>
  <dc:creator>Elizabeth Y Neil</dc:creator>
  <cp:lastModifiedBy>Paul Donnelly</cp:lastModifiedBy>
  <cp:revision>51</cp:revision>
  <cp:lastPrinted>2016-04-26T15:28:28Z</cp:lastPrinted>
  <dcterms:created xsi:type="dcterms:W3CDTF">2016-04-20T10:25:01Z</dcterms:created>
  <dcterms:modified xsi:type="dcterms:W3CDTF">2019-05-10T08:35:55Z</dcterms:modified>
</cp:coreProperties>
</file>