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6EC14E-2B5D-4C60-B7FA-AF4AB29C5A9C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DC56F-ECBD-4CF8-B7F3-2C7ACE614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A758-76B6-4E3A-A3A1-4DAA7D3635A6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C017-A0C2-4003-9840-9B3852DE4E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3FDC-C903-4759-B134-9784E3E41AE5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DBF0-97F8-4939-BDF9-56EC2E3F6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452-ABC7-4D8A-86DF-3F5BEE2C6737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9A9B5-C18D-426A-B06E-A8188DB173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316B45-F03D-454D-AE96-09D6383AE073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1469B7-7BC3-4DBB-BE60-DB52D250A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46EBFB-88EF-4D46-9087-059B84D8B44D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618164-E130-402B-B170-FA18BB3FDD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53F261-079C-4AE8-91F0-21DE2834AA70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DD6183-87A1-4839-8EF2-7E98A4E3F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C5E5-2D52-44D0-9E9B-ADC6AA2809C4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AF25-56A9-4D3F-9191-041EEBBFE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992273-85A0-4447-8241-BC3B4960CD4D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9B89A2-0691-4648-B12B-0119A97D34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71E3-F769-4172-9251-C250FE298D35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F8A4-08CC-40A0-B7CD-5BFBEFD08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829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819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829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819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829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819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688B4-EB37-44DA-B0F0-C833CCBC92C6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1FE674-23A1-49BE-9271-75D090AC9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 advClick="0" advTm="10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BDF22D5-3E17-45C6-842D-BA2BCA9C0074}" type="datetimeFigureOut">
              <a:rPr lang="en-GB"/>
              <a:pPr>
                <a:defRPr/>
              </a:pPr>
              <a:t>07/09/2017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D32BCF-DACF-4D51-9EAB-365EA84494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 spd="slow" advClick="0" advTm="10000"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entury Gothic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827088" y="333375"/>
            <a:ext cx="75612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 dirty="0">
                <a:latin typeface="Comic Sans MS" pitchFamily="66" charset="0"/>
              </a:rPr>
              <a:t>Welcome to </a:t>
            </a:r>
            <a:r>
              <a:rPr lang="en-GB" sz="4800" b="1" u="sng">
                <a:latin typeface="Comic Sans MS" pitchFamily="66" charset="0"/>
              </a:rPr>
              <a:t>Primary </a:t>
            </a:r>
            <a:r>
              <a:rPr lang="en-GB" sz="4800" b="1" u="sng" smtClean="0">
                <a:latin typeface="Comic Sans MS" pitchFamily="66" charset="0"/>
              </a:rPr>
              <a:t>2</a:t>
            </a:r>
            <a:endParaRPr lang="en-GB" sz="4800" b="1" u="sng" dirty="0">
              <a:latin typeface="Comic Sans MS" pitchFamily="66" charset="0"/>
            </a:endParaRPr>
          </a:p>
        </p:txBody>
      </p:sp>
      <p:pic>
        <p:nvPicPr>
          <p:cNvPr id="13315" name="Picture 13" descr="MM90004656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700213"/>
            <a:ext cx="3455987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1403350" y="115888"/>
            <a:ext cx="66976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Sciences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755650" y="3644900"/>
            <a:ext cx="7415213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Planet Earth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Forces, electricity and waves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Biological systems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Materials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Topical Science</a:t>
            </a:r>
          </a:p>
        </p:txBody>
      </p:sp>
      <p:pic>
        <p:nvPicPr>
          <p:cNvPr id="21507" name="Picture 9" descr="MM900354718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1125538"/>
            <a:ext cx="15113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684213" y="2852738"/>
            <a:ext cx="8135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Comic Sans MS" pitchFamily="66" charset="0"/>
              </a:rPr>
              <a:t>This session our topics will </a:t>
            </a:r>
            <a:r>
              <a:rPr lang="en-GB" sz="1600" b="1" i="1" dirty="0" smtClean="0">
                <a:latin typeface="Comic Sans MS" pitchFamily="66" charset="0"/>
              </a:rPr>
              <a:t>include ‘Materials’, ‘The Senses’, ‘Forces’, Living Things’ and Topical Science.</a:t>
            </a:r>
            <a:endParaRPr lang="en-GB" sz="16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1403350" y="115888"/>
            <a:ext cx="66976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Technologies</a:t>
            </a: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79388" y="3260725"/>
            <a:ext cx="856932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 dirty="0">
                <a:latin typeface="Comic Sans MS" pitchFamily="66" charset="0"/>
              </a:rPr>
              <a:t>Technological developments in society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 dirty="0">
                <a:latin typeface="Comic Sans MS" pitchFamily="66" charset="0"/>
              </a:rPr>
              <a:t>ICT to enhance learning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 dirty="0" smtClean="0">
                <a:latin typeface="Comic Sans MS" pitchFamily="66" charset="0"/>
              </a:rPr>
              <a:t>Food </a:t>
            </a:r>
            <a:r>
              <a:rPr lang="en-GB" sz="2000" b="1" dirty="0">
                <a:latin typeface="Comic Sans MS" pitchFamily="66" charset="0"/>
              </a:rPr>
              <a:t>and textiles contexts for developing technological skills and knowledge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 dirty="0">
                <a:latin typeface="Comic Sans MS" pitchFamily="66" charset="0"/>
              </a:rPr>
              <a:t>Craft, design, engineering and graphics contexts for developing technological skills and knowledge.</a:t>
            </a:r>
          </a:p>
        </p:txBody>
      </p:sp>
      <p:pic>
        <p:nvPicPr>
          <p:cNvPr id="22531" name="Picture 7" descr="MM90023626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981075"/>
            <a:ext cx="1512888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611188" y="2565400"/>
            <a:ext cx="784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Children are encouraged to use technology throughout the curriculum.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1331913" y="260350"/>
            <a:ext cx="66976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Expressive Arts</a:t>
            </a:r>
          </a:p>
        </p:txBody>
      </p:sp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179388" y="3644900"/>
            <a:ext cx="87122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Participation in performances and presentations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Art and design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Dance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Drama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 smtClean="0">
                <a:latin typeface="Comic Sans MS" pitchFamily="66" charset="0"/>
              </a:rPr>
              <a:t>Music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23555" name="Picture 7" descr="MM90039572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125538"/>
            <a:ext cx="14414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611188" y="2852738"/>
            <a:ext cx="784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Expressive Art opportunities allow pupils to develop their creativity.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1258888" y="260350"/>
            <a:ext cx="66976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Religious and Moral Education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684213" y="4581525"/>
            <a:ext cx="82089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Christianity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 smtClean="0">
                <a:latin typeface="Comic Sans MS" pitchFamily="66" charset="0"/>
              </a:rPr>
              <a:t>Development </a:t>
            </a:r>
            <a:r>
              <a:rPr lang="en-GB" sz="2800" b="1" dirty="0">
                <a:latin typeface="Comic Sans MS" pitchFamily="66" charset="0"/>
              </a:rPr>
              <a:t>of beliefs and values</a:t>
            </a:r>
          </a:p>
        </p:txBody>
      </p:sp>
      <p:pic>
        <p:nvPicPr>
          <p:cNvPr id="24579" name="Picture 7" descr="MM90017250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002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468313" y="3644900"/>
            <a:ext cx="8351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Comic Sans MS" pitchFamily="66" charset="0"/>
              </a:rPr>
              <a:t>The topics covered this session will include </a:t>
            </a:r>
            <a:r>
              <a:rPr lang="en-GB" sz="1600" b="1" i="1" dirty="0" smtClean="0">
                <a:latin typeface="Comic Sans MS" pitchFamily="66" charset="0"/>
              </a:rPr>
              <a:t>‘religious stories and similarities across religions’.</a:t>
            </a:r>
            <a:endParaRPr lang="en-GB" sz="16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6976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French</a:t>
            </a:r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755650" y="4365625"/>
            <a:ext cx="74882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Listening and Talking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Reading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Writing</a:t>
            </a:r>
          </a:p>
        </p:txBody>
      </p:sp>
      <p:pic>
        <p:nvPicPr>
          <p:cNvPr id="25603" name="Picture 7" descr="MM900178248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412875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611188" y="3500438"/>
            <a:ext cx="784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Comic Sans MS" pitchFamily="66" charset="0"/>
              </a:rPr>
              <a:t>This session French will be taught by Mrs </a:t>
            </a:r>
            <a:r>
              <a:rPr lang="en-GB" sz="1600" b="1" i="1" dirty="0" smtClean="0">
                <a:latin typeface="Comic Sans MS" pitchFamily="66" charset="0"/>
              </a:rPr>
              <a:t>MacLean.</a:t>
            </a:r>
            <a:endParaRPr lang="en-GB" sz="16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6976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Other Key Areas</a:t>
            </a:r>
          </a:p>
        </p:txBody>
      </p:sp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684213" y="4149080"/>
            <a:ext cx="60483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 smtClean="0">
                <a:latin typeface="Comic Sans MS" pitchFamily="66" charset="0"/>
              </a:rPr>
              <a:t>Enterprise </a:t>
            </a:r>
            <a:endParaRPr lang="en-GB" sz="1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 smtClean="0">
                <a:latin typeface="Comic Sans MS" pitchFamily="66" charset="0"/>
              </a:rPr>
              <a:t>Citizenship</a:t>
            </a:r>
            <a:endParaRPr lang="en-GB" sz="28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Rights and </a:t>
            </a:r>
            <a:r>
              <a:rPr lang="en-GB" sz="2800" b="1" dirty="0" smtClean="0">
                <a:latin typeface="Comic Sans MS" pitchFamily="66" charset="0"/>
              </a:rPr>
              <a:t>Responsibilities</a:t>
            </a:r>
          </a:p>
        </p:txBody>
      </p:sp>
      <p:pic>
        <p:nvPicPr>
          <p:cNvPr id="26627" name="Picture 7" descr="MM900041015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1268413"/>
            <a:ext cx="13747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468313" y="3716338"/>
            <a:ext cx="820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Opportunities to develop lifelong skills are provided throughout the curriculum.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1403350" y="188913"/>
            <a:ext cx="66976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Homework Diaries</a:t>
            </a:r>
          </a:p>
        </p:txBody>
      </p:sp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755650" y="2924175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omic Sans MS" pitchFamily="66" charset="0"/>
              </a:rPr>
              <a:t>Please check your child’s homework diary daily. </a:t>
            </a:r>
          </a:p>
          <a:p>
            <a:pPr algn="ctr"/>
            <a:r>
              <a:rPr lang="en-GB" sz="2400" b="1" dirty="0">
                <a:latin typeface="Comic Sans MS" pitchFamily="66" charset="0"/>
              </a:rPr>
              <a:t>It will detail:</a:t>
            </a:r>
          </a:p>
          <a:p>
            <a:endParaRPr lang="en-GB" sz="24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2400" b="1" dirty="0">
                <a:latin typeface="Comic Sans MS" pitchFamily="66" charset="0"/>
              </a:rPr>
              <a:t>Homework issued</a:t>
            </a:r>
          </a:p>
          <a:p>
            <a:endParaRPr lang="en-GB" sz="24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2400" b="1" dirty="0">
                <a:latin typeface="Comic Sans MS" pitchFamily="66" charset="0"/>
              </a:rPr>
              <a:t>Trip dates</a:t>
            </a:r>
          </a:p>
          <a:p>
            <a:endParaRPr lang="en-GB" sz="24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2400" b="1" dirty="0">
                <a:latin typeface="Comic Sans MS" pitchFamily="66" charset="0"/>
              </a:rPr>
              <a:t>Any notes from the teacher</a:t>
            </a:r>
          </a:p>
        </p:txBody>
      </p:sp>
      <p:pic>
        <p:nvPicPr>
          <p:cNvPr id="27651" name="Picture 7" descr="MM90028319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125538"/>
            <a:ext cx="1512887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1331913" y="188913"/>
            <a:ext cx="66976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Homework</a:t>
            </a:r>
          </a:p>
        </p:txBody>
      </p: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611188" y="1196975"/>
            <a:ext cx="7705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Could you please sign homework and encourage your child to present their work neatly.</a:t>
            </a:r>
          </a:p>
        </p:txBody>
      </p:sp>
      <p:pic>
        <p:nvPicPr>
          <p:cNvPr id="28675" name="Picture 7" descr="MM9002836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1557338"/>
            <a:ext cx="1268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468313" y="2060848"/>
            <a:ext cx="84963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>
                <a:latin typeface="Comic Sans MS" pitchFamily="66" charset="0"/>
              </a:rPr>
              <a:t>Homework should:</a:t>
            </a:r>
          </a:p>
          <a:p>
            <a:endParaRPr lang="en-US" sz="800" b="1" u="sng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Allow practice and consolidation of work done in class.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Allow preparation for future class work.</a:t>
            </a:r>
          </a:p>
          <a:p>
            <a:endParaRPr lang="en-GB" sz="800" b="1" dirty="0" smtClean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latin typeface="Comic Sans MS" pitchFamily="66" charset="0"/>
              </a:rPr>
              <a:t>Offer access to resources not available in school.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Help develop skills in using libraries and other learning resources.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Help train pupils in planning and </a:t>
            </a:r>
            <a:r>
              <a:rPr lang="en-US" sz="2000" b="1" dirty="0" err="1">
                <a:latin typeface="Comic Sans MS" pitchFamily="66" charset="0"/>
              </a:rPr>
              <a:t>organising</a:t>
            </a:r>
            <a:r>
              <a:rPr lang="en-US" sz="2000" b="1" dirty="0">
                <a:latin typeface="Comic Sans MS" pitchFamily="66" charset="0"/>
              </a:rPr>
              <a:t> time.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Develop good habits and self-discipline.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Encourage responsibility for learning.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Provide information for parents.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Provide opportunities for parental cooperation and support.</a:t>
            </a:r>
          </a:p>
          <a:p>
            <a:endParaRPr lang="en-GB" sz="8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Create a channel for home/school liaison</a:t>
            </a:r>
            <a:endParaRPr lang="en-GB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6912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 smtClean="0"/>
              <a:t>Welcome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 smtClean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 smtClean="0"/>
              <a:t>Class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 smtClean="0"/>
              <a:t>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 smtClean="0"/>
              <a:t>Questions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651862"/>
      </p:ext>
    </p:extLst>
  </p:cSld>
  <p:clrMapOvr>
    <a:masterClrMapping/>
  </p:clrMapOvr>
  <p:transition spd="slow" advClick="0" advTm="10000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1403350" y="476250"/>
            <a:ext cx="6480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Reading</a:t>
            </a:r>
          </a:p>
        </p:txBody>
      </p:sp>
      <p:sp>
        <p:nvSpPr>
          <p:cNvPr id="14338" name="Text Box 11"/>
          <p:cNvSpPr txBox="1">
            <a:spLocks noChangeArrowheads="1"/>
          </p:cNvSpPr>
          <p:nvPr/>
        </p:nvSpPr>
        <p:spPr bwMode="auto">
          <a:xfrm>
            <a:off x="684213" y="3933825"/>
            <a:ext cx="7848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Enjoyment and choice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Tools for reading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Finding and using information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Understanding, analysing and evaluating</a:t>
            </a:r>
          </a:p>
        </p:txBody>
      </p:sp>
      <p:pic>
        <p:nvPicPr>
          <p:cNvPr id="14339" name="Picture 13" descr="MM900041016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1341438"/>
            <a:ext cx="15843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611188" y="2924175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A love of reading is encouraged throughout the school. Various reading skills are learned through reading a variety of genres.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0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Phonics and Spelling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4221163"/>
            <a:ext cx="842486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The phonics programme helps pupils with their reading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Pupils use the ‘Look, </a:t>
            </a:r>
            <a:r>
              <a:rPr lang="en-GB" sz="2800" b="1" dirty="0" smtClean="0">
                <a:latin typeface="Comic Sans MS" pitchFamily="66" charset="0"/>
              </a:rPr>
              <a:t>Say, Cover</a:t>
            </a:r>
            <a:r>
              <a:rPr lang="en-GB" sz="2800" b="1" dirty="0">
                <a:latin typeface="Comic Sans MS" pitchFamily="66" charset="0"/>
              </a:rPr>
              <a:t>, Write and Check’ method to learn </a:t>
            </a:r>
            <a:r>
              <a:rPr lang="en-GB" sz="2800" b="1" dirty="0" smtClean="0">
                <a:latin typeface="Comic Sans MS" pitchFamily="66" charset="0"/>
              </a:rPr>
              <a:t>spelling as well as a number of active spelling strategies.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15363" name="Picture 7" descr="MM900178207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628775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755650" y="4149725"/>
            <a:ext cx="7920038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Enjoyment and choice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Tools for writing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Organising and using information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Creating texts</a:t>
            </a: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403350" y="476250"/>
            <a:ext cx="6480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Writing</a:t>
            </a:r>
          </a:p>
        </p:txBody>
      </p:sp>
      <p:pic>
        <p:nvPicPr>
          <p:cNvPr id="16387" name="Picture 9" descr="MM900303301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765175"/>
            <a:ext cx="20415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611188" y="3141663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In Primary 2, the children work on creating a variety of pieces of work. This develops their skills in functional, personal and imaginative writing.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1403350" y="260350"/>
            <a:ext cx="6480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Talking and Listening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468313" y="3644900"/>
            <a:ext cx="84963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Enjoyment and choice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Tools for listening and talking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Finding and using information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Understanding, analysing and evaluating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Creating texts</a:t>
            </a:r>
          </a:p>
        </p:txBody>
      </p:sp>
      <p:pic>
        <p:nvPicPr>
          <p:cNvPr id="17411" name="Picture 11" descr="MM900309746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196975"/>
            <a:ext cx="19446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611188" y="2708275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>
                <a:latin typeface="Comic Sans MS" pitchFamily="66" charset="0"/>
              </a:rPr>
              <a:t>Opportunities are provided across the curriculum for children to discuss and listen to a variety of media.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1403350" y="260350"/>
            <a:ext cx="6480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Mathematics</a:t>
            </a: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250825" y="1341438"/>
            <a:ext cx="8713788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Estimation and rounding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Number and number processes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Fractions, decimal fractions and percentages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Money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Time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Measurement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Mathematics – its impact on the world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Patterns and relationships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Properties of 2D shapes and 3D objects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Angle, symmetry and transformation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Data and analysis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omic Sans MS" pitchFamily="66" charset="0"/>
              </a:rPr>
              <a:t>Ideas of chance and uncertainty</a:t>
            </a:r>
          </a:p>
        </p:txBody>
      </p:sp>
      <p:pic>
        <p:nvPicPr>
          <p:cNvPr id="18435" name="Picture 10" descr="MM9003957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997200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1403350" y="260350"/>
            <a:ext cx="66976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Health and Wellbeing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250825" y="3644900"/>
            <a:ext cx="8640763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Mental, emotional, social and physical wellbeing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Physical education, physical activity and sport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Food and health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Substance misuse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Relationships, sexual health and parenthood</a:t>
            </a:r>
          </a:p>
        </p:txBody>
      </p:sp>
      <p:pic>
        <p:nvPicPr>
          <p:cNvPr id="19459" name="Picture 11" descr="MM90028388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268413"/>
            <a:ext cx="1944688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611188" y="2852738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Comic Sans MS" pitchFamily="66" charset="0"/>
              </a:rPr>
              <a:t>The topics covered this session will include ‘Ways of Keeping Safe’, ‘Nutrition’, </a:t>
            </a:r>
            <a:r>
              <a:rPr lang="en-GB" sz="1600" b="1" i="1" dirty="0" smtClean="0">
                <a:latin typeface="Comic Sans MS" pitchFamily="66" charset="0"/>
              </a:rPr>
              <a:t>‘Drugs </a:t>
            </a:r>
            <a:r>
              <a:rPr lang="en-GB" sz="1600" b="1" i="1" dirty="0">
                <a:latin typeface="Comic Sans MS" pitchFamily="66" charset="0"/>
              </a:rPr>
              <a:t>Awareness’ and ‘Feelings and </a:t>
            </a:r>
            <a:r>
              <a:rPr lang="en-GB" sz="1600" b="1" i="1" dirty="0" smtClean="0">
                <a:latin typeface="Comic Sans MS" pitchFamily="66" charset="0"/>
              </a:rPr>
              <a:t>Friends’.</a:t>
            </a:r>
            <a:endParaRPr lang="en-GB" sz="16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 txBox="1">
            <a:spLocks noChangeArrowheads="1"/>
          </p:cNvSpPr>
          <p:nvPr/>
        </p:nvSpPr>
        <p:spPr bwMode="auto">
          <a:xfrm>
            <a:off x="1403350" y="260350"/>
            <a:ext cx="66976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omic Sans MS" pitchFamily="66" charset="0"/>
              </a:rPr>
              <a:t>Social Studies</a:t>
            </a:r>
          </a:p>
        </p:txBody>
      </p:sp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755650" y="4437063"/>
            <a:ext cx="74168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People, past events and societies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People, place and environment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People, society, economy and business</a:t>
            </a:r>
          </a:p>
        </p:txBody>
      </p:sp>
      <p:pic>
        <p:nvPicPr>
          <p:cNvPr id="20483" name="Picture 12" descr="MM9003544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052513"/>
            <a:ext cx="16700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611188" y="3357563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Comic Sans MS" pitchFamily="66" charset="0"/>
              </a:rPr>
              <a:t>The topics covered this session will include </a:t>
            </a:r>
            <a:r>
              <a:rPr lang="en-GB" sz="1600" b="1" i="1" dirty="0" smtClean="0">
                <a:latin typeface="Comic Sans MS" pitchFamily="66" charset="0"/>
              </a:rPr>
              <a:t>‘Friends’, ‘Weather</a:t>
            </a:r>
            <a:r>
              <a:rPr lang="en-GB" sz="1600" b="1" i="1" dirty="0">
                <a:latin typeface="Comic Sans MS" pitchFamily="66" charset="0"/>
              </a:rPr>
              <a:t>’, ‘Life in the Past’ and ‘Community Project’.</a:t>
            </a: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212</TotalTime>
  <Words>595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McCONALOGUE</dc:creator>
  <cp:lastModifiedBy>Andrew Howie</cp:lastModifiedBy>
  <cp:revision>60</cp:revision>
  <dcterms:created xsi:type="dcterms:W3CDTF">2011-08-28T16:18:26Z</dcterms:created>
  <dcterms:modified xsi:type="dcterms:W3CDTF">2017-09-07T12:56:04Z</dcterms:modified>
</cp:coreProperties>
</file>