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65" r:id="rId14"/>
    <p:sldId id="264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9-22T14:12:21.08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12323 9168,'0'20,"0"0,0-1,0 21,0-20,0 0,0 0,0-1,0 1,0 0,0 0,0 0,0 0,0-1,0 1,0-40,0 1,0-1,0 0,0 0,0 0,0 0,0 1,0-1,0 0,0 0,0 0,0 0,0-19,0 78,0-19,0 0,-20 0,20 0,0 0,0 19,0-19,0 0,0 0,0 0,0-40,0-20,0 20,0 0,0 1,0-21,0 20,0 0,0 0,0 1,0-1,0 0,0 0,0 40,0 20,0-21,0 1,0 0,0 20,0-20,0-1,0 1,0 0,0 20,0-20,0-1,0-38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9-22T14:12:36.4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12561 6390,'0'20,"0"19,0-19,0 0,0 0,0 0,0 19,0-19,0 0,0 0,0 0,0 0,0 19,0-19,0 0,0-40,0 0,0-19,0 19,0 0,0 0,20 0,-20 0,0-19,0 19,0 0,0 0,0 0,0 0,0 1,0 38,0 1,0 0,0 20,0-20,0-1,0 1,0 0,0 0,0 0,-20 0,20 0,0-1,0 1,0 20,0-80,0 20,0 1,20-1,-20 0,0 0,0 0,0-20,0 21,0-1,0 0,0 0,0-20,0 80,0-20,0 0,0 19,0-19,0 0,0 0,0 20,0-20,0-1,0 1,0 0,0 0,0-40,0 0,0 40,0-20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960" units="cm"/>
        </inkml:traceFormat>
        <inkml:channelProperties>
          <inkml:channelProperty channel="X" name="resolution" value="28.31858" units="1/cm"/>
          <inkml:channelProperty channel="Y" name="resolution" value="28.31858" units="1/cm"/>
        </inkml:channelProperties>
      </inkml:inkSource>
      <inkml:timestamp xml:id="ts0" timeString="2015-09-22T14:12:45.9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13097 6211,'20'-20,"-20"40,0 0,0 20,-20-21,20 21,0-20,0 0,0 0,0 0,0-1,0 1,0 20,0-20,0 0,0-60,0 20,0 0,0 0,0 1,0-1,20-20,-20 20,0 0,0 0,0 1,0-1,0 0,0 0,0 40,0 0,0 0,0-1,0 21,0-20,0 0,-20 0,20 0,0 19,0-19,0 0,0-20</inkml:trace>
  <inkml:trace contextRef="#ctx0" brushRef="#br0" timeOffset="2689.2687">12303 6191,'0'20,"0"20,0-20,0-1,0 1,0 0,0 20,0-20,0 0,0-1,0 1,0 20,0-20,-20 0,40-60,-20 20,0 0,0 0,0 1,0-1,0-20,0 20,20 0,-40 0,40-19,-20 19,0 0,-20 40,20 20,0-1,0 1,0-20,0 0,0 19,0-19,-20 0,20-20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A37AF8-F4C2-4071-871F-FF39103C0BA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C9C5B1-BA39-4592-B7C5-FDB74D6C3377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er/curriculinks/" TargetMode="External"/><Relationship Id="rId2" Type="http://schemas.openxmlformats.org/officeDocument/2006/relationships/hyperlink" Target="http://www.readwritecount.scot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maths-games/5-7-years/addition-and-subtraction" TargetMode="External"/><Relationship Id="rId2" Type="http://schemas.openxmlformats.org/officeDocument/2006/relationships/hyperlink" Target="http://resources.woodlands-junior.kent.sch.uk/maths/interactive/in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</a:t>
            </a:r>
            <a:endParaRPr lang="en-GB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Using Concrete Materials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54191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calculation is  15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+ 8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59832" y="2492896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59832" y="2852936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49806"/>
              </p:ext>
            </p:extLst>
          </p:nvPr>
        </p:nvGraphicFramePr>
        <p:xfrm>
          <a:off x="741883" y="3723434"/>
          <a:ext cx="2974104" cy="237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9928"/>
                <a:gridCol w="158417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5274" y="4257680"/>
            <a:ext cx="237800" cy="1764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28935" y="4155676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63011" y="4146081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111391" y="4155676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34860" y="4465807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915033" y="4456212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69645" y="5301208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598624" y="5301208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961931" y="5301208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328647" y="5301208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198247" y="5664131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602392" y="5664131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963386" y="5664131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328647" y="5664131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369814" y="3647920"/>
            <a:ext cx="40186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Lay out tens and units to show 15 (1 ten and 5 units) then lay 8 units under the 5 that are already there.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 8 units and 5 units. You have 13 units, too many to remain in the units column.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8786" y="3099419"/>
            <a:ext cx="2094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9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pPr marL="0" indent="0">
              <a:buNone/>
            </a:pP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95670"/>
              </p:ext>
            </p:extLst>
          </p:nvPr>
        </p:nvGraphicFramePr>
        <p:xfrm>
          <a:off x="329834" y="2348880"/>
          <a:ext cx="2974104" cy="237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9928"/>
                <a:gridCol w="158417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3225" y="2883126"/>
            <a:ext cx="237800" cy="1764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16886" y="2781122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50962" y="2771527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9342" y="2781122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02858" y="2348880"/>
            <a:ext cx="267154" cy="2029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73450" y="2348880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73450" y="2536555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73450" y="2740563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973450" y="2952781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973450" y="3151787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973450" y="3355795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73450" y="3561934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973450" y="3765506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973450" y="3969078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973450" y="4174252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23225" y="5013176"/>
            <a:ext cx="7821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10 units for 1 ten: count 10 of the 13 units and measure them against a ten taken from the box.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pPr marL="0" indent="0">
              <a:buNone/>
            </a:pP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7010"/>
              </p:ext>
            </p:extLst>
          </p:nvPr>
        </p:nvGraphicFramePr>
        <p:xfrm>
          <a:off x="329834" y="2348880"/>
          <a:ext cx="2974104" cy="237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9928"/>
                <a:gridCol w="1584176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3225" y="2883126"/>
            <a:ext cx="237800" cy="1764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16886" y="2781122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50962" y="2771527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9342" y="2781122"/>
            <a:ext cx="298920" cy="20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25030" y="2885910"/>
            <a:ext cx="237800" cy="1764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29834" y="5013176"/>
            <a:ext cx="8202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Put the ten into the tens column and return the units to the box. 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add 8 and 5, 13 units become 1 ten and 3 units. 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ten is carried into the tens and the 3 units remain in the units column.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now have 2 tens so your answer is 2 tens and 3 units, 23.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29000"/>
            <a:ext cx="8534400" cy="758952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  <a:endParaRPr lang="en-GB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0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‘Carrying’ in Addition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5 6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+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3 9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9 5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‘carry’ digit always sits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the line.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6 add 9 equals 15 so exchange for 1 ten and 5 units. Write 5 in the units column and carry 1 ten.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 the tens, 5 and 3 and 1 equals 9, write this in the tens column.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 is 95.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79912" y="2924944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779912" y="2492896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4521960" y="2300400"/>
              <a:ext cx="7560" cy="1288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2600" y="2291040"/>
                <a:ext cx="26280" cy="1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7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‘Carrying’ in 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2 6 7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+ 3 8 5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6 5 2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 the units: 7 add 5 equals 12.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for 1 ten and 2 units, write 2 in the units column and carry 1 ten.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 the tens. 6 add 8 add 1 equals 15.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Exchange for 1 hundred and 5 tens, write 5 in the tens column and carry 1 hundred.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add 3 add 1 equals 6.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answer is 652.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95936" y="2420888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95936" y="2852936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421880" y="2228760"/>
              <a:ext cx="300600" cy="122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2520" y="2219400"/>
                <a:ext cx="319320" cy="14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415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429000"/>
            <a:ext cx="8534400" cy="758952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  <a:endParaRPr lang="en-GB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will by this stage be more confident with addition calculations.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They should continue to use the concepts previously taught to further progress with their work in addition.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5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Useful Websites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Read, Write and Count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http://www.readwritecount.scot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GB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Curriculinks 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blogs.glowscotland.org.uk/er/curriculinks/</a:t>
            </a:r>
            <a:endParaRPr lang="en-GB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City 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http://www.educationcity.com/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Sumdog</a:t>
            </a:r>
            <a:endParaRPr lang="en-GB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http://www.sumdog.com/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Online Games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Woodlands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resources.woodlands-junior.kent.sch.uk/maths/interactive/index.htm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Topmarks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www.topmarks.co.uk/maths-games/5-7-years/addition-and-subtraction</a:t>
            </a: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Fun 4 the Brain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http://www.fun4thebrain.com/addition.html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4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564904"/>
            <a:ext cx="8534400" cy="1368152"/>
          </a:xfrm>
        </p:spPr>
        <p:txBody>
          <a:bodyPr>
            <a:normAutofit/>
          </a:bodyPr>
          <a:lstStyle/>
          <a:p>
            <a:r>
              <a:rPr lang="en-GB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Level</a:t>
            </a:r>
            <a:endParaRPr lang="en-GB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of Addition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should be familiar with the various words used for addition: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sum of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Avoid the use of ‘and’ when meaning addition (e.g. NOT ‘2 and 3’)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Facts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one addition fact is known, it is important to elicit the other addition fact.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 + 3 = 5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 + 2 = 5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should also lead onto working out the subtraction facts.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Using Concrete Materials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could use any materials/resources at home to help them with their addition: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pasta shapes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pens/pencils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spoons or any other cutlery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outdoor resources: stones, sticks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Use concrete materials until children are confident with the concept of addition.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7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84984"/>
            <a:ext cx="8534400" cy="758952"/>
          </a:xfrm>
        </p:spPr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Level</a:t>
            </a:r>
            <a:endParaRPr lang="en-GB" sz="8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Always start addition at the top and work downwards as a basic teaching method. Move towards looking for patterns, e.g. bonds to 10.</a:t>
            </a:r>
          </a:p>
          <a:p>
            <a:pPr marL="0" indent="0" algn="ctr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4           Say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 add 4 add 7.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+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479715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1720" y="5229200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 Calculations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7           Say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+ 4                        or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/>
              <a:t>                                            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6 add 4 add 7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(to look for patterns)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4005064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1720" y="4437112"/>
            <a:ext cx="792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2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‘Carrying’ in Addition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‘carrying’, lay out the calculation as below: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5 6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+ 3 9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9 5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Put the addition sign to the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of the calculation.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79912" y="3501008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79912" y="3933056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429080" y="3293280"/>
              <a:ext cx="7560" cy="1216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9720" y="3283920"/>
                <a:ext cx="26280" cy="14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41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645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Addition</vt:lpstr>
      <vt:lpstr>Early Level</vt:lpstr>
      <vt:lpstr>Language of Addition</vt:lpstr>
      <vt:lpstr>Addition Facts</vt:lpstr>
      <vt:lpstr>Using Concrete Materials</vt:lpstr>
      <vt:lpstr>First Level</vt:lpstr>
      <vt:lpstr>Addition Calculations</vt:lpstr>
      <vt:lpstr>Addition Calculations</vt:lpstr>
      <vt:lpstr>‘Carrying’ in Addition</vt:lpstr>
      <vt:lpstr>Using Concrete Materials </vt:lpstr>
      <vt:lpstr>PowerPoint Presentation</vt:lpstr>
      <vt:lpstr>PowerPoint Presentation</vt:lpstr>
      <vt:lpstr>Second Level</vt:lpstr>
      <vt:lpstr>‘Carrying’ in Addition</vt:lpstr>
      <vt:lpstr>‘Carrying’ in Addition</vt:lpstr>
      <vt:lpstr>Third Level</vt:lpstr>
      <vt:lpstr>Addition</vt:lpstr>
      <vt:lpstr>Useful Websites</vt:lpstr>
      <vt:lpstr>Addition Online Games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</dc:title>
  <dc:creator>Donna Caldwell</dc:creator>
  <cp:lastModifiedBy>Karen Cumming</cp:lastModifiedBy>
  <cp:revision>25</cp:revision>
  <dcterms:created xsi:type="dcterms:W3CDTF">2015-09-03T14:31:42Z</dcterms:created>
  <dcterms:modified xsi:type="dcterms:W3CDTF">2015-10-26T17:04:29Z</dcterms:modified>
</cp:coreProperties>
</file>