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81" r:id="rId2"/>
    <p:sldId id="274" r:id="rId3"/>
    <p:sldId id="288" r:id="rId4"/>
    <p:sldId id="289" r:id="rId5"/>
    <p:sldId id="272" r:id="rId6"/>
    <p:sldId id="279" r:id="rId7"/>
    <p:sldId id="285" r:id="rId8"/>
    <p:sldId id="278" r:id="rId9"/>
    <p:sldId id="291" r:id="rId10"/>
    <p:sldId id="290" r:id="rId11"/>
    <p:sldId id="275" r:id="rId12"/>
  </p:sldIdLst>
  <p:sldSz cx="9144000" cy="6858000" type="screen4x3"/>
  <p:notesSz cx="6858000" cy="97155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13BBF"/>
    <a:srgbClr val="CCFFFF"/>
    <a:srgbClr val="FF0000"/>
    <a:srgbClr val="00FF00"/>
    <a:srgbClr val="A0FFB2"/>
    <a:srgbClr val="66CCFF"/>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78" autoAdjust="0"/>
    <p:restoredTop sz="79671" autoAdjust="0"/>
  </p:normalViewPr>
  <p:slideViewPr>
    <p:cSldViewPr snapToObjects="1">
      <p:cViewPr varScale="1">
        <p:scale>
          <a:sx n="76" d="100"/>
          <a:sy n="76" d="100"/>
        </p:scale>
        <p:origin x="-22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52227"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90F5E114-A89B-4499-B3CA-39A70B1130A6}" type="datetimeFigureOut">
              <a:rPr lang="en-GB"/>
              <a:pPr>
                <a:defRPr/>
              </a:pPr>
              <a:t>17/06/2014</a:t>
            </a:fld>
            <a:endParaRPr lang="en-GB"/>
          </a:p>
        </p:txBody>
      </p:sp>
      <p:sp>
        <p:nvSpPr>
          <p:cNvPr id="52228" name="Rectangle 4"/>
          <p:cNvSpPr>
            <a:spLocks noGrp="1" noChangeArrowheads="1"/>
          </p:cNvSpPr>
          <p:nvPr>
            <p:ph type="ftr" sz="quarter" idx="2"/>
          </p:nvPr>
        </p:nvSpPr>
        <p:spPr bwMode="auto">
          <a:xfrm>
            <a:off x="0"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52229" name="Rectangle 5"/>
          <p:cNvSpPr>
            <a:spLocks noGrp="1" noChangeArrowheads="1"/>
          </p:cNvSpPr>
          <p:nvPr>
            <p:ph type="sldNum" sz="quarter" idx="3"/>
          </p:nvPr>
        </p:nvSpPr>
        <p:spPr bwMode="auto">
          <a:xfrm>
            <a:off x="3884613"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53F57AF-3444-4651-862F-B80AC5FFE8B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0483"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9126E5BB-45FB-4A0D-80E2-F955582FDE06}" type="datetimeFigureOut">
              <a:rPr lang="en-US"/>
              <a:pPr>
                <a:defRPr/>
              </a:pPr>
              <a:t>6/17/2014</a:t>
            </a:fld>
            <a:endParaRPr lang="en-US"/>
          </a:p>
        </p:txBody>
      </p:sp>
      <p:sp>
        <p:nvSpPr>
          <p:cNvPr id="13316" name="Rectangle 4"/>
          <p:cNvSpPr>
            <a:spLocks noGrp="1" noRo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614863"/>
            <a:ext cx="5486400" cy="4371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84613"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291502F-60DC-4468-9415-7F26F1B950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r>
              <a:rPr lang="en-GB"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408050-C6F1-4B43-90C9-8C78C666E2AD}" type="datetimeFigureOut">
              <a:rPr lang="en-US"/>
              <a:pPr>
                <a:defRPr/>
              </a:pPr>
              <a:t>6/17/2014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B1E3C1-747A-429D-80A3-9F159D91E7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5BEA64-A395-45C7-BD73-983490B4A2B2}" type="datetimeFigureOut">
              <a:rPr lang="en-US"/>
              <a:pPr>
                <a:defRPr/>
              </a:pPr>
              <a:t>6/17/2014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D06ABD-097B-49BF-993B-61E4F5EC97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03E2B8-DECD-4105-9E6F-BBD5602F9269}" type="datetimeFigureOut">
              <a:rPr lang="en-US"/>
              <a:pPr>
                <a:defRPr/>
              </a:pPr>
              <a:t>6/17/2014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35EA48-6B57-45CC-A62E-2DBA7D617B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8A384B-FCB9-49EE-818E-8AA7916BD533}" type="datetimeFigureOut">
              <a:rPr lang="en-US"/>
              <a:pPr>
                <a:defRPr/>
              </a:pPr>
              <a:t>6/17/2014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3445A1-0410-4DAC-A143-820AA6A9BA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FDCE9F-2C51-493D-A3E3-8D72C4C30CBD}" type="datetimeFigureOut">
              <a:rPr lang="en-US"/>
              <a:pPr>
                <a:defRPr/>
              </a:pPr>
              <a:t>6/17/2014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66EED9-B080-4F6D-85A4-DB1AAA4064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8EE1DB-A787-4F4C-9F05-26EBD4C3CB63}" type="datetimeFigureOut">
              <a:rPr lang="en-US"/>
              <a:pPr>
                <a:defRPr/>
              </a:pPr>
              <a:t>6/17/2014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7E10C2-769D-4C8A-B80F-21D832B61A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2DB450-4C96-49A5-8E82-0204AD09FAD3}" type="datetimeFigureOut">
              <a:rPr lang="en-US"/>
              <a:pPr>
                <a:defRPr/>
              </a:pPr>
              <a:t>6/17/2014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78BE68-4718-463C-BAC0-3CA02567A5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DCB2F6-51D1-4F9E-BD11-52D4DD6917CF}" type="datetimeFigureOut">
              <a:rPr lang="en-US"/>
              <a:pPr>
                <a:defRPr/>
              </a:pPr>
              <a:t>6/17/2014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F4AB38-1843-4AA9-933F-42733E578A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52CC09-A502-4C58-B974-7C4D8DCC1BEF}" type="datetimeFigureOut">
              <a:rPr lang="en-US"/>
              <a:pPr>
                <a:defRPr/>
              </a:pPr>
              <a:t>6/17/2014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5F33BF-A5B7-4255-B09C-D8C3A620BD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717DDF-6511-4A10-9376-814FB9C58057}" type="datetimeFigureOut">
              <a:rPr lang="en-US"/>
              <a:pPr>
                <a:defRPr/>
              </a:pPr>
              <a:t>6/17/2014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8D60E9-E43B-4B42-B6AC-615E490639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1E01C2-D576-44EE-95E1-4789CC63E978}" type="datetimeFigureOut">
              <a:rPr lang="en-US"/>
              <a:pPr>
                <a:defRPr/>
              </a:pPr>
              <a:t>6/17/2014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2F53B-46E7-4DC7-8F48-B22EC6B57D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1149541-DB6B-47C8-BE13-328FC9F0EB3C}" type="datetimeFigureOut">
              <a:rPr lang="en-US"/>
              <a:pPr>
                <a:defRPr/>
              </a:pPr>
              <a:t>6/17/2014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F98FF7-18B2-4C37-A92C-D910E1E2D8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www.civicaepay.co.uk/EASTRENFREWSHIRE/WebPay_Public/Webpay/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1"/>
          <p:cNvSpPr txBox="1">
            <a:spLocks noChangeArrowheads="1"/>
          </p:cNvSpPr>
          <p:nvPr/>
        </p:nvSpPr>
        <p:spPr bwMode="auto">
          <a:xfrm>
            <a:off x="0" y="5381625"/>
            <a:ext cx="1979613" cy="1465263"/>
          </a:xfrm>
          <a:prstGeom prst="rect">
            <a:avLst/>
          </a:prstGeom>
          <a:solidFill>
            <a:schemeClr val="bg1"/>
          </a:solidFill>
          <a:ln w="9525">
            <a:noFill/>
            <a:miter lim="800000"/>
            <a:headEnd/>
            <a:tailEnd/>
          </a:ln>
        </p:spPr>
        <p:txBody>
          <a:bodyPr>
            <a:spAutoFit/>
          </a:bodyPr>
          <a:lstStyle/>
          <a:p>
            <a:pPr defTabSz="914400"/>
            <a:endParaRPr lang="en-GB">
              <a:latin typeface="Comic Sans MS" pitchFamily="66" charset="0"/>
            </a:endParaRPr>
          </a:p>
          <a:p>
            <a:pPr defTabSz="914400"/>
            <a:endParaRPr lang="en-GB">
              <a:latin typeface="Comic Sans MS" pitchFamily="66" charset="0"/>
            </a:endParaRPr>
          </a:p>
          <a:p>
            <a:pPr defTabSz="914400"/>
            <a:endParaRPr lang="en-GB">
              <a:latin typeface="Comic Sans MS" pitchFamily="66" charset="0"/>
            </a:endParaRPr>
          </a:p>
          <a:p>
            <a:pPr defTabSz="914400"/>
            <a:endParaRPr lang="en-GB">
              <a:latin typeface="Comic Sans MS" pitchFamily="66" charset="0"/>
            </a:endParaRPr>
          </a:p>
          <a:p>
            <a:pPr defTabSz="914400"/>
            <a:endParaRPr lang="en-GB">
              <a:latin typeface="Comic Sans MS" pitchFamily="66" charset="0"/>
            </a:endParaRPr>
          </a:p>
        </p:txBody>
      </p:sp>
      <p:sp>
        <p:nvSpPr>
          <p:cNvPr id="15362" name="TextBox 2"/>
          <p:cNvSpPr txBox="1">
            <a:spLocks noChangeArrowheads="1"/>
          </p:cNvSpPr>
          <p:nvPr/>
        </p:nvSpPr>
        <p:spPr bwMode="auto">
          <a:xfrm>
            <a:off x="776288" y="1052513"/>
            <a:ext cx="7561262" cy="6853237"/>
          </a:xfrm>
          <a:prstGeom prst="rect">
            <a:avLst/>
          </a:prstGeom>
          <a:noFill/>
          <a:ln w="9525">
            <a:noFill/>
            <a:miter lim="800000"/>
            <a:headEnd/>
            <a:tailEnd/>
          </a:ln>
        </p:spPr>
        <p:txBody>
          <a:bodyPr>
            <a:spAutoFit/>
          </a:bodyPr>
          <a:lstStyle/>
          <a:p>
            <a:pPr algn="ctr" defTabSz="914400"/>
            <a:endParaRPr lang="en-GB" sz="2000">
              <a:latin typeface="Century Gothic" pitchFamily="34" charset="0"/>
            </a:endParaRPr>
          </a:p>
          <a:p>
            <a:pPr algn="ctr" defTabSz="914400"/>
            <a:endParaRPr lang="en-GB" sz="2000">
              <a:latin typeface="Century Gothic" pitchFamily="34" charset="0"/>
            </a:endParaRPr>
          </a:p>
          <a:p>
            <a:pPr algn="ctr" defTabSz="914400"/>
            <a:endParaRPr lang="en-GB" sz="2000">
              <a:latin typeface="Century Gothic" pitchFamily="34" charset="0"/>
            </a:endParaRPr>
          </a:p>
          <a:p>
            <a:pPr algn="ctr" defTabSz="914400"/>
            <a:r>
              <a:rPr lang="en-GB" sz="2000">
                <a:solidFill>
                  <a:srgbClr val="0070C0"/>
                </a:solidFill>
                <a:latin typeface="Century Gothic" pitchFamily="34" charset="0"/>
              </a:rPr>
              <a:t>  </a:t>
            </a:r>
            <a:r>
              <a:rPr lang="en-GB" sz="3200">
                <a:solidFill>
                  <a:srgbClr val="0070C0"/>
                </a:solidFill>
                <a:latin typeface="Century Gothic" pitchFamily="34" charset="0"/>
              </a:rPr>
              <a:t>Health &amp; Wellbeing</a:t>
            </a:r>
          </a:p>
          <a:p>
            <a:pPr algn="ctr" defTabSz="914400"/>
            <a:r>
              <a:rPr lang="en-GB" sz="3200">
                <a:solidFill>
                  <a:srgbClr val="0070C0"/>
                </a:solidFill>
                <a:latin typeface="Century Gothic" pitchFamily="34" charset="0"/>
              </a:rPr>
              <a:t>  Numeracy &amp; Mathematics</a:t>
            </a:r>
          </a:p>
          <a:p>
            <a:pPr algn="ctr" defTabSz="914400"/>
            <a:r>
              <a:rPr lang="en-GB" sz="3200">
                <a:solidFill>
                  <a:srgbClr val="0070C0"/>
                </a:solidFill>
                <a:latin typeface="Century Gothic" pitchFamily="34" charset="0"/>
              </a:rPr>
              <a:t>  Language &amp; Literacy</a:t>
            </a:r>
          </a:p>
          <a:p>
            <a:pPr algn="ctr" defTabSz="914400"/>
            <a:r>
              <a:rPr lang="en-GB" sz="3200">
                <a:solidFill>
                  <a:srgbClr val="0070C0"/>
                </a:solidFill>
                <a:latin typeface="Century Gothic" pitchFamily="34" charset="0"/>
              </a:rPr>
              <a:t>  Sciences</a:t>
            </a:r>
          </a:p>
          <a:p>
            <a:pPr algn="ctr" defTabSz="914400"/>
            <a:r>
              <a:rPr lang="en-GB" sz="3200">
                <a:solidFill>
                  <a:srgbClr val="0070C0"/>
                </a:solidFill>
                <a:latin typeface="Century Gothic" pitchFamily="34" charset="0"/>
              </a:rPr>
              <a:t>  Social Studies</a:t>
            </a:r>
          </a:p>
          <a:p>
            <a:pPr algn="ctr" defTabSz="914400"/>
            <a:r>
              <a:rPr lang="en-GB" sz="3200">
                <a:solidFill>
                  <a:srgbClr val="0070C0"/>
                </a:solidFill>
                <a:latin typeface="Century Gothic" pitchFamily="34" charset="0"/>
              </a:rPr>
              <a:t>  Technologies</a:t>
            </a:r>
          </a:p>
          <a:p>
            <a:pPr algn="ctr" defTabSz="914400"/>
            <a:r>
              <a:rPr lang="en-GB" sz="3200">
                <a:solidFill>
                  <a:srgbClr val="0070C0"/>
                </a:solidFill>
                <a:latin typeface="Century Gothic" pitchFamily="34" charset="0"/>
              </a:rPr>
              <a:t>  Religious &amp; Moral Education</a:t>
            </a:r>
          </a:p>
          <a:p>
            <a:pPr defTabSz="914400"/>
            <a:endParaRPr lang="en-GB" sz="3200">
              <a:latin typeface="Century Gothic" pitchFamily="34" charset="0"/>
            </a:endParaRPr>
          </a:p>
          <a:p>
            <a:pPr defTabSz="914400"/>
            <a:endParaRPr lang="en-GB" sz="3200">
              <a:latin typeface="Comic Sans MS" pitchFamily="66" charset="0"/>
            </a:endParaRPr>
          </a:p>
          <a:p>
            <a:pPr defTabSz="914400"/>
            <a:endParaRPr lang="en-GB" sz="2400">
              <a:latin typeface="Comic Sans MS" pitchFamily="66" charset="0"/>
            </a:endParaRPr>
          </a:p>
          <a:p>
            <a:pPr defTabSz="914400"/>
            <a:endParaRPr lang="en-GB" sz="2400">
              <a:latin typeface="Comic Sans MS" pitchFamily="66" charset="0"/>
            </a:endParaRPr>
          </a:p>
          <a:p>
            <a:pPr defTabSz="914400"/>
            <a:endParaRPr lang="en-GB" sz="2400">
              <a:latin typeface="Comic Sans MS" pitchFamily="66" charset="0"/>
            </a:endParaRPr>
          </a:p>
          <a:p>
            <a:pPr defTabSz="914400"/>
            <a:endParaRPr lang="en-GB" sz="2400">
              <a:latin typeface="Comic Sans MS" pitchFamily="66" charset="0"/>
            </a:endParaRPr>
          </a:p>
        </p:txBody>
      </p:sp>
      <p:pic>
        <p:nvPicPr>
          <p:cNvPr id="15363"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15364" name="Rectangle 14"/>
          <p:cNvSpPr>
            <a:spLocks noChangeArrowheads="1"/>
          </p:cNvSpPr>
          <p:nvPr/>
        </p:nvSpPr>
        <p:spPr bwMode="auto">
          <a:xfrm>
            <a:off x="900113" y="350838"/>
            <a:ext cx="7980362" cy="641350"/>
          </a:xfrm>
          <a:prstGeom prst="rect">
            <a:avLst/>
          </a:prstGeom>
          <a:noFill/>
          <a:ln w="9525">
            <a:noFill/>
            <a:miter lim="800000"/>
            <a:headEnd/>
            <a:tailEnd/>
          </a:ln>
        </p:spPr>
        <p:txBody>
          <a:bodyPr>
            <a:spAutoFit/>
          </a:bodyPr>
          <a:lstStyle/>
          <a:p>
            <a:pPr defTabSz="914400"/>
            <a:r>
              <a:rPr lang="en-GB" sz="3600"/>
              <a:t>Early Level Curriculum for Excellence</a:t>
            </a:r>
          </a:p>
        </p:txBody>
      </p:sp>
      <p:grpSp>
        <p:nvGrpSpPr>
          <p:cNvPr id="15365" name="Group 11"/>
          <p:cNvGrpSpPr>
            <a:grpSpLocks/>
          </p:cNvGrpSpPr>
          <p:nvPr/>
        </p:nvGrpSpPr>
        <p:grpSpPr bwMode="auto">
          <a:xfrm>
            <a:off x="0" y="0"/>
            <a:ext cx="776288" cy="6858000"/>
            <a:chOff x="0" y="0"/>
            <a:chExt cx="489" cy="4320"/>
          </a:xfrm>
        </p:grpSpPr>
        <p:pic>
          <p:nvPicPr>
            <p:cNvPr id="15366" name="Picture 4" descr="side.jpg"/>
            <p:cNvPicPr>
              <a:picLocks noChangeAspect="1"/>
            </p:cNvPicPr>
            <p:nvPr/>
          </p:nvPicPr>
          <p:blipFill>
            <a:blip r:embed="rId4"/>
            <a:srcRect/>
            <a:stretch>
              <a:fillRect/>
            </a:stretch>
          </p:blipFill>
          <p:spPr bwMode="auto">
            <a:xfrm>
              <a:off x="0" y="0"/>
              <a:ext cx="489" cy="4320"/>
            </a:xfrm>
            <a:prstGeom prst="rect">
              <a:avLst/>
            </a:prstGeom>
            <a:noFill/>
            <a:ln w="9525">
              <a:noFill/>
              <a:miter lim="800000"/>
              <a:headEnd/>
              <a:tailEnd/>
            </a:ln>
          </p:spPr>
        </p:pic>
        <p:sp>
          <p:nvSpPr>
            <p:cNvPr id="15367"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15368"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a:xfrm>
            <a:off x="971550" y="274638"/>
            <a:ext cx="7715250" cy="1143000"/>
          </a:xfrm>
        </p:spPr>
        <p:txBody>
          <a:bodyPr/>
          <a:lstStyle/>
          <a:p>
            <a:r>
              <a:rPr lang="en-GB" smtClean="0"/>
              <a:t>Hints and Tips!</a:t>
            </a:r>
          </a:p>
        </p:txBody>
      </p:sp>
      <p:sp>
        <p:nvSpPr>
          <p:cNvPr id="33794" name="Rectangle 3"/>
          <p:cNvSpPr>
            <a:spLocks noGrp="1"/>
          </p:cNvSpPr>
          <p:nvPr>
            <p:ph type="body" idx="4294967295"/>
          </p:nvPr>
        </p:nvSpPr>
        <p:spPr>
          <a:xfrm>
            <a:off x="971550" y="1268413"/>
            <a:ext cx="7715250" cy="4525962"/>
          </a:xfrm>
        </p:spPr>
        <p:txBody>
          <a:bodyPr/>
          <a:lstStyle/>
          <a:p>
            <a:pPr>
              <a:lnSpc>
                <a:spcPct val="80000"/>
              </a:lnSpc>
            </a:pPr>
            <a:endParaRPr lang="en-GB" sz="2400" smtClean="0">
              <a:latin typeface="Century Gothic" pitchFamily="34" charset="0"/>
            </a:endParaRPr>
          </a:p>
          <a:p>
            <a:pPr>
              <a:lnSpc>
                <a:spcPct val="80000"/>
              </a:lnSpc>
            </a:pPr>
            <a:r>
              <a:rPr lang="en-GB" sz="2400" smtClean="0">
                <a:latin typeface="Century Gothic" pitchFamily="34" charset="0"/>
              </a:rPr>
              <a:t>Big school bags A4</a:t>
            </a:r>
          </a:p>
          <a:p>
            <a:pPr>
              <a:lnSpc>
                <a:spcPct val="80000"/>
              </a:lnSpc>
            </a:pPr>
            <a:r>
              <a:rPr lang="en-GB" sz="2400" smtClean="0">
                <a:latin typeface="Century Gothic" pitchFamily="34" charset="0"/>
              </a:rPr>
              <a:t>Please put snacks in school bags, not in lunch boxes</a:t>
            </a:r>
          </a:p>
          <a:p>
            <a:pPr>
              <a:lnSpc>
                <a:spcPct val="80000"/>
              </a:lnSpc>
            </a:pPr>
            <a:r>
              <a:rPr lang="en-GB" sz="2400" smtClean="0">
                <a:latin typeface="Century Gothic" pitchFamily="34" charset="0"/>
              </a:rPr>
              <a:t>Please ensure all your child’s belongings and uniform are clearly labelled with name and class</a:t>
            </a:r>
          </a:p>
          <a:p>
            <a:pPr>
              <a:lnSpc>
                <a:spcPct val="80000"/>
              </a:lnSpc>
            </a:pPr>
            <a:r>
              <a:rPr lang="en-GB" sz="2400" smtClean="0">
                <a:latin typeface="Century Gothic" pitchFamily="34" charset="0"/>
              </a:rPr>
              <a:t>Please wear a polo shirt on gym days.  Gym bags can be left in school.</a:t>
            </a:r>
          </a:p>
          <a:p>
            <a:pPr>
              <a:lnSpc>
                <a:spcPct val="80000"/>
              </a:lnSpc>
            </a:pPr>
            <a:r>
              <a:rPr lang="en-GB" sz="2400" smtClean="0">
                <a:latin typeface="Century Gothic" pitchFamily="34" charset="0"/>
              </a:rPr>
              <a:t>Please bring in an art shirt and clearly label your child’s name on it.  These are kept in school.</a:t>
            </a:r>
          </a:p>
          <a:p>
            <a:pPr>
              <a:lnSpc>
                <a:spcPct val="80000"/>
              </a:lnSpc>
            </a:pPr>
            <a:r>
              <a:rPr lang="en-GB" sz="2400" smtClean="0">
                <a:latin typeface="Century Gothic" pitchFamily="34" charset="0"/>
              </a:rPr>
              <a:t>Please check your child’s homework diary every night</a:t>
            </a:r>
          </a:p>
          <a:p>
            <a:pPr>
              <a:lnSpc>
                <a:spcPct val="80000"/>
              </a:lnSpc>
            </a:pPr>
            <a:r>
              <a:rPr lang="en-GB" sz="2400" smtClean="0">
                <a:latin typeface="Century Gothic" pitchFamily="34" charset="0"/>
              </a:rPr>
              <a:t>For safety reasons, please do not come into the classroom with your child on wet mornings or early entry</a:t>
            </a:r>
          </a:p>
          <a:p>
            <a:pPr>
              <a:lnSpc>
                <a:spcPct val="80000"/>
              </a:lnSpc>
              <a:buFont typeface="Arial" charset="0"/>
              <a:buNone/>
            </a:pPr>
            <a:endParaRPr lang="en-GB" sz="2400" smtClean="0">
              <a:latin typeface="Century Gothic" pitchFamily="34" charset="0"/>
            </a:endParaRPr>
          </a:p>
          <a:p>
            <a:pPr>
              <a:lnSpc>
                <a:spcPct val="80000"/>
              </a:lnSpc>
            </a:pPr>
            <a:endParaRPr lang="en-GB" sz="2400" smtClean="0">
              <a:latin typeface="Century Gothic" pitchFamily="34" charset="0"/>
            </a:endParaRPr>
          </a:p>
        </p:txBody>
      </p:sp>
      <p:grpSp>
        <p:nvGrpSpPr>
          <p:cNvPr id="33795" name="Group 11"/>
          <p:cNvGrpSpPr>
            <a:grpSpLocks/>
          </p:cNvGrpSpPr>
          <p:nvPr/>
        </p:nvGrpSpPr>
        <p:grpSpPr bwMode="auto">
          <a:xfrm>
            <a:off x="0" y="0"/>
            <a:ext cx="776288" cy="6858000"/>
            <a:chOff x="0" y="0"/>
            <a:chExt cx="489" cy="4320"/>
          </a:xfrm>
        </p:grpSpPr>
        <p:pic>
          <p:nvPicPr>
            <p:cNvPr id="33797"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33798"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33799"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33796"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11"/>
          <p:cNvGrpSpPr>
            <a:grpSpLocks/>
          </p:cNvGrpSpPr>
          <p:nvPr/>
        </p:nvGrpSpPr>
        <p:grpSpPr bwMode="auto">
          <a:xfrm>
            <a:off x="0" y="0"/>
            <a:ext cx="776288" cy="6858000"/>
            <a:chOff x="0" y="0"/>
            <a:chExt cx="489" cy="4320"/>
          </a:xfrm>
        </p:grpSpPr>
        <p:pic>
          <p:nvPicPr>
            <p:cNvPr id="34820"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3482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3482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34818"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pic>
        <p:nvPicPr>
          <p:cNvPr id="34819" name="Picture 9"/>
          <p:cNvPicPr>
            <a:picLocks noChangeAspect="1" noChangeArrowheads="1"/>
          </p:cNvPicPr>
          <p:nvPr/>
        </p:nvPicPr>
        <p:blipFill>
          <a:blip r:embed="rId5"/>
          <a:srcRect/>
          <a:stretch>
            <a:fillRect/>
          </a:stretch>
        </p:blipFill>
        <p:spPr bwMode="auto">
          <a:xfrm>
            <a:off x="1042988" y="996950"/>
            <a:ext cx="7561262" cy="497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1"/>
          <p:cNvGrpSpPr>
            <a:grpSpLocks/>
          </p:cNvGrpSpPr>
          <p:nvPr/>
        </p:nvGrpSpPr>
        <p:grpSpPr bwMode="auto">
          <a:xfrm>
            <a:off x="0" y="0"/>
            <a:ext cx="776288" cy="6858000"/>
            <a:chOff x="0" y="0"/>
            <a:chExt cx="489" cy="4320"/>
          </a:xfrm>
        </p:grpSpPr>
        <p:pic>
          <p:nvPicPr>
            <p:cNvPr id="23563"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23564"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23565"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23554"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23555" name="Rectangle 687"/>
          <p:cNvSpPr>
            <a:spLocks noChangeArrowheads="1"/>
          </p:cNvSpPr>
          <p:nvPr/>
        </p:nvSpPr>
        <p:spPr bwMode="auto">
          <a:xfrm>
            <a:off x="7397750" y="620713"/>
            <a:ext cx="1593850" cy="366712"/>
          </a:xfrm>
          <a:prstGeom prst="rect">
            <a:avLst/>
          </a:prstGeom>
          <a:noFill/>
          <a:ln w="9525">
            <a:noFill/>
            <a:miter lim="800000"/>
            <a:headEnd/>
            <a:tailEnd/>
          </a:ln>
        </p:spPr>
        <p:txBody>
          <a:bodyPr wrap="none">
            <a:spAutoFit/>
          </a:bodyPr>
          <a:lstStyle/>
          <a:p>
            <a:pPr defTabSz="914400"/>
            <a:r>
              <a:rPr lang="en-GB"/>
              <a:t>Sample Menu</a:t>
            </a:r>
          </a:p>
        </p:txBody>
      </p:sp>
      <p:pic>
        <p:nvPicPr>
          <p:cNvPr id="23556" name="Picture 686"/>
          <p:cNvPicPr>
            <a:picLocks noChangeAspect="1" noChangeArrowheads="1"/>
          </p:cNvPicPr>
          <p:nvPr/>
        </p:nvPicPr>
        <p:blipFill>
          <a:blip r:embed="rId4"/>
          <a:srcRect/>
          <a:stretch>
            <a:fillRect/>
          </a:stretch>
        </p:blipFill>
        <p:spPr bwMode="auto">
          <a:xfrm>
            <a:off x="0" y="-919163"/>
            <a:ext cx="9144000" cy="8020051"/>
          </a:xfrm>
          <a:prstGeom prst="rect">
            <a:avLst/>
          </a:prstGeom>
          <a:noFill/>
          <a:ln w="9525">
            <a:noFill/>
            <a:miter lim="800000"/>
            <a:headEnd/>
            <a:tailEnd/>
          </a:ln>
        </p:spPr>
      </p:pic>
      <p:grpSp>
        <p:nvGrpSpPr>
          <p:cNvPr id="23557" name="Group 11"/>
          <p:cNvGrpSpPr>
            <a:grpSpLocks/>
          </p:cNvGrpSpPr>
          <p:nvPr/>
        </p:nvGrpSpPr>
        <p:grpSpPr bwMode="auto">
          <a:xfrm>
            <a:off x="0" y="0"/>
            <a:ext cx="776288" cy="6858000"/>
            <a:chOff x="0" y="0"/>
            <a:chExt cx="489" cy="4320"/>
          </a:xfrm>
        </p:grpSpPr>
        <p:pic>
          <p:nvPicPr>
            <p:cNvPr id="23560"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23561"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23562"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23558" name="Text Box 693"/>
          <p:cNvSpPr txBox="1">
            <a:spLocks noChangeArrowheads="1"/>
          </p:cNvSpPr>
          <p:nvPr/>
        </p:nvSpPr>
        <p:spPr bwMode="auto">
          <a:xfrm>
            <a:off x="6669088" y="182563"/>
            <a:ext cx="2474912" cy="366712"/>
          </a:xfrm>
          <a:prstGeom prst="rect">
            <a:avLst/>
          </a:prstGeom>
          <a:noFill/>
          <a:ln w="9525">
            <a:noFill/>
            <a:miter lim="800000"/>
            <a:headEnd/>
            <a:tailEnd/>
          </a:ln>
        </p:spPr>
        <p:txBody>
          <a:bodyPr>
            <a:spAutoFit/>
          </a:bodyPr>
          <a:lstStyle/>
          <a:p>
            <a:pPr defTabSz="914400">
              <a:spcBef>
                <a:spcPct val="50000"/>
              </a:spcBef>
            </a:pPr>
            <a:endParaRPr lang="en-GB"/>
          </a:p>
        </p:txBody>
      </p:sp>
      <p:sp>
        <p:nvSpPr>
          <p:cNvPr id="23559" name="Text Box 694"/>
          <p:cNvSpPr txBox="1">
            <a:spLocks noChangeArrowheads="1"/>
          </p:cNvSpPr>
          <p:nvPr/>
        </p:nvSpPr>
        <p:spPr bwMode="auto">
          <a:xfrm>
            <a:off x="7397750" y="182563"/>
            <a:ext cx="1593850" cy="366712"/>
          </a:xfrm>
          <a:prstGeom prst="rect">
            <a:avLst/>
          </a:prstGeom>
          <a:noFill/>
          <a:ln w="9525">
            <a:noFill/>
            <a:miter lim="800000"/>
            <a:headEnd/>
            <a:tailEnd/>
          </a:ln>
        </p:spPr>
        <p:txBody>
          <a:bodyPr>
            <a:spAutoFit/>
          </a:bodyPr>
          <a:lstStyle/>
          <a:p>
            <a:pPr defTabSz="914400">
              <a:spcBef>
                <a:spcPct val="50000"/>
              </a:spcBef>
            </a:pPr>
            <a:r>
              <a:rPr lang="en-GB"/>
              <a:t>Sample Menu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11"/>
          <p:cNvGrpSpPr>
            <a:grpSpLocks/>
          </p:cNvGrpSpPr>
          <p:nvPr/>
        </p:nvGrpSpPr>
        <p:grpSpPr bwMode="auto">
          <a:xfrm>
            <a:off x="0" y="0"/>
            <a:ext cx="776288" cy="6858000"/>
            <a:chOff x="0" y="0"/>
            <a:chExt cx="489" cy="4320"/>
          </a:xfrm>
        </p:grpSpPr>
        <p:pic>
          <p:nvPicPr>
            <p:cNvPr id="24582"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24583"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24584"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24578"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24579" name="Rectangle 7"/>
          <p:cNvSpPr>
            <a:spLocks noChangeArrowheads="1"/>
          </p:cNvSpPr>
          <p:nvPr/>
        </p:nvSpPr>
        <p:spPr bwMode="auto">
          <a:xfrm>
            <a:off x="2484438" y="476250"/>
            <a:ext cx="4679950" cy="641350"/>
          </a:xfrm>
          <a:prstGeom prst="rect">
            <a:avLst/>
          </a:prstGeom>
          <a:noFill/>
          <a:ln w="9525">
            <a:noFill/>
            <a:miter lim="800000"/>
            <a:headEnd/>
            <a:tailEnd/>
          </a:ln>
        </p:spPr>
        <p:txBody>
          <a:bodyPr>
            <a:spAutoFit/>
          </a:bodyPr>
          <a:lstStyle/>
          <a:p>
            <a:r>
              <a:rPr lang="en-GB" sz="3600"/>
              <a:t>Cashless catering</a:t>
            </a:r>
          </a:p>
        </p:txBody>
      </p:sp>
      <p:pic>
        <p:nvPicPr>
          <p:cNvPr id="24580" name="Picture 10" descr="Payment4schools1-e1358782769444">
            <a:hlinkClick r:id="rId4"/>
          </p:cNvPr>
          <p:cNvPicPr>
            <a:picLocks noChangeAspect="1" noChangeArrowheads="1"/>
          </p:cNvPicPr>
          <p:nvPr/>
        </p:nvPicPr>
        <p:blipFill>
          <a:blip r:embed="rId5"/>
          <a:srcRect/>
          <a:stretch>
            <a:fillRect/>
          </a:stretch>
        </p:blipFill>
        <p:spPr bwMode="auto">
          <a:xfrm>
            <a:off x="7715250" y="1628775"/>
            <a:ext cx="1428750" cy="1428750"/>
          </a:xfrm>
          <a:prstGeom prst="rect">
            <a:avLst/>
          </a:prstGeom>
          <a:noFill/>
          <a:ln w="9525">
            <a:noFill/>
            <a:miter lim="800000"/>
            <a:headEnd/>
            <a:tailEnd/>
          </a:ln>
        </p:spPr>
      </p:pic>
      <p:sp>
        <p:nvSpPr>
          <p:cNvPr id="24581" name="Text Box 11"/>
          <p:cNvSpPr txBox="1">
            <a:spLocks noChangeArrowheads="1"/>
          </p:cNvSpPr>
          <p:nvPr/>
        </p:nvSpPr>
        <p:spPr bwMode="auto">
          <a:xfrm>
            <a:off x="971550" y="1628775"/>
            <a:ext cx="6985000" cy="3941763"/>
          </a:xfrm>
          <a:prstGeom prst="rect">
            <a:avLst/>
          </a:prstGeom>
          <a:noFill/>
          <a:ln w="9525">
            <a:noFill/>
            <a:miter lim="800000"/>
            <a:headEnd/>
            <a:tailEnd/>
          </a:ln>
        </p:spPr>
        <p:txBody>
          <a:bodyPr>
            <a:spAutoFit/>
          </a:bodyPr>
          <a:lstStyle/>
          <a:p>
            <a:pPr defTabSz="914400">
              <a:spcBef>
                <a:spcPct val="50000"/>
              </a:spcBef>
              <a:buFontTx/>
              <a:buChar char="•"/>
            </a:pPr>
            <a:r>
              <a:rPr lang="en-GB"/>
              <a:t>Every pupil will be issued with a Scottish Candidate Number (SCN) which should be used to make online payments for school lunches. You can find a link to cashless catering on our school website via the red telephone!</a:t>
            </a:r>
          </a:p>
          <a:p>
            <a:pPr defTabSz="914400">
              <a:spcBef>
                <a:spcPct val="50000"/>
              </a:spcBef>
              <a:buFontTx/>
              <a:buChar char="•"/>
            </a:pPr>
            <a:endParaRPr lang="en-GB"/>
          </a:p>
          <a:p>
            <a:pPr defTabSz="914400">
              <a:spcBef>
                <a:spcPct val="50000"/>
              </a:spcBef>
              <a:buFontTx/>
              <a:buChar char="•"/>
            </a:pPr>
            <a:r>
              <a:rPr lang="en-GB"/>
              <a:t>Pupils will also receive a four digit PIN Number for topping up at the lunch machine located in the school reception.</a:t>
            </a:r>
          </a:p>
          <a:p>
            <a:pPr defTabSz="914400">
              <a:spcBef>
                <a:spcPct val="50000"/>
              </a:spcBef>
            </a:pPr>
            <a:endParaRPr lang="en-GB"/>
          </a:p>
          <a:p>
            <a:pPr defTabSz="914400">
              <a:spcBef>
                <a:spcPct val="50000"/>
              </a:spcBef>
              <a:buFontTx/>
              <a:buChar char="•"/>
            </a:pPr>
            <a:r>
              <a:rPr lang="en-GB"/>
              <a:t>Kitchen will accept cash until system is set up for P1.</a:t>
            </a:r>
          </a:p>
          <a:p>
            <a:pPr defTabSz="914400">
              <a:spcBef>
                <a:spcPct val="50000"/>
              </a:spcBef>
              <a:buFontTx/>
              <a:buChar char="•"/>
            </a:pPr>
            <a:endParaRPr lang="en-GB"/>
          </a:p>
          <a:p>
            <a:pPr defTabSz="914400">
              <a:spcBef>
                <a:spcPct val="50000"/>
              </a:spcBef>
              <a:buFontTx/>
              <a:buChar char="•"/>
            </a:pPr>
            <a:r>
              <a:rPr lang="en-GB"/>
              <a:t>£1.80 cold lunch        £1.95 hot lunch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11"/>
          <p:cNvGrpSpPr>
            <a:grpSpLocks/>
          </p:cNvGrpSpPr>
          <p:nvPr/>
        </p:nvGrpSpPr>
        <p:grpSpPr bwMode="auto">
          <a:xfrm>
            <a:off x="0" y="0"/>
            <a:ext cx="776288" cy="6858000"/>
            <a:chOff x="0" y="0"/>
            <a:chExt cx="489" cy="4320"/>
          </a:xfrm>
        </p:grpSpPr>
        <p:pic>
          <p:nvPicPr>
            <p:cNvPr id="25605"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25606"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25607"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25602"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
        <p:nvSpPr>
          <p:cNvPr id="25603" name="Rectangle 7"/>
          <p:cNvSpPr>
            <a:spLocks noChangeArrowheads="1"/>
          </p:cNvSpPr>
          <p:nvPr/>
        </p:nvSpPr>
        <p:spPr bwMode="auto">
          <a:xfrm>
            <a:off x="3492500" y="476250"/>
            <a:ext cx="2686050" cy="641350"/>
          </a:xfrm>
          <a:prstGeom prst="rect">
            <a:avLst/>
          </a:prstGeom>
          <a:noFill/>
          <a:ln w="9525">
            <a:noFill/>
            <a:miter lim="800000"/>
            <a:headEnd/>
            <a:tailEnd/>
          </a:ln>
        </p:spPr>
        <p:txBody>
          <a:bodyPr>
            <a:spAutoFit/>
          </a:bodyPr>
          <a:lstStyle/>
          <a:p>
            <a:r>
              <a:rPr lang="en-GB" sz="3600"/>
              <a:t>Lunch Date</a:t>
            </a:r>
          </a:p>
        </p:txBody>
      </p:sp>
      <p:sp>
        <p:nvSpPr>
          <p:cNvPr id="25604" name="Text Box 8"/>
          <p:cNvSpPr txBox="1">
            <a:spLocks noChangeArrowheads="1"/>
          </p:cNvSpPr>
          <p:nvPr/>
        </p:nvSpPr>
        <p:spPr bwMode="auto">
          <a:xfrm>
            <a:off x="1763713" y="2276475"/>
            <a:ext cx="5472112" cy="3255963"/>
          </a:xfrm>
          <a:prstGeom prst="rect">
            <a:avLst/>
          </a:prstGeom>
          <a:noFill/>
          <a:ln w="9525">
            <a:noFill/>
            <a:miter lim="800000"/>
            <a:headEnd/>
            <a:tailEnd/>
          </a:ln>
        </p:spPr>
        <p:txBody>
          <a:bodyPr>
            <a:spAutoFit/>
          </a:bodyPr>
          <a:lstStyle/>
          <a:p>
            <a:pPr defTabSz="914400">
              <a:spcBef>
                <a:spcPct val="50000"/>
              </a:spcBef>
            </a:pPr>
            <a:r>
              <a:rPr lang="en-GB" i="1"/>
              <a:t>Lunch with your child</a:t>
            </a:r>
          </a:p>
          <a:p>
            <a:pPr defTabSz="914400">
              <a:spcBef>
                <a:spcPct val="50000"/>
              </a:spcBef>
            </a:pPr>
            <a:endParaRPr lang="en-GB" i="1"/>
          </a:p>
          <a:p>
            <a:pPr defTabSz="914400">
              <a:spcBef>
                <a:spcPct val="50000"/>
              </a:spcBef>
            </a:pPr>
            <a:r>
              <a:rPr lang="en-GB"/>
              <a:t>Week beginning 8 September 2014</a:t>
            </a:r>
          </a:p>
          <a:p>
            <a:pPr defTabSz="914400">
              <a:spcBef>
                <a:spcPct val="50000"/>
              </a:spcBef>
            </a:pPr>
            <a:endParaRPr lang="en-GB"/>
          </a:p>
          <a:p>
            <a:pPr defTabSz="914400">
              <a:spcBef>
                <a:spcPct val="50000"/>
              </a:spcBef>
            </a:pPr>
            <a:r>
              <a:rPr lang="en-GB"/>
              <a:t>Mon	1.1</a:t>
            </a:r>
          </a:p>
          <a:p>
            <a:pPr defTabSz="914400">
              <a:spcBef>
                <a:spcPct val="50000"/>
              </a:spcBef>
            </a:pPr>
            <a:r>
              <a:rPr lang="en-GB"/>
              <a:t>Tues	1.2</a:t>
            </a:r>
          </a:p>
          <a:p>
            <a:pPr defTabSz="914400">
              <a:spcBef>
                <a:spcPct val="50000"/>
              </a:spcBef>
            </a:pPr>
            <a:r>
              <a:rPr lang="en-GB"/>
              <a:t>Wed	1.3</a:t>
            </a:r>
          </a:p>
          <a:p>
            <a:pPr defTabSz="914400">
              <a:spcBef>
                <a:spcPct val="50000"/>
              </a:spcBef>
            </a:pPr>
            <a:r>
              <a:rPr lang="en-GB"/>
              <a:t>Thurs	1.4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971550" y="0"/>
            <a:ext cx="7715250" cy="1143000"/>
          </a:xfrm>
        </p:spPr>
        <p:txBody>
          <a:bodyPr/>
          <a:lstStyle/>
          <a:p>
            <a:r>
              <a:rPr lang="en-GB" smtClean="0"/>
              <a:t>General Routines</a:t>
            </a:r>
          </a:p>
        </p:txBody>
      </p:sp>
      <p:grpSp>
        <p:nvGrpSpPr>
          <p:cNvPr id="26626" name="Group 11"/>
          <p:cNvGrpSpPr>
            <a:grpSpLocks/>
          </p:cNvGrpSpPr>
          <p:nvPr/>
        </p:nvGrpSpPr>
        <p:grpSpPr bwMode="auto">
          <a:xfrm>
            <a:off x="0" y="0"/>
            <a:ext cx="776288" cy="6858000"/>
            <a:chOff x="0" y="0"/>
            <a:chExt cx="489" cy="4320"/>
          </a:xfrm>
        </p:grpSpPr>
        <p:pic>
          <p:nvPicPr>
            <p:cNvPr id="26635"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26636"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26637"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26627" name="Picture 13" descr="http://www.sustainable-scotland.net/images/11804_east_renfrewshire.gif"/>
          <p:cNvPicPr>
            <a:picLocks noChangeAspect="1" noChangeArrowheads="1"/>
          </p:cNvPicPr>
          <p:nvPr/>
        </p:nvPicPr>
        <p:blipFill>
          <a:blip r:embed="rId4"/>
          <a:srcRect/>
          <a:stretch>
            <a:fillRect/>
          </a:stretch>
        </p:blipFill>
        <p:spPr bwMode="auto">
          <a:xfrm>
            <a:off x="7734300" y="5975350"/>
            <a:ext cx="1257300" cy="666750"/>
          </a:xfrm>
          <a:prstGeom prst="rect">
            <a:avLst/>
          </a:prstGeom>
          <a:noFill/>
          <a:ln w="9525">
            <a:noFill/>
            <a:miter lim="800000"/>
            <a:headEnd/>
            <a:tailEnd/>
          </a:ln>
        </p:spPr>
      </p:pic>
      <p:pic>
        <p:nvPicPr>
          <p:cNvPr id="26628" name="Picture 11"/>
          <p:cNvPicPr>
            <a:picLocks noChangeAspect="1" noChangeArrowheads="1"/>
          </p:cNvPicPr>
          <p:nvPr/>
        </p:nvPicPr>
        <p:blipFill>
          <a:blip r:embed="rId5"/>
          <a:srcRect/>
          <a:stretch>
            <a:fillRect/>
          </a:stretch>
        </p:blipFill>
        <p:spPr bwMode="auto">
          <a:xfrm>
            <a:off x="6096000" y="768350"/>
            <a:ext cx="3048000" cy="2286000"/>
          </a:xfrm>
          <a:prstGeom prst="rect">
            <a:avLst/>
          </a:prstGeom>
          <a:noFill/>
          <a:ln w="9525">
            <a:noFill/>
            <a:miter lim="800000"/>
            <a:headEnd/>
            <a:tailEnd/>
          </a:ln>
        </p:spPr>
      </p:pic>
      <p:sp>
        <p:nvSpPr>
          <p:cNvPr id="26629" name="TextBox 9"/>
          <p:cNvSpPr txBox="1">
            <a:spLocks noChangeArrowheads="1"/>
          </p:cNvSpPr>
          <p:nvPr/>
        </p:nvSpPr>
        <p:spPr bwMode="auto">
          <a:xfrm>
            <a:off x="2627313" y="1516063"/>
            <a:ext cx="3816350" cy="395287"/>
          </a:xfrm>
          <a:prstGeom prst="rect">
            <a:avLst/>
          </a:prstGeom>
          <a:solidFill>
            <a:srgbClr val="CCFFFF"/>
          </a:solidFill>
          <a:ln w="28575">
            <a:solidFill>
              <a:srgbClr val="0000FF"/>
            </a:solidFill>
            <a:miter lim="800000"/>
            <a:headEnd/>
            <a:tailEnd/>
          </a:ln>
        </p:spPr>
        <p:txBody>
          <a:bodyPr>
            <a:spAutoFit/>
          </a:bodyPr>
          <a:lstStyle/>
          <a:p>
            <a:pPr algn="ctr" defTabSz="914400"/>
            <a:r>
              <a:rPr lang="en-GB">
                <a:latin typeface="Century Gothic" pitchFamily="34" charset="0"/>
              </a:rPr>
              <a:t>Lining up for school</a:t>
            </a:r>
          </a:p>
        </p:txBody>
      </p:sp>
      <p:pic>
        <p:nvPicPr>
          <p:cNvPr id="26630" name="Picture 12"/>
          <p:cNvPicPr>
            <a:picLocks noChangeAspect="1" noChangeArrowheads="1"/>
          </p:cNvPicPr>
          <p:nvPr/>
        </p:nvPicPr>
        <p:blipFill>
          <a:blip r:embed="rId6"/>
          <a:srcRect/>
          <a:stretch>
            <a:fillRect/>
          </a:stretch>
        </p:blipFill>
        <p:spPr bwMode="auto">
          <a:xfrm>
            <a:off x="776288" y="2420938"/>
            <a:ext cx="2757487" cy="2286000"/>
          </a:xfrm>
          <a:prstGeom prst="rect">
            <a:avLst/>
          </a:prstGeom>
          <a:noFill/>
          <a:ln w="9525">
            <a:noFill/>
            <a:miter lim="800000"/>
            <a:headEnd/>
            <a:tailEnd/>
          </a:ln>
        </p:spPr>
      </p:pic>
      <p:pic>
        <p:nvPicPr>
          <p:cNvPr id="26631" name="Picture 13"/>
          <p:cNvPicPr>
            <a:picLocks noChangeAspect="1" noChangeArrowheads="1"/>
          </p:cNvPicPr>
          <p:nvPr/>
        </p:nvPicPr>
        <p:blipFill>
          <a:blip r:embed="rId7"/>
          <a:srcRect/>
          <a:stretch>
            <a:fillRect/>
          </a:stretch>
        </p:blipFill>
        <p:spPr bwMode="auto">
          <a:xfrm>
            <a:off x="3509963" y="2420938"/>
            <a:ext cx="2286000" cy="3048000"/>
          </a:xfrm>
          <a:prstGeom prst="rect">
            <a:avLst/>
          </a:prstGeom>
          <a:noFill/>
          <a:ln w="9525">
            <a:noFill/>
            <a:miter lim="800000"/>
            <a:headEnd/>
            <a:tailEnd/>
          </a:ln>
        </p:spPr>
      </p:pic>
      <p:sp>
        <p:nvSpPr>
          <p:cNvPr id="26632" name="Text Box 15"/>
          <p:cNvSpPr txBox="1">
            <a:spLocks noChangeArrowheads="1"/>
          </p:cNvSpPr>
          <p:nvPr/>
        </p:nvSpPr>
        <p:spPr bwMode="auto">
          <a:xfrm>
            <a:off x="754063" y="4508500"/>
            <a:ext cx="3744912" cy="395288"/>
          </a:xfrm>
          <a:prstGeom prst="rect">
            <a:avLst/>
          </a:prstGeom>
          <a:solidFill>
            <a:srgbClr val="CCFFFF"/>
          </a:solidFill>
          <a:ln w="28575">
            <a:solidFill>
              <a:srgbClr val="0000FF"/>
            </a:solidFill>
            <a:miter lim="800000"/>
            <a:headEnd/>
            <a:tailEnd/>
          </a:ln>
        </p:spPr>
        <p:txBody>
          <a:bodyPr>
            <a:spAutoFit/>
          </a:bodyPr>
          <a:lstStyle/>
          <a:p>
            <a:pPr algn="ctr" defTabSz="914400">
              <a:spcBef>
                <a:spcPct val="50000"/>
              </a:spcBef>
            </a:pPr>
            <a:r>
              <a:rPr lang="en-GB">
                <a:latin typeface="Century Gothic" pitchFamily="34" charset="0"/>
              </a:rPr>
              <a:t>Choosing our lunch</a:t>
            </a:r>
          </a:p>
        </p:txBody>
      </p:sp>
      <p:sp>
        <p:nvSpPr>
          <p:cNvPr id="26633" name="Rectangle 14" descr="SAM_4703"/>
          <p:cNvSpPr>
            <a:spLocks noGrp="1" noChangeAspect="1" noChangeArrowheads="1"/>
          </p:cNvSpPr>
          <p:nvPr isPhoto="1"/>
        </p:nvSpPr>
        <p:spPr bwMode="auto">
          <a:xfrm>
            <a:off x="6011863" y="4508500"/>
            <a:ext cx="3132137" cy="2347913"/>
          </a:xfrm>
          <a:prstGeom prst="rect">
            <a:avLst/>
          </a:prstGeom>
          <a:blipFill dpi="0" rotWithShape="1">
            <a:blip r:embed="rId8"/>
            <a:srcRect/>
            <a:stretch>
              <a:fillRect/>
            </a:stretch>
          </a:blipFill>
          <a:ln w="9525">
            <a:solidFill>
              <a:schemeClr val="tx1"/>
            </a:solidFill>
            <a:miter lim="800000"/>
            <a:headEnd/>
            <a:tailEnd/>
          </a:ln>
        </p:spPr>
        <p:txBody>
          <a:bodyPr/>
          <a:lstStyle/>
          <a:p>
            <a:endParaRPr lang="en-GB"/>
          </a:p>
        </p:txBody>
      </p:sp>
      <p:sp>
        <p:nvSpPr>
          <p:cNvPr id="26634" name="Text Box 18"/>
          <p:cNvSpPr txBox="1">
            <a:spLocks noChangeArrowheads="1"/>
          </p:cNvSpPr>
          <p:nvPr/>
        </p:nvSpPr>
        <p:spPr bwMode="auto">
          <a:xfrm>
            <a:off x="4498975" y="5776913"/>
            <a:ext cx="2447925" cy="395287"/>
          </a:xfrm>
          <a:prstGeom prst="rect">
            <a:avLst/>
          </a:prstGeom>
          <a:solidFill>
            <a:srgbClr val="CCFFFF"/>
          </a:solidFill>
          <a:ln w="28575">
            <a:solidFill>
              <a:srgbClr val="0000FF"/>
            </a:solidFill>
            <a:miter lim="800000"/>
            <a:headEnd/>
            <a:tailEnd/>
          </a:ln>
        </p:spPr>
        <p:txBody>
          <a:bodyPr>
            <a:spAutoFit/>
          </a:bodyPr>
          <a:lstStyle/>
          <a:p>
            <a:pPr algn="ctr" defTabSz="914400">
              <a:spcBef>
                <a:spcPct val="50000"/>
              </a:spcBef>
            </a:pPr>
            <a:r>
              <a:rPr lang="en-GB">
                <a:latin typeface="Century Gothic" pitchFamily="34" charset="0"/>
              </a:rPr>
              <a:t>Registration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0"/>
          <p:cNvSpPr txBox="1">
            <a:spLocks noChangeArrowheads="1"/>
          </p:cNvSpPr>
          <p:nvPr/>
        </p:nvSpPr>
        <p:spPr bwMode="auto">
          <a:xfrm>
            <a:off x="0" y="5300663"/>
            <a:ext cx="2124075" cy="1477962"/>
          </a:xfrm>
          <a:prstGeom prst="rect">
            <a:avLst/>
          </a:prstGeom>
          <a:solidFill>
            <a:schemeClr val="bg1"/>
          </a:solidFill>
          <a:ln w="9525">
            <a:noFill/>
            <a:miter lim="800000"/>
            <a:headEnd/>
            <a:tailEnd/>
          </a:ln>
        </p:spPr>
        <p:txBody>
          <a:bodyPr>
            <a:spAutoFit/>
          </a:bodyPr>
          <a:lstStyle/>
          <a:p>
            <a:pPr defTabSz="914400"/>
            <a:endParaRPr lang="en-GB">
              <a:latin typeface="Comic Sans MS" pitchFamily="66" charset="0"/>
            </a:endParaRPr>
          </a:p>
          <a:p>
            <a:pPr defTabSz="914400"/>
            <a:endParaRPr lang="en-GB">
              <a:latin typeface="Comic Sans MS" pitchFamily="66" charset="0"/>
            </a:endParaRPr>
          </a:p>
          <a:p>
            <a:pPr defTabSz="914400"/>
            <a:endParaRPr lang="en-GB">
              <a:latin typeface="Comic Sans MS" pitchFamily="66" charset="0"/>
            </a:endParaRPr>
          </a:p>
          <a:p>
            <a:pPr defTabSz="914400"/>
            <a:endParaRPr lang="en-GB">
              <a:latin typeface="Comic Sans MS" pitchFamily="66" charset="0"/>
            </a:endParaRPr>
          </a:p>
          <a:p>
            <a:pPr defTabSz="914400"/>
            <a:endParaRPr lang="en-GB">
              <a:latin typeface="Comic Sans MS" pitchFamily="66" charset="0"/>
            </a:endParaRPr>
          </a:p>
        </p:txBody>
      </p:sp>
      <p:grpSp>
        <p:nvGrpSpPr>
          <p:cNvPr id="28674" name="Group 11"/>
          <p:cNvGrpSpPr>
            <a:grpSpLocks/>
          </p:cNvGrpSpPr>
          <p:nvPr/>
        </p:nvGrpSpPr>
        <p:grpSpPr bwMode="auto">
          <a:xfrm>
            <a:off x="0" y="0"/>
            <a:ext cx="776288" cy="6858000"/>
            <a:chOff x="0" y="0"/>
            <a:chExt cx="489" cy="4320"/>
          </a:xfrm>
        </p:grpSpPr>
        <p:pic>
          <p:nvPicPr>
            <p:cNvPr id="28682"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28683"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28684"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28675"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pic>
        <p:nvPicPr>
          <p:cNvPr id="28676" name="Picture 13" descr="Embedded image permalink"/>
          <p:cNvPicPr>
            <a:picLocks noChangeAspect="1" noChangeArrowheads="1"/>
          </p:cNvPicPr>
          <p:nvPr/>
        </p:nvPicPr>
        <p:blipFill>
          <a:blip r:embed="rId4"/>
          <a:srcRect/>
          <a:stretch>
            <a:fillRect/>
          </a:stretch>
        </p:blipFill>
        <p:spPr bwMode="auto">
          <a:xfrm>
            <a:off x="5899150" y="1536700"/>
            <a:ext cx="2662238" cy="3548063"/>
          </a:xfrm>
          <a:prstGeom prst="rect">
            <a:avLst/>
          </a:prstGeom>
          <a:noFill/>
          <a:ln w="9525">
            <a:noFill/>
            <a:miter lim="800000"/>
            <a:headEnd/>
            <a:tailEnd/>
          </a:ln>
        </p:spPr>
      </p:pic>
      <p:sp>
        <p:nvSpPr>
          <p:cNvPr id="28677" name="Text Box 5"/>
          <p:cNvSpPr txBox="1">
            <a:spLocks noChangeArrowheads="1"/>
          </p:cNvSpPr>
          <p:nvPr/>
        </p:nvSpPr>
        <p:spPr bwMode="auto">
          <a:xfrm>
            <a:off x="4140200" y="2781300"/>
            <a:ext cx="2016125" cy="395288"/>
          </a:xfrm>
          <a:prstGeom prst="rect">
            <a:avLst/>
          </a:prstGeom>
          <a:solidFill>
            <a:srgbClr val="CCFFFF"/>
          </a:solidFill>
          <a:ln w="28575">
            <a:solidFill>
              <a:srgbClr val="0000FF"/>
            </a:solidFill>
            <a:miter lim="800000"/>
            <a:headEnd/>
            <a:tailEnd/>
          </a:ln>
        </p:spPr>
        <p:txBody>
          <a:bodyPr>
            <a:spAutoFit/>
          </a:bodyPr>
          <a:lstStyle/>
          <a:p>
            <a:pPr algn="ctr" defTabSz="914400">
              <a:spcBef>
                <a:spcPct val="50000"/>
              </a:spcBef>
            </a:pPr>
            <a:r>
              <a:rPr lang="en-GB">
                <a:latin typeface="Century Gothic" pitchFamily="34" charset="0"/>
              </a:rPr>
              <a:t>Lunch time</a:t>
            </a:r>
          </a:p>
        </p:txBody>
      </p:sp>
      <p:pic>
        <p:nvPicPr>
          <p:cNvPr id="28678" name="Picture 15" descr="large"/>
          <p:cNvPicPr>
            <a:picLocks noChangeAspect="1" noChangeArrowheads="1"/>
          </p:cNvPicPr>
          <p:nvPr/>
        </p:nvPicPr>
        <p:blipFill>
          <a:blip r:embed="rId5"/>
          <a:srcRect/>
          <a:stretch>
            <a:fillRect/>
          </a:stretch>
        </p:blipFill>
        <p:spPr bwMode="auto">
          <a:xfrm>
            <a:off x="1174750" y="225425"/>
            <a:ext cx="2212975" cy="2951163"/>
          </a:xfrm>
          <a:prstGeom prst="rect">
            <a:avLst/>
          </a:prstGeom>
          <a:noFill/>
          <a:ln w="9525">
            <a:noFill/>
            <a:miter lim="800000"/>
            <a:headEnd/>
            <a:tailEnd/>
          </a:ln>
        </p:spPr>
      </p:pic>
      <p:sp>
        <p:nvSpPr>
          <p:cNvPr id="28679" name="Text Box 6"/>
          <p:cNvSpPr txBox="1">
            <a:spLocks noChangeArrowheads="1"/>
          </p:cNvSpPr>
          <p:nvPr/>
        </p:nvSpPr>
        <p:spPr bwMode="auto">
          <a:xfrm>
            <a:off x="2627313" y="944563"/>
            <a:ext cx="3024187" cy="395287"/>
          </a:xfrm>
          <a:prstGeom prst="rect">
            <a:avLst/>
          </a:prstGeom>
          <a:solidFill>
            <a:srgbClr val="CCFFFF"/>
          </a:solidFill>
          <a:ln w="28575">
            <a:solidFill>
              <a:srgbClr val="0000FF"/>
            </a:solidFill>
            <a:miter lim="800000"/>
            <a:headEnd/>
            <a:tailEnd/>
          </a:ln>
        </p:spPr>
        <p:txBody>
          <a:bodyPr>
            <a:spAutoFit/>
          </a:bodyPr>
          <a:lstStyle/>
          <a:p>
            <a:pPr algn="ctr" defTabSz="914400">
              <a:spcBef>
                <a:spcPct val="50000"/>
              </a:spcBef>
            </a:pPr>
            <a:r>
              <a:rPr lang="en-GB">
                <a:latin typeface="Century Gothic" pitchFamily="34" charset="0"/>
              </a:rPr>
              <a:t>Playtime</a:t>
            </a:r>
          </a:p>
        </p:txBody>
      </p:sp>
      <p:pic>
        <p:nvPicPr>
          <p:cNvPr id="28680" name="Picture 13"/>
          <p:cNvPicPr>
            <a:picLocks noChangeAspect="1" noChangeArrowheads="1"/>
          </p:cNvPicPr>
          <p:nvPr/>
        </p:nvPicPr>
        <p:blipFill>
          <a:blip r:embed="rId6"/>
          <a:srcRect/>
          <a:stretch>
            <a:fillRect/>
          </a:stretch>
        </p:blipFill>
        <p:spPr bwMode="auto">
          <a:xfrm>
            <a:off x="1174750" y="4356100"/>
            <a:ext cx="3048000" cy="2286000"/>
          </a:xfrm>
          <a:prstGeom prst="rect">
            <a:avLst/>
          </a:prstGeom>
          <a:noFill/>
          <a:ln w="9525">
            <a:noFill/>
            <a:miter lim="800000"/>
            <a:headEnd/>
            <a:tailEnd/>
          </a:ln>
        </p:spPr>
      </p:pic>
      <p:sp>
        <p:nvSpPr>
          <p:cNvPr id="28681" name="TextBox 9"/>
          <p:cNvSpPr txBox="1">
            <a:spLocks noChangeArrowheads="1"/>
          </p:cNvSpPr>
          <p:nvPr/>
        </p:nvSpPr>
        <p:spPr bwMode="auto">
          <a:xfrm>
            <a:off x="2967038" y="4689475"/>
            <a:ext cx="2511425" cy="395288"/>
          </a:xfrm>
          <a:prstGeom prst="rect">
            <a:avLst/>
          </a:prstGeom>
          <a:solidFill>
            <a:srgbClr val="CCFFFF"/>
          </a:solidFill>
          <a:ln w="28575">
            <a:solidFill>
              <a:srgbClr val="0000FF"/>
            </a:solidFill>
            <a:miter lim="800000"/>
            <a:headEnd/>
            <a:tailEnd/>
          </a:ln>
        </p:spPr>
        <p:txBody>
          <a:bodyPr>
            <a:spAutoFit/>
          </a:bodyPr>
          <a:lstStyle/>
          <a:p>
            <a:pPr algn="ctr" defTabSz="914400"/>
            <a:r>
              <a:rPr lang="en-GB">
                <a:latin typeface="Century Gothic" pitchFamily="34" charset="0"/>
              </a:rPr>
              <a:t>Toileting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2"/>
          <p:cNvSpPr txBox="1">
            <a:spLocks noChangeArrowheads="1"/>
          </p:cNvSpPr>
          <p:nvPr/>
        </p:nvSpPr>
        <p:spPr bwMode="auto">
          <a:xfrm>
            <a:off x="971550" y="1620838"/>
            <a:ext cx="8172450" cy="457200"/>
          </a:xfrm>
          <a:prstGeom prst="rect">
            <a:avLst/>
          </a:prstGeom>
          <a:noFill/>
          <a:ln w="9525">
            <a:noFill/>
            <a:miter lim="800000"/>
            <a:headEnd/>
            <a:tailEnd/>
          </a:ln>
        </p:spPr>
        <p:txBody>
          <a:bodyPr>
            <a:spAutoFit/>
          </a:bodyPr>
          <a:lstStyle/>
          <a:p>
            <a:pPr defTabSz="914400">
              <a:buFont typeface="Arial" charset="0"/>
              <a:buNone/>
            </a:pPr>
            <a:endParaRPr lang="en-GB" sz="2400">
              <a:latin typeface="Century Gothic" pitchFamily="34" charset="0"/>
            </a:endParaRPr>
          </a:p>
        </p:txBody>
      </p:sp>
      <p:grpSp>
        <p:nvGrpSpPr>
          <p:cNvPr id="29698" name="Group 11"/>
          <p:cNvGrpSpPr>
            <a:grpSpLocks/>
          </p:cNvGrpSpPr>
          <p:nvPr/>
        </p:nvGrpSpPr>
        <p:grpSpPr bwMode="auto">
          <a:xfrm>
            <a:off x="0" y="0"/>
            <a:ext cx="776288" cy="6858000"/>
            <a:chOff x="0" y="0"/>
            <a:chExt cx="489" cy="4320"/>
          </a:xfrm>
        </p:grpSpPr>
        <p:pic>
          <p:nvPicPr>
            <p:cNvPr id="29701"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29702"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29703"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29699" name="Text Box 8"/>
          <p:cNvSpPr txBox="1">
            <a:spLocks noChangeArrowheads="1"/>
          </p:cNvSpPr>
          <p:nvPr/>
        </p:nvSpPr>
        <p:spPr bwMode="auto">
          <a:xfrm>
            <a:off x="1403350" y="644525"/>
            <a:ext cx="6769100" cy="5540375"/>
          </a:xfrm>
          <a:prstGeom prst="rect">
            <a:avLst/>
          </a:prstGeom>
          <a:noFill/>
          <a:ln w="9525">
            <a:noFill/>
            <a:miter lim="800000"/>
            <a:headEnd/>
            <a:tailEnd/>
          </a:ln>
        </p:spPr>
        <p:txBody>
          <a:bodyPr>
            <a:spAutoFit/>
          </a:bodyPr>
          <a:lstStyle/>
          <a:p>
            <a:pPr defTabSz="914400">
              <a:spcBef>
                <a:spcPct val="50000"/>
              </a:spcBef>
            </a:pPr>
            <a:r>
              <a:rPr lang="en-GB" sz="2400" b="1" i="1" u="sng"/>
              <a:t>Day 1</a:t>
            </a:r>
          </a:p>
          <a:p>
            <a:pPr defTabSz="914400">
              <a:spcBef>
                <a:spcPct val="50000"/>
              </a:spcBef>
              <a:buFontTx/>
              <a:buChar char="•"/>
            </a:pPr>
            <a:r>
              <a:rPr lang="en-GB"/>
              <a:t>9.15 am start      2.45pm finish</a:t>
            </a:r>
          </a:p>
          <a:p>
            <a:pPr defTabSz="914400">
              <a:spcBef>
                <a:spcPct val="50000"/>
              </a:spcBef>
              <a:buFontTx/>
              <a:buChar char="•"/>
            </a:pPr>
            <a:endParaRPr lang="en-GB"/>
          </a:p>
          <a:p>
            <a:pPr defTabSz="914400">
              <a:spcBef>
                <a:spcPct val="50000"/>
              </a:spcBef>
            </a:pPr>
            <a:r>
              <a:rPr lang="en-GB" sz="2400" b="1" i="1" u="sng"/>
              <a:t>Week 1</a:t>
            </a:r>
          </a:p>
          <a:p>
            <a:pPr defTabSz="914400">
              <a:spcBef>
                <a:spcPct val="50000"/>
              </a:spcBef>
            </a:pPr>
            <a:r>
              <a:rPr lang="en-GB"/>
              <a:t>9.00am  start	 3.00pm finish	</a:t>
            </a:r>
          </a:p>
          <a:p>
            <a:pPr defTabSz="914400">
              <a:spcBef>
                <a:spcPct val="50000"/>
              </a:spcBef>
            </a:pPr>
            <a:endParaRPr lang="en-GB"/>
          </a:p>
          <a:p>
            <a:pPr defTabSz="914400">
              <a:spcBef>
                <a:spcPct val="50000"/>
              </a:spcBef>
            </a:pPr>
            <a:r>
              <a:rPr lang="en-GB" sz="2400" b="1" i="1" u="sng"/>
              <a:t>Week 2 </a:t>
            </a:r>
          </a:p>
          <a:p>
            <a:pPr defTabSz="914400">
              <a:spcBef>
                <a:spcPct val="50000"/>
              </a:spcBef>
            </a:pPr>
            <a:r>
              <a:rPr lang="en-GB"/>
              <a:t>Relaxed entry starts from 8.45am </a:t>
            </a:r>
          </a:p>
          <a:p>
            <a:pPr defTabSz="914400">
              <a:spcBef>
                <a:spcPct val="50000"/>
              </a:spcBef>
            </a:pPr>
            <a:r>
              <a:rPr lang="en-GB"/>
              <a:t>If parents wish their child may come into school from 8.45am. A pupil support assistant will be on the door and classes will be supervised. Any children who come into school will not be allowed back out into the playground. Parents will not accompany children into class.</a:t>
            </a:r>
          </a:p>
          <a:p>
            <a:pPr defTabSz="914400">
              <a:spcBef>
                <a:spcPct val="50000"/>
              </a:spcBef>
            </a:pPr>
            <a:endParaRPr lang="en-GB"/>
          </a:p>
        </p:txBody>
      </p:sp>
      <p:pic>
        <p:nvPicPr>
          <p:cNvPr id="29700" name="Picture 9" descr="MC900370918[1]"/>
          <p:cNvPicPr>
            <a:picLocks noChangeAspect="1" noChangeArrowheads="1"/>
          </p:cNvPicPr>
          <p:nvPr/>
        </p:nvPicPr>
        <p:blipFill>
          <a:blip r:embed="rId3"/>
          <a:srcRect/>
          <a:stretch>
            <a:fillRect/>
          </a:stretch>
        </p:blipFill>
        <p:spPr bwMode="auto">
          <a:xfrm>
            <a:off x="6156325" y="711200"/>
            <a:ext cx="1790700" cy="181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971550" y="274638"/>
            <a:ext cx="7715250" cy="1143000"/>
          </a:xfrm>
        </p:spPr>
        <p:txBody>
          <a:bodyPr/>
          <a:lstStyle/>
          <a:p>
            <a:r>
              <a:rPr lang="en-GB" smtClean="0"/>
              <a:t>Homework</a:t>
            </a:r>
          </a:p>
        </p:txBody>
      </p:sp>
      <p:sp>
        <p:nvSpPr>
          <p:cNvPr id="30722" name="Rectangle 3"/>
          <p:cNvSpPr>
            <a:spLocks noGrp="1"/>
          </p:cNvSpPr>
          <p:nvPr>
            <p:ph type="body" idx="1"/>
          </p:nvPr>
        </p:nvSpPr>
        <p:spPr>
          <a:xfrm>
            <a:off x="971550" y="1196975"/>
            <a:ext cx="7715250" cy="4525963"/>
          </a:xfrm>
        </p:spPr>
        <p:txBody>
          <a:bodyPr/>
          <a:lstStyle/>
          <a:p>
            <a:pPr>
              <a:lnSpc>
                <a:spcPct val="80000"/>
              </a:lnSpc>
              <a:buFont typeface="Arial" charset="0"/>
              <a:buNone/>
            </a:pPr>
            <a:r>
              <a:rPr lang="en-GB" sz="2000" smtClean="0">
                <a:latin typeface="Century Gothic" pitchFamily="34" charset="0"/>
              </a:rPr>
              <a:t>Phonics</a:t>
            </a:r>
          </a:p>
          <a:p>
            <a:pPr>
              <a:lnSpc>
                <a:spcPct val="80000"/>
              </a:lnSpc>
            </a:pPr>
            <a:r>
              <a:rPr lang="en-GB" sz="1800" smtClean="0">
                <a:latin typeface="Century Gothic" pitchFamily="34" charset="0"/>
              </a:rPr>
              <a:t>Please use a writing pencil in the phonics homework booklets</a:t>
            </a:r>
          </a:p>
          <a:p>
            <a:pPr>
              <a:lnSpc>
                <a:spcPct val="80000"/>
              </a:lnSpc>
            </a:pPr>
            <a:r>
              <a:rPr lang="en-GB" sz="1800" smtClean="0">
                <a:latin typeface="Century Gothic" pitchFamily="34" charset="0"/>
              </a:rPr>
              <a:t>Please try to collect pictures (or draw pictures) which begin with the relevant sound</a:t>
            </a:r>
          </a:p>
          <a:p>
            <a:pPr>
              <a:lnSpc>
                <a:spcPct val="80000"/>
              </a:lnSpc>
            </a:pPr>
            <a:r>
              <a:rPr lang="en-GB" sz="1800" smtClean="0">
                <a:latin typeface="Century Gothic" pitchFamily="34" charset="0"/>
              </a:rPr>
              <a:t>Use sound cards to blend and make words</a:t>
            </a:r>
          </a:p>
          <a:p>
            <a:pPr>
              <a:lnSpc>
                <a:spcPct val="80000"/>
              </a:lnSpc>
            </a:pPr>
            <a:r>
              <a:rPr lang="en-GB" sz="1800" smtClean="0">
                <a:latin typeface="Century Gothic" pitchFamily="34" charset="0"/>
              </a:rPr>
              <a:t>Given out in advance –homework  diary</a:t>
            </a:r>
          </a:p>
          <a:p>
            <a:pPr>
              <a:lnSpc>
                <a:spcPct val="80000"/>
              </a:lnSpc>
            </a:pPr>
            <a:endParaRPr lang="en-GB" sz="1800" smtClean="0">
              <a:latin typeface="Century Gothic" pitchFamily="34" charset="0"/>
            </a:endParaRPr>
          </a:p>
          <a:p>
            <a:pPr>
              <a:lnSpc>
                <a:spcPct val="80000"/>
              </a:lnSpc>
              <a:buFont typeface="Arial" charset="0"/>
              <a:buNone/>
            </a:pPr>
            <a:r>
              <a:rPr lang="en-GB" sz="2000" smtClean="0">
                <a:latin typeface="Century Gothic" pitchFamily="34" charset="0"/>
              </a:rPr>
              <a:t>Reading </a:t>
            </a:r>
          </a:p>
          <a:p>
            <a:pPr>
              <a:lnSpc>
                <a:spcPct val="80000"/>
              </a:lnSpc>
            </a:pPr>
            <a:r>
              <a:rPr lang="en-GB" sz="1800" smtClean="0">
                <a:latin typeface="Century Gothic" pitchFamily="34" charset="0"/>
              </a:rPr>
              <a:t>Please read book and practise words daily</a:t>
            </a:r>
          </a:p>
          <a:p>
            <a:pPr>
              <a:lnSpc>
                <a:spcPct val="80000"/>
              </a:lnSpc>
            </a:pPr>
            <a:r>
              <a:rPr lang="en-GB" sz="1800" smtClean="0">
                <a:latin typeface="Century Gothic" pitchFamily="34" charset="0"/>
              </a:rPr>
              <a:t>Make a duplicate set of words (handwritten) and play word pairs, snap etc</a:t>
            </a:r>
          </a:p>
          <a:p>
            <a:pPr>
              <a:lnSpc>
                <a:spcPct val="80000"/>
              </a:lnSpc>
            </a:pPr>
            <a:r>
              <a:rPr lang="en-GB" sz="1800" smtClean="0">
                <a:latin typeface="Century Gothic" pitchFamily="34" charset="0"/>
              </a:rPr>
              <a:t>Make up sentences using the words – silly sentences can be fun</a:t>
            </a:r>
          </a:p>
          <a:p>
            <a:pPr>
              <a:lnSpc>
                <a:spcPct val="80000"/>
              </a:lnSpc>
            </a:pPr>
            <a:r>
              <a:rPr lang="en-GB" sz="1800" smtClean="0">
                <a:latin typeface="Century Gothic" pitchFamily="34" charset="0"/>
              </a:rPr>
              <a:t>Match the word on the card to the reading book</a:t>
            </a:r>
          </a:p>
          <a:p>
            <a:pPr>
              <a:lnSpc>
                <a:spcPct val="80000"/>
              </a:lnSpc>
            </a:pPr>
            <a:r>
              <a:rPr lang="en-GB" sz="1800" smtClean="0">
                <a:latin typeface="Century Gothic" pitchFamily="34" charset="0"/>
              </a:rPr>
              <a:t>Please remember to bring in reading books and word pockets daily</a:t>
            </a:r>
          </a:p>
          <a:p>
            <a:pPr>
              <a:lnSpc>
                <a:spcPct val="80000"/>
              </a:lnSpc>
            </a:pPr>
            <a:r>
              <a:rPr lang="en-GB" sz="1800" smtClean="0">
                <a:latin typeface="Century Gothic" pitchFamily="34" charset="0"/>
              </a:rPr>
              <a:t>Talk about the book!</a:t>
            </a:r>
          </a:p>
        </p:txBody>
      </p:sp>
      <p:grpSp>
        <p:nvGrpSpPr>
          <p:cNvPr id="30723" name="Group 11"/>
          <p:cNvGrpSpPr>
            <a:grpSpLocks/>
          </p:cNvGrpSpPr>
          <p:nvPr/>
        </p:nvGrpSpPr>
        <p:grpSpPr bwMode="auto">
          <a:xfrm>
            <a:off x="0" y="0"/>
            <a:ext cx="776288" cy="6858000"/>
            <a:chOff x="0" y="0"/>
            <a:chExt cx="489" cy="4320"/>
          </a:xfrm>
        </p:grpSpPr>
        <p:pic>
          <p:nvPicPr>
            <p:cNvPr id="30725" name="Picture 4" descr="side.jpg"/>
            <p:cNvPicPr>
              <a:picLocks noChangeAspect="1"/>
            </p:cNvPicPr>
            <p:nvPr/>
          </p:nvPicPr>
          <p:blipFill>
            <a:blip r:embed="rId2"/>
            <a:srcRect/>
            <a:stretch>
              <a:fillRect/>
            </a:stretch>
          </p:blipFill>
          <p:spPr bwMode="auto">
            <a:xfrm>
              <a:off x="0" y="0"/>
              <a:ext cx="489" cy="4320"/>
            </a:xfrm>
            <a:prstGeom prst="rect">
              <a:avLst/>
            </a:prstGeom>
            <a:noFill/>
            <a:ln w="9525">
              <a:noFill/>
              <a:miter lim="800000"/>
              <a:headEnd/>
              <a:tailEnd/>
            </a:ln>
          </p:spPr>
        </p:pic>
        <p:sp>
          <p:nvSpPr>
            <p:cNvPr id="30726"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30727"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pic>
        <p:nvPicPr>
          <p:cNvPr id="30724" name="Picture 13" descr="http://www.sustainable-scotland.net/images/11804_east_renfrewshire.gif"/>
          <p:cNvPicPr>
            <a:picLocks noChangeAspect="1" noChangeArrowheads="1"/>
          </p:cNvPicPr>
          <p:nvPr/>
        </p:nvPicPr>
        <p:blipFill>
          <a:blip r:embed="rId3"/>
          <a:srcRect/>
          <a:stretch>
            <a:fillRect/>
          </a:stretch>
        </p:blipFill>
        <p:spPr bwMode="auto">
          <a:xfrm>
            <a:off x="7734300" y="5975350"/>
            <a:ext cx="12573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11"/>
          <p:cNvGrpSpPr>
            <a:grpSpLocks/>
          </p:cNvGrpSpPr>
          <p:nvPr/>
        </p:nvGrpSpPr>
        <p:grpSpPr bwMode="auto">
          <a:xfrm>
            <a:off x="0" y="0"/>
            <a:ext cx="776288" cy="6858000"/>
            <a:chOff x="0" y="0"/>
            <a:chExt cx="489" cy="4320"/>
          </a:xfrm>
        </p:grpSpPr>
        <p:pic>
          <p:nvPicPr>
            <p:cNvPr id="31749" name="Picture 4" descr="side.jpg"/>
            <p:cNvPicPr>
              <a:picLocks noChangeAspect="1"/>
            </p:cNvPicPr>
            <p:nvPr/>
          </p:nvPicPr>
          <p:blipFill>
            <a:blip r:embed="rId3"/>
            <a:srcRect/>
            <a:stretch>
              <a:fillRect/>
            </a:stretch>
          </p:blipFill>
          <p:spPr bwMode="auto">
            <a:xfrm>
              <a:off x="0" y="0"/>
              <a:ext cx="489" cy="4320"/>
            </a:xfrm>
            <a:prstGeom prst="rect">
              <a:avLst/>
            </a:prstGeom>
            <a:noFill/>
            <a:ln w="9525">
              <a:noFill/>
              <a:miter lim="800000"/>
              <a:headEnd/>
              <a:tailEnd/>
            </a:ln>
          </p:spPr>
        </p:pic>
        <p:sp>
          <p:nvSpPr>
            <p:cNvPr id="31750" name="Rectangle 9"/>
            <p:cNvSpPr>
              <a:spLocks noChangeArrowheads="1"/>
            </p:cNvSpPr>
            <p:nvPr/>
          </p:nvSpPr>
          <p:spPr bwMode="auto">
            <a:xfrm>
              <a:off x="0" y="0"/>
              <a:ext cx="489" cy="1434"/>
            </a:xfrm>
            <a:prstGeom prst="rect">
              <a:avLst/>
            </a:prstGeom>
            <a:solidFill>
              <a:srgbClr val="000080"/>
            </a:solidFill>
            <a:ln w="9525">
              <a:solidFill>
                <a:schemeClr val="tx1"/>
              </a:solidFill>
              <a:miter lim="800000"/>
              <a:headEnd/>
              <a:tailEnd/>
            </a:ln>
          </p:spPr>
          <p:txBody>
            <a:bodyPr wrap="none" anchor="ctr"/>
            <a:lstStyle/>
            <a:p>
              <a:endParaRPr lang="en-GB"/>
            </a:p>
          </p:txBody>
        </p:sp>
        <p:sp>
          <p:nvSpPr>
            <p:cNvPr id="31751" name="Rectangle 10"/>
            <p:cNvSpPr>
              <a:spLocks noChangeArrowheads="1"/>
            </p:cNvSpPr>
            <p:nvPr/>
          </p:nvSpPr>
          <p:spPr bwMode="auto">
            <a:xfrm>
              <a:off x="0" y="3974"/>
              <a:ext cx="489" cy="346"/>
            </a:xfrm>
            <a:prstGeom prst="rect">
              <a:avLst/>
            </a:prstGeom>
            <a:solidFill>
              <a:srgbClr val="000080"/>
            </a:solidFill>
            <a:ln w="9525">
              <a:solidFill>
                <a:schemeClr val="tx1"/>
              </a:solidFill>
              <a:miter lim="800000"/>
              <a:headEnd/>
              <a:tailEnd/>
            </a:ln>
          </p:spPr>
          <p:txBody>
            <a:bodyPr wrap="none" anchor="ctr"/>
            <a:lstStyle/>
            <a:p>
              <a:endParaRPr lang="en-GB"/>
            </a:p>
          </p:txBody>
        </p:sp>
      </p:grpSp>
      <p:sp>
        <p:nvSpPr>
          <p:cNvPr id="31746" name="Rectangle 13"/>
          <p:cNvSpPr>
            <a:spLocks/>
          </p:cNvSpPr>
          <p:nvPr/>
        </p:nvSpPr>
        <p:spPr bwMode="auto">
          <a:xfrm>
            <a:off x="971550" y="274638"/>
            <a:ext cx="7715250" cy="1143000"/>
          </a:xfrm>
          <a:prstGeom prst="rect">
            <a:avLst/>
          </a:prstGeom>
          <a:noFill/>
          <a:ln w="9525">
            <a:noFill/>
            <a:miter lim="800000"/>
            <a:headEnd/>
            <a:tailEnd/>
          </a:ln>
        </p:spPr>
        <p:txBody>
          <a:bodyPr anchor="ctr"/>
          <a:lstStyle/>
          <a:p>
            <a:pPr algn="ctr" eaLnBrk="0" hangingPunct="0"/>
            <a:endParaRPr lang="en-GB" sz="4000">
              <a:latin typeface="Calibri" pitchFamily="34" charset="0"/>
            </a:endParaRPr>
          </a:p>
        </p:txBody>
      </p:sp>
      <p:sp>
        <p:nvSpPr>
          <p:cNvPr id="31747" name="Rectangle 8"/>
          <p:cNvSpPr>
            <a:spLocks noChangeArrowheads="1"/>
          </p:cNvSpPr>
          <p:nvPr/>
        </p:nvSpPr>
        <p:spPr bwMode="auto">
          <a:xfrm>
            <a:off x="1187450" y="2276475"/>
            <a:ext cx="6462713" cy="3279775"/>
          </a:xfrm>
          <a:prstGeom prst="rect">
            <a:avLst/>
          </a:prstGeom>
          <a:noFill/>
          <a:ln w="9525">
            <a:noFill/>
            <a:miter lim="800000"/>
            <a:headEnd/>
            <a:tailEnd/>
          </a:ln>
        </p:spPr>
        <p:txBody>
          <a:bodyPr>
            <a:spAutoFit/>
          </a:bodyPr>
          <a:lstStyle/>
          <a:p>
            <a:pPr defTabSz="914400"/>
            <a:r>
              <a:rPr lang="en-GB" sz="2400">
                <a:latin typeface="Century Gothic" pitchFamily="34" charset="0"/>
              </a:rPr>
              <a:t>Maths</a:t>
            </a:r>
          </a:p>
          <a:p>
            <a:pPr defTabSz="914400">
              <a:buFontTx/>
              <a:buChar char="•"/>
            </a:pPr>
            <a:r>
              <a:rPr lang="en-GB" sz="2000">
                <a:latin typeface="Century Gothic" pitchFamily="34" charset="0"/>
              </a:rPr>
              <a:t>Practising number formation – writing numbers</a:t>
            </a:r>
          </a:p>
          <a:p>
            <a:pPr defTabSz="914400">
              <a:buFontTx/>
              <a:buChar char="•"/>
            </a:pPr>
            <a:r>
              <a:rPr lang="en-GB" sz="2000">
                <a:latin typeface="Century Gothic" pitchFamily="34" charset="0"/>
              </a:rPr>
              <a:t>Recognising numbers</a:t>
            </a:r>
          </a:p>
          <a:p>
            <a:pPr defTabSz="914400">
              <a:buFontTx/>
              <a:buChar char="•"/>
            </a:pPr>
            <a:r>
              <a:rPr lang="en-GB" sz="2000">
                <a:latin typeface="Century Gothic" pitchFamily="34" charset="0"/>
              </a:rPr>
              <a:t>Playing number games such as snap</a:t>
            </a:r>
          </a:p>
          <a:p>
            <a:pPr defTabSz="914400">
              <a:buFontTx/>
              <a:buChar char="•"/>
            </a:pPr>
            <a:r>
              <a:rPr lang="en-GB" sz="2000">
                <a:latin typeface="Century Gothic" pitchFamily="34" charset="0"/>
              </a:rPr>
              <a:t>Counting 0 – 10, forwards and backwards</a:t>
            </a:r>
          </a:p>
          <a:p>
            <a:pPr defTabSz="914400">
              <a:buFontTx/>
              <a:buChar char="•"/>
            </a:pPr>
            <a:r>
              <a:rPr lang="en-GB" sz="2000">
                <a:latin typeface="Century Gothic" pitchFamily="34" charset="0"/>
              </a:rPr>
              <a:t>Discussing 2D and 3D shape properties</a:t>
            </a:r>
          </a:p>
          <a:p>
            <a:pPr defTabSz="914400"/>
            <a:endParaRPr lang="en-GB">
              <a:latin typeface="Century Gothic" pitchFamily="34" charset="0"/>
            </a:endParaRPr>
          </a:p>
          <a:p>
            <a:pPr defTabSz="914400"/>
            <a:endParaRPr lang="en-GB">
              <a:latin typeface="Century Gothic" pitchFamily="34" charset="0"/>
            </a:endParaRPr>
          </a:p>
          <a:p>
            <a:pPr defTabSz="914400"/>
            <a:endParaRPr lang="en-GB">
              <a:latin typeface="Century Gothic" pitchFamily="34" charset="0"/>
            </a:endParaRPr>
          </a:p>
          <a:p>
            <a:pPr defTabSz="914400" eaLnBrk="0" hangingPunct="0">
              <a:lnSpc>
                <a:spcPct val="80000"/>
              </a:lnSpc>
              <a:spcBef>
                <a:spcPct val="50000"/>
              </a:spcBef>
              <a:buFont typeface="Arial" charset="0"/>
              <a:buChar char="•"/>
            </a:pPr>
            <a:endParaRPr lang="en-GB" sz="2400">
              <a:latin typeface="Century Gothic" pitchFamily="34" charset="0"/>
            </a:endParaRPr>
          </a:p>
        </p:txBody>
      </p:sp>
      <p:sp>
        <p:nvSpPr>
          <p:cNvPr id="31748" name="Rectangle 2"/>
          <p:cNvSpPr>
            <a:spLocks/>
          </p:cNvSpPr>
          <p:nvPr/>
        </p:nvSpPr>
        <p:spPr bwMode="auto">
          <a:xfrm>
            <a:off x="1187450" y="490538"/>
            <a:ext cx="7715250" cy="1143000"/>
          </a:xfrm>
          <a:prstGeom prst="rect">
            <a:avLst/>
          </a:prstGeom>
          <a:noFill/>
          <a:ln w="9525">
            <a:noFill/>
            <a:miter lim="800000"/>
            <a:headEnd/>
            <a:tailEnd/>
          </a:ln>
        </p:spPr>
        <p:txBody>
          <a:bodyPr anchor="ctr"/>
          <a:lstStyle/>
          <a:p>
            <a:pPr algn="ctr" eaLnBrk="0" hangingPunct="0"/>
            <a:r>
              <a:rPr lang="en-GB" sz="4400">
                <a:latin typeface="Calibri" pitchFamily="34" charset="0"/>
              </a:rPr>
              <a:t>Homework Continued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2220</TotalTime>
  <Words>418</Words>
  <Application>Microsoft Macintosh PowerPoint</Application>
  <PresentationFormat>On-screen Show (4:3)</PresentationFormat>
  <Paragraphs>89</Paragraphs>
  <Slides>11</Slides>
  <Notes>4</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11</vt:i4>
      </vt:variant>
    </vt:vector>
  </HeadingPairs>
  <TitlesOfParts>
    <vt:vector size="16" baseType="lpstr">
      <vt:lpstr>Arial</vt:lpstr>
      <vt:lpstr>Calibri</vt:lpstr>
      <vt:lpstr>Comic Sans MS</vt:lpstr>
      <vt:lpstr>Century Gothic</vt:lpstr>
      <vt:lpstr>Office Theme</vt:lpstr>
      <vt:lpstr>Slide 1</vt:lpstr>
      <vt:lpstr>Slide 2</vt:lpstr>
      <vt:lpstr>Slide 3</vt:lpstr>
      <vt:lpstr>Slide 4</vt:lpstr>
      <vt:lpstr>General Routines</vt:lpstr>
      <vt:lpstr>Slide 6</vt:lpstr>
      <vt:lpstr>Slide 7</vt:lpstr>
      <vt:lpstr>Homework</vt:lpstr>
      <vt:lpstr>Slide 9</vt:lpstr>
      <vt:lpstr>Hints and Tips!</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McNulty</dc:creator>
  <cp:lastModifiedBy>NobleC1</cp:lastModifiedBy>
  <cp:revision>86</cp:revision>
  <dcterms:created xsi:type="dcterms:W3CDTF">2013-02-11T21:40:51Z</dcterms:created>
  <dcterms:modified xsi:type="dcterms:W3CDTF">2014-06-17T13:25:21Z</dcterms:modified>
</cp:coreProperties>
</file>