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66" r:id="rId3"/>
    <p:sldId id="273" r:id="rId4"/>
    <p:sldId id="271" r:id="rId5"/>
    <p:sldId id="272" r:id="rId6"/>
    <p:sldId id="279" r:id="rId7"/>
    <p:sldId id="285" r:id="rId8"/>
    <p:sldId id="274" r:id="rId9"/>
    <p:sldId id="281" r:id="rId10"/>
    <p:sldId id="280" r:id="rId11"/>
    <p:sldId id="282" r:id="rId12"/>
    <p:sldId id="277" r:id="rId13"/>
    <p:sldId id="278" r:id="rId14"/>
    <p:sldId id="283" r:id="rId15"/>
    <p:sldId id="275" r:id="rId16"/>
    <p:sldId id="276" r:id="rId17"/>
    <p:sldId id="264" r:id="rId18"/>
  </p:sldIdLst>
  <p:sldSz cx="9144000" cy="6858000" type="screen4x3"/>
  <p:notesSz cx="6858000" cy="97155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D13BBF"/>
    <a:srgbClr val="CCFFFF"/>
    <a:srgbClr val="FF0000"/>
    <a:srgbClr val="00FF00"/>
    <a:srgbClr val="A0FFB2"/>
    <a:srgbClr val="66CCFF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78" autoAdjust="0"/>
    <p:restoredTop sz="79671" autoAdjust="0"/>
  </p:normalViewPr>
  <p:slideViewPr>
    <p:cSldViewPr snapToObjects="1">
      <p:cViewPr varScale="1">
        <p:scale>
          <a:sx n="90" d="100"/>
          <a:sy n="90" d="100"/>
        </p:scale>
        <p:origin x="-9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DF7A7E5-A632-4582-942F-747F65AA0331}" type="datetimeFigureOut">
              <a:rPr lang="en-GB"/>
              <a:pPr>
                <a:defRPr/>
              </a:pPr>
              <a:t>20/05/2014</a:t>
            </a:fld>
            <a:endParaRPr lang="en-GB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A45FFD2-D282-484A-A69A-01FE6E530D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CDBE4A0-27CA-4BE0-BF71-830CB2FBAE41}" type="datetimeFigureOut">
              <a:rPr lang="en-US"/>
              <a:pPr>
                <a:defRPr/>
              </a:pPr>
              <a:t>5/20/2014</a:t>
            </a:fld>
            <a:endParaRPr lang="en-US"/>
          </a:p>
        </p:txBody>
      </p:sp>
      <p:sp>
        <p:nvSpPr>
          <p:cNvPr id="1331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000125" y="728663"/>
            <a:ext cx="4857750" cy="3643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4863"/>
            <a:ext cx="54864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FE4AFF3-7509-4A5A-AC0E-C49D777A8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Active –mentally engaged in learning activities, outdoor / woodland walkers Mini kickers, cheerleading gym</a:t>
            </a:r>
          </a:p>
          <a:p>
            <a:r>
              <a:rPr lang="en-GB" smtClean="0"/>
              <a:t>Respected- Pupil voice responsive planning, children views are listened too, evaluations, questionnaires</a:t>
            </a:r>
          </a:p>
          <a:p>
            <a:r>
              <a:rPr lang="en-GB" smtClean="0"/>
              <a:t>Responsible- Pupil &amp; Eco committee, snack &amp; paper Monitors, peer role models</a:t>
            </a:r>
          </a:p>
          <a:p>
            <a:r>
              <a:rPr lang="en-GB" smtClean="0"/>
              <a:t>Included- Care plans, EAL STINT pupils are involved in planning, contribute their views on learning through profiles, parent workshops, shadowed sessions, disclosure checked – parental volunteers</a:t>
            </a:r>
          </a:p>
          <a:p>
            <a:r>
              <a:rPr lang="en-GB" smtClean="0"/>
              <a:t>Safe- Ratio, collection policy, care plans updated 2 a year, secure door entry, daily risk assessment, fire wardens &amp; procedures, golden rules.</a:t>
            </a:r>
          </a:p>
          <a:p>
            <a:r>
              <a:rPr lang="en-GB" smtClean="0"/>
              <a:t>Healthy- Snack, tooth brushing ,gym, outdoor play, dentist/ vision screening, baking sports days etc</a:t>
            </a:r>
          </a:p>
          <a:p>
            <a:r>
              <a:rPr lang="en-GB" smtClean="0"/>
              <a:t>Achieving- Achievement boards, shout loud shout proud, celebrate achievement in/out of nursery, star of the day, Self help skills, Curriculum</a:t>
            </a:r>
          </a:p>
          <a:p>
            <a:r>
              <a:rPr lang="en-GB" smtClean="0"/>
              <a:t>Nurtured- All of the above, settling in policy, key worker system, rotation system, enhanced transition, home visits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Please take shoe bags home very day</a:t>
            </a:r>
          </a:p>
          <a:p>
            <a:r>
              <a:rPr lang="en-GB" smtClean="0"/>
              <a:t>Out door / appropriate gym shoes </a:t>
            </a:r>
          </a:p>
          <a:p>
            <a:r>
              <a:rPr lang="en-GB" smtClean="0"/>
              <a:t>All items clearly labelled </a:t>
            </a:r>
          </a:p>
          <a:p>
            <a:r>
              <a:rPr lang="en-GB" smtClean="0"/>
              <a:t>Parents / children sign in</a:t>
            </a:r>
          </a:p>
          <a:p>
            <a:r>
              <a:rPr lang="en-GB" smtClean="0"/>
              <a:t>No toys!</a:t>
            </a:r>
          </a:p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Out door / water proofs sun screen / sun hats/  Woodland Walkers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Self help skills</a:t>
            </a:r>
          </a:p>
          <a:p>
            <a:r>
              <a:rPr lang="en-GB" smtClean="0"/>
              <a:t>Coats/ shoes etc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7076C-7060-4E7C-B3EA-DEEEA2CB99A3}" type="datetimeFigureOut">
              <a:rPr lang="en-US"/>
              <a:pPr>
                <a:defRPr/>
              </a:pPr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5AE60-2728-4EC7-95F1-BCF38A574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F4552-81E8-4AD8-B578-EC1CCD716739}" type="datetimeFigureOut">
              <a:rPr lang="en-US"/>
              <a:pPr>
                <a:defRPr/>
              </a:pPr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6CC89-373E-44B6-8475-1ABCA6677B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035B4-BB21-4926-9EBB-12B9DBCDE6AD}" type="datetimeFigureOut">
              <a:rPr lang="en-US"/>
              <a:pPr>
                <a:defRPr/>
              </a:pPr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7912E-AD68-46F4-B29D-903825DA39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39FB8-5B6F-4BD7-A701-AF170C50DD6D}" type="datetimeFigureOut">
              <a:rPr lang="en-US"/>
              <a:pPr>
                <a:defRPr/>
              </a:pPr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CE547-3D0F-46FF-9D76-2332A2E04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938A4-8FE3-43D9-AA54-D392FB05DBB7}" type="datetimeFigureOut">
              <a:rPr lang="en-US"/>
              <a:pPr>
                <a:defRPr/>
              </a:pPr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B88CF-2689-4A45-9232-23C817F5B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F68CA-E2A5-4D3D-9A26-E920B02A475F}" type="datetimeFigureOut">
              <a:rPr lang="en-US"/>
              <a:pPr>
                <a:defRPr/>
              </a:pPr>
              <a:t>5/20/2014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9B47D-ECFB-4580-B45B-5058F49E9A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2979D-D1CA-498A-8C77-81A8A734C1ED}" type="datetimeFigureOut">
              <a:rPr lang="en-US"/>
              <a:pPr>
                <a:defRPr/>
              </a:pPr>
              <a:t>5/20/2014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C0EDA-2043-4DB6-8238-15A7C5212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C2E30-F685-4537-97CC-8CB3D757BEF3}" type="datetimeFigureOut">
              <a:rPr lang="en-US"/>
              <a:pPr>
                <a:defRPr/>
              </a:pPr>
              <a:t>5/20/2014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C529C-EA57-413A-A07F-95C8FC2BE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156F7-62C2-4656-B5EB-B0EFFEE62DC8}" type="datetimeFigureOut">
              <a:rPr lang="en-US"/>
              <a:pPr>
                <a:defRPr/>
              </a:pPr>
              <a:t>5/20/2014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BDD12-522A-4EA7-9B31-CF4D67274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C5CB1-AD62-4983-8B63-52EF7100CA1B}" type="datetimeFigureOut">
              <a:rPr lang="en-US"/>
              <a:pPr>
                <a:defRPr/>
              </a:pPr>
              <a:t>5/20/2014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BD08F-1844-4827-961C-5172C0749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88468-FAB7-4A5D-9DF3-349270E1BC2A}" type="datetimeFigureOut">
              <a:rPr lang="en-US"/>
              <a:pPr>
                <a:defRPr/>
              </a:pPr>
              <a:t>5/20/2014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B91F7-E6A8-4022-B3E2-CA73D4DCE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26F298-427E-4B78-A473-948D499AA958}" type="datetimeFigureOut">
              <a:rPr lang="en-US"/>
              <a:pPr>
                <a:defRPr/>
              </a:pPr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8206B2-A33F-4F73-BEA2-6ABA65B1E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5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wmf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4.jpeg"/><Relationship Id="rId4" Type="http://schemas.openxmlformats.org/officeDocument/2006/relationships/image" Target="../media/image17.jpe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5" name="Picture 2" descr="D:\Miss S's 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92503">
            <a:off x="958850" y="533400"/>
            <a:ext cx="388937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4" descr="D:\Picture 1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9538" y="3963988"/>
            <a:ext cx="3857625" cy="289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4" descr="photo 0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93957">
            <a:off x="5041900" y="533400"/>
            <a:ext cx="394970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2944813"/>
            <a:ext cx="8388350" cy="1143000"/>
          </a:xfrm>
          <a:solidFill>
            <a:schemeClr val="hlink"/>
          </a:solidFill>
        </p:spPr>
        <p:txBody>
          <a:bodyPr/>
          <a:lstStyle/>
          <a:p>
            <a:pPr eaLnBrk="1" hangingPunct="1"/>
            <a:r>
              <a:rPr lang="en-GB" sz="3600" b="1" smtClean="0">
                <a:solidFill>
                  <a:schemeClr val="bg1"/>
                </a:solidFill>
              </a:rPr>
              <a:t>Getting it Right for Mearns Nursery Class</a:t>
            </a:r>
          </a:p>
        </p:txBody>
      </p:sp>
      <p:sp>
        <p:nvSpPr>
          <p:cNvPr id="9" name="WordArt 2"/>
          <p:cNvSpPr>
            <a:spLocks noChangeArrowheads="1" noChangeShapeType="1"/>
          </p:cNvSpPr>
          <p:nvPr/>
        </p:nvSpPr>
        <p:spPr bwMode="auto">
          <a:xfrm>
            <a:off x="2514600" y="228600"/>
            <a:ext cx="4667250" cy="6378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38100">
                <a:noFill/>
                <a:round/>
                <a:headEnd/>
                <a:tailEnd/>
              </a:ln>
              <a:solidFill>
                <a:srgbClr val="339966">
                  <a:alpha val="38039"/>
                </a:srgbClr>
              </a:solidFill>
              <a:latin typeface="Calibri"/>
            </a:endParaRPr>
          </a:p>
        </p:txBody>
      </p:sp>
      <p:grpSp>
        <p:nvGrpSpPr>
          <p:cNvPr id="15366" name="Group 11"/>
          <p:cNvGrpSpPr>
            <a:grpSpLocks/>
          </p:cNvGrpSpPr>
          <p:nvPr/>
        </p:nvGrpSpPr>
        <p:grpSpPr bwMode="auto">
          <a:xfrm>
            <a:off x="0" y="0"/>
            <a:ext cx="776288" cy="6858000"/>
            <a:chOff x="0" y="0"/>
            <a:chExt cx="489" cy="4320"/>
          </a:xfrm>
        </p:grpSpPr>
        <p:pic>
          <p:nvPicPr>
            <p:cNvPr id="15368" name="Picture 4" descr="side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48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9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489" cy="1434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370" name="Rectangle 10"/>
            <p:cNvSpPr>
              <a:spLocks noChangeArrowheads="1"/>
            </p:cNvSpPr>
            <p:nvPr/>
          </p:nvSpPr>
          <p:spPr bwMode="auto">
            <a:xfrm>
              <a:off x="0" y="3974"/>
              <a:ext cx="489" cy="346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15367" name="Picture 13" descr="http://www.sustainable-scotland.net/images/11804_east_renfrewshire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34300" y="5975350"/>
            <a:ext cx="12573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 descr="D:\Picture 1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1963" y="617538"/>
            <a:ext cx="3240087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5" descr="D:\photo 1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3302000"/>
            <a:ext cx="3024187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6"/>
          <p:cNvSpPr txBox="1">
            <a:spLocks noChangeArrowheads="1"/>
          </p:cNvSpPr>
          <p:nvPr/>
        </p:nvSpPr>
        <p:spPr bwMode="auto">
          <a:xfrm>
            <a:off x="0" y="5229225"/>
            <a:ext cx="1908175" cy="1477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endParaRPr lang="en-GB">
              <a:latin typeface="Comic Sans MS" pitchFamily="66" charset="0"/>
            </a:endParaRPr>
          </a:p>
          <a:p>
            <a:pPr defTabSz="914400"/>
            <a:endParaRPr lang="en-GB">
              <a:latin typeface="Comic Sans MS" pitchFamily="66" charset="0"/>
            </a:endParaRPr>
          </a:p>
          <a:p>
            <a:pPr defTabSz="914400"/>
            <a:endParaRPr lang="en-GB">
              <a:latin typeface="Comic Sans MS" pitchFamily="66" charset="0"/>
            </a:endParaRPr>
          </a:p>
          <a:p>
            <a:pPr defTabSz="914400"/>
            <a:endParaRPr lang="en-GB">
              <a:latin typeface="Comic Sans MS" pitchFamily="66" charset="0"/>
            </a:endParaRPr>
          </a:p>
          <a:p>
            <a:pPr defTabSz="914400"/>
            <a:endParaRPr lang="en-GB">
              <a:latin typeface="Comic Sans MS" pitchFamily="66" charset="0"/>
            </a:endParaRPr>
          </a:p>
        </p:txBody>
      </p:sp>
      <p:pic>
        <p:nvPicPr>
          <p:cNvPr id="26628" name="Picture 6" descr="D:\mrs smit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2157413"/>
            <a:ext cx="218757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5148263" y="973138"/>
            <a:ext cx="3600450" cy="860425"/>
          </a:xfrm>
          <a:prstGeom prst="rect">
            <a:avLst/>
          </a:prstGeom>
          <a:solidFill>
            <a:srgbClr val="CCFFFF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n-GB" sz="2400">
                <a:latin typeface="Century Gothic" pitchFamily="34" charset="0"/>
              </a:rPr>
              <a:t>Learning as we play and having fun.</a:t>
            </a:r>
          </a:p>
        </p:txBody>
      </p:sp>
      <p:pic>
        <p:nvPicPr>
          <p:cNvPr id="26630" name="Picture 13" descr="http://www.sustainable-scotland.net/images/11804_east_renfrewshire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34300" y="5975350"/>
            <a:ext cx="12573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2" descr="D:\Picture 0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2157413"/>
            <a:ext cx="230505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32" name="Group 11"/>
          <p:cNvGrpSpPr>
            <a:grpSpLocks/>
          </p:cNvGrpSpPr>
          <p:nvPr/>
        </p:nvGrpSpPr>
        <p:grpSpPr bwMode="auto">
          <a:xfrm>
            <a:off x="0" y="0"/>
            <a:ext cx="776288" cy="6858000"/>
            <a:chOff x="0" y="0"/>
            <a:chExt cx="489" cy="4320"/>
          </a:xfrm>
        </p:grpSpPr>
        <p:pic>
          <p:nvPicPr>
            <p:cNvPr id="26633" name="Picture 4" descr="side.jp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48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489" cy="1434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35" name="Rectangle 10"/>
            <p:cNvSpPr>
              <a:spLocks noChangeArrowheads="1"/>
            </p:cNvSpPr>
            <p:nvPr/>
          </p:nvSpPr>
          <p:spPr bwMode="auto">
            <a:xfrm>
              <a:off x="0" y="3974"/>
              <a:ext cx="489" cy="346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68538" y="1268413"/>
            <a:ext cx="5256212" cy="1239837"/>
          </a:xfrm>
          <a:solidFill>
            <a:srgbClr val="CCFFFF"/>
          </a:solidFill>
          <a:ln>
            <a:solidFill>
              <a:srgbClr val="0000FF"/>
            </a:solidFill>
          </a:ln>
        </p:spPr>
        <p:txBody>
          <a:bodyPr anchor="b"/>
          <a:lstStyle/>
          <a:p>
            <a:pPr eaLnBrk="1" hangingPunct="1"/>
            <a:r>
              <a:rPr lang="en-GB" sz="4000" u="sng" smtClean="0"/>
              <a:t/>
            </a:r>
            <a:br>
              <a:rPr lang="en-GB" sz="4000" u="sng" smtClean="0"/>
            </a:br>
            <a:r>
              <a:rPr lang="en-GB" sz="4000" smtClean="0"/>
              <a:t/>
            </a:r>
            <a:br>
              <a:rPr lang="en-GB" sz="4000" smtClean="0"/>
            </a:br>
            <a:r>
              <a:rPr lang="en-GB" sz="4000" u="sng" smtClean="0"/>
              <a:t> </a:t>
            </a:r>
            <a:r>
              <a:rPr lang="en-GB" sz="2400" u="sng" smtClean="0">
                <a:solidFill>
                  <a:srgbClr val="0000FF"/>
                </a:solidFill>
                <a:latin typeface="Century Gothic" pitchFamily="34" charset="0"/>
              </a:rPr>
              <a:t>Outdoor Learning </a:t>
            </a:r>
            <a:r>
              <a:rPr lang="en-GB" sz="2400" smtClean="0">
                <a:latin typeface="Century Gothic" pitchFamily="34" charset="0"/>
              </a:rPr>
              <a:t/>
            </a:r>
            <a:br>
              <a:rPr lang="en-GB" sz="2400" smtClean="0">
                <a:latin typeface="Century Gothic" pitchFamily="34" charset="0"/>
              </a:rPr>
            </a:br>
            <a:r>
              <a:rPr lang="en-GB" sz="2400" smtClean="0">
                <a:latin typeface="Century Gothic" pitchFamily="34" charset="0"/>
              </a:rPr>
              <a:t>“There’s no such thing as bad weather only bad clothing!”</a:t>
            </a:r>
          </a:p>
        </p:txBody>
      </p:sp>
      <p:pic>
        <p:nvPicPr>
          <p:cNvPr id="27650" name="Picture 5" descr="Picture 2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2563813"/>
            <a:ext cx="2592388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6" descr="photo 29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30925" y="2563813"/>
            <a:ext cx="2665413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7" descr="D:\photo 34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07113" y="4437063"/>
            <a:ext cx="2689225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8" descr="D:\photo 03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63938" y="2563813"/>
            <a:ext cx="2566987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9" descr="D:\blue group 201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71550" y="4508500"/>
            <a:ext cx="2592388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0" descr="D:\Picture 19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63938" y="4437063"/>
            <a:ext cx="2566987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656" name="Group 11"/>
          <p:cNvGrpSpPr>
            <a:grpSpLocks/>
          </p:cNvGrpSpPr>
          <p:nvPr/>
        </p:nvGrpSpPr>
        <p:grpSpPr bwMode="auto">
          <a:xfrm>
            <a:off x="0" y="0"/>
            <a:ext cx="776288" cy="6858000"/>
            <a:chOff x="0" y="0"/>
            <a:chExt cx="489" cy="4320"/>
          </a:xfrm>
        </p:grpSpPr>
        <p:pic>
          <p:nvPicPr>
            <p:cNvPr id="27658" name="Picture 4" descr="side.jp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0" y="0"/>
              <a:ext cx="48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9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489" cy="1434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60" name="Rectangle 10"/>
            <p:cNvSpPr>
              <a:spLocks noChangeArrowheads="1"/>
            </p:cNvSpPr>
            <p:nvPr/>
          </p:nvSpPr>
          <p:spPr bwMode="auto">
            <a:xfrm>
              <a:off x="0" y="3974"/>
              <a:ext cx="489" cy="346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7657" name="Rectangle 13"/>
          <p:cNvSpPr>
            <a:spLocks/>
          </p:cNvSpPr>
          <p:nvPr/>
        </p:nvSpPr>
        <p:spPr bwMode="auto">
          <a:xfrm>
            <a:off x="971550" y="274638"/>
            <a:ext cx="7715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4000">
                <a:latin typeface="Calibri" pitchFamily="34" charset="0"/>
              </a:rPr>
              <a:t>Be Prepared!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>
          <a:xfrm>
            <a:off x="971550" y="274638"/>
            <a:ext cx="7715250" cy="1143000"/>
          </a:xfrm>
        </p:spPr>
        <p:txBody>
          <a:bodyPr/>
          <a:lstStyle/>
          <a:p>
            <a:r>
              <a:rPr lang="en-GB" smtClean="0"/>
              <a:t>Woodland Walkers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>
          <a:xfrm>
            <a:off x="971550" y="1600200"/>
            <a:ext cx="7715250" cy="4525963"/>
          </a:xfrm>
        </p:spPr>
        <p:txBody>
          <a:bodyPr/>
          <a:lstStyle/>
          <a:p>
            <a:endParaRPr lang="en-GB" smtClean="0"/>
          </a:p>
        </p:txBody>
      </p:sp>
      <p:grpSp>
        <p:nvGrpSpPr>
          <p:cNvPr id="29699" name="Group 11"/>
          <p:cNvGrpSpPr>
            <a:grpSpLocks/>
          </p:cNvGrpSpPr>
          <p:nvPr/>
        </p:nvGrpSpPr>
        <p:grpSpPr bwMode="auto">
          <a:xfrm>
            <a:off x="0" y="0"/>
            <a:ext cx="776288" cy="6858000"/>
            <a:chOff x="0" y="0"/>
            <a:chExt cx="489" cy="4320"/>
          </a:xfrm>
        </p:grpSpPr>
        <p:pic>
          <p:nvPicPr>
            <p:cNvPr id="29701" name="Picture 4" descr="side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48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2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489" cy="1434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703" name="Rectangle 10"/>
            <p:cNvSpPr>
              <a:spLocks noChangeArrowheads="1"/>
            </p:cNvSpPr>
            <p:nvPr/>
          </p:nvSpPr>
          <p:spPr bwMode="auto">
            <a:xfrm>
              <a:off x="0" y="3974"/>
              <a:ext cx="489" cy="346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29700" name="Picture 13" descr="http://www.sustainable-scotland.net/images/11804_east_renfrewshir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34300" y="5975350"/>
            <a:ext cx="12573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971550" y="274638"/>
            <a:ext cx="7715250" cy="1143000"/>
          </a:xfrm>
        </p:spPr>
        <p:txBody>
          <a:bodyPr/>
          <a:lstStyle/>
          <a:p>
            <a:r>
              <a:rPr lang="en-GB" smtClean="0"/>
              <a:t>Home Learning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>
          <a:xfrm>
            <a:off x="971550" y="1600200"/>
            <a:ext cx="7715250" cy="4525963"/>
          </a:xfrm>
        </p:spPr>
        <p:txBody>
          <a:bodyPr/>
          <a:lstStyle/>
          <a:p>
            <a:r>
              <a:rPr lang="en-GB" smtClean="0"/>
              <a:t>Lending Library</a:t>
            </a:r>
          </a:p>
          <a:p>
            <a:r>
              <a:rPr lang="en-GB" smtClean="0"/>
              <a:t>Homework Tasks</a:t>
            </a:r>
          </a:p>
          <a:p>
            <a:r>
              <a:rPr lang="en-GB" smtClean="0"/>
              <a:t>Bilingual Book Bags</a:t>
            </a:r>
          </a:p>
        </p:txBody>
      </p:sp>
      <p:grpSp>
        <p:nvGrpSpPr>
          <p:cNvPr id="30723" name="Group 11"/>
          <p:cNvGrpSpPr>
            <a:grpSpLocks/>
          </p:cNvGrpSpPr>
          <p:nvPr/>
        </p:nvGrpSpPr>
        <p:grpSpPr bwMode="auto">
          <a:xfrm>
            <a:off x="0" y="0"/>
            <a:ext cx="776288" cy="6858000"/>
            <a:chOff x="0" y="0"/>
            <a:chExt cx="489" cy="4320"/>
          </a:xfrm>
        </p:grpSpPr>
        <p:pic>
          <p:nvPicPr>
            <p:cNvPr id="30725" name="Picture 4" descr="side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48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6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489" cy="1434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727" name="Rectangle 10"/>
            <p:cNvSpPr>
              <a:spLocks noChangeArrowheads="1"/>
            </p:cNvSpPr>
            <p:nvPr/>
          </p:nvSpPr>
          <p:spPr bwMode="auto">
            <a:xfrm>
              <a:off x="0" y="3974"/>
              <a:ext cx="489" cy="346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30724" name="Picture 13" descr="http://www.sustainable-scotland.net/images/11804_east_renfrewshir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34300" y="5975350"/>
            <a:ext cx="12573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2"/>
          <p:cNvSpPr txBox="1">
            <a:spLocks noChangeArrowheads="1"/>
          </p:cNvSpPr>
          <p:nvPr/>
        </p:nvSpPr>
        <p:spPr bwMode="auto">
          <a:xfrm>
            <a:off x="1196975" y="1412875"/>
            <a:ext cx="7489825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n-GB">
                <a:latin typeface="Century Gothic" pitchFamily="34" charset="0"/>
              </a:rPr>
              <a:t>If you are disclosure checked and would like to help out in the nursery please speak to a member of staff.</a:t>
            </a:r>
          </a:p>
          <a:p>
            <a:pPr defTabSz="914400"/>
            <a:endParaRPr lang="en-GB">
              <a:latin typeface="Century Gothic" pitchFamily="34" charset="0"/>
            </a:endParaRPr>
          </a:p>
          <a:p>
            <a:pPr defTabSz="914400"/>
            <a:endParaRPr lang="en-GB">
              <a:latin typeface="Century Gothic" pitchFamily="34" charset="0"/>
            </a:endParaRPr>
          </a:p>
          <a:p>
            <a:pPr defTabSz="914400"/>
            <a:endParaRPr lang="en-GB">
              <a:latin typeface="Century Gothic" pitchFamily="34" charset="0"/>
            </a:endParaRPr>
          </a:p>
          <a:p>
            <a:pPr defTabSz="914400"/>
            <a:endParaRPr lang="en-GB">
              <a:latin typeface="Century Gothic" pitchFamily="34" charset="0"/>
            </a:endParaRPr>
          </a:p>
          <a:p>
            <a:pPr defTabSz="914400"/>
            <a:endParaRPr lang="en-GB">
              <a:latin typeface="Century Gothic" pitchFamily="34" charset="0"/>
            </a:endParaRPr>
          </a:p>
          <a:p>
            <a:pPr defTabSz="914400"/>
            <a:endParaRPr lang="en-GB">
              <a:latin typeface="Century Gothic" pitchFamily="34" charset="0"/>
            </a:endParaRPr>
          </a:p>
          <a:p>
            <a:pPr defTabSz="914400"/>
            <a:endParaRPr lang="en-GB">
              <a:latin typeface="Century Gothic" pitchFamily="34" charset="0"/>
            </a:endParaRPr>
          </a:p>
          <a:p>
            <a:pPr defTabSz="914400"/>
            <a:endParaRPr lang="en-GB">
              <a:latin typeface="Century Gothic" pitchFamily="34" charset="0"/>
            </a:endParaRPr>
          </a:p>
          <a:p>
            <a:pPr defTabSz="914400"/>
            <a:endParaRPr lang="en-GB">
              <a:latin typeface="Century Gothic" pitchFamily="34" charset="0"/>
            </a:endParaRPr>
          </a:p>
          <a:p>
            <a:pPr defTabSz="914400"/>
            <a:endParaRPr lang="en-GB">
              <a:latin typeface="Century Gothic" pitchFamily="34" charset="0"/>
            </a:endParaRPr>
          </a:p>
          <a:p>
            <a:pPr defTabSz="914400"/>
            <a:endParaRPr lang="en-GB">
              <a:latin typeface="Century Gothic" pitchFamily="34" charset="0"/>
            </a:endParaRPr>
          </a:p>
        </p:txBody>
      </p:sp>
      <p:pic>
        <p:nvPicPr>
          <p:cNvPr id="31746" name="Picture 2" descr="D:\photo 4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392363"/>
            <a:ext cx="2447925" cy="211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D:\photo 0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392363"/>
            <a:ext cx="2760663" cy="211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D:\Picture 2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40500" y="2392363"/>
            <a:ext cx="2603500" cy="211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D:\photo 33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4581525"/>
            <a:ext cx="2447925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D:\photo 21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62350" y="4581525"/>
            <a:ext cx="2760663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9" descr="Picture 1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40500" y="4581525"/>
            <a:ext cx="26035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Rectangle 10"/>
          <p:cNvSpPr>
            <a:spLocks/>
          </p:cNvSpPr>
          <p:nvPr/>
        </p:nvSpPr>
        <p:spPr bwMode="auto">
          <a:xfrm>
            <a:off x="971550" y="274638"/>
            <a:ext cx="7715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4000">
                <a:latin typeface="Calibri" pitchFamily="34" charset="0"/>
              </a:rPr>
              <a:t>Get Involved</a:t>
            </a:r>
          </a:p>
        </p:txBody>
      </p:sp>
      <p:grpSp>
        <p:nvGrpSpPr>
          <p:cNvPr id="31753" name="Group 11"/>
          <p:cNvGrpSpPr>
            <a:grpSpLocks/>
          </p:cNvGrpSpPr>
          <p:nvPr/>
        </p:nvGrpSpPr>
        <p:grpSpPr bwMode="auto">
          <a:xfrm>
            <a:off x="0" y="0"/>
            <a:ext cx="776288" cy="6858000"/>
            <a:chOff x="0" y="0"/>
            <a:chExt cx="489" cy="4320"/>
          </a:xfrm>
        </p:grpSpPr>
        <p:pic>
          <p:nvPicPr>
            <p:cNvPr id="31754" name="Picture 4" descr="side.jp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0"/>
              <a:ext cx="48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5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489" cy="1434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756" name="Rectangle 10"/>
            <p:cNvSpPr>
              <a:spLocks noChangeArrowheads="1"/>
            </p:cNvSpPr>
            <p:nvPr/>
          </p:nvSpPr>
          <p:spPr bwMode="auto">
            <a:xfrm>
              <a:off x="0" y="3974"/>
              <a:ext cx="489" cy="346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Group 11"/>
          <p:cNvGrpSpPr>
            <a:grpSpLocks/>
          </p:cNvGrpSpPr>
          <p:nvPr/>
        </p:nvGrpSpPr>
        <p:grpSpPr bwMode="auto">
          <a:xfrm>
            <a:off x="0" y="0"/>
            <a:ext cx="776288" cy="6858000"/>
            <a:chOff x="0" y="0"/>
            <a:chExt cx="489" cy="4320"/>
          </a:xfrm>
        </p:grpSpPr>
        <p:pic>
          <p:nvPicPr>
            <p:cNvPr id="32772" name="Picture 4" descr="side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48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3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489" cy="1434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774" name="Rectangle 10"/>
            <p:cNvSpPr>
              <a:spLocks noChangeArrowheads="1"/>
            </p:cNvSpPr>
            <p:nvPr/>
          </p:nvSpPr>
          <p:spPr bwMode="auto">
            <a:xfrm>
              <a:off x="0" y="3974"/>
              <a:ext cx="489" cy="346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32770" name="Picture 13" descr="http://www.sustainable-scotland.net/images/11804_east_renfrewshir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34300" y="5975350"/>
            <a:ext cx="12573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450" y="544513"/>
            <a:ext cx="7345363" cy="518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/>
          <p:cNvSpPr>
            <a:spLocks noGrp="1"/>
          </p:cNvSpPr>
          <p:nvPr>
            <p:ph type="body" idx="1"/>
          </p:nvPr>
        </p:nvSpPr>
        <p:spPr>
          <a:xfrm>
            <a:off x="971550" y="1600200"/>
            <a:ext cx="7715250" cy="4525963"/>
          </a:xfrm>
        </p:spPr>
        <p:txBody>
          <a:bodyPr/>
          <a:lstStyle/>
          <a:p>
            <a:r>
              <a:rPr lang="en-GB" smtClean="0"/>
              <a:t>Video</a:t>
            </a:r>
          </a:p>
        </p:txBody>
      </p:sp>
      <p:grpSp>
        <p:nvGrpSpPr>
          <p:cNvPr id="34818" name="Group 11"/>
          <p:cNvGrpSpPr>
            <a:grpSpLocks/>
          </p:cNvGrpSpPr>
          <p:nvPr/>
        </p:nvGrpSpPr>
        <p:grpSpPr bwMode="auto">
          <a:xfrm>
            <a:off x="0" y="0"/>
            <a:ext cx="776288" cy="6858000"/>
            <a:chOff x="0" y="0"/>
            <a:chExt cx="489" cy="4320"/>
          </a:xfrm>
        </p:grpSpPr>
        <p:pic>
          <p:nvPicPr>
            <p:cNvPr id="34820" name="Picture 4" descr="side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48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1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489" cy="1434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822" name="Rectangle 10"/>
            <p:cNvSpPr>
              <a:spLocks noChangeArrowheads="1"/>
            </p:cNvSpPr>
            <p:nvPr/>
          </p:nvSpPr>
          <p:spPr bwMode="auto">
            <a:xfrm>
              <a:off x="0" y="3974"/>
              <a:ext cx="489" cy="346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34819" name="Picture 13" descr="http://www.sustainable-scotland.net/images/11804_east_renfrewshir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34300" y="5975350"/>
            <a:ext cx="12573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276600" y="2171700"/>
            <a:ext cx="2362200" cy="1866900"/>
          </a:xfrm>
          <a:prstGeom prst="ellipse">
            <a:avLst/>
          </a:prstGeom>
          <a:noFill/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842" name="Oval 7"/>
          <p:cNvSpPr>
            <a:spLocks noChangeArrowheads="1"/>
          </p:cNvSpPr>
          <p:nvPr/>
        </p:nvSpPr>
        <p:spPr bwMode="auto">
          <a:xfrm>
            <a:off x="1371600" y="477838"/>
            <a:ext cx="6096000" cy="5846762"/>
          </a:xfrm>
          <a:prstGeom prst="ellipse">
            <a:avLst/>
          </a:prstGeom>
          <a:solidFill>
            <a:srgbClr val="00008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35843" name="Oval 8"/>
          <p:cNvSpPr>
            <a:spLocks noChangeArrowheads="1"/>
          </p:cNvSpPr>
          <p:nvPr/>
        </p:nvSpPr>
        <p:spPr bwMode="auto">
          <a:xfrm>
            <a:off x="1687513" y="693738"/>
            <a:ext cx="5495925" cy="5208587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35844" name="Oval 9"/>
          <p:cNvSpPr>
            <a:spLocks noChangeArrowheads="1"/>
          </p:cNvSpPr>
          <p:nvPr/>
        </p:nvSpPr>
        <p:spPr bwMode="auto">
          <a:xfrm>
            <a:off x="1949450" y="909638"/>
            <a:ext cx="4957763" cy="46609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62200" y="2708275"/>
            <a:ext cx="4545013" cy="1616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0" dirty="0">
                <a:latin typeface="+mn-lt"/>
                <a:cs typeface="+mn-cs"/>
              </a:rPr>
              <a:t>Learner</a:t>
            </a:r>
          </a:p>
        </p:txBody>
      </p:sp>
      <p:sp>
        <p:nvSpPr>
          <p:cNvPr id="26643" name="AutoShape 19"/>
          <p:cNvSpPr>
            <a:spLocks noChangeArrowheads="1"/>
          </p:cNvSpPr>
          <p:nvPr/>
        </p:nvSpPr>
        <p:spPr bwMode="auto">
          <a:xfrm rot="-2121191">
            <a:off x="0" y="5784850"/>
            <a:ext cx="1508125" cy="787400"/>
          </a:xfrm>
          <a:prstGeom prst="rightArrow">
            <a:avLst>
              <a:gd name="adj1" fmla="val 50000"/>
              <a:gd name="adj2" fmla="val 47883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6644" name="AutoShape 20"/>
          <p:cNvSpPr>
            <a:spLocks noChangeArrowheads="1"/>
          </p:cNvSpPr>
          <p:nvPr/>
        </p:nvSpPr>
        <p:spPr bwMode="auto">
          <a:xfrm rot="2351147">
            <a:off x="236538" y="328613"/>
            <a:ext cx="1450975" cy="741362"/>
          </a:xfrm>
          <a:prstGeom prst="rightArrow">
            <a:avLst>
              <a:gd name="adj1" fmla="val 50000"/>
              <a:gd name="adj2" fmla="val 48929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6645" name="AutoShape 21"/>
          <p:cNvSpPr>
            <a:spLocks noChangeArrowheads="1"/>
          </p:cNvSpPr>
          <p:nvPr/>
        </p:nvSpPr>
        <p:spPr bwMode="auto">
          <a:xfrm rot="-8673646">
            <a:off x="7534275" y="5818188"/>
            <a:ext cx="1514475" cy="754062"/>
          </a:xfrm>
          <a:prstGeom prst="rightArrow">
            <a:avLst>
              <a:gd name="adj1" fmla="val 50000"/>
              <a:gd name="adj2" fmla="val 50211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GB"/>
          </a:p>
        </p:txBody>
      </p:sp>
      <p:sp>
        <p:nvSpPr>
          <p:cNvPr id="26646" name="AutoShape 22"/>
          <p:cNvSpPr>
            <a:spLocks noChangeArrowheads="1"/>
          </p:cNvSpPr>
          <p:nvPr/>
        </p:nvSpPr>
        <p:spPr bwMode="auto">
          <a:xfrm rot="8859576">
            <a:off x="7467600" y="328613"/>
            <a:ext cx="1514475" cy="728662"/>
          </a:xfrm>
          <a:prstGeom prst="rightArrow">
            <a:avLst>
              <a:gd name="adj1" fmla="val 50000"/>
              <a:gd name="adj2" fmla="val 51961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GB"/>
          </a:p>
        </p:txBody>
      </p:sp>
      <p:sp>
        <p:nvSpPr>
          <p:cNvPr id="35850" name="Text Box 11"/>
          <p:cNvSpPr txBox="1">
            <a:spLocks noChangeArrowheads="1"/>
          </p:cNvSpPr>
          <p:nvPr/>
        </p:nvSpPr>
        <p:spPr bwMode="auto">
          <a:xfrm rot="3085724">
            <a:off x="6357938" y="1027113"/>
            <a:ext cx="1800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GB" sz="2000" b="1">
                <a:latin typeface="Calibri" pitchFamily="34" charset="0"/>
              </a:rPr>
              <a:t>Effective Contributors</a:t>
            </a:r>
            <a:endParaRPr lang="en-US" sz="2000" b="1">
              <a:latin typeface="Calibri" pitchFamily="34" charset="0"/>
            </a:endParaRPr>
          </a:p>
        </p:txBody>
      </p:sp>
      <p:sp>
        <p:nvSpPr>
          <p:cNvPr id="35851" name="Text Box 12"/>
          <p:cNvSpPr txBox="1">
            <a:spLocks noChangeArrowheads="1"/>
          </p:cNvSpPr>
          <p:nvPr/>
        </p:nvSpPr>
        <p:spPr bwMode="auto">
          <a:xfrm rot="-3131414">
            <a:off x="1018382" y="1012031"/>
            <a:ext cx="13382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GB" sz="2000" b="1">
                <a:latin typeface="Calibri" pitchFamily="34" charset="0"/>
              </a:rPr>
              <a:t>Successful Learners</a:t>
            </a:r>
            <a:endParaRPr lang="en-US" sz="2000" b="1">
              <a:latin typeface="Calibri" pitchFamily="34" charset="0"/>
            </a:endParaRPr>
          </a:p>
        </p:txBody>
      </p:sp>
      <p:sp>
        <p:nvSpPr>
          <p:cNvPr id="35852" name="Text Box 13"/>
          <p:cNvSpPr txBox="1">
            <a:spLocks noChangeArrowheads="1"/>
          </p:cNvSpPr>
          <p:nvPr/>
        </p:nvSpPr>
        <p:spPr bwMode="auto">
          <a:xfrm rot="2976714">
            <a:off x="893763" y="5219700"/>
            <a:ext cx="1587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GB" sz="2000" b="1">
                <a:latin typeface="Calibri" pitchFamily="34" charset="0"/>
              </a:rPr>
              <a:t>Responsible Citizens</a:t>
            </a:r>
            <a:endParaRPr lang="en-US" sz="2000" b="1">
              <a:latin typeface="Calibri" pitchFamily="34" charset="0"/>
            </a:endParaRPr>
          </a:p>
        </p:txBody>
      </p:sp>
      <p:sp>
        <p:nvSpPr>
          <p:cNvPr id="35853" name="Text Box 14"/>
          <p:cNvSpPr txBox="1">
            <a:spLocks noChangeArrowheads="1"/>
          </p:cNvSpPr>
          <p:nvPr/>
        </p:nvSpPr>
        <p:spPr bwMode="auto">
          <a:xfrm rot="-3079221">
            <a:off x="6437313" y="5219700"/>
            <a:ext cx="1492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GB" sz="2000" b="1">
                <a:latin typeface="Calibri" pitchFamily="34" charset="0"/>
              </a:rPr>
              <a:t>Confident Individuals</a:t>
            </a:r>
            <a:endParaRPr lang="en-US" sz="2000" b="1">
              <a:latin typeface="Calibri" pitchFamily="34" charset="0"/>
            </a:endParaRPr>
          </a:p>
        </p:txBody>
      </p:sp>
      <p:pic>
        <p:nvPicPr>
          <p:cNvPr id="35854" name="Picture 15" descr="school badg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1131888"/>
            <a:ext cx="1589088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3" grpId="0" animBg="1"/>
      <p:bldP spid="26644" grpId="0" animBg="1"/>
      <p:bldP spid="26645" grpId="0" animBg="1"/>
      <p:bldP spid="266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3" name="Picture 10" descr="4-capacities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574675"/>
            <a:ext cx="5970588" cy="518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86" name="Group 11"/>
          <p:cNvGrpSpPr>
            <a:grpSpLocks/>
          </p:cNvGrpSpPr>
          <p:nvPr/>
        </p:nvGrpSpPr>
        <p:grpSpPr bwMode="auto">
          <a:xfrm>
            <a:off x="0" y="0"/>
            <a:ext cx="776288" cy="6858000"/>
            <a:chOff x="0" y="0"/>
            <a:chExt cx="489" cy="4320"/>
          </a:xfrm>
        </p:grpSpPr>
        <p:pic>
          <p:nvPicPr>
            <p:cNvPr id="16390" name="Picture 4" descr="side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48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1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489" cy="1434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392" name="Rectangle 10"/>
            <p:cNvSpPr>
              <a:spLocks noChangeArrowheads="1"/>
            </p:cNvSpPr>
            <p:nvPr/>
          </p:nvSpPr>
          <p:spPr bwMode="auto">
            <a:xfrm>
              <a:off x="0" y="3974"/>
              <a:ext cx="489" cy="346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2" name="Picture 8" descr="http://www.bordershealthresource.info/wp-content/uploads/2010/08/Well-Being-Wheel-Graphic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17725" y="574675"/>
            <a:ext cx="56165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3" descr="http://www.sustainable-scotland.net/images/11804_east_renfrewshire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34300" y="5975350"/>
            <a:ext cx="12573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14"/>
          <p:cNvSpPr txBox="1">
            <a:spLocks noChangeArrowheads="1"/>
          </p:cNvSpPr>
          <p:nvPr/>
        </p:nvSpPr>
        <p:spPr bwMode="auto">
          <a:xfrm>
            <a:off x="2957513" y="6080125"/>
            <a:ext cx="6186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2400" b="1" i="1">
                <a:solidFill>
                  <a:schemeClr val="tx2"/>
                </a:solidFill>
                <a:latin typeface="Calibri" pitchFamily="34" charset="0"/>
              </a:rPr>
              <a:t>Getting it Right for Every Child</a:t>
            </a:r>
            <a:endParaRPr lang="en-US" sz="2400" b="1" i="1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971550" y="274638"/>
            <a:ext cx="7715250" cy="1143000"/>
          </a:xfrm>
        </p:spPr>
        <p:txBody>
          <a:bodyPr/>
          <a:lstStyle/>
          <a:p>
            <a:r>
              <a:rPr lang="en-GB" smtClean="0"/>
              <a:t>Nursery Staff</a:t>
            </a:r>
          </a:p>
        </p:txBody>
      </p:sp>
      <p:grpSp>
        <p:nvGrpSpPr>
          <p:cNvPr id="18434" name="Group 11"/>
          <p:cNvGrpSpPr>
            <a:grpSpLocks/>
          </p:cNvGrpSpPr>
          <p:nvPr/>
        </p:nvGrpSpPr>
        <p:grpSpPr bwMode="auto">
          <a:xfrm>
            <a:off x="0" y="0"/>
            <a:ext cx="776288" cy="6858000"/>
            <a:chOff x="0" y="0"/>
            <a:chExt cx="489" cy="4320"/>
          </a:xfrm>
        </p:grpSpPr>
        <p:pic>
          <p:nvPicPr>
            <p:cNvPr id="18437" name="Picture 4" descr="side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48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8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489" cy="1434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439" name="Rectangle 10"/>
            <p:cNvSpPr>
              <a:spLocks noChangeArrowheads="1"/>
            </p:cNvSpPr>
            <p:nvPr/>
          </p:nvSpPr>
          <p:spPr bwMode="auto">
            <a:xfrm>
              <a:off x="0" y="3974"/>
              <a:ext cx="489" cy="346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18435" name="Picture 13" descr="http://www.sustainable-scotland.net/images/11804_east_renfrewshir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34300" y="5975350"/>
            <a:ext cx="12573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600200"/>
            <a:ext cx="7715250" cy="4525963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en-GB" smtClean="0"/>
              <a:t>Depute Head: Mrs Claire Noble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en-GB" u="sng" smtClean="0"/>
              <a:t>                                </a:t>
            </a:r>
            <a:endParaRPr lang="en-GB" smtClean="0"/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en-GB" smtClean="0"/>
              <a:t>Mrs. Shona Aitken - CDO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en-GB" smtClean="0"/>
              <a:t>Mrs. Joyce Murray - CDO</a:t>
            </a:r>
            <a:endParaRPr lang="en-GB" u="sng" smtClean="0"/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en-GB" smtClean="0"/>
              <a:t>Miss Laura Martin - Teacher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en-GB" smtClean="0"/>
              <a:t>Mrs. Barbara McLeish - CDO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en-GB" smtClean="0"/>
              <a:t>Mrs Cathie Kelly - CDO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971550" y="274638"/>
            <a:ext cx="7715250" cy="1143000"/>
          </a:xfrm>
        </p:spPr>
        <p:txBody>
          <a:bodyPr/>
          <a:lstStyle/>
          <a:p>
            <a:r>
              <a:rPr lang="en-GB" smtClean="0"/>
              <a:t>Session Times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971550" y="1600200"/>
            <a:ext cx="7715250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GB" b="1" smtClean="0"/>
              <a:t>Morning</a:t>
            </a:r>
            <a:r>
              <a:rPr lang="en-GB" smtClean="0"/>
              <a:t> </a:t>
            </a:r>
          </a:p>
          <a:p>
            <a:pPr algn="ctr">
              <a:buFont typeface="Arial" charset="0"/>
              <a:buNone/>
            </a:pPr>
            <a:r>
              <a:rPr lang="en-GB" smtClean="0"/>
              <a:t>8.45am - 11.55am</a:t>
            </a:r>
          </a:p>
          <a:p>
            <a:pPr algn="ctr"/>
            <a:endParaRPr lang="en-GB" smtClean="0"/>
          </a:p>
          <a:p>
            <a:pPr algn="ctr">
              <a:buFont typeface="Arial" charset="0"/>
              <a:buNone/>
            </a:pPr>
            <a:r>
              <a:rPr lang="en-GB" b="1" smtClean="0"/>
              <a:t>Afternoon</a:t>
            </a:r>
          </a:p>
          <a:p>
            <a:pPr algn="ctr">
              <a:buFont typeface="Arial" charset="0"/>
              <a:buNone/>
            </a:pPr>
            <a:r>
              <a:rPr lang="en-GB" smtClean="0"/>
              <a:t>12.30pm - 3.40pm</a:t>
            </a:r>
          </a:p>
          <a:p>
            <a:pPr algn="ctr">
              <a:buFont typeface="Arial" charset="0"/>
              <a:buNone/>
            </a:pPr>
            <a:endParaRPr lang="en-GB" smtClean="0"/>
          </a:p>
          <a:p>
            <a:pPr algn="ctr">
              <a:buFont typeface="Arial" charset="0"/>
              <a:buNone/>
            </a:pPr>
            <a:r>
              <a:rPr lang="en-GB" smtClean="0"/>
              <a:t>Wraparound Service</a:t>
            </a:r>
          </a:p>
        </p:txBody>
      </p:sp>
      <p:grpSp>
        <p:nvGrpSpPr>
          <p:cNvPr id="19459" name="Group 11"/>
          <p:cNvGrpSpPr>
            <a:grpSpLocks/>
          </p:cNvGrpSpPr>
          <p:nvPr/>
        </p:nvGrpSpPr>
        <p:grpSpPr bwMode="auto">
          <a:xfrm>
            <a:off x="0" y="0"/>
            <a:ext cx="776288" cy="6858000"/>
            <a:chOff x="0" y="0"/>
            <a:chExt cx="489" cy="4320"/>
          </a:xfrm>
        </p:grpSpPr>
        <p:pic>
          <p:nvPicPr>
            <p:cNvPr id="19461" name="Picture 4" descr="side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48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2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489" cy="1434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63" name="Rectangle 10"/>
            <p:cNvSpPr>
              <a:spLocks noChangeArrowheads="1"/>
            </p:cNvSpPr>
            <p:nvPr/>
          </p:nvSpPr>
          <p:spPr bwMode="auto">
            <a:xfrm>
              <a:off x="0" y="3974"/>
              <a:ext cx="489" cy="346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19460" name="Picture 13" descr="http://www.sustainable-scotland.net/images/11804_east_renfrewshir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34300" y="5975350"/>
            <a:ext cx="12573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>
          <a:xfrm>
            <a:off x="971550" y="274638"/>
            <a:ext cx="7715250" cy="1143000"/>
          </a:xfrm>
        </p:spPr>
        <p:txBody>
          <a:bodyPr/>
          <a:lstStyle/>
          <a:p>
            <a:r>
              <a:rPr lang="en-GB" smtClean="0"/>
              <a:t>General Routines</a:t>
            </a:r>
          </a:p>
        </p:txBody>
      </p:sp>
      <p:grpSp>
        <p:nvGrpSpPr>
          <p:cNvPr id="20482" name="Group 11"/>
          <p:cNvGrpSpPr>
            <a:grpSpLocks/>
          </p:cNvGrpSpPr>
          <p:nvPr/>
        </p:nvGrpSpPr>
        <p:grpSpPr bwMode="auto">
          <a:xfrm>
            <a:off x="0" y="0"/>
            <a:ext cx="776288" cy="6858000"/>
            <a:chOff x="0" y="0"/>
            <a:chExt cx="489" cy="4320"/>
          </a:xfrm>
        </p:grpSpPr>
        <p:pic>
          <p:nvPicPr>
            <p:cNvPr id="20490" name="Picture 4" descr="side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48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1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489" cy="1434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492" name="Rectangle 10"/>
            <p:cNvSpPr>
              <a:spLocks noChangeArrowheads="1"/>
            </p:cNvSpPr>
            <p:nvPr/>
          </p:nvSpPr>
          <p:spPr bwMode="auto">
            <a:xfrm>
              <a:off x="0" y="3974"/>
              <a:ext cx="489" cy="346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20483" name="Picture 13" descr="http://www.sustainable-scotland.net/images/11804_east_renfrewshir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34300" y="5975350"/>
            <a:ext cx="12573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3" descr="Picture 060"/>
          <p:cNvPicPr>
            <a:picLocks noChangeAspect="1" noChangeArrowheads="1"/>
          </p:cNvPicPr>
          <p:nvPr>
            <p:ph type="body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5883275" y="1223963"/>
            <a:ext cx="2803525" cy="2103437"/>
          </a:xfrm>
        </p:spPr>
      </p:pic>
      <p:pic>
        <p:nvPicPr>
          <p:cNvPr id="20485" name="Picture 14" descr="Picture 05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1550" y="2874963"/>
            <a:ext cx="2106613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8" descr="D:\lucy 00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03750" y="4292600"/>
            <a:ext cx="313055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Box 9"/>
          <p:cNvSpPr txBox="1">
            <a:spLocks noChangeArrowheads="1"/>
          </p:cNvSpPr>
          <p:nvPr/>
        </p:nvSpPr>
        <p:spPr bwMode="auto">
          <a:xfrm>
            <a:off x="2627313" y="1516063"/>
            <a:ext cx="3816350" cy="669925"/>
          </a:xfrm>
          <a:prstGeom prst="rect">
            <a:avLst/>
          </a:prstGeom>
          <a:solidFill>
            <a:srgbClr val="CCFF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n-GB">
                <a:latin typeface="Century Gothic" pitchFamily="34" charset="0"/>
              </a:rPr>
              <a:t>Finding our shoe bags and changing our shoes.</a:t>
            </a:r>
          </a:p>
        </p:txBody>
      </p:sp>
      <p:sp>
        <p:nvSpPr>
          <p:cNvPr id="20488" name="Text Box 15"/>
          <p:cNvSpPr txBox="1">
            <a:spLocks noChangeArrowheads="1"/>
          </p:cNvSpPr>
          <p:nvPr/>
        </p:nvSpPr>
        <p:spPr bwMode="auto">
          <a:xfrm>
            <a:off x="2627313" y="3429000"/>
            <a:ext cx="3744912" cy="669925"/>
          </a:xfrm>
          <a:prstGeom prst="rect">
            <a:avLst/>
          </a:prstGeom>
          <a:solidFill>
            <a:srgbClr val="CCFF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GB">
                <a:latin typeface="Century Gothic" pitchFamily="34" charset="0"/>
              </a:rPr>
              <a:t>Finding our pegs and hanging              up our jackets</a:t>
            </a:r>
          </a:p>
        </p:txBody>
      </p:sp>
      <p:sp>
        <p:nvSpPr>
          <p:cNvPr id="20489" name="Text Box 18"/>
          <p:cNvSpPr txBox="1">
            <a:spLocks noChangeArrowheads="1"/>
          </p:cNvSpPr>
          <p:nvPr/>
        </p:nvSpPr>
        <p:spPr bwMode="auto">
          <a:xfrm>
            <a:off x="2627313" y="5776913"/>
            <a:ext cx="2447925" cy="395287"/>
          </a:xfrm>
          <a:prstGeom prst="rect">
            <a:avLst/>
          </a:prstGeom>
          <a:solidFill>
            <a:srgbClr val="CCFF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GB">
                <a:latin typeface="Century Gothic" pitchFamily="34" charset="0"/>
              </a:rPr>
              <a:t>Signing 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Picture 3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2060575"/>
            <a:ext cx="3095625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4140200" y="2781300"/>
            <a:ext cx="2016125" cy="395288"/>
          </a:xfrm>
          <a:prstGeom prst="rect">
            <a:avLst/>
          </a:prstGeom>
          <a:solidFill>
            <a:srgbClr val="CCFF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GB">
                <a:latin typeface="Century Gothic" pitchFamily="34" charset="0"/>
              </a:rPr>
              <a:t>  Snack time</a:t>
            </a:r>
          </a:p>
        </p:txBody>
      </p:sp>
      <p:pic>
        <p:nvPicPr>
          <p:cNvPr id="22531" name="Picture 7" descr="100_10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6063" y="260350"/>
            <a:ext cx="3084512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10"/>
          <p:cNvSpPr txBox="1">
            <a:spLocks noChangeArrowheads="1"/>
          </p:cNvSpPr>
          <p:nvPr/>
        </p:nvSpPr>
        <p:spPr bwMode="auto">
          <a:xfrm>
            <a:off x="0" y="5300663"/>
            <a:ext cx="2124075" cy="1477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endParaRPr lang="en-GB">
              <a:latin typeface="Comic Sans MS" pitchFamily="66" charset="0"/>
            </a:endParaRPr>
          </a:p>
          <a:p>
            <a:pPr defTabSz="914400"/>
            <a:endParaRPr lang="en-GB">
              <a:latin typeface="Comic Sans MS" pitchFamily="66" charset="0"/>
            </a:endParaRPr>
          </a:p>
          <a:p>
            <a:pPr defTabSz="914400"/>
            <a:endParaRPr lang="en-GB">
              <a:latin typeface="Comic Sans MS" pitchFamily="66" charset="0"/>
            </a:endParaRPr>
          </a:p>
          <a:p>
            <a:pPr defTabSz="914400"/>
            <a:endParaRPr lang="en-GB">
              <a:latin typeface="Comic Sans MS" pitchFamily="66" charset="0"/>
            </a:endParaRPr>
          </a:p>
          <a:p>
            <a:pPr defTabSz="914400"/>
            <a:endParaRPr lang="en-GB">
              <a:latin typeface="Comic Sans MS" pitchFamily="66" charset="0"/>
            </a:endParaRPr>
          </a:p>
        </p:txBody>
      </p:sp>
      <p:pic>
        <p:nvPicPr>
          <p:cNvPr id="22533" name="Picture 17" descr="Picture 05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6063" y="3500438"/>
            <a:ext cx="2376487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34" name="Group 11"/>
          <p:cNvGrpSpPr>
            <a:grpSpLocks/>
          </p:cNvGrpSpPr>
          <p:nvPr/>
        </p:nvGrpSpPr>
        <p:grpSpPr bwMode="auto">
          <a:xfrm>
            <a:off x="0" y="0"/>
            <a:ext cx="776288" cy="6858000"/>
            <a:chOff x="0" y="0"/>
            <a:chExt cx="489" cy="4320"/>
          </a:xfrm>
        </p:grpSpPr>
        <p:pic>
          <p:nvPicPr>
            <p:cNvPr id="22538" name="Picture 4" descr="side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48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9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489" cy="1434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40" name="Rectangle 10"/>
            <p:cNvSpPr>
              <a:spLocks noChangeArrowheads="1"/>
            </p:cNvSpPr>
            <p:nvPr/>
          </p:nvSpPr>
          <p:spPr bwMode="auto">
            <a:xfrm>
              <a:off x="0" y="3974"/>
              <a:ext cx="489" cy="346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2535" name="TextBox 9"/>
          <p:cNvSpPr txBox="1">
            <a:spLocks noChangeArrowheads="1"/>
          </p:cNvSpPr>
          <p:nvPr/>
        </p:nvSpPr>
        <p:spPr bwMode="auto">
          <a:xfrm>
            <a:off x="3387725" y="5913438"/>
            <a:ext cx="2511425" cy="395287"/>
          </a:xfrm>
          <a:prstGeom prst="rect">
            <a:avLst/>
          </a:prstGeom>
          <a:solidFill>
            <a:srgbClr val="CCFF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n-GB">
                <a:latin typeface="Century Gothic" pitchFamily="34" charset="0"/>
              </a:rPr>
              <a:t>Filing our work</a:t>
            </a:r>
          </a:p>
        </p:txBody>
      </p:sp>
      <p:sp>
        <p:nvSpPr>
          <p:cNvPr id="22536" name="Text Box 6"/>
          <p:cNvSpPr txBox="1">
            <a:spLocks noChangeArrowheads="1"/>
          </p:cNvSpPr>
          <p:nvPr/>
        </p:nvSpPr>
        <p:spPr bwMode="auto">
          <a:xfrm>
            <a:off x="4386263" y="549275"/>
            <a:ext cx="3024187" cy="395288"/>
          </a:xfrm>
          <a:prstGeom prst="rect">
            <a:avLst/>
          </a:prstGeom>
          <a:solidFill>
            <a:srgbClr val="CCFF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GB">
                <a:latin typeface="Century Gothic" pitchFamily="34" charset="0"/>
              </a:rPr>
              <a:t>Brushing our teeth.</a:t>
            </a:r>
          </a:p>
        </p:txBody>
      </p:sp>
      <p:pic>
        <p:nvPicPr>
          <p:cNvPr id="22537" name="Picture 13" descr="http://www.sustainable-scotland.net/images/11804_east_renfrewshire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34300" y="5975350"/>
            <a:ext cx="12573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2"/>
          <p:cNvSpPr txBox="1">
            <a:spLocks noChangeArrowheads="1"/>
          </p:cNvSpPr>
          <p:nvPr/>
        </p:nvSpPr>
        <p:spPr bwMode="auto">
          <a:xfrm>
            <a:off x="971550" y="1620838"/>
            <a:ext cx="81724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Font typeface="Arial" charset="0"/>
              <a:buChar char="•"/>
            </a:pPr>
            <a:r>
              <a:rPr lang="en-GB" sz="2400">
                <a:latin typeface="Century Gothic" pitchFamily="34" charset="0"/>
              </a:rPr>
              <a:t>Open door policy</a:t>
            </a:r>
          </a:p>
          <a:p>
            <a:pPr defTabSz="914400">
              <a:buFont typeface="Arial" charset="0"/>
              <a:buChar char="•"/>
            </a:pPr>
            <a:r>
              <a:rPr lang="en-GB" sz="2400">
                <a:latin typeface="Century Gothic" pitchFamily="34" charset="0"/>
              </a:rPr>
              <a:t>Parent and planning notice boards</a:t>
            </a:r>
          </a:p>
          <a:p>
            <a:pPr defTabSz="914400">
              <a:buFont typeface="Arial" charset="0"/>
              <a:buChar char="•"/>
            </a:pPr>
            <a:r>
              <a:rPr lang="en-GB" sz="2400">
                <a:latin typeface="Century Gothic" pitchFamily="34" charset="0"/>
              </a:rPr>
              <a:t>Monthly newsletter</a:t>
            </a:r>
          </a:p>
          <a:p>
            <a:pPr defTabSz="914400">
              <a:buFont typeface="Arial" charset="0"/>
              <a:buChar char="•"/>
            </a:pPr>
            <a:r>
              <a:rPr lang="en-GB" sz="2400">
                <a:latin typeface="Century Gothic" pitchFamily="34" charset="0"/>
              </a:rPr>
              <a:t>Allergies</a:t>
            </a:r>
          </a:p>
          <a:p>
            <a:pPr defTabSz="914400">
              <a:buFont typeface="Arial" charset="0"/>
              <a:buChar char="•"/>
            </a:pPr>
            <a:r>
              <a:rPr lang="en-GB" sz="2400">
                <a:latin typeface="Century Gothic" pitchFamily="34" charset="0"/>
              </a:rPr>
              <a:t>Changes to collection of children form</a:t>
            </a:r>
          </a:p>
          <a:p>
            <a:pPr defTabSz="914400">
              <a:buFontTx/>
              <a:buChar char="•"/>
            </a:pPr>
            <a:r>
              <a:rPr lang="en-GB" sz="2400">
                <a:latin typeface="Century Gothic" pitchFamily="34" charset="0"/>
              </a:rPr>
              <a:t>Profiles</a:t>
            </a:r>
          </a:p>
        </p:txBody>
      </p:sp>
      <p:pic>
        <p:nvPicPr>
          <p:cNvPr id="23554" name="Picture 2" descr="D:\blue group 2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4149725"/>
            <a:ext cx="1871662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55" name="Group 11"/>
          <p:cNvGrpSpPr>
            <a:grpSpLocks/>
          </p:cNvGrpSpPr>
          <p:nvPr/>
        </p:nvGrpSpPr>
        <p:grpSpPr bwMode="auto">
          <a:xfrm>
            <a:off x="0" y="0"/>
            <a:ext cx="776288" cy="6858000"/>
            <a:chOff x="0" y="0"/>
            <a:chExt cx="489" cy="4320"/>
          </a:xfrm>
        </p:grpSpPr>
        <p:pic>
          <p:nvPicPr>
            <p:cNvPr id="23557" name="Picture 4" descr="side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48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58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489" cy="1434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59" name="Rectangle 10"/>
            <p:cNvSpPr>
              <a:spLocks noChangeArrowheads="1"/>
            </p:cNvSpPr>
            <p:nvPr/>
          </p:nvSpPr>
          <p:spPr bwMode="auto">
            <a:xfrm>
              <a:off x="0" y="3974"/>
              <a:ext cx="489" cy="346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3556" name="Rectangle 2"/>
          <p:cNvSpPr>
            <a:spLocks/>
          </p:cNvSpPr>
          <p:nvPr/>
        </p:nvSpPr>
        <p:spPr bwMode="auto">
          <a:xfrm>
            <a:off x="971550" y="274638"/>
            <a:ext cx="7715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4400">
                <a:latin typeface="Calibri" pitchFamily="34" charset="0"/>
              </a:rPr>
              <a:t>Communication</a:t>
            </a:r>
            <a:br>
              <a:rPr lang="en-GB" sz="4400">
                <a:latin typeface="Calibri" pitchFamily="34" charset="0"/>
              </a:rPr>
            </a:br>
            <a:r>
              <a:rPr lang="en-GB" sz="2800" i="1">
                <a:latin typeface="Calibri" pitchFamily="34" charset="0"/>
              </a:rPr>
              <a:t>Keeping each other informed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971550" y="274638"/>
            <a:ext cx="7715250" cy="1143000"/>
          </a:xfrm>
        </p:spPr>
        <p:txBody>
          <a:bodyPr/>
          <a:lstStyle/>
          <a:p>
            <a:r>
              <a:rPr lang="en-GB" sz="4000" smtClean="0"/>
              <a:t>Early Level Curriculum for Excellence </a:t>
            </a:r>
          </a:p>
        </p:txBody>
      </p:sp>
      <p:grpSp>
        <p:nvGrpSpPr>
          <p:cNvPr id="24578" name="Group 11"/>
          <p:cNvGrpSpPr>
            <a:grpSpLocks/>
          </p:cNvGrpSpPr>
          <p:nvPr/>
        </p:nvGrpSpPr>
        <p:grpSpPr bwMode="auto">
          <a:xfrm>
            <a:off x="0" y="0"/>
            <a:ext cx="776288" cy="6858000"/>
            <a:chOff x="0" y="0"/>
            <a:chExt cx="489" cy="4320"/>
          </a:xfrm>
        </p:grpSpPr>
        <p:pic>
          <p:nvPicPr>
            <p:cNvPr id="24582" name="Picture 4" descr="side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48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3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489" cy="1434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584" name="Rectangle 10"/>
            <p:cNvSpPr>
              <a:spLocks noChangeArrowheads="1"/>
            </p:cNvSpPr>
            <p:nvPr/>
          </p:nvSpPr>
          <p:spPr bwMode="auto">
            <a:xfrm>
              <a:off x="0" y="3974"/>
              <a:ext cx="489" cy="346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24579" name="Picture 13" descr="http://www.sustainable-scotland.net/images/11804_east_renfrewshir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34300" y="5975350"/>
            <a:ext cx="12573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9"/>
          <p:cNvPicPr>
            <a:picLocks noChangeAspect="1" noChangeArrowheads="1"/>
          </p:cNvPicPr>
          <p:nvPr>
            <p:ph type="body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258888" y="1773238"/>
            <a:ext cx="3025775" cy="4202112"/>
          </a:xfrm>
        </p:spPr>
      </p:pic>
      <p:sp>
        <p:nvSpPr>
          <p:cNvPr id="24581" name="Rectangle 10"/>
          <p:cNvSpPr>
            <a:spLocks noChangeArrowheads="1"/>
          </p:cNvSpPr>
          <p:nvPr/>
        </p:nvSpPr>
        <p:spPr bwMode="auto">
          <a:xfrm>
            <a:off x="4419600" y="2852738"/>
            <a:ext cx="45720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defTabSz="914400"/>
            <a:r>
              <a:rPr lang="en-GB" b="1"/>
              <a:t>PLAY STRATEGY</a:t>
            </a:r>
            <a:endParaRPr lang="en-GB"/>
          </a:p>
          <a:p>
            <a:pPr lvl="4" defTabSz="914400"/>
            <a:r>
              <a:rPr lang="en-GB"/>
              <a:t>FOR SCOTLAND: OUR VISION </a:t>
            </a:r>
          </a:p>
          <a:p>
            <a:pPr lvl="4" defTabSz="914400"/>
            <a:endParaRPr lang="en-GB"/>
          </a:p>
          <a:p>
            <a:pPr lvl="4" defTabSz="914400"/>
            <a:r>
              <a:rPr lang="en-GB"/>
              <a:t>   Play creates a brain that has increased flexibility and improved potential for learning later in life </a:t>
            </a:r>
          </a:p>
          <a:p>
            <a:pPr defTabSz="914400"/>
            <a:r>
              <a:rPr lang="en-GB"/>
              <a:t>					(Lester &amp; Russell,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11"/>
          <p:cNvSpPr txBox="1">
            <a:spLocks noChangeArrowheads="1"/>
          </p:cNvSpPr>
          <p:nvPr/>
        </p:nvSpPr>
        <p:spPr bwMode="auto">
          <a:xfrm>
            <a:off x="0" y="5381625"/>
            <a:ext cx="1979613" cy="1465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endParaRPr lang="en-GB">
              <a:latin typeface="Comic Sans MS" pitchFamily="66" charset="0"/>
            </a:endParaRPr>
          </a:p>
          <a:p>
            <a:pPr defTabSz="914400"/>
            <a:endParaRPr lang="en-GB">
              <a:latin typeface="Comic Sans MS" pitchFamily="66" charset="0"/>
            </a:endParaRPr>
          </a:p>
          <a:p>
            <a:pPr defTabSz="914400"/>
            <a:endParaRPr lang="en-GB">
              <a:latin typeface="Comic Sans MS" pitchFamily="66" charset="0"/>
            </a:endParaRPr>
          </a:p>
          <a:p>
            <a:pPr defTabSz="914400"/>
            <a:endParaRPr lang="en-GB">
              <a:latin typeface="Comic Sans MS" pitchFamily="66" charset="0"/>
            </a:endParaRPr>
          </a:p>
          <a:p>
            <a:pPr defTabSz="914400"/>
            <a:endParaRPr lang="en-GB">
              <a:latin typeface="Comic Sans MS" pitchFamily="66" charset="0"/>
            </a:endParaRPr>
          </a:p>
        </p:txBody>
      </p:sp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776288" y="1052513"/>
            <a:ext cx="7561262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n-GB" sz="2000">
                <a:latin typeface="Century Gothic" pitchFamily="34" charset="0"/>
              </a:rPr>
              <a:t>Our children in Nursery are working at Early Level in all areas of Curriculum for Excellence.</a:t>
            </a:r>
          </a:p>
          <a:p>
            <a:pPr algn="ctr" defTabSz="914400"/>
            <a:endParaRPr lang="en-GB" sz="2000">
              <a:latin typeface="Century Gothic" pitchFamily="34" charset="0"/>
            </a:endParaRPr>
          </a:p>
          <a:p>
            <a:pPr algn="ctr" defTabSz="914400"/>
            <a:endParaRPr lang="en-GB" sz="2000">
              <a:latin typeface="Century Gothic" pitchFamily="34" charset="0"/>
            </a:endParaRPr>
          </a:p>
          <a:p>
            <a:pPr algn="ctr" defTabSz="914400"/>
            <a:r>
              <a:rPr lang="en-GB" sz="2000">
                <a:solidFill>
                  <a:srgbClr val="0070C0"/>
                </a:solidFill>
                <a:latin typeface="Century Gothic" pitchFamily="34" charset="0"/>
              </a:rPr>
              <a:t>  Health &amp; Wellbeing</a:t>
            </a:r>
          </a:p>
          <a:p>
            <a:pPr algn="ctr" defTabSz="914400"/>
            <a:r>
              <a:rPr lang="en-GB" sz="2000">
                <a:solidFill>
                  <a:srgbClr val="0070C0"/>
                </a:solidFill>
                <a:latin typeface="Century Gothic" pitchFamily="34" charset="0"/>
              </a:rPr>
              <a:t>  Numeracy &amp; Mathematics</a:t>
            </a:r>
          </a:p>
          <a:p>
            <a:pPr algn="ctr" defTabSz="914400"/>
            <a:r>
              <a:rPr lang="en-GB" sz="2000">
                <a:solidFill>
                  <a:srgbClr val="0070C0"/>
                </a:solidFill>
                <a:latin typeface="Century Gothic" pitchFamily="34" charset="0"/>
              </a:rPr>
              <a:t>  Language &amp; Literacy</a:t>
            </a:r>
          </a:p>
          <a:p>
            <a:pPr algn="ctr" defTabSz="914400"/>
            <a:r>
              <a:rPr lang="en-GB" sz="2000">
                <a:solidFill>
                  <a:srgbClr val="0070C0"/>
                </a:solidFill>
                <a:latin typeface="Century Gothic" pitchFamily="34" charset="0"/>
              </a:rPr>
              <a:t>  Sciences</a:t>
            </a:r>
          </a:p>
          <a:p>
            <a:pPr algn="ctr" defTabSz="914400"/>
            <a:r>
              <a:rPr lang="en-GB" sz="2000">
                <a:solidFill>
                  <a:srgbClr val="0070C0"/>
                </a:solidFill>
                <a:latin typeface="Century Gothic" pitchFamily="34" charset="0"/>
              </a:rPr>
              <a:t>  Social Studies</a:t>
            </a:r>
          </a:p>
          <a:p>
            <a:pPr algn="ctr" defTabSz="914400"/>
            <a:r>
              <a:rPr lang="en-GB" sz="2000">
                <a:solidFill>
                  <a:srgbClr val="0070C0"/>
                </a:solidFill>
                <a:latin typeface="Century Gothic" pitchFamily="34" charset="0"/>
              </a:rPr>
              <a:t>  Technologies</a:t>
            </a:r>
          </a:p>
          <a:p>
            <a:pPr algn="ctr" defTabSz="914400"/>
            <a:r>
              <a:rPr lang="en-GB" sz="2000">
                <a:solidFill>
                  <a:srgbClr val="0070C0"/>
                </a:solidFill>
                <a:latin typeface="Century Gothic" pitchFamily="34" charset="0"/>
              </a:rPr>
              <a:t>  Religious &amp; Moral Education</a:t>
            </a:r>
          </a:p>
          <a:p>
            <a:pPr defTabSz="914400"/>
            <a:endParaRPr lang="en-GB" sz="2400">
              <a:latin typeface="Century Gothic" pitchFamily="34" charset="0"/>
            </a:endParaRPr>
          </a:p>
          <a:p>
            <a:pPr defTabSz="914400"/>
            <a:endParaRPr lang="en-GB" sz="2400">
              <a:latin typeface="Comic Sans MS" pitchFamily="66" charset="0"/>
            </a:endParaRPr>
          </a:p>
          <a:p>
            <a:pPr defTabSz="914400"/>
            <a:endParaRPr lang="en-GB" sz="2400">
              <a:latin typeface="Comic Sans MS" pitchFamily="66" charset="0"/>
            </a:endParaRPr>
          </a:p>
          <a:p>
            <a:pPr defTabSz="914400"/>
            <a:endParaRPr lang="en-GB" sz="2400">
              <a:latin typeface="Comic Sans MS" pitchFamily="66" charset="0"/>
            </a:endParaRPr>
          </a:p>
          <a:p>
            <a:pPr defTabSz="914400"/>
            <a:endParaRPr lang="en-GB" sz="2400">
              <a:latin typeface="Comic Sans MS" pitchFamily="66" charset="0"/>
            </a:endParaRPr>
          </a:p>
          <a:p>
            <a:pPr defTabSz="914400"/>
            <a:endParaRPr lang="en-GB" sz="2400">
              <a:latin typeface="Comic Sans MS" pitchFamily="66" charset="0"/>
            </a:endParaRPr>
          </a:p>
        </p:txBody>
      </p:sp>
      <p:pic>
        <p:nvPicPr>
          <p:cNvPr id="25603" name="Picture 2" descr="D:\Miss S's 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5092700"/>
            <a:ext cx="2443162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 descr="D:\Picture 2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1770063"/>
            <a:ext cx="231616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D:\Picture 0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64313" y="3354388"/>
            <a:ext cx="2316162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D:\photo 27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75" y="5092700"/>
            <a:ext cx="2447925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 descr="D:\Picture 35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0113" y="5092700"/>
            <a:ext cx="1943100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8" descr="D:\Picture 38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0113" y="3417888"/>
            <a:ext cx="1943100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9" descr="D:\Picture 05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00113" y="1797050"/>
            <a:ext cx="1943100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13" descr="http://www.sustainable-scotland.net/images/11804_east_renfrewshire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34300" y="5975350"/>
            <a:ext cx="12573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1" name="Rectangle 14"/>
          <p:cNvSpPr>
            <a:spLocks noChangeArrowheads="1"/>
          </p:cNvSpPr>
          <p:nvPr/>
        </p:nvSpPr>
        <p:spPr bwMode="auto">
          <a:xfrm>
            <a:off x="900113" y="350838"/>
            <a:ext cx="79803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GB" sz="3600"/>
              <a:t>Early Level Curriculum for Excellence</a:t>
            </a:r>
          </a:p>
        </p:txBody>
      </p:sp>
      <p:grpSp>
        <p:nvGrpSpPr>
          <p:cNvPr id="25612" name="Group 11"/>
          <p:cNvGrpSpPr>
            <a:grpSpLocks/>
          </p:cNvGrpSpPr>
          <p:nvPr/>
        </p:nvGrpSpPr>
        <p:grpSpPr bwMode="auto">
          <a:xfrm>
            <a:off x="0" y="0"/>
            <a:ext cx="776288" cy="6858000"/>
            <a:chOff x="0" y="0"/>
            <a:chExt cx="489" cy="4320"/>
          </a:xfrm>
        </p:grpSpPr>
        <p:pic>
          <p:nvPicPr>
            <p:cNvPr id="25613" name="Picture 4" descr="side.jpg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0" y="0"/>
              <a:ext cx="48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489" cy="1434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15" name="Rectangle 10"/>
            <p:cNvSpPr>
              <a:spLocks noChangeArrowheads="1"/>
            </p:cNvSpPr>
            <p:nvPr/>
          </p:nvSpPr>
          <p:spPr bwMode="auto">
            <a:xfrm>
              <a:off x="0" y="3974"/>
              <a:ext cx="489" cy="346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1367</TotalTime>
  <Words>400</Words>
  <Application>Microsoft Macintosh PowerPoint</Application>
  <PresentationFormat>On-screen Show (4:3)</PresentationFormat>
  <Paragraphs>103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Comic Sans MS</vt:lpstr>
      <vt:lpstr>Office Theme</vt:lpstr>
      <vt:lpstr>Getting it Right for Mearns Nursery Class</vt:lpstr>
      <vt:lpstr>Slide 2</vt:lpstr>
      <vt:lpstr>Nursery Staff</vt:lpstr>
      <vt:lpstr>Session Times</vt:lpstr>
      <vt:lpstr>General Routines</vt:lpstr>
      <vt:lpstr>Slide 6</vt:lpstr>
      <vt:lpstr>Slide 7</vt:lpstr>
      <vt:lpstr>Early Level Curriculum for Excellence </vt:lpstr>
      <vt:lpstr>Slide 9</vt:lpstr>
      <vt:lpstr>Slide 10</vt:lpstr>
      <vt:lpstr>   Outdoor Learning  “There’s no such thing as bad weather only bad clothing!”</vt:lpstr>
      <vt:lpstr>Woodland Walkers</vt:lpstr>
      <vt:lpstr>Home Learning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McNulty</dc:creator>
  <cp:lastModifiedBy>shandm</cp:lastModifiedBy>
  <cp:revision>62</cp:revision>
  <dcterms:created xsi:type="dcterms:W3CDTF">2013-02-11T21:40:51Z</dcterms:created>
  <dcterms:modified xsi:type="dcterms:W3CDTF">2014-05-20T08:30:16Z</dcterms:modified>
</cp:coreProperties>
</file>