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BA9C-45B2-4D84-A90A-FC9611F2EB93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3164-8F21-4B16-A9D3-675B71491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95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BA9C-45B2-4D84-A90A-FC9611F2EB93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3164-8F21-4B16-A9D3-675B71491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28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BA9C-45B2-4D84-A90A-FC9611F2EB93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3164-8F21-4B16-A9D3-675B71491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02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BA9C-45B2-4D84-A90A-FC9611F2EB93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3164-8F21-4B16-A9D3-675B71491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96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BA9C-45B2-4D84-A90A-FC9611F2EB93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3164-8F21-4B16-A9D3-675B71491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9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BA9C-45B2-4D84-A90A-FC9611F2EB93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3164-8F21-4B16-A9D3-675B71491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30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BA9C-45B2-4D84-A90A-FC9611F2EB93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3164-8F21-4B16-A9D3-675B71491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BA9C-45B2-4D84-A90A-FC9611F2EB93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3164-8F21-4B16-A9D3-675B71491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61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BA9C-45B2-4D84-A90A-FC9611F2EB93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3164-8F21-4B16-A9D3-675B71491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21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BA9C-45B2-4D84-A90A-FC9611F2EB93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3164-8F21-4B16-A9D3-675B71491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30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ABA9C-45B2-4D84-A90A-FC9611F2EB93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3164-8F21-4B16-A9D3-675B71491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73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ABA9C-45B2-4D84-A90A-FC9611F2EB93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3164-8F21-4B16-A9D3-675B71491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70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qa.org.uk/sqa/47904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qa.org.uk/sqa/files_ccc/Candidate_Portfolio_Submission_Instruction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12968" cy="633670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MEARNS CASTLE HIGH SCHOOL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ENGLISH DEPARTMENT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National 5 / Higher English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Advice on SQA folio submission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62370"/>
            <a:ext cx="1368152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9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MEARNS CASTLE HIGH SCHOOL 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ENGLISH DEPARTMENT</a:t>
            </a:r>
            <a:b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SQA FOLIO SUBMISSION - ADVICE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556792"/>
            <a:ext cx="8775511" cy="475252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GB" sz="2400" dirty="0" smtClean="0">
                <a:latin typeface="Century Gothic" panose="020B0502020202020204" pitchFamily="34" charset="0"/>
              </a:rPr>
              <a:t>All candidates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must</a:t>
            </a:r>
            <a:r>
              <a:rPr lang="en-GB" sz="2400" dirty="0" smtClean="0">
                <a:latin typeface="Century Gothic" panose="020B0502020202020204" pitchFamily="34" charset="0"/>
              </a:rPr>
              <a:t> submit their folio using the template provided by the SQA</a:t>
            </a:r>
          </a:p>
          <a:p>
            <a:pPr marL="0" indent="0">
              <a:buNone/>
            </a:pPr>
            <a:endParaRPr lang="en-GB" sz="2400" dirty="0" smtClean="0">
              <a:latin typeface="Century Gothic" panose="020B0502020202020204" pitchFamily="34" charset="0"/>
            </a:endParaRPr>
          </a:p>
          <a:p>
            <a:pPr>
              <a:buFont typeface="Arial" charset="0"/>
              <a:buChar char="•"/>
            </a:pPr>
            <a:r>
              <a:rPr lang="en-GB" sz="2400" dirty="0" smtClean="0">
                <a:latin typeface="Century Gothic" panose="020B0502020202020204" pitchFamily="34" charset="0"/>
              </a:rPr>
              <a:t>The template can be found as a word document at </a:t>
            </a:r>
            <a:r>
              <a:rPr lang="en-GB" sz="2400" dirty="0" smtClean="0">
                <a:latin typeface="Century Gothic" panose="020B0502020202020204" pitchFamily="34" charset="0"/>
                <a:hlinkClick r:id="rId2"/>
              </a:rPr>
              <a:t>http://www.sqa.org.uk/sqa/47904.html</a:t>
            </a:r>
            <a:r>
              <a:rPr lang="en-GB" sz="2400" dirty="0" smtClean="0">
                <a:latin typeface="Century Gothic" panose="020B0502020202020204" pitchFamily="34" charset="0"/>
              </a:rPr>
              <a:t> under the </a:t>
            </a:r>
            <a:r>
              <a:rPr lang="en-GB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‘Submitting Coursework’ </a:t>
            </a:r>
            <a:r>
              <a:rPr lang="en-GB" sz="2400" dirty="0" smtClean="0">
                <a:latin typeface="Century Gothic" panose="020B0502020202020204" pitchFamily="34" charset="0"/>
              </a:rPr>
              <a:t>tab</a:t>
            </a:r>
          </a:p>
          <a:p>
            <a:pPr marL="0" indent="0">
              <a:buNone/>
            </a:pP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631" y="116632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90574"/>
            <a:ext cx="4456492" cy="250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882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MEARNS CASTLE HIGH SCHOOL 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ENGLISH DEPARTMENT</a:t>
            </a:r>
            <a:b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SQA FOLIO SUBMISSION - ADVICE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556792"/>
            <a:ext cx="8775511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 smtClean="0">
                <a:latin typeface="Century Gothic" panose="020B0502020202020204" pitchFamily="34" charset="0"/>
              </a:rPr>
              <a:t>Candidates can enter their writing onto their folio template in three different ways:</a:t>
            </a:r>
          </a:p>
          <a:p>
            <a:pPr marL="0" indent="0">
              <a:buNone/>
            </a:pPr>
            <a:endParaRPr lang="en-GB" sz="2800" dirty="0" smtClean="0">
              <a:latin typeface="Century Gothic" panose="020B0502020202020204" pitchFamily="34" charset="0"/>
            </a:endParaRPr>
          </a:p>
          <a:p>
            <a:pPr lvl="1">
              <a:buFontTx/>
              <a:buChar char="-"/>
            </a:pPr>
            <a:r>
              <a:rPr lang="en-GB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Typing directly </a:t>
            </a:r>
            <a:r>
              <a:rPr lang="en-GB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onto the template</a:t>
            </a:r>
          </a:p>
          <a:p>
            <a:pPr lvl="1">
              <a:buFontTx/>
              <a:buChar char="-"/>
            </a:pPr>
            <a:r>
              <a:rPr lang="en-GB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Copying and pasting </a:t>
            </a:r>
            <a:r>
              <a:rPr lang="en-GB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from a word document</a:t>
            </a:r>
          </a:p>
          <a:p>
            <a:pPr lvl="1">
              <a:buFontTx/>
              <a:buChar char="-"/>
            </a:pPr>
            <a:r>
              <a:rPr lang="en-GB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Printing a blank copy of the template and handwriting their essays (</a:t>
            </a:r>
            <a:r>
              <a:rPr lang="en-GB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NOT</a:t>
            </a:r>
            <a:r>
              <a:rPr lang="en-GB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recommended!)</a:t>
            </a:r>
            <a:endParaRPr lang="en-GB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457200" lvl="1" indent="0">
              <a:buNone/>
            </a:pPr>
            <a:endParaRPr lang="en-GB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457200" lvl="1" indent="0">
              <a:buNone/>
            </a:pPr>
            <a:endParaRPr lang="en-GB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457200" lvl="1" indent="0">
              <a:buNone/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(The template is set up to allow candidates to enter text in the 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Trebuchet MS font 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at </a:t>
            </a:r>
            <a:r>
              <a:rPr lang="en-GB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11 point size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 It is best to stick with this – if making a change, keep to 11 or 12 point font in an </a:t>
            </a:r>
            <a:r>
              <a:rPr lang="en-GB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easy-to-read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font such as Arial.)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631" y="116632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50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MEARNS CASTLE HIGH SCHOOL 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ENGLISH DEPARTMENT</a:t>
            </a:r>
            <a:b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SQA FOLIO SUBMISSION - ADVICE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027031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>
                <a:latin typeface="Century Gothic" panose="020B0502020202020204" pitchFamily="34" charset="0"/>
              </a:rPr>
              <a:t>Candidates can either have </a:t>
            </a:r>
            <a:r>
              <a:rPr lang="en-GB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both essays contained within one template </a:t>
            </a:r>
            <a:r>
              <a:rPr lang="en-GB" sz="1800" dirty="0" smtClean="0">
                <a:latin typeface="Century Gothic" panose="020B0502020202020204" pitchFamily="34" charset="0"/>
              </a:rPr>
              <a:t>or have </a:t>
            </a:r>
            <a:r>
              <a:rPr lang="en-GB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essays on separate templates.</a:t>
            </a:r>
          </a:p>
          <a:p>
            <a:pPr marL="0" indent="0">
              <a:buNone/>
            </a:pPr>
            <a:endParaRPr lang="en-GB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entury Gothic" panose="020B0502020202020204" pitchFamily="34" charset="0"/>
              </a:rPr>
              <a:t>Irrespective of which option is chosen, the following is very important:</a:t>
            </a:r>
          </a:p>
          <a:p>
            <a:pPr marL="0" indent="0">
              <a:buNone/>
            </a:pPr>
            <a:endParaRPr lang="en-GB" sz="1800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1800" dirty="0" smtClean="0">
                <a:latin typeface="Century Gothic" panose="020B0502020202020204" pitchFamily="34" charset="0"/>
              </a:rPr>
              <a:t>The start of each folio piece must be clear. (It is best to take a new page for the second essay.)</a:t>
            </a:r>
          </a:p>
          <a:p>
            <a:pPr marL="0" indent="0">
              <a:buNone/>
            </a:pPr>
            <a:endParaRPr lang="en-GB" sz="1800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1800" dirty="0" smtClean="0">
                <a:latin typeface="Century Gothic" panose="020B0502020202020204" pitchFamily="34" charset="0"/>
              </a:rPr>
              <a:t>Pages should be </a:t>
            </a:r>
            <a:r>
              <a:rPr lang="en-GB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consecutive </a:t>
            </a:r>
            <a:r>
              <a:rPr lang="en-GB" sz="1800" dirty="0" smtClean="0">
                <a:latin typeface="Century Gothic" panose="020B0502020202020204" pitchFamily="34" charset="0"/>
              </a:rPr>
              <a:t>and noted in the box at the foot of the template. E.g. 1 of 8….8 of </a:t>
            </a:r>
            <a:r>
              <a:rPr lang="en-GB" sz="1800" dirty="0" smtClean="0">
                <a:latin typeface="Century Gothic" panose="020B0502020202020204" pitchFamily="34" charset="0"/>
              </a:rPr>
              <a:t>8. The </a:t>
            </a:r>
            <a:r>
              <a:rPr lang="en-GB" sz="1800" dirty="0" smtClean="0">
                <a:latin typeface="Century Gothic" panose="020B0502020202020204" pitchFamily="34" charset="0"/>
              </a:rPr>
              <a:t>second folio piece should </a:t>
            </a:r>
            <a:r>
              <a:rPr lang="en-GB" sz="1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NOT</a:t>
            </a:r>
            <a:r>
              <a:rPr lang="en-GB" sz="1800" dirty="0" smtClean="0">
                <a:latin typeface="Century Gothic" panose="020B0502020202020204" pitchFamily="34" charset="0"/>
              </a:rPr>
              <a:t> start at 1 again</a:t>
            </a:r>
            <a:r>
              <a:rPr lang="en-GB" sz="1800" dirty="0" smtClean="0">
                <a:latin typeface="Century Gothic" panose="020B0502020202020204" pitchFamily="34" charset="0"/>
              </a:rPr>
              <a:t>!  </a:t>
            </a:r>
            <a:r>
              <a:rPr lang="en-GB" sz="1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(IF THIS PROVES VERY PROBLEMATIC, CANDIDATES  COULD ENTER PAGE NUMBERS BY HAND.)</a:t>
            </a:r>
            <a:endParaRPr lang="en-GB" sz="1800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GB" sz="1800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1800" dirty="0">
                <a:latin typeface="Century Gothic" panose="020B0502020202020204" pitchFamily="34" charset="0"/>
              </a:rPr>
              <a:t>T</a:t>
            </a:r>
            <a:r>
              <a:rPr lang="en-GB" sz="1800" dirty="0" smtClean="0">
                <a:latin typeface="Century Gothic" panose="020B0502020202020204" pitchFamily="34" charset="0"/>
              </a:rPr>
              <a:t>he </a:t>
            </a:r>
            <a:r>
              <a:rPr lang="en-GB" sz="1800" dirty="0">
                <a:latin typeface="Century Gothic" panose="020B0502020202020204" pitchFamily="34" charset="0"/>
              </a:rPr>
              <a:t>pieces </a:t>
            </a:r>
            <a:r>
              <a:rPr lang="en-GB" sz="1800" dirty="0" smtClean="0">
                <a:latin typeface="Century Gothic" panose="020B0502020202020204" pitchFamily="34" charset="0"/>
              </a:rPr>
              <a:t>must </a:t>
            </a:r>
            <a:r>
              <a:rPr lang="en-GB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follow </a:t>
            </a:r>
            <a:r>
              <a:rPr lang="en-GB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 order of the flyleaf</a:t>
            </a:r>
            <a:r>
              <a:rPr lang="en-GB" sz="1800" dirty="0">
                <a:latin typeface="Century Gothic" panose="020B0502020202020204" pitchFamily="34" charset="0"/>
              </a:rPr>
              <a:t>, </a:t>
            </a:r>
            <a:r>
              <a:rPr lang="en-GB" sz="1800" dirty="0" smtClean="0">
                <a:latin typeface="Century Gothic" panose="020B0502020202020204" pitchFamily="34" charset="0"/>
              </a:rPr>
              <a:t>i.e. </a:t>
            </a:r>
            <a:r>
              <a:rPr lang="en-GB" sz="1800" dirty="0">
                <a:latin typeface="Century Gothic" panose="020B0502020202020204" pitchFamily="34" charset="0"/>
              </a:rPr>
              <a:t>broadly creative followed by broadly discursive. </a:t>
            </a:r>
            <a:endParaRPr lang="en-GB" sz="18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1800" b="0" i="0" u="none" strike="noStrike" baseline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The candidate’s SCN (Scottish Candidate Number</a:t>
            </a:r>
            <a:r>
              <a:rPr lang="en-GB" sz="1800" b="0" i="0" u="none" strike="noStrike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r>
              <a:rPr lang="en-GB" sz="1800" b="0" i="0" u="none" strike="noStrike" baseline="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must be added to the foot of every page in the template, using the box provided. </a:t>
            </a:r>
            <a:endParaRPr lang="en-GB" sz="1800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631" y="116632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3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MEARNS CASTLE HIGH SCHOOL 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ENGLISH DEPARTMENT</a:t>
            </a:r>
            <a:b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SQA FOLIO SUBMISSION - ADVICE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027031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EXEMPLAR</a:t>
            </a:r>
          </a:p>
          <a:p>
            <a:pPr marL="0" indent="0">
              <a:buNone/>
            </a:pPr>
            <a:endParaRPr lang="en-GB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631" y="116632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8291736" cy="466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550" y="5702252"/>
            <a:ext cx="937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CANDIDATE NUMBER</a:t>
            </a:r>
            <a:endParaRPr lang="en-GB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8095" y="5456207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Page #</a:t>
            </a:r>
            <a:endParaRPr lang="en-GB" sz="1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3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MEARNS CASTLE HIGH SCHOOL 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ENGLISH DEPARTMENT</a:t>
            </a:r>
            <a:b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SQA FOLIO SUBMISSION - ADVICE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027031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000" b="1" u="sng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2000" b="1" u="sng" dirty="0" smtClean="0">
                <a:latin typeface="Century Gothic" panose="020B0502020202020204" pitchFamily="34" charset="0"/>
              </a:rPr>
              <a:t>SOME FINAL POINTS:</a:t>
            </a:r>
          </a:p>
          <a:p>
            <a:pPr marL="0" indent="0">
              <a:buNone/>
            </a:pPr>
            <a:endParaRPr lang="en-GB" sz="2000" b="1" u="sng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latin typeface="Century Gothic" panose="020B0502020202020204" pitchFamily="34" charset="0"/>
              </a:rPr>
              <a:t>It is </a:t>
            </a: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recommended</a:t>
            </a:r>
            <a:r>
              <a:rPr lang="en-GB" sz="2000" dirty="0" smtClean="0">
                <a:latin typeface="Century Gothic" panose="020B0502020202020204" pitchFamily="34" charset="0"/>
              </a:rPr>
              <a:t> that folio pieces are printed double sided </a:t>
            </a: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where possible</a:t>
            </a:r>
            <a:r>
              <a:rPr lang="en-GB" sz="20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endParaRPr lang="en-GB" sz="2000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latin typeface="Century Gothic" panose="020B0502020202020204" pitchFamily="34" charset="0"/>
              </a:rPr>
              <a:t>Staples should not be used – essays should be placed within the flyleaf ‘loose leaf’.</a:t>
            </a:r>
          </a:p>
          <a:p>
            <a:pPr marL="0" indent="0">
              <a:buNone/>
            </a:pPr>
            <a:endParaRPr lang="en-GB" sz="1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18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18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entury Gothic" panose="020B0502020202020204" pitchFamily="34" charset="0"/>
              </a:rPr>
              <a:t>FULL INFORMATION / ADVICE CAN BE ACCESSED AT: </a:t>
            </a:r>
            <a:r>
              <a:rPr lang="en-GB" sz="1800" dirty="0" smtClean="0">
                <a:latin typeface="Century Gothic" panose="020B0502020202020204" pitchFamily="34" charset="0"/>
                <a:hlinkClick r:id="rId2"/>
              </a:rPr>
              <a:t>http://www.sqa.org.uk/sqa/files_ccc/Candidate_Portfolio_Submission_Instructions.pdf</a:t>
            </a:r>
            <a:endParaRPr lang="en-GB" sz="18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631" y="116632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7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361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MEARNS CASTLE HIGH SCHOOL ENGLISH DEPARTMENT     National 5 / Higher English  Advice on SQA folio submission  </vt:lpstr>
      <vt:lpstr>MEARNS CASTLE HIGH SCHOOL ENGLISH DEPARTMENT   SQA FOLIO SUBMISSION - ADVICE</vt:lpstr>
      <vt:lpstr>MEARNS CASTLE HIGH SCHOOL ENGLISH DEPARTMENT   SQA FOLIO SUBMISSION - ADVICE</vt:lpstr>
      <vt:lpstr>MEARNS CASTLE HIGH SCHOOL ENGLISH DEPARTMENT   SQA FOLIO SUBMISSION - ADVICE</vt:lpstr>
      <vt:lpstr>MEARNS CASTLE HIGH SCHOOL ENGLISH DEPARTMENT   SQA FOLIO SUBMISSION - ADVICE</vt:lpstr>
      <vt:lpstr>MEARNS CASTLE HIGH SCHOOL ENGLISH DEPARTMENT   SQA FOLIO SUBMISSION - ADVICE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MEARNS CASTLE HIGH SCHOOL ENGLISH DEPARTMENT     National 5 / Higher English  Advice on SQA folio submission</dc:title>
  <dc:creator>Claire Robertson</dc:creator>
  <cp:lastModifiedBy>Claire Robertson</cp:lastModifiedBy>
  <cp:revision>7</cp:revision>
  <dcterms:created xsi:type="dcterms:W3CDTF">2017-02-02T08:51:28Z</dcterms:created>
  <dcterms:modified xsi:type="dcterms:W3CDTF">2017-02-02T13:22:26Z</dcterms:modified>
</cp:coreProperties>
</file>