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36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ECAD17-92FE-4ABD-BA47-E31C745110C1}" type="datetimeFigureOut">
              <a:rPr lang="en-GB" smtClean="0"/>
              <a:t>21/11/2014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8A4083-45C1-40D5-B11F-12BA27E755EF}" type="slidenum">
              <a:rPr lang="en-GB" smtClean="0"/>
              <a:t>‹#›</a:t>
            </a:fld>
            <a:endParaRPr lang="en-GB"/>
          </a:p>
        </p:txBody>
      </p:sp>
    </p:spTree>
    <p:extLst>
      <p:ext uri="{BB962C8B-B14F-4D97-AF65-F5344CB8AC3E}">
        <p14:creationId xmlns:p14="http://schemas.microsoft.com/office/powerpoint/2010/main" val="2305604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ECAD17-92FE-4ABD-BA47-E31C745110C1}" type="datetimeFigureOut">
              <a:rPr lang="en-GB" smtClean="0"/>
              <a:t>21/11/2014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8A4083-45C1-40D5-B11F-12BA27E755EF}" type="slidenum">
              <a:rPr lang="en-GB" smtClean="0"/>
              <a:t>‹#›</a:t>
            </a:fld>
            <a:endParaRPr lang="en-GB"/>
          </a:p>
        </p:txBody>
      </p:sp>
    </p:spTree>
    <p:extLst>
      <p:ext uri="{BB962C8B-B14F-4D97-AF65-F5344CB8AC3E}">
        <p14:creationId xmlns:p14="http://schemas.microsoft.com/office/powerpoint/2010/main" val="404252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ECAD17-92FE-4ABD-BA47-E31C745110C1}" type="datetimeFigureOut">
              <a:rPr lang="en-GB" smtClean="0"/>
              <a:t>21/11/2014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8A4083-45C1-40D5-B11F-12BA27E755EF}" type="slidenum">
              <a:rPr lang="en-GB" smtClean="0"/>
              <a:t>‹#›</a:t>
            </a:fld>
            <a:endParaRPr lang="en-GB"/>
          </a:p>
        </p:txBody>
      </p:sp>
    </p:spTree>
    <p:extLst>
      <p:ext uri="{BB962C8B-B14F-4D97-AF65-F5344CB8AC3E}">
        <p14:creationId xmlns:p14="http://schemas.microsoft.com/office/powerpoint/2010/main" val="326539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ECAD17-92FE-4ABD-BA47-E31C745110C1}" type="datetimeFigureOut">
              <a:rPr lang="en-GB" smtClean="0"/>
              <a:t>21/11/2014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8A4083-45C1-40D5-B11F-12BA27E755EF}" type="slidenum">
              <a:rPr lang="en-GB" smtClean="0"/>
              <a:t>‹#›</a:t>
            </a:fld>
            <a:endParaRPr lang="en-GB"/>
          </a:p>
        </p:txBody>
      </p:sp>
    </p:spTree>
    <p:extLst>
      <p:ext uri="{BB962C8B-B14F-4D97-AF65-F5344CB8AC3E}">
        <p14:creationId xmlns:p14="http://schemas.microsoft.com/office/powerpoint/2010/main" val="380230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CAD17-92FE-4ABD-BA47-E31C745110C1}" type="datetimeFigureOut">
              <a:rPr lang="en-GB" smtClean="0"/>
              <a:t>21/11/2014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8A4083-45C1-40D5-B11F-12BA27E755EF}" type="slidenum">
              <a:rPr lang="en-GB" smtClean="0"/>
              <a:t>‹#›</a:t>
            </a:fld>
            <a:endParaRPr lang="en-GB"/>
          </a:p>
        </p:txBody>
      </p:sp>
    </p:spTree>
    <p:extLst>
      <p:ext uri="{BB962C8B-B14F-4D97-AF65-F5344CB8AC3E}">
        <p14:creationId xmlns:p14="http://schemas.microsoft.com/office/powerpoint/2010/main" val="205195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ECAD17-92FE-4ABD-BA47-E31C745110C1}" type="datetimeFigureOut">
              <a:rPr lang="en-GB" smtClean="0"/>
              <a:t>21/11/2014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8A4083-45C1-40D5-B11F-12BA27E755EF}" type="slidenum">
              <a:rPr lang="en-GB" smtClean="0"/>
              <a:t>‹#›</a:t>
            </a:fld>
            <a:endParaRPr lang="en-GB"/>
          </a:p>
        </p:txBody>
      </p:sp>
    </p:spTree>
    <p:extLst>
      <p:ext uri="{BB962C8B-B14F-4D97-AF65-F5344CB8AC3E}">
        <p14:creationId xmlns:p14="http://schemas.microsoft.com/office/powerpoint/2010/main" val="173453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ECAD17-92FE-4ABD-BA47-E31C745110C1}" type="datetimeFigureOut">
              <a:rPr lang="en-GB" smtClean="0"/>
              <a:t>21/11/2014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8A4083-45C1-40D5-B11F-12BA27E755EF}" type="slidenum">
              <a:rPr lang="en-GB" smtClean="0"/>
              <a:t>‹#›</a:t>
            </a:fld>
            <a:endParaRPr lang="en-GB"/>
          </a:p>
        </p:txBody>
      </p:sp>
    </p:spTree>
    <p:extLst>
      <p:ext uri="{BB962C8B-B14F-4D97-AF65-F5344CB8AC3E}">
        <p14:creationId xmlns:p14="http://schemas.microsoft.com/office/powerpoint/2010/main" val="99427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ECAD17-92FE-4ABD-BA47-E31C745110C1}" type="datetimeFigureOut">
              <a:rPr lang="en-GB" smtClean="0"/>
              <a:t>21/11/2014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8A4083-45C1-40D5-B11F-12BA27E755EF}" type="slidenum">
              <a:rPr lang="en-GB" smtClean="0"/>
              <a:t>‹#›</a:t>
            </a:fld>
            <a:endParaRPr lang="en-GB"/>
          </a:p>
        </p:txBody>
      </p:sp>
    </p:spTree>
    <p:extLst>
      <p:ext uri="{BB962C8B-B14F-4D97-AF65-F5344CB8AC3E}">
        <p14:creationId xmlns:p14="http://schemas.microsoft.com/office/powerpoint/2010/main" val="367210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CAD17-92FE-4ABD-BA47-E31C745110C1}" type="datetimeFigureOut">
              <a:rPr lang="en-GB" smtClean="0"/>
              <a:t>21/11/2014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8A4083-45C1-40D5-B11F-12BA27E755EF}" type="slidenum">
              <a:rPr lang="en-GB" smtClean="0"/>
              <a:t>‹#›</a:t>
            </a:fld>
            <a:endParaRPr lang="en-GB"/>
          </a:p>
        </p:txBody>
      </p:sp>
    </p:spTree>
    <p:extLst>
      <p:ext uri="{BB962C8B-B14F-4D97-AF65-F5344CB8AC3E}">
        <p14:creationId xmlns:p14="http://schemas.microsoft.com/office/powerpoint/2010/main" val="180732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CAD17-92FE-4ABD-BA47-E31C745110C1}" type="datetimeFigureOut">
              <a:rPr lang="en-GB" smtClean="0"/>
              <a:t>21/11/2014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8A4083-45C1-40D5-B11F-12BA27E755EF}" type="slidenum">
              <a:rPr lang="en-GB" smtClean="0"/>
              <a:t>‹#›</a:t>
            </a:fld>
            <a:endParaRPr lang="en-GB"/>
          </a:p>
        </p:txBody>
      </p:sp>
    </p:spTree>
    <p:extLst>
      <p:ext uri="{BB962C8B-B14F-4D97-AF65-F5344CB8AC3E}">
        <p14:creationId xmlns:p14="http://schemas.microsoft.com/office/powerpoint/2010/main" val="146555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CAD17-92FE-4ABD-BA47-E31C745110C1}" type="datetimeFigureOut">
              <a:rPr lang="en-GB" smtClean="0"/>
              <a:t>21/11/2014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8A4083-45C1-40D5-B11F-12BA27E755EF}" type="slidenum">
              <a:rPr lang="en-GB" smtClean="0"/>
              <a:t>‹#›</a:t>
            </a:fld>
            <a:endParaRPr lang="en-GB"/>
          </a:p>
        </p:txBody>
      </p:sp>
    </p:spTree>
    <p:extLst>
      <p:ext uri="{BB962C8B-B14F-4D97-AF65-F5344CB8AC3E}">
        <p14:creationId xmlns:p14="http://schemas.microsoft.com/office/powerpoint/2010/main" val="353757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AD17-92FE-4ABD-BA47-E31C745110C1}" type="datetimeFigureOut">
              <a:rPr lang="en-GB" smtClean="0"/>
              <a:t>21/11/2014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A4083-45C1-40D5-B11F-12BA27E755EF}" type="slidenum">
              <a:rPr lang="en-GB" smtClean="0"/>
              <a:t>‹#›</a:t>
            </a:fld>
            <a:endParaRPr lang="en-GB"/>
          </a:p>
        </p:txBody>
      </p:sp>
    </p:spTree>
    <p:extLst>
      <p:ext uri="{BB962C8B-B14F-4D97-AF65-F5344CB8AC3E}">
        <p14:creationId xmlns:p14="http://schemas.microsoft.com/office/powerpoint/2010/main" val="3273543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National 5 Listening dialogues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3024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093976"/>
          </a:xfrm>
          <a:prstGeom prst="rect">
            <a:avLst/>
          </a:prstGeom>
        </p:spPr>
        <p:txBody>
          <a:bodyPr wrap="square">
            <a:spAutoFit/>
          </a:bodyPr>
          <a:lstStyle/>
          <a:p>
            <a:endParaRPr lang="en-GB" dirty="0" smtClean="0"/>
          </a:p>
          <a:p>
            <a:r>
              <a:rPr lang="en-GB" sz="2400" b="1" u="sng" dirty="0" err="1" smtClean="0"/>
              <a:t>Una</a:t>
            </a:r>
            <a:r>
              <a:rPr lang="en-GB" sz="2400" b="1" u="sng" dirty="0" smtClean="0"/>
              <a:t> </a:t>
            </a:r>
            <a:r>
              <a:rPr lang="en-GB" sz="2400" b="1" u="sng" dirty="0" err="1" smtClean="0"/>
              <a:t>vida</a:t>
            </a:r>
            <a:r>
              <a:rPr lang="en-GB" sz="2400" b="1" u="sng" dirty="0" smtClean="0"/>
              <a:t> </a:t>
            </a:r>
            <a:r>
              <a:rPr lang="en-GB" sz="2400" b="1" u="sng" dirty="0" err="1" smtClean="0"/>
              <a:t>sana</a:t>
            </a:r>
            <a:endParaRPr lang="en-GB" sz="2400" b="1" u="sng" dirty="0" smtClean="0"/>
          </a:p>
          <a:p>
            <a:endParaRPr lang="en-GB" sz="2400" dirty="0" smtClean="0"/>
          </a:p>
          <a:p>
            <a:r>
              <a:rPr lang="en-GB" sz="2400" b="1" dirty="0" smtClean="0"/>
              <a:t>How  do you lead a healthy life? Listen and answer the questions in English.</a:t>
            </a:r>
          </a:p>
          <a:p>
            <a:pPr marL="342900" indent="-342900"/>
            <a:endParaRPr lang="en-GB" sz="2400" dirty="0" smtClean="0"/>
          </a:p>
          <a:p>
            <a:pPr marL="457200" indent="-457200">
              <a:buAutoNum type="arabicPeriod"/>
            </a:pPr>
            <a:r>
              <a:rPr lang="en-GB" sz="2400" dirty="0" smtClean="0"/>
              <a:t>What does </a:t>
            </a:r>
            <a:r>
              <a:rPr lang="en-GB" sz="2400" dirty="0" err="1" smtClean="0"/>
              <a:t>Señora</a:t>
            </a:r>
            <a:r>
              <a:rPr lang="en-GB" sz="2400" dirty="0" smtClean="0"/>
              <a:t> </a:t>
            </a:r>
            <a:r>
              <a:rPr lang="en-GB" sz="2400" dirty="0" err="1" smtClean="0"/>
              <a:t>Fernández</a:t>
            </a:r>
            <a:r>
              <a:rPr lang="en-GB" sz="2400" dirty="0" smtClean="0"/>
              <a:t> mean by the ‘magic number 5’?</a:t>
            </a:r>
          </a:p>
          <a:p>
            <a:pPr marL="342900" indent="-342900"/>
            <a:r>
              <a:rPr lang="en-GB" sz="2400" dirty="0" smtClean="0"/>
              <a:t>2.		How much sleep does she recommend?</a:t>
            </a:r>
          </a:p>
          <a:p>
            <a:pPr marL="342900" indent="-342900"/>
            <a:r>
              <a:rPr lang="en-GB" sz="2400" dirty="0" smtClean="0"/>
              <a:t>3.		What does she say is the best sleeping pattern?</a:t>
            </a:r>
          </a:p>
          <a:p>
            <a:pPr marL="342900" indent="-342900"/>
            <a:r>
              <a:rPr lang="en-GB" sz="2400" dirty="0" smtClean="0"/>
              <a:t>4.		What 2 things should we avoid to ensure a good night’s sleep?</a:t>
            </a:r>
          </a:p>
          <a:p>
            <a:pPr marL="342900" indent="-342900"/>
            <a:r>
              <a:rPr lang="en-GB" sz="2400" dirty="0" smtClean="0"/>
              <a:t>5.		What 4 things does she view as the common-sense approach to leading a healthy lifestyle?</a:t>
            </a:r>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5" name="Picture 4" descr="MH900439272.JPG"/>
          <p:cNvPicPr>
            <a:picLocks noChangeAspect="1"/>
          </p:cNvPicPr>
          <p:nvPr/>
        </p:nvPicPr>
        <p:blipFill>
          <a:blip r:embed="rId2"/>
          <a:stretch>
            <a:fillRect/>
          </a:stretch>
        </p:blipFill>
        <p:spPr>
          <a:xfrm>
            <a:off x="3419872" y="4293096"/>
            <a:ext cx="2564904" cy="2564904"/>
          </a:xfrm>
          <a:prstGeom prst="rect">
            <a:avLst/>
          </a:prstGeom>
        </p:spPr>
      </p:pic>
    </p:spTree>
    <p:extLst>
      <p:ext uri="{BB962C8B-B14F-4D97-AF65-F5344CB8AC3E}">
        <p14:creationId xmlns:p14="http://schemas.microsoft.com/office/powerpoint/2010/main" val="1588892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5632311"/>
          </a:xfrm>
          <a:prstGeom prst="rect">
            <a:avLst/>
          </a:prstGeom>
        </p:spPr>
        <p:txBody>
          <a:bodyPr wrap="square">
            <a:spAutoFit/>
          </a:bodyPr>
          <a:lstStyle/>
          <a:p>
            <a:endParaRPr lang="en-GB" dirty="0"/>
          </a:p>
          <a:p>
            <a:r>
              <a:rPr lang="en-GB" b="1" u="sng" dirty="0" err="1" smtClean="0"/>
              <a:t>Una</a:t>
            </a:r>
            <a:r>
              <a:rPr lang="en-GB" b="1" u="sng" dirty="0" smtClean="0"/>
              <a:t> </a:t>
            </a:r>
            <a:r>
              <a:rPr lang="en-GB" b="1" u="sng" dirty="0" err="1" smtClean="0"/>
              <a:t>vida</a:t>
            </a:r>
            <a:r>
              <a:rPr lang="en-GB" b="1" u="sng" dirty="0" smtClean="0"/>
              <a:t> </a:t>
            </a:r>
            <a:r>
              <a:rPr lang="en-GB" b="1" u="sng" dirty="0" err="1" smtClean="0"/>
              <a:t>sana</a:t>
            </a:r>
            <a:r>
              <a:rPr lang="en-GB" b="1" u="sng" dirty="0" smtClean="0"/>
              <a:t>: transcript</a:t>
            </a:r>
          </a:p>
          <a:p>
            <a:endParaRPr lang="en-GB" b="1" u="sng" dirty="0" smtClean="0"/>
          </a:p>
          <a:p>
            <a:r>
              <a:rPr lang="es-ES" b="1" dirty="0" smtClean="0"/>
              <a:t>Entrevistador: </a:t>
            </a:r>
            <a:r>
              <a:rPr lang="es-ES" dirty="0" smtClean="0"/>
              <a:t>Se</a:t>
            </a:r>
            <a:r>
              <a:rPr lang="es-ES" dirty="0"/>
              <a:t>ñ</a:t>
            </a:r>
            <a:r>
              <a:rPr lang="es-ES" dirty="0" smtClean="0"/>
              <a:t>ora </a:t>
            </a:r>
            <a:r>
              <a:rPr lang="es-ES" dirty="0"/>
              <a:t>Fernández, díganos lo que importa más con respecto a la salud de </a:t>
            </a:r>
            <a:r>
              <a:rPr lang="es-ES" dirty="0" smtClean="0"/>
              <a:t>los </a:t>
            </a:r>
            <a:r>
              <a:rPr lang="en-GB" dirty="0" err="1" smtClean="0"/>
              <a:t>adolescentes</a:t>
            </a:r>
            <a:r>
              <a:rPr lang="en-GB" dirty="0"/>
              <a:t>.</a:t>
            </a:r>
          </a:p>
          <a:p>
            <a:r>
              <a:rPr lang="es-ES" b="1" dirty="0"/>
              <a:t>Señora </a:t>
            </a:r>
            <a:r>
              <a:rPr lang="es-ES" b="1" dirty="0" smtClean="0"/>
              <a:t>Fernández: </a:t>
            </a:r>
            <a:r>
              <a:rPr lang="es-ES" dirty="0"/>
              <a:t>Bueno, lo que importa más es el mágico numero 5.</a:t>
            </a:r>
          </a:p>
          <a:p>
            <a:r>
              <a:rPr lang="en-GB" b="1" dirty="0" err="1" smtClean="0"/>
              <a:t>Entrevistador</a:t>
            </a:r>
            <a:r>
              <a:rPr lang="en-GB" b="1" dirty="0" smtClean="0"/>
              <a:t>: </a:t>
            </a:r>
            <a:r>
              <a:rPr lang="en-GB" dirty="0" err="1"/>
              <a:t>Qué</a:t>
            </a:r>
            <a:r>
              <a:rPr lang="en-GB" dirty="0"/>
              <a:t> </a:t>
            </a:r>
            <a:r>
              <a:rPr lang="en-GB" dirty="0" err="1"/>
              <a:t>significa</a:t>
            </a:r>
            <a:r>
              <a:rPr lang="en-GB" dirty="0"/>
              <a:t> </a:t>
            </a:r>
            <a:r>
              <a:rPr lang="en-GB" dirty="0" err="1"/>
              <a:t>eso</a:t>
            </a:r>
            <a:r>
              <a:rPr lang="en-GB" dirty="0"/>
              <a:t>?</a:t>
            </a:r>
          </a:p>
          <a:p>
            <a:r>
              <a:rPr lang="es-ES" b="1" dirty="0"/>
              <a:t>Señora </a:t>
            </a:r>
            <a:r>
              <a:rPr lang="es-ES" b="1" dirty="0" smtClean="0"/>
              <a:t>Fernández: </a:t>
            </a:r>
            <a:r>
              <a:rPr lang="es-ES" dirty="0"/>
              <a:t>Es muy sencillo. ¡Coma cinco raciones de fruta y verduras al día! Además, ¡</a:t>
            </a:r>
            <a:r>
              <a:rPr lang="es-ES" dirty="0" smtClean="0"/>
              <a:t>tome por </a:t>
            </a:r>
            <a:r>
              <a:rPr lang="es-ES" dirty="0"/>
              <a:t>lo menos cinco vasos de agua diarias también!</a:t>
            </a:r>
          </a:p>
          <a:p>
            <a:r>
              <a:rPr lang="es-ES" b="1" dirty="0" smtClean="0"/>
              <a:t>Entrevistador: </a:t>
            </a:r>
            <a:r>
              <a:rPr lang="es-ES" dirty="0"/>
              <a:t>¿Y qué más aconseja?</a:t>
            </a:r>
          </a:p>
          <a:p>
            <a:r>
              <a:rPr lang="es-ES" b="1" dirty="0"/>
              <a:t>Señora </a:t>
            </a:r>
            <a:r>
              <a:rPr lang="es-ES" b="1" dirty="0" smtClean="0"/>
              <a:t>Fernández: </a:t>
            </a:r>
            <a:r>
              <a:rPr lang="es-ES" dirty="0"/>
              <a:t>Dormir ocho horas cada noche. Lo mejor es no acostarse ni </a:t>
            </a:r>
            <a:r>
              <a:rPr lang="es-ES" dirty="0" smtClean="0"/>
              <a:t>levantarse </a:t>
            </a:r>
            <a:r>
              <a:rPr lang="en-GB" dirty="0" err="1" smtClean="0"/>
              <a:t>demasiado</a:t>
            </a:r>
            <a:r>
              <a:rPr lang="en-GB" dirty="0" smtClean="0"/>
              <a:t> </a:t>
            </a:r>
            <a:r>
              <a:rPr lang="en-GB" dirty="0" err="1"/>
              <a:t>tarde</a:t>
            </a:r>
            <a:r>
              <a:rPr lang="en-GB" dirty="0"/>
              <a:t>.</a:t>
            </a:r>
          </a:p>
          <a:p>
            <a:r>
              <a:rPr lang="es-ES" b="1" dirty="0" smtClean="0"/>
              <a:t>Entrevistador: </a:t>
            </a:r>
            <a:r>
              <a:rPr lang="es-ES" dirty="0"/>
              <a:t>Muy bien, pero no siempre es posible eso.</a:t>
            </a:r>
          </a:p>
          <a:p>
            <a:r>
              <a:rPr lang="es-ES" b="1" dirty="0"/>
              <a:t>Señora Fernández</a:t>
            </a:r>
            <a:r>
              <a:rPr lang="es-ES" dirty="0"/>
              <a:t>: Puede ser, pero por lo menos hay que evitar trabajar tarde por las noches</a:t>
            </a:r>
            <a:r>
              <a:rPr lang="es-ES" dirty="0" smtClean="0"/>
              <a:t>; ¡</a:t>
            </a:r>
            <a:r>
              <a:rPr lang="es-ES" dirty="0"/>
              <a:t>relájese bien antes de acostarse! y ¡evite comer demasiado tarde por las noches!</a:t>
            </a:r>
          </a:p>
          <a:p>
            <a:r>
              <a:rPr lang="en-GB" b="1" dirty="0" err="1" smtClean="0"/>
              <a:t>Entrevistador</a:t>
            </a:r>
            <a:r>
              <a:rPr lang="en-GB" b="1" dirty="0" smtClean="0"/>
              <a:t>: </a:t>
            </a:r>
            <a:r>
              <a:rPr lang="en-GB" dirty="0"/>
              <a:t>Y </a:t>
            </a:r>
            <a:r>
              <a:rPr lang="en-GB" dirty="0" err="1"/>
              <a:t>algo</a:t>
            </a:r>
            <a:r>
              <a:rPr lang="en-GB" dirty="0"/>
              <a:t> </a:t>
            </a:r>
            <a:r>
              <a:rPr lang="en-GB" dirty="0" err="1"/>
              <a:t>más</a:t>
            </a:r>
            <a:r>
              <a:rPr lang="en-GB" dirty="0"/>
              <a:t>?</a:t>
            </a:r>
          </a:p>
          <a:p>
            <a:r>
              <a:rPr lang="es-ES" b="1" dirty="0"/>
              <a:t>Señora </a:t>
            </a:r>
            <a:r>
              <a:rPr lang="es-ES" b="1" dirty="0" smtClean="0"/>
              <a:t>Fernández: </a:t>
            </a:r>
            <a:r>
              <a:rPr lang="es-ES" dirty="0"/>
              <a:t>Sólo lo obvio. No tomar drogas, evitar el alcohol y desde luego no </a:t>
            </a:r>
            <a:r>
              <a:rPr lang="es-ES" dirty="0" smtClean="0"/>
              <a:t>fumar. O </a:t>
            </a:r>
            <a:r>
              <a:rPr lang="es-ES" dirty="0"/>
              <a:t>sea, todo es cuestión de sentido común. ¡Siga una dieta equilibrada, comiendo regularmente </a:t>
            </a:r>
            <a:r>
              <a:rPr lang="es-ES" dirty="0" smtClean="0"/>
              <a:t>y evitando </a:t>
            </a:r>
            <a:r>
              <a:rPr lang="es-ES" dirty="0"/>
              <a:t>meriendas poco sanas! ¡Y haga el ejercicio adecuado! ¡Así puedes asegurarte de una </a:t>
            </a:r>
            <a:r>
              <a:rPr lang="es-ES" dirty="0" smtClean="0"/>
              <a:t>salud </a:t>
            </a:r>
            <a:r>
              <a:rPr lang="en-GB" dirty="0" err="1" smtClean="0"/>
              <a:t>agradable</a:t>
            </a:r>
            <a:r>
              <a:rPr lang="en-GB" dirty="0"/>
              <a:t>!</a:t>
            </a:r>
            <a:endParaRPr lang="en-GB" i="1" dirty="0" smtClean="0"/>
          </a:p>
        </p:txBody>
      </p:sp>
    </p:spTree>
    <p:extLst>
      <p:ext uri="{BB962C8B-B14F-4D97-AF65-F5344CB8AC3E}">
        <p14:creationId xmlns:p14="http://schemas.microsoft.com/office/powerpoint/2010/main" val="3935367654"/>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5078313"/>
          </a:xfrm>
          <a:prstGeom prst="rect">
            <a:avLst/>
          </a:prstGeom>
        </p:spPr>
        <p:txBody>
          <a:bodyPr wrap="square">
            <a:spAutoFit/>
          </a:bodyPr>
          <a:lstStyle/>
          <a:p>
            <a:endParaRPr lang="en-GB" dirty="0" smtClean="0"/>
          </a:p>
          <a:p>
            <a:r>
              <a:rPr lang="es-ES" sz="2400" b="1" u="sng" dirty="0" smtClean="0"/>
              <a:t>Medios de comunicación</a:t>
            </a:r>
          </a:p>
          <a:p>
            <a:endParaRPr lang="en-GB" sz="2400" dirty="0" smtClean="0"/>
          </a:p>
          <a:p>
            <a:r>
              <a:rPr lang="en-GB" sz="2400" b="1" dirty="0" smtClean="0"/>
              <a:t>Listen to 4 people talking about various media and note the following:</a:t>
            </a:r>
          </a:p>
          <a:p>
            <a:endParaRPr lang="en-GB" dirty="0" smtClean="0"/>
          </a:p>
          <a:p>
            <a:pPr marL="457200" indent="-457200">
              <a:lnSpc>
                <a:spcPct val="150000"/>
              </a:lnSpc>
              <a:buAutoNum type="alphaUcPeriod"/>
            </a:pPr>
            <a:r>
              <a:rPr lang="en-GB" sz="2400" dirty="0" smtClean="0"/>
              <a:t>The media they mention</a:t>
            </a:r>
          </a:p>
          <a:p>
            <a:pPr marL="457200" indent="-457200">
              <a:lnSpc>
                <a:spcPct val="150000"/>
              </a:lnSpc>
              <a:buAutoNum type="alphaUcPeriod"/>
            </a:pPr>
            <a:r>
              <a:rPr lang="en-GB" sz="2400" dirty="0" smtClean="0"/>
              <a:t>Whether they like it or not</a:t>
            </a:r>
          </a:p>
          <a:p>
            <a:pPr marL="457200" indent="-457200">
              <a:lnSpc>
                <a:spcPct val="150000"/>
              </a:lnSpc>
              <a:buAutoNum type="alphaUcPeriod"/>
            </a:pPr>
            <a:r>
              <a:rPr lang="en-GB" sz="2400" dirty="0" smtClean="0"/>
              <a:t>Reasons</a:t>
            </a:r>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MH910217037.JPG"/>
          <p:cNvPicPr>
            <a:picLocks noChangeAspect="1"/>
          </p:cNvPicPr>
          <p:nvPr/>
        </p:nvPicPr>
        <p:blipFill>
          <a:blip r:embed="rId2"/>
          <a:stretch>
            <a:fillRect/>
          </a:stretch>
        </p:blipFill>
        <p:spPr>
          <a:xfrm>
            <a:off x="2771800" y="2636912"/>
            <a:ext cx="3672408" cy="3672408"/>
          </a:xfrm>
          <a:prstGeom prst="rect">
            <a:avLst/>
          </a:prstGeom>
        </p:spPr>
      </p:pic>
    </p:spTree>
    <p:extLst>
      <p:ext uri="{BB962C8B-B14F-4D97-AF65-F5344CB8AC3E}">
        <p14:creationId xmlns:p14="http://schemas.microsoft.com/office/powerpoint/2010/main" val="1499456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5632311"/>
          </a:xfrm>
          <a:prstGeom prst="rect">
            <a:avLst/>
          </a:prstGeom>
        </p:spPr>
        <p:txBody>
          <a:bodyPr wrap="square">
            <a:spAutoFit/>
          </a:bodyPr>
          <a:lstStyle/>
          <a:p>
            <a:endParaRPr lang="es-ES" sz="1600" b="1" u="sng" dirty="0" smtClean="0"/>
          </a:p>
          <a:p>
            <a:r>
              <a:rPr lang="es-ES" sz="2000" b="1" u="sng" dirty="0" smtClean="0"/>
              <a:t>Medios de comunicación</a:t>
            </a:r>
            <a:r>
              <a:rPr lang="en-GB" sz="2000" b="1" u="sng" dirty="0" smtClean="0"/>
              <a:t>: Transcript</a:t>
            </a:r>
          </a:p>
          <a:p>
            <a:endParaRPr lang="en-GB" sz="2000" b="1" u="sng" dirty="0" smtClean="0"/>
          </a:p>
          <a:p>
            <a:r>
              <a:rPr lang="es-ES" sz="2000" dirty="0" smtClean="0"/>
              <a:t>1. Me gusta Internet porque es bastante fácil e interesante. Sin embargo creo que la</a:t>
            </a:r>
          </a:p>
          <a:p>
            <a:r>
              <a:rPr lang="en-GB" sz="2000" dirty="0" err="1" smtClean="0"/>
              <a:t>televisión</a:t>
            </a:r>
            <a:r>
              <a:rPr lang="en-GB" sz="2000" dirty="0" smtClean="0"/>
              <a:t> </a:t>
            </a:r>
            <a:r>
              <a:rPr lang="en-GB" sz="2000" dirty="0" err="1" smtClean="0"/>
              <a:t>es</a:t>
            </a:r>
            <a:r>
              <a:rPr lang="en-GB" sz="2000" dirty="0" smtClean="0"/>
              <a:t> un </a:t>
            </a:r>
            <a:r>
              <a:rPr lang="en-GB" sz="2000" dirty="0" err="1" smtClean="0"/>
              <a:t>rollo</a:t>
            </a:r>
            <a:r>
              <a:rPr lang="en-GB" sz="2000" dirty="0" smtClean="0"/>
              <a:t>.</a:t>
            </a:r>
          </a:p>
          <a:p>
            <a:endParaRPr lang="en-GB" sz="2000" dirty="0" smtClean="0"/>
          </a:p>
          <a:p>
            <a:r>
              <a:rPr lang="es-ES" sz="2000" dirty="0" smtClean="0"/>
              <a:t>2. A mí, me encantan los documentales porque son muy informativos y divertidos. Yo odio las </a:t>
            </a:r>
            <a:r>
              <a:rPr lang="en-GB" sz="2000" dirty="0" err="1" smtClean="0"/>
              <a:t>noticias</a:t>
            </a:r>
            <a:r>
              <a:rPr lang="en-GB" sz="2000" dirty="0" smtClean="0"/>
              <a:t>.</a:t>
            </a:r>
          </a:p>
          <a:p>
            <a:endParaRPr lang="en-GB" sz="2000" dirty="0" smtClean="0"/>
          </a:p>
          <a:p>
            <a:r>
              <a:rPr lang="es-ES" sz="2000" dirty="0" smtClean="0"/>
              <a:t>3. Pienso que las películas son geniales. Me encantan los anuncios también; son educativos. No me gustan los periódicos porque creo que son inútiles.</a:t>
            </a:r>
          </a:p>
          <a:p>
            <a:endParaRPr lang="es-ES" sz="2000" dirty="0" smtClean="0"/>
          </a:p>
          <a:p>
            <a:r>
              <a:rPr lang="es-ES" sz="2000" dirty="0" smtClean="0"/>
              <a:t>4. Me entusiasman las revistas porque me inspiran. Además la radio me parece muy útil.</a:t>
            </a:r>
            <a:endParaRPr lang="en-GB" sz="2000" u="sng" dirty="0" smtClean="0"/>
          </a:p>
          <a:p>
            <a:endParaRPr lang="en-GB" sz="2000" b="1" u="sng"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1638515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679299"/>
          </a:xfrm>
          <a:prstGeom prst="rect">
            <a:avLst/>
          </a:prstGeom>
        </p:spPr>
        <p:txBody>
          <a:bodyPr wrap="square">
            <a:spAutoFit/>
          </a:bodyPr>
          <a:lstStyle/>
          <a:p>
            <a:endParaRPr lang="en-GB" dirty="0" smtClean="0"/>
          </a:p>
          <a:p>
            <a:r>
              <a:rPr lang="es-ES" sz="2400" b="1" u="sng" dirty="0" smtClean="0"/>
              <a:t>La tele</a:t>
            </a:r>
            <a:endParaRPr lang="en-GB" sz="2400" dirty="0" smtClean="0"/>
          </a:p>
          <a:p>
            <a:r>
              <a:rPr lang="en-GB" sz="2400" b="1" dirty="0" smtClean="0"/>
              <a:t>Listen to 3 people talking about what to watch on TV. Which of the following do you hear mentioned? What do they decide to watch at the end?</a:t>
            </a:r>
          </a:p>
          <a:p>
            <a:endParaRPr lang="en-GB" dirty="0" smtClean="0"/>
          </a:p>
          <a:p>
            <a:pPr marL="457200" indent="-457200">
              <a:buAutoNum type="alphaUcPeriod"/>
            </a:pPr>
            <a:r>
              <a:rPr lang="en-GB" sz="2400" dirty="0" smtClean="0"/>
              <a:t>Las </a:t>
            </a:r>
            <a:r>
              <a:rPr lang="en-GB" sz="2400" dirty="0" err="1" smtClean="0"/>
              <a:t>noticias</a:t>
            </a:r>
            <a:r>
              <a:rPr lang="en-GB" sz="2400" dirty="0" smtClean="0"/>
              <a:t>/los </a:t>
            </a:r>
            <a:r>
              <a:rPr lang="en-GB" sz="2400" dirty="0" err="1" smtClean="0"/>
              <a:t>informativos</a:t>
            </a:r>
            <a:endParaRPr lang="en-GB" sz="2400" dirty="0" smtClean="0"/>
          </a:p>
          <a:p>
            <a:pPr marL="457200" indent="-457200">
              <a:buAutoNum type="alphaUcPeriod"/>
            </a:pPr>
            <a:r>
              <a:rPr lang="en-GB" sz="2400" dirty="0" smtClean="0"/>
              <a:t>Un </a:t>
            </a:r>
            <a:r>
              <a:rPr lang="en-GB" sz="2400" dirty="0" err="1" smtClean="0"/>
              <a:t>dibujo</a:t>
            </a:r>
            <a:r>
              <a:rPr lang="en-GB" sz="2400" dirty="0" smtClean="0"/>
              <a:t> </a:t>
            </a:r>
            <a:r>
              <a:rPr lang="en-GB" sz="2400" dirty="0" err="1" smtClean="0"/>
              <a:t>animado</a:t>
            </a:r>
            <a:endParaRPr lang="en-GB" sz="2400" dirty="0" smtClean="0"/>
          </a:p>
          <a:p>
            <a:pPr marL="457200" indent="-457200">
              <a:buAutoNum type="alphaUcPeriod"/>
            </a:pPr>
            <a:r>
              <a:rPr lang="en-GB" sz="2400" dirty="0" smtClean="0"/>
              <a:t>El </a:t>
            </a:r>
            <a:r>
              <a:rPr lang="en-GB" sz="2400" dirty="0" err="1" smtClean="0"/>
              <a:t>tiempo</a:t>
            </a:r>
            <a:endParaRPr lang="en-GB" sz="2400" dirty="0" smtClean="0"/>
          </a:p>
          <a:p>
            <a:pPr marL="457200" indent="-457200">
              <a:buAutoNum type="alphaUcPeriod"/>
            </a:pPr>
            <a:r>
              <a:rPr lang="en-GB" sz="2400" dirty="0" smtClean="0"/>
              <a:t>Un documental</a:t>
            </a:r>
          </a:p>
          <a:p>
            <a:pPr marL="457200" indent="-457200">
              <a:buAutoNum type="alphaUcPeriod"/>
            </a:pPr>
            <a:r>
              <a:rPr lang="en-GB" sz="2400" dirty="0" err="1" smtClean="0"/>
              <a:t>Una</a:t>
            </a:r>
            <a:r>
              <a:rPr lang="en-GB" sz="2400" dirty="0" smtClean="0"/>
              <a:t> </a:t>
            </a:r>
            <a:r>
              <a:rPr lang="en-GB" sz="2400" dirty="0" err="1" smtClean="0"/>
              <a:t>película</a:t>
            </a:r>
            <a:endParaRPr lang="en-GB" sz="2400" dirty="0" smtClean="0"/>
          </a:p>
          <a:p>
            <a:pPr marL="457200" indent="-457200">
              <a:buAutoNum type="alphaUcPeriod"/>
            </a:pPr>
            <a:r>
              <a:rPr lang="en-GB" sz="2400" dirty="0" err="1" smtClean="0"/>
              <a:t>Una</a:t>
            </a:r>
            <a:r>
              <a:rPr lang="en-GB" sz="2400" dirty="0" smtClean="0"/>
              <a:t> </a:t>
            </a:r>
            <a:r>
              <a:rPr lang="en-GB" sz="2400" dirty="0" err="1" smtClean="0"/>
              <a:t>comedia</a:t>
            </a:r>
            <a:endParaRPr lang="en-GB" sz="2400" dirty="0" smtClean="0"/>
          </a:p>
          <a:p>
            <a:pPr marL="457200" indent="-457200">
              <a:buAutoNum type="alphaUcPeriod"/>
            </a:pPr>
            <a:r>
              <a:rPr lang="en-GB" sz="2400" dirty="0" smtClean="0"/>
              <a:t>Un </a:t>
            </a:r>
            <a:r>
              <a:rPr lang="en-GB" sz="2400" dirty="0" err="1" smtClean="0"/>
              <a:t>programa</a:t>
            </a:r>
            <a:r>
              <a:rPr lang="en-GB" sz="2400" dirty="0" smtClean="0"/>
              <a:t> de </a:t>
            </a:r>
            <a:r>
              <a:rPr lang="en-GB" sz="2400" dirty="0" err="1" smtClean="0"/>
              <a:t>deporte</a:t>
            </a:r>
            <a:endParaRPr lang="en-GB" sz="2400" dirty="0" smtClean="0"/>
          </a:p>
          <a:p>
            <a:pPr marL="457200" indent="-457200">
              <a:buAutoNum type="alphaUcPeriod"/>
            </a:pPr>
            <a:r>
              <a:rPr lang="en-GB" sz="2400" dirty="0" smtClean="0"/>
              <a:t>Un </a:t>
            </a:r>
            <a:r>
              <a:rPr lang="en-GB" sz="2400" dirty="0" err="1" smtClean="0"/>
              <a:t>programa</a:t>
            </a:r>
            <a:r>
              <a:rPr lang="en-GB" sz="2400" dirty="0" smtClean="0"/>
              <a:t> de </a:t>
            </a:r>
            <a:r>
              <a:rPr lang="en-GB" sz="2400" dirty="0" err="1" smtClean="0"/>
              <a:t>música</a:t>
            </a:r>
            <a:endParaRPr lang="en-GB" sz="2400" dirty="0" smtClean="0"/>
          </a:p>
          <a:p>
            <a:pPr marL="457200" indent="-457200">
              <a:buAutoNum type="alphaUcPeriod"/>
            </a:pPr>
            <a:r>
              <a:rPr lang="en-GB" sz="2400" dirty="0" err="1" smtClean="0"/>
              <a:t>Una</a:t>
            </a:r>
            <a:r>
              <a:rPr lang="en-GB" sz="2400" dirty="0" smtClean="0"/>
              <a:t> </a:t>
            </a:r>
            <a:r>
              <a:rPr lang="en-GB" sz="2400" dirty="0" err="1" smtClean="0"/>
              <a:t>telenovela</a:t>
            </a:r>
            <a:endParaRPr lang="en-GB" sz="2400" dirty="0" smtClean="0"/>
          </a:p>
          <a:p>
            <a:pPr marL="457200" indent="-457200">
              <a:buAutoNum type="alphaUcPeriod"/>
            </a:pPr>
            <a:r>
              <a:rPr lang="en-GB" sz="2400" dirty="0" smtClean="0"/>
              <a:t>Un </a:t>
            </a:r>
            <a:r>
              <a:rPr lang="en-GB" sz="2400" dirty="0" err="1" smtClean="0"/>
              <a:t>concurso</a:t>
            </a:r>
            <a:endParaRPr lang="en-GB" sz="2400" dirty="0" smtClean="0"/>
          </a:p>
          <a:p>
            <a:pPr marL="457200" indent="-457200">
              <a:buAutoNum type="alphaUcPeriod"/>
            </a:pPr>
            <a:r>
              <a:rPr lang="en-GB" sz="2400" dirty="0" smtClean="0"/>
              <a:t>Los </a:t>
            </a:r>
            <a:r>
              <a:rPr lang="en-GB" sz="2400" dirty="0" err="1" smtClean="0"/>
              <a:t>espacios</a:t>
            </a:r>
            <a:r>
              <a:rPr lang="en-GB" sz="2400" dirty="0" smtClean="0"/>
              <a:t> </a:t>
            </a:r>
            <a:r>
              <a:rPr lang="en-GB" sz="2400" dirty="0" err="1" smtClean="0"/>
              <a:t>publicitarios</a:t>
            </a:r>
            <a:r>
              <a:rPr lang="en-GB" sz="2400" dirty="0" smtClean="0"/>
              <a:t>/los </a:t>
            </a:r>
            <a:r>
              <a:rPr lang="en-GB" sz="2400" dirty="0" err="1" smtClean="0"/>
              <a:t>anuncios</a:t>
            </a:r>
            <a:endParaRPr lang="en-GB" sz="2400" dirty="0" smtClean="0"/>
          </a:p>
          <a:p>
            <a:pPr marL="457200" indent="-457200">
              <a:buAutoNum type="alphaUcPeriod"/>
            </a:pPr>
            <a:r>
              <a:rPr lang="en-GB" sz="2400" dirty="0" smtClean="0"/>
              <a:t>El </a:t>
            </a:r>
            <a:r>
              <a:rPr lang="en-GB" sz="2400" dirty="0" err="1" smtClean="0"/>
              <a:t>sorteo</a:t>
            </a:r>
            <a:r>
              <a:rPr lang="en-GB" sz="2400" dirty="0" smtClean="0"/>
              <a:t> de </a:t>
            </a:r>
            <a:r>
              <a:rPr lang="en-GB" sz="2400" dirty="0" err="1" smtClean="0"/>
              <a:t>Lotería</a:t>
            </a:r>
            <a:r>
              <a:rPr lang="en-GB" sz="2400" dirty="0" smtClean="0"/>
              <a:t> </a:t>
            </a:r>
            <a:r>
              <a:rPr lang="en-GB" sz="2400" dirty="0" err="1" smtClean="0"/>
              <a:t>nacional</a:t>
            </a:r>
            <a:endParaRPr lang="en-GB" sz="2400" dirty="0" smtClean="0"/>
          </a:p>
          <a:p>
            <a:pPr marL="457200" indent="-457200">
              <a:buAutoNum type="alphaUcPeriod"/>
            </a:pPr>
            <a:r>
              <a:rPr lang="en-GB" sz="2400" dirty="0" smtClean="0"/>
              <a:t>Gran </a:t>
            </a:r>
            <a:r>
              <a:rPr lang="en-GB" sz="2400" dirty="0" err="1" smtClean="0"/>
              <a:t>Hermano</a:t>
            </a:r>
            <a:endParaRPr lang="en-GB" sz="2400" dirty="0" smtClean="0"/>
          </a:p>
          <a:p>
            <a:pPr marL="457200" indent="-457200">
              <a:buAutoNum type="alphaUcPeriod"/>
            </a:pPr>
            <a:endParaRPr lang="en-GB" sz="2400"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MH900448510.JPG"/>
          <p:cNvPicPr>
            <a:picLocks noChangeAspect="1"/>
          </p:cNvPicPr>
          <p:nvPr/>
        </p:nvPicPr>
        <p:blipFill>
          <a:blip r:embed="rId2"/>
          <a:stretch>
            <a:fillRect/>
          </a:stretch>
        </p:blipFill>
        <p:spPr>
          <a:xfrm>
            <a:off x="5220072" y="2492896"/>
            <a:ext cx="3095625" cy="3095625"/>
          </a:xfrm>
          <a:prstGeom prst="rect">
            <a:avLst/>
          </a:prstGeom>
        </p:spPr>
      </p:pic>
    </p:spTree>
    <p:extLst>
      <p:ext uri="{BB962C8B-B14F-4D97-AF65-F5344CB8AC3E}">
        <p14:creationId xmlns:p14="http://schemas.microsoft.com/office/powerpoint/2010/main" val="3636183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5940088"/>
          </a:xfrm>
          <a:prstGeom prst="rect">
            <a:avLst/>
          </a:prstGeom>
        </p:spPr>
        <p:txBody>
          <a:bodyPr wrap="square">
            <a:spAutoFit/>
          </a:bodyPr>
          <a:lstStyle/>
          <a:p>
            <a:endParaRPr lang="es-ES" sz="1600" b="1" u="sng" dirty="0" smtClean="0"/>
          </a:p>
          <a:p>
            <a:r>
              <a:rPr lang="es-ES" sz="2000" b="1" u="sng" dirty="0" smtClean="0"/>
              <a:t>La tele</a:t>
            </a:r>
            <a:r>
              <a:rPr lang="en-GB" sz="2000" b="1" u="sng" dirty="0" smtClean="0"/>
              <a:t>: Transcript</a:t>
            </a:r>
          </a:p>
          <a:p>
            <a:endParaRPr lang="en-GB" sz="2000" b="1" u="sng" dirty="0" smtClean="0"/>
          </a:p>
          <a:p>
            <a:r>
              <a:rPr lang="es-ES" sz="2000" dirty="0" smtClean="0"/>
              <a:t>A. Entonces ¿Qué os apetece ver en la tele, chicos? Tenemos una hora antes de salir.</a:t>
            </a:r>
          </a:p>
          <a:p>
            <a:r>
              <a:rPr lang="es-ES" sz="2000" dirty="0" smtClean="0"/>
              <a:t>B. Echan una película buena.</a:t>
            </a:r>
          </a:p>
          <a:p>
            <a:r>
              <a:rPr lang="es-ES" sz="2000" dirty="0" smtClean="0"/>
              <a:t>C. Sí... ¡Me encantan las películas!</a:t>
            </a:r>
          </a:p>
          <a:p>
            <a:r>
              <a:rPr lang="es-ES" sz="2000" dirty="0" smtClean="0"/>
              <a:t>A. Pero no hay tiempo. La película dura más de hora y media. ¡Perderíamos la mitad!</a:t>
            </a:r>
          </a:p>
          <a:p>
            <a:r>
              <a:rPr lang="es-ES" sz="2000" dirty="0" smtClean="0"/>
              <a:t>B. Si no, ¿el programa de música?</a:t>
            </a:r>
          </a:p>
          <a:p>
            <a:r>
              <a:rPr lang="en-GB" sz="2000" dirty="0" smtClean="0"/>
              <a:t>A. </a:t>
            </a:r>
            <a:r>
              <a:rPr lang="en-GB" sz="2000" dirty="0" err="1" smtClean="0"/>
              <a:t>Puede</a:t>
            </a:r>
            <a:r>
              <a:rPr lang="en-GB" sz="2000" dirty="0" smtClean="0"/>
              <a:t> ser.</a:t>
            </a:r>
          </a:p>
          <a:p>
            <a:r>
              <a:rPr lang="es-ES" sz="2000" dirty="0" smtClean="0"/>
              <a:t>C. ¡No! Ese programa es muy aburrido. Prefiero un documental.</a:t>
            </a:r>
          </a:p>
          <a:p>
            <a:r>
              <a:rPr lang="en-GB" sz="2000" dirty="0" smtClean="0"/>
              <a:t>A. Vale. ¿</a:t>
            </a:r>
            <a:r>
              <a:rPr lang="en-GB" sz="2000" dirty="0" err="1" smtClean="0"/>
              <a:t>Cuál</a:t>
            </a:r>
            <a:r>
              <a:rPr lang="en-GB" sz="2000" dirty="0" smtClean="0"/>
              <a:t>?</a:t>
            </a:r>
          </a:p>
          <a:p>
            <a:r>
              <a:rPr lang="es-ES" sz="2000" dirty="0" smtClean="0"/>
              <a:t>C. Echan uno sobre cómo salvar el planeta.</a:t>
            </a:r>
          </a:p>
          <a:p>
            <a:r>
              <a:rPr lang="es-ES" sz="2000" dirty="0" smtClean="0"/>
              <a:t>A. Muy bien. Así aprendemos algo — y ¡es un tema muy importante!</a:t>
            </a:r>
          </a:p>
          <a:p>
            <a:r>
              <a:rPr lang="es-ES" sz="2000" dirty="0" smtClean="0"/>
              <a:t>B. ¡Es verdad! Esos programas son muy interesantes y de momento todo el mundo habla de ese </a:t>
            </a:r>
            <a:r>
              <a:rPr lang="en-GB" sz="2000" dirty="0" err="1" smtClean="0"/>
              <a:t>tema</a:t>
            </a:r>
            <a:r>
              <a:rPr lang="en-GB" sz="2000" dirty="0" smtClean="0"/>
              <a:t>.</a:t>
            </a:r>
          </a:p>
          <a:p>
            <a:r>
              <a:rPr lang="en-GB" sz="2000" dirty="0" smtClean="0"/>
              <a:t>A. </a:t>
            </a:r>
            <a:r>
              <a:rPr lang="en-GB" sz="2000" dirty="0" err="1" smtClean="0"/>
              <a:t>Pues</a:t>
            </a:r>
            <a:r>
              <a:rPr lang="en-GB" sz="2000" dirty="0" smtClean="0"/>
              <a:t> ¡</a:t>
            </a:r>
            <a:r>
              <a:rPr lang="en-GB" sz="2000" dirty="0" err="1" smtClean="0"/>
              <a:t>ya</a:t>
            </a:r>
            <a:r>
              <a:rPr lang="en-GB" sz="2000" dirty="0" smtClean="0"/>
              <a:t> </a:t>
            </a:r>
            <a:r>
              <a:rPr lang="en-GB" sz="2000" dirty="0" err="1" smtClean="0"/>
              <a:t>está</a:t>
            </a:r>
            <a:r>
              <a:rPr lang="en-GB" sz="2000" dirty="0" smtClean="0"/>
              <a:t>!</a:t>
            </a:r>
            <a:endParaRPr lang="en-GB" sz="2000" u="sng"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3338819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093976"/>
          </a:xfrm>
          <a:prstGeom prst="rect">
            <a:avLst/>
          </a:prstGeom>
        </p:spPr>
        <p:txBody>
          <a:bodyPr wrap="square">
            <a:spAutoFit/>
          </a:bodyPr>
          <a:lstStyle/>
          <a:p>
            <a:endParaRPr lang="en-GB" dirty="0" smtClean="0"/>
          </a:p>
          <a:p>
            <a:r>
              <a:rPr lang="es-ES" sz="2400" b="1" u="sng" dirty="0" smtClean="0"/>
              <a:t>La tecnología</a:t>
            </a:r>
          </a:p>
          <a:p>
            <a:endParaRPr lang="en-GB" sz="2400" dirty="0" smtClean="0"/>
          </a:p>
          <a:p>
            <a:r>
              <a:rPr lang="en-GB" sz="2400" b="1" dirty="0" smtClean="0"/>
              <a:t>Listen to 4 people talking about how they use technology and make notes in English.</a:t>
            </a:r>
          </a:p>
          <a:p>
            <a:endParaRPr lang="en-GB" sz="2400" b="1" dirty="0" smtClean="0"/>
          </a:p>
          <a:p>
            <a:r>
              <a:rPr lang="en-GB" sz="2400" dirty="0" smtClean="0"/>
              <a:t>1.</a:t>
            </a:r>
          </a:p>
          <a:p>
            <a:r>
              <a:rPr lang="en-GB" sz="2400" dirty="0" smtClean="0"/>
              <a:t>2.</a:t>
            </a:r>
          </a:p>
          <a:p>
            <a:r>
              <a:rPr lang="en-GB" sz="2400" dirty="0" smtClean="0"/>
              <a:t>3.</a:t>
            </a:r>
          </a:p>
          <a:p>
            <a:r>
              <a:rPr lang="en-GB" sz="2400" dirty="0" smtClean="0"/>
              <a:t>4.</a:t>
            </a:r>
          </a:p>
          <a:p>
            <a:endParaRPr lang="en-GB" sz="2400" b="1" dirty="0" smtClean="0"/>
          </a:p>
          <a:p>
            <a:endParaRPr lang="en-GB" dirty="0" smtClean="0"/>
          </a:p>
          <a:p>
            <a:pPr marL="457200" indent="-457200">
              <a:buAutoNum type="alphaUcPeriod"/>
            </a:pPr>
            <a:endParaRPr lang="en-GB" sz="2400"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Facebook%20Image-1536126.png"/>
          <p:cNvPicPr>
            <a:picLocks noChangeAspect="1"/>
          </p:cNvPicPr>
          <p:nvPr/>
        </p:nvPicPr>
        <p:blipFill>
          <a:blip r:embed="rId2"/>
          <a:stretch>
            <a:fillRect/>
          </a:stretch>
        </p:blipFill>
        <p:spPr>
          <a:xfrm>
            <a:off x="3059832" y="2636912"/>
            <a:ext cx="5857875" cy="3895725"/>
          </a:xfrm>
          <a:prstGeom prst="rect">
            <a:avLst/>
          </a:prstGeom>
        </p:spPr>
      </p:pic>
    </p:spTree>
    <p:extLst>
      <p:ext uri="{BB962C8B-B14F-4D97-AF65-F5344CB8AC3E}">
        <p14:creationId xmlns:p14="http://schemas.microsoft.com/office/powerpoint/2010/main" val="1834683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3508653"/>
          </a:xfrm>
          <a:prstGeom prst="rect">
            <a:avLst/>
          </a:prstGeom>
        </p:spPr>
        <p:txBody>
          <a:bodyPr wrap="square">
            <a:spAutoFit/>
          </a:bodyPr>
          <a:lstStyle/>
          <a:p>
            <a:endParaRPr lang="en-GB" dirty="0" smtClean="0"/>
          </a:p>
          <a:p>
            <a:r>
              <a:rPr lang="es-ES" sz="2400" b="1" u="sng" dirty="0" smtClean="0"/>
              <a:t>La tecnología: </a:t>
            </a:r>
            <a:r>
              <a:rPr lang="es-ES" sz="2400" b="1" u="sng" dirty="0" err="1" smtClean="0"/>
              <a:t>transcript</a:t>
            </a:r>
            <a:endParaRPr lang="es-ES" sz="2400" b="1" u="sng" dirty="0" smtClean="0"/>
          </a:p>
          <a:p>
            <a:endParaRPr lang="en-GB" sz="2400" dirty="0" smtClean="0"/>
          </a:p>
          <a:p>
            <a:endParaRPr lang="en-GB" sz="2400" b="1" dirty="0" smtClean="0"/>
          </a:p>
          <a:p>
            <a:endParaRPr lang="en-GB" dirty="0" smtClean="0"/>
          </a:p>
          <a:p>
            <a:pPr marL="457200" indent="-457200">
              <a:buAutoNum type="alphaUcPeriod"/>
            </a:pPr>
            <a:endParaRPr lang="en-GB" sz="2400"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5122" name="Picture 2"/>
          <p:cNvPicPr>
            <a:picLocks noChangeAspect="1" noChangeArrowheads="1"/>
          </p:cNvPicPr>
          <p:nvPr/>
        </p:nvPicPr>
        <p:blipFill>
          <a:blip r:embed="rId2"/>
          <a:srcRect/>
          <a:stretch>
            <a:fillRect/>
          </a:stretch>
        </p:blipFill>
        <p:spPr bwMode="auto">
          <a:xfrm>
            <a:off x="611560" y="836712"/>
            <a:ext cx="7560840" cy="5697066"/>
          </a:xfrm>
          <a:prstGeom prst="rect">
            <a:avLst/>
          </a:prstGeom>
          <a:noFill/>
          <a:ln w="9525">
            <a:noFill/>
            <a:miter lim="800000"/>
            <a:headEnd/>
            <a:tailEnd/>
          </a:ln>
        </p:spPr>
      </p:pic>
    </p:spTree>
    <p:extLst>
      <p:ext uri="{BB962C8B-B14F-4D97-AF65-F5344CB8AC3E}">
        <p14:creationId xmlns:p14="http://schemas.microsoft.com/office/powerpoint/2010/main" val="3673988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7571303"/>
          </a:xfrm>
          <a:prstGeom prst="rect">
            <a:avLst/>
          </a:prstGeom>
        </p:spPr>
        <p:txBody>
          <a:bodyPr wrap="square">
            <a:spAutoFit/>
          </a:bodyPr>
          <a:lstStyle/>
          <a:p>
            <a:endParaRPr lang="en-GB" dirty="0" smtClean="0"/>
          </a:p>
          <a:p>
            <a:r>
              <a:rPr lang="en-GB" sz="2400" b="1" u="sng" dirty="0" smtClean="0"/>
              <a:t>¿</a:t>
            </a:r>
            <a:r>
              <a:rPr lang="en-GB" sz="2400" b="1" u="sng" dirty="0" err="1" smtClean="0"/>
              <a:t>Qué</a:t>
            </a:r>
            <a:r>
              <a:rPr lang="en-GB" sz="2400" b="1" u="sng" dirty="0" smtClean="0"/>
              <a:t> </a:t>
            </a:r>
            <a:r>
              <a:rPr lang="en-GB" sz="2400" b="1" u="sng" dirty="0" err="1" smtClean="0"/>
              <a:t>te</a:t>
            </a:r>
            <a:r>
              <a:rPr lang="en-GB" sz="2400" b="1" u="sng" dirty="0" smtClean="0"/>
              <a:t> </a:t>
            </a:r>
            <a:r>
              <a:rPr lang="en-GB" sz="2400" b="1" u="sng" dirty="0" err="1" smtClean="0"/>
              <a:t>gusta</a:t>
            </a:r>
            <a:r>
              <a:rPr lang="en-GB" sz="2400" b="1" u="sng" dirty="0" smtClean="0"/>
              <a:t> y no </a:t>
            </a:r>
            <a:r>
              <a:rPr lang="en-GB" sz="2400" b="1" u="sng" dirty="0" err="1" smtClean="0"/>
              <a:t>te</a:t>
            </a:r>
            <a:r>
              <a:rPr lang="en-GB" sz="2400" b="1" u="sng" dirty="0" smtClean="0"/>
              <a:t> </a:t>
            </a:r>
            <a:r>
              <a:rPr lang="en-GB" sz="2400" b="1" u="sng" dirty="0" err="1" smtClean="0"/>
              <a:t>gusta</a:t>
            </a:r>
            <a:r>
              <a:rPr lang="en-GB" sz="2400" b="1" u="sng" dirty="0" smtClean="0"/>
              <a:t> </a:t>
            </a:r>
            <a:r>
              <a:rPr lang="en-GB" sz="2400" b="1" u="sng" dirty="0" err="1" smtClean="0"/>
              <a:t>hacer</a:t>
            </a:r>
            <a:r>
              <a:rPr lang="en-GB" sz="2400" b="1" u="sng" dirty="0" smtClean="0"/>
              <a:t>?</a:t>
            </a:r>
          </a:p>
          <a:p>
            <a:endParaRPr lang="en-GB" sz="2400" dirty="0" smtClean="0"/>
          </a:p>
          <a:p>
            <a:r>
              <a:rPr lang="en-GB" sz="2400" b="1" dirty="0" smtClean="0"/>
              <a:t>Listen to 5 Spanish teenagers talking about what they like and don’t like doing in their free time and note the following details:</a:t>
            </a:r>
          </a:p>
          <a:p>
            <a:endParaRPr lang="en-GB" sz="2400" b="1" dirty="0" smtClean="0"/>
          </a:p>
          <a:p>
            <a:pPr marL="457200" indent="-457200">
              <a:buAutoNum type="alphaUcPeriod"/>
            </a:pPr>
            <a:r>
              <a:rPr lang="en-GB" sz="2400" dirty="0" smtClean="0"/>
              <a:t>What they like doing</a:t>
            </a:r>
          </a:p>
          <a:p>
            <a:pPr marL="457200" indent="-457200">
              <a:buAutoNum type="alphaUcPeriod"/>
            </a:pPr>
            <a:r>
              <a:rPr lang="en-GB" sz="2400" dirty="0" smtClean="0"/>
              <a:t>Reasons</a:t>
            </a:r>
          </a:p>
          <a:p>
            <a:pPr marL="457200" indent="-457200">
              <a:buAutoNum type="alphaUcPeriod"/>
            </a:pPr>
            <a:r>
              <a:rPr lang="en-GB" sz="2400" dirty="0" smtClean="0"/>
              <a:t>What they don’t like doing</a:t>
            </a:r>
          </a:p>
          <a:p>
            <a:pPr marL="457200" indent="-457200">
              <a:buAutoNum type="alphaUcPeriod"/>
            </a:pPr>
            <a:r>
              <a:rPr lang="en-GB" sz="2400" dirty="0" smtClean="0"/>
              <a:t>Reasons</a:t>
            </a:r>
          </a:p>
          <a:p>
            <a:pPr marL="457200" indent="-457200">
              <a:buAutoNum type="alphaUcPeriod"/>
            </a:pPr>
            <a:endParaRPr lang="en-GB" sz="2400" dirty="0" smtClean="0"/>
          </a:p>
          <a:p>
            <a:pPr marL="457200" indent="-457200">
              <a:buAutoNum type="arabicPeriod"/>
            </a:pPr>
            <a:r>
              <a:rPr lang="en-GB" sz="2400" dirty="0" smtClean="0"/>
              <a:t>Juanita</a:t>
            </a:r>
          </a:p>
          <a:p>
            <a:pPr marL="457200" indent="-457200">
              <a:buAutoNum type="arabicPeriod"/>
            </a:pPr>
            <a:r>
              <a:rPr lang="en-GB" sz="2400" dirty="0" smtClean="0"/>
              <a:t>Federico</a:t>
            </a:r>
          </a:p>
          <a:p>
            <a:pPr marL="457200" indent="-457200">
              <a:buAutoNum type="arabicPeriod"/>
            </a:pPr>
            <a:r>
              <a:rPr lang="en-GB" sz="2400" dirty="0" smtClean="0"/>
              <a:t>Emma</a:t>
            </a:r>
          </a:p>
          <a:p>
            <a:pPr marL="457200" indent="-457200">
              <a:buAutoNum type="arabicPeriod"/>
            </a:pPr>
            <a:r>
              <a:rPr lang="en-GB" sz="2400" dirty="0" smtClean="0"/>
              <a:t>Pablo</a:t>
            </a:r>
          </a:p>
          <a:p>
            <a:pPr marL="457200" indent="-457200">
              <a:buAutoNum type="arabicPeriod"/>
            </a:pPr>
            <a:r>
              <a:rPr lang="en-GB" sz="2400" dirty="0" smtClean="0"/>
              <a:t>Isabel</a:t>
            </a:r>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5" name="Picture 4" descr="MH900422568.JPG"/>
          <p:cNvPicPr>
            <a:picLocks noChangeAspect="1"/>
          </p:cNvPicPr>
          <p:nvPr/>
        </p:nvPicPr>
        <p:blipFill>
          <a:blip r:embed="rId2"/>
          <a:stretch>
            <a:fillRect/>
          </a:stretch>
        </p:blipFill>
        <p:spPr>
          <a:xfrm>
            <a:off x="4427984" y="1988840"/>
            <a:ext cx="4032448" cy="4032448"/>
          </a:xfrm>
          <a:prstGeom prst="rect">
            <a:avLst/>
          </a:prstGeom>
        </p:spPr>
      </p:pic>
    </p:spTree>
    <p:extLst>
      <p:ext uri="{BB962C8B-B14F-4D97-AF65-F5344CB8AC3E}">
        <p14:creationId xmlns:p14="http://schemas.microsoft.com/office/powerpoint/2010/main" val="1501001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740307"/>
          </a:xfrm>
          <a:prstGeom prst="rect">
            <a:avLst/>
          </a:prstGeom>
        </p:spPr>
        <p:txBody>
          <a:bodyPr wrap="square">
            <a:spAutoFit/>
          </a:bodyPr>
          <a:lstStyle/>
          <a:p>
            <a:endParaRPr lang="en-GB" dirty="0"/>
          </a:p>
          <a:p>
            <a:r>
              <a:rPr lang="en-GB" b="1" u="sng" dirty="0"/>
              <a:t>¿</a:t>
            </a:r>
            <a:r>
              <a:rPr lang="en-GB" b="1" u="sng" dirty="0" err="1"/>
              <a:t>Qué</a:t>
            </a:r>
            <a:r>
              <a:rPr lang="en-GB" b="1" u="sng" dirty="0"/>
              <a:t> </a:t>
            </a:r>
            <a:r>
              <a:rPr lang="en-GB" b="1" u="sng" dirty="0" err="1"/>
              <a:t>te</a:t>
            </a:r>
            <a:r>
              <a:rPr lang="en-GB" b="1" u="sng" dirty="0"/>
              <a:t> </a:t>
            </a:r>
            <a:r>
              <a:rPr lang="en-GB" b="1" u="sng" dirty="0" err="1"/>
              <a:t>gusta</a:t>
            </a:r>
            <a:r>
              <a:rPr lang="en-GB" b="1" u="sng" dirty="0"/>
              <a:t> y no </a:t>
            </a:r>
            <a:r>
              <a:rPr lang="en-GB" b="1" u="sng" dirty="0" err="1"/>
              <a:t>te</a:t>
            </a:r>
            <a:r>
              <a:rPr lang="en-GB" b="1" u="sng" dirty="0"/>
              <a:t> </a:t>
            </a:r>
            <a:r>
              <a:rPr lang="en-GB" b="1" u="sng" dirty="0" err="1"/>
              <a:t>gusta</a:t>
            </a:r>
            <a:r>
              <a:rPr lang="en-GB" b="1" u="sng" dirty="0"/>
              <a:t> </a:t>
            </a:r>
            <a:r>
              <a:rPr lang="en-GB" b="1" u="sng" dirty="0" err="1"/>
              <a:t>hacer</a:t>
            </a:r>
            <a:r>
              <a:rPr lang="en-GB" b="1" u="sng" dirty="0" smtClean="0"/>
              <a:t>?: transcript</a:t>
            </a:r>
          </a:p>
          <a:p>
            <a:endParaRPr lang="en-GB" b="1" u="sng" dirty="0" smtClean="0"/>
          </a:p>
          <a:p>
            <a:r>
              <a:rPr lang="es-ES" i="1" dirty="0"/>
              <a:t>Ejemplo: ¿Qué es lo que no te gusta hacer, Juanita?</a:t>
            </a:r>
          </a:p>
          <a:p>
            <a:r>
              <a:rPr lang="es-ES" dirty="0"/>
              <a:t>En realidad no me gusta ir de compras porque es bastante aburrido, pero me encanta salir con </a:t>
            </a:r>
            <a:r>
              <a:rPr lang="es-ES" dirty="0" smtClean="0"/>
              <a:t>mis amigos</a:t>
            </a:r>
            <a:r>
              <a:rPr lang="es-ES" dirty="0"/>
              <a:t>, porque es muy divertido.</a:t>
            </a:r>
          </a:p>
          <a:p>
            <a:endParaRPr lang="es-ES" i="1" dirty="0" smtClean="0"/>
          </a:p>
          <a:p>
            <a:r>
              <a:rPr lang="es-ES" i="1" dirty="0" smtClean="0"/>
              <a:t>Federico</a:t>
            </a:r>
            <a:r>
              <a:rPr lang="es-ES" i="1" dirty="0"/>
              <a:t>, ¿qué haces en tu tiempo libre?</a:t>
            </a:r>
          </a:p>
          <a:p>
            <a:r>
              <a:rPr lang="es-ES" dirty="0"/>
              <a:t>Muchas cosas. Me gustan el fútbol, el tenis y el squash. Son muy buen ejercicio. No me gusta salir </a:t>
            </a:r>
            <a:r>
              <a:rPr lang="es-ES" dirty="0" smtClean="0"/>
              <a:t>con mis </a:t>
            </a:r>
            <a:r>
              <a:rPr lang="es-ES" dirty="0"/>
              <a:t>amigos por la noche. Me parece peligroso, así que normalmente me quedo en casa.</a:t>
            </a:r>
          </a:p>
          <a:p>
            <a:endParaRPr lang="es-ES" i="1" dirty="0" smtClean="0"/>
          </a:p>
          <a:p>
            <a:r>
              <a:rPr lang="es-ES" i="1" dirty="0" smtClean="0"/>
              <a:t>¿</a:t>
            </a:r>
            <a:r>
              <a:rPr lang="es-ES" i="1" dirty="0"/>
              <a:t>Y cuál es tu opinión, Emma?</a:t>
            </a:r>
          </a:p>
          <a:p>
            <a:r>
              <a:rPr lang="es-ES" dirty="0"/>
              <a:t>Lo que más me gusta hacer es escuchar música. ¡Es tan emocionante! No me gusta mucho ver la </a:t>
            </a:r>
            <a:r>
              <a:rPr lang="es-ES" dirty="0" smtClean="0"/>
              <a:t>tele porque </a:t>
            </a:r>
            <a:r>
              <a:rPr lang="es-ES" dirty="0"/>
              <a:t>prefiero leer. Es más interesante.</a:t>
            </a:r>
          </a:p>
          <a:p>
            <a:r>
              <a:rPr lang="en-GB" i="1" dirty="0"/>
              <a:t>¿Y </a:t>
            </a:r>
            <a:r>
              <a:rPr lang="en-GB" i="1" dirty="0" err="1"/>
              <a:t>tú</a:t>
            </a:r>
            <a:r>
              <a:rPr lang="en-GB" i="1" dirty="0"/>
              <a:t>, Pablo?</a:t>
            </a:r>
          </a:p>
          <a:p>
            <a:endParaRPr lang="es-ES" dirty="0" smtClean="0"/>
          </a:p>
          <a:p>
            <a:r>
              <a:rPr lang="es-ES" dirty="0" smtClean="0"/>
              <a:t>A </a:t>
            </a:r>
            <a:r>
              <a:rPr lang="es-ES" dirty="0"/>
              <a:t>mí me gusta hacer deporte porque así hago mucho ejercicio. Lo que no me gustan son los</a:t>
            </a:r>
          </a:p>
          <a:p>
            <a:r>
              <a:rPr lang="es-ES" dirty="0"/>
              <a:t>videojuegos porque me parecen una pérdida de tiempo.</a:t>
            </a:r>
          </a:p>
          <a:p>
            <a:endParaRPr lang="es-ES" i="1" dirty="0" smtClean="0"/>
          </a:p>
          <a:p>
            <a:r>
              <a:rPr lang="es-ES" i="1" dirty="0" smtClean="0"/>
              <a:t>Pues</a:t>
            </a:r>
            <a:r>
              <a:rPr lang="es-ES" i="1" dirty="0"/>
              <a:t>, Isabel, ¿cómo pasas tu tiempo libre?</a:t>
            </a:r>
          </a:p>
          <a:p>
            <a:r>
              <a:rPr lang="es-ES" dirty="0"/>
              <a:t>¡Siempre estoy muy ocupada! Me encanta bailar — sobre todo el flamenco. Me hace sentirme </a:t>
            </a:r>
            <a:r>
              <a:rPr lang="es-ES" dirty="0" smtClean="0"/>
              <a:t>bien. Me </a:t>
            </a:r>
            <a:r>
              <a:rPr lang="es-ES" dirty="0"/>
              <a:t>gusta también ir al cine, pero no me gustan las películas de terror porque me asustan. ¡Odio </a:t>
            </a:r>
            <a:r>
              <a:rPr lang="es-ES" dirty="0" smtClean="0"/>
              <a:t>la </a:t>
            </a:r>
            <a:r>
              <a:rPr lang="en-GB" dirty="0" err="1" smtClean="0"/>
              <a:t>violencia</a:t>
            </a:r>
            <a:r>
              <a:rPr lang="en-GB" dirty="0"/>
              <a:t>!</a:t>
            </a:r>
            <a:endParaRPr lang="en-GB" i="1" dirty="0" smtClean="0"/>
          </a:p>
        </p:txBody>
      </p:sp>
    </p:spTree>
    <p:extLst>
      <p:ext uri="{BB962C8B-B14F-4D97-AF65-F5344CB8AC3E}">
        <p14:creationId xmlns:p14="http://schemas.microsoft.com/office/powerpoint/2010/main" val="2935598164"/>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370975"/>
          </a:xfrm>
          <a:prstGeom prst="rect">
            <a:avLst/>
          </a:prstGeom>
        </p:spPr>
        <p:txBody>
          <a:bodyPr wrap="square">
            <a:spAutoFit/>
          </a:bodyPr>
          <a:lstStyle/>
          <a:p>
            <a:endParaRPr lang="en-GB" dirty="0" smtClean="0"/>
          </a:p>
          <a:p>
            <a:r>
              <a:rPr lang="en-GB" sz="2400" b="1" u="sng" dirty="0" err="1" smtClean="0"/>
              <a:t>Nuestras</a:t>
            </a:r>
            <a:r>
              <a:rPr lang="en-GB" sz="2400" b="1" u="sng" dirty="0" smtClean="0"/>
              <a:t> </a:t>
            </a:r>
            <a:r>
              <a:rPr lang="en-GB" sz="2400" b="1" u="sng" dirty="0" err="1" smtClean="0"/>
              <a:t>familias</a:t>
            </a:r>
            <a:endParaRPr lang="en-GB" sz="2400" b="1" u="sng" dirty="0" smtClean="0"/>
          </a:p>
          <a:p>
            <a:endParaRPr lang="en-GB" sz="2400" dirty="0" smtClean="0"/>
          </a:p>
          <a:p>
            <a:r>
              <a:rPr lang="en-GB" sz="2400" b="1" dirty="0" smtClean="0"/>
              <a:t>Listen to Carolina and Miguel talking about their families and answer the following questions in English:</a:t>
            </a:r>
          </a:p>
          <a:p>
            <a:endParaRPr lang="en-GB" sz="2400" b="1" dirty="0" smtClean="0"/>
          </a:p>
          <a:p>
            <a:pPr marL="457200" indent="-457200">
              <a:buAutoNum type="arabicPeriod"/>
            </a:pPr>
            <a:r>
              <a:rPr lang="en-GB" sz="2400" dirty="0" smtClean="0"/>
              <a:t>In what way are both families similar?</a:t>
            </a:r>
          </a:p>
          <a:p>
            <a:pPr marL="457200" indent="-457200">
              <a:buAutoNum type="arabicPeriod"/>
            </a:pPr>
            <a:r>
              <a:rPr lang="en-GB" sz="2400" dirty="0" smtClean="0"/>
              <a:t>How well does Carolina get on with her elder sister?</a:t>
            </a:r>
          </a:p>
          <a:p>
            <a:pPr marL="457200" indent="-457200">
              <a:buAutoNum type="arabicPeriod"/>
            </a:pPr>
            <a:r>
              <a:rPr lang="en-GB" sz="2400" dirty="0" smtClean="0"/>
              <a:t>Explain Miguel’s relationship with his sisters.</a:t>
            </a:r>
          </a:p>
          <a:p>
            <a:pPr marL="457200" indent="-457200">
              <a:buAutoNum type="arabicPeriod"/>
            </a:pPr>
            <a:r>
              <a:rPr lang="en-GB" sz="2400" dirty="0" smtClean="0"/>
              <a:t>What does Miguel have to say about his mother?</a:t>
            </a:r>
          </a:p>
          <a:p>
            <a:pPr marL="457200" indent="-457200">
              <a:buAutoNum type="arabicPeriod"/>
            </a:pPr>
            <a:r>
              <a:rPr lang="en-GB" sz="2400" dirty="0" smtClean="0"/>
              <a:t>What do they both have to say about their fathers?</a:t>
            </a:r>
          </a:p>
          <a:p>
            <a:pPr marL="457200" indent="-457200">
              <a:buAutoNum type="arabicPeriod"/>
            </a:pPr>
            <a:endParaRPr lang="en-GB" sz="2400" dirty="0" smtClean="0"/>
          </a:p>
          <a:p>
            <a:pPr marL="342900" indent="-342900"/>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santander.jpg"/>
          <p:cNvPicPr>
            <a:picLocks noChangeAspect="1"/>
          </p:cNvPicPr>
          <p:nvPr/>
        </p:nvPicPr>
        <p:blipFill>
          <a:blip r:embed="rId2"/>
          <a:stretch>
            <a:fillRect/>
          </a:stretch>
        </p:blipFill>
        <p:spPr>
          <a:xfrm>
            <a:off x="2195736" y="3968748"/>
            <a:ext cx="4464496" cy="2537571"/>
          </a:xfrm>
          <a:prstGeom prst="rect">
            <a:avLst/>
          </a:prstGeom>
        </p:spPr>
      </p:pic>
    </p:spTree>
    <p:extLst>
      <p:ext uri="{BB962C8B-B14F-4D97-AF65-F5344CB8AC3E}">
        <p14:creationId xmlns:p14="http://schemas.microsoft.com/office/powerpoint/2010/main" val="1229495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7294305"/>
          </a:xfrm>
          <a:prstGeom prst="rect">
            <a:avLst/>
          </a:prstGeom>
        </p:spPr>
        <p:txBody>
          <a:bodyPr wrap="square">
            <a:spAutoFit/>
          </a:bodyPr>
          <a:lstStyle/>
          <a:p>
            <a:endParaRPr lang="en-GB" dirty="0" smtClean="0"/>
          </a:p>
          <a:p>
            <a:r>
              <a:rPr lang="en-GB" sz="2400" b="1" u="sng" dirty="0" smtClean="0"/>
              <a:t>El fin de </a:t>
            </a:r>
            <a:r>
              <a:rPr lang="en-GB" sz="2400" b="1" u="sng" dirty="0" err="1" smtClean="0"/>
              <a:t>semana</a:t>
            </a:r>
            <a:r>
              <a:rPr lang="en-GB" sz="2400" b="1" u="sng" dirty="0" smtClean="0"/>
              <a:t> </a:t>
            </a:r>
            <a:r>
              <a:rPr lang="en-GB" sz="2400" b="1" u="sng" dirty="0" err="1" smtClean="0"/>
              <a:t>pasado</a:t>
            </a:r>
            <a:endParaRPr lang="en-GB" sz="2400" b="1" u="sng" dirty="0" smtClean="0"/>
          </a:p>
          <a:p>
            <a:endParaRPr lang="en-GB" sz="2400" dirty="0" smtClean="0"/>
          </a:p>
          <a:p>
            <a:r>
              <a:rPr lang="en-GB" sz="2400" b="1" dirty="0" smtClean="0"/>
              <a:t>Listen to Alberto and Marta talking about last weekend and note 10 activities mentioned:</a:t>
            </a:r>
          </a:p>
          <a:p>
            <a:pPr marL="457200" indent="-457200"/>
            <a:endParaRPr lang="en-GB" sz="2400" dirty="0" smtClean="0"/>
          </a:p>
          <a:p>
            <a:pPr marL="342900" indent="-342900"/>
            <a:r>
              <a:rPr lang="en-GB" sz="2400" dirty="0" smtClean="0"/>
              <a:t>1.</a:t>
            </a:r>
          </a:p>
          <a:p>
            <a:pPr marL="342900" indent="-342900"/>
            <a:r>
              <a:rPr lang="en-GB" sz="2400" dirty="0" smtClean="0"/>
              <a:t>2.</a:t>
            </a:r>
          </a:p>
          <a:p>
            <a:pPr marL="342900" indent="-342900"/>
            <a:r>
              <a:rPr lang="en-GB" sz="2400" dirty="0" smtClean="0"/>
              <a:t>3.</a:t>
            </a:r>
          </a:p>
          <a:p>
            <a:pPr marL="342900" indent="-342900"/>
            <a:r>
              <a:rPr lang="en-GB" sz="2400" dirty="0" smtClean="0"/>
              <a:t>4.</a:t>
            </a:r>
          </a:p>
          <a:p>
            <a:pPr marL="342900" indent="-342900"/>
            <a:r>
              <a:rPr lang="en-GB" sz="2400" dirty="0" smtClean="0"/>
              <a:t>5.</a:t>
            </a:r>
          </a:p>
          <a:p>
            <a:pPr marL="342900" indent="-342900"/>
            <a:r>
              <a:rPr lang="en-GB" sz="2400" dirty="0" smtClean="0"/>
              <a:t>6.</a:t>
            </a:r>
          </a:p>
          <a:p>
            <a:pPr marL="342900" indent="-342900"/>
            <a:r>
              <a:rPr lang="en-GB" sz="2400" dirty="0" smtClean="0"/>
              <a:t>7.</a:t>
            </a:r>
          </a:p>
          <a:p>
            <a:pPr marL="342900" indent="-342900"/>
            <a:r>
              <a:rPr lang="en-GB" sz="2400" dirty="0" smtClean="0"/>
              <a:t>8.</a:t>
            </a:r>
          </a:p>
          <a:p>
            <a:pPr marL="342900" indent="-342900"/>
            <a:r>
              <a:rPr lang="en-GB" sz="2400" dirty="0" smtClean="0"/>
              <a:t>9.</a:t>
            </a:r>
          </a:p>
          <a:p>
            <a:pPr marL="342900" indent="-342900"/>
            <a:r>
              <a:rPr lang="en-GB" sz="2400" dirty="0" smtClean="0"/>
              <a:t>10.</a:t>
            </a: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MH900430462.JPG"/>
          <p:cNvPicPr>
            <a:picLocks noChangeAspect="1"/>
          </p:cNvPicPr>
          <p:nvPr/>
        </p:nvPicPr>
        <p:blipFill>
          <a:blip r:embed="rId2"/>
          <a:stretch>
            <a:fillRect/>
          </a:stretch>
        </p:blipFill>
        <p:spPr>
          <a:xfrm>
            <a:off x="5580112" y="2132856"/>
            <a:ext cx="3095625" cy="3095625"/>
          </a:xfrm>
          <a:prstGeom prst="rect">
            <a:avLst/>
          </a:prstGeom>
        </p:spPr>
      </p:pic>
    </p:spTree>
    <p:extLst>
      <p:ext uri="{BB962C8B-B14F-4D97-AF65-F5344CB8AC3E}">
        <p14:creationId xmlns:p14="http://schemas.microsoft.com/office/powerpoint/2010/main" val="506667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4093428"/>
          </a:xfrm>
          <a:prstGeom prst="rect">
            <a:avLst/>
          </a:prstGeom>
        </p:spPr>
        <p:txBody>
          <a:bodyPr wrap="square">
            <a:spAutoFit/>
          </a:bodyPr>
          <a:lstStyle/>
          <a:p>
            <a:endParaRPr lang="en-GB" sz="2000" dirty="0"/>
          </a:p>
          <a:p>
            <a:r>
              <a:rPr lang="en-GB" sz="2000" b="1" u="sng" dirty="0" smtClean="0"/>
              <a:t>El fin de </a:t>
            </a:r>
            <a:r>
              <a:rPr lang="en-GB" sz="2000" b="1" u="sng" dirty="0" err="1" smtClean="0"/>
              <a:t>semana</a:t>
            </a:r>
            <a:r>
              <a:rPr lang="en-GB" sz="2000" b="1" u="sng" dirty="0" smtClean="0"/>
              <a:t> </a:t>
            </a:r>
            <a:r>
              <a:rPr lang="en-GB" sz="2000" b="1" u="sng" dirty="0" err="1" smtClean="0"/>
              <a:t>pasado</a:t>
            </a:r>
            <a:r>
              <a:rPr lang="en-GB" sz="2000" b="1" u="sng" dirty="0" smtClean="0"/>
              <a:t>: transcript</a:t>
            </a:r>
          </a:p>
          <a:p>
            <a:endParaRPr lang="en-GB" sz="2000" b="1" u="sng" dirty="0" smtClean="0"/>
          </a:p>
          <a:p>
            <a:r>
              <a:rPr lang="es-ES" sz="2000" dirty="0" smtClean="0"/>
              <a:t>Alberto: ¡Hola, Marta! ¿Qué tal tu fin de semana?</a:t>
            </a:r>
          </a:p>
          <a:p>
            <a:r>
              <a:rPr lang="es-ES" sz="2000" dirty="0" smtClean="0"/>
              <a:t>Marta: ¡Muy bien! Salí con mis amigos. Y tú, Alberto, ¿qué tal te lo pasaste?</a:t>
            </a:r>
          </a:p>
          <a:p>
            <a:r>
              <a:rPr lang="es-ES" sz="2000" dirty="0" smtClean="0"/>
              <a:t>Alberto: ¡Muy aburrido! Me quedé en casa como siempre.</a:t>
            </a:r>
          </a:p>
          <a:p>
            <a:r>
              <a:rPr lang="es-ES" sz="2000" dirty="0" smtClean="0"/>
              <a:t>Marta: ¿Qué hiciste el sábado?</a:t>
            </a:r>
          </a:p>
          <a:p>
            <a:r>
              <a:rPr lang="es-ES" sz="2000" dirty="0" smtClean="0"/>
              <a:t>Alberto: Hice mis deberes y vi la televisión. ¿Y tú?</a:t>
            </a:r>
          </a:p>
          <a:p>
            <a:r>
              <a:rPr lang="es-ES" sz="2000" dirty="0" smtClean="0"/>
              <a:t>Marta: Por la mañana jugué al tenis y por la tarde fui a la discoteca con Ángel y Raquel.</a:t>
            </a:r>
          </a:p>
          <a:p>
            <a:r>
              <a:rPr lang="en-GB" sz="2000" dirty="0" smtClean="0"/>
              <a:t>Alberto: ¿Y el </a:t>
            </a:r>
            <a:r>
              <a:rPr lang="en-GB" sz="2000" dirty="0" err="1" smtClean="0"/>
              <a:t>domingo</a:t>
            </a:r>
            <a:r>
              <a:rPr lang="en-GB" sz="2000" dirty="0" smtClean="0"/>
              <a:t>?</a:t>
            </a:r>
          </a:p>
          <a:p>
            <a:r>
              <a:rPr lang="es-ES" sz="2000" dirty="0" smtClean="0"/>
              <a:t>Marta: El domingo tomé el sol en la playa y por la tarde fui a una fiesta. Fue muy agradable. Y tú, </a:t>
            </a:r>
            <a:r>
              <a:rPr lang="en-GB" sz="2000" dirty="0" smtClean="0"/>
              <a:t>Alberto?</a:t>
            </a:r>
          </a:p>
          <a:p>
            <a:r>
              <a:rPr lang="es-ES" sz="2000" dirty="0" smtClean="0"/>
              <a:t>Alberto: Leí una revista en el jardín. Por la tarde navegué por Internet.</a:t>
            </a:r>
            <a:endParaRPr lang="en-GB" sz="2000" i="1" dirty="0" smtClean="0"/>
          </a:p>
        </p:txBody>
      </p:sp>
    </p:spTree>
    <p:extLst>
      <p:ext uri="{BB962C8B-B14F-4D97-AF65-F5344CB8AC3E}">
        <p14:creationId xmlns:p14="http://schemas.microsoft.com/office/powerpoint/2010/main" val="908601625"/>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463308"/>
          </a:xfrm>
          <a:prstGeom prst="rect">
            <a:avLst/>
          </a:prstGeom>
        </p:spPr>
        <p:txBody>
          <a:bodyPr wrap="square">
            <a:spAutoFit/>
          </a:bodyPr>
          <a:lstStyle/>
          <a:p>
            <a:endParaRPr lang="en-GB" dirty="0" smtClean="0"/>
          </a:p>
          <a:p>
            <a:r>
              <a:rPr lang="en-GB" sz="2400" b="1" u="sng" dirty="0" err="1" smtClean="0"/>
              <a:t>Mi</a:t>
            </a:r>
            <a:r>
              <a:rPr lang="en-GB" sz="2400" b="1" u="sng" dirty="0" smtClean="0"/>
              <a:t> ciudad</a:t>
            </a:r>
          </a:p>
          <a:p>
            <a:endParaRPr lang="en-GB" sz="2400" dirty="0" smtClean="0"/>
          </a:p>
          <a:p>
            <a:r>
              <a:rPr lang="en-GB" sz="2400" b="1" dirty="0" smtClean="0"/>
              <a:t>Listen to 4 Spanish teenagers talking about where they live and answer the questions in English.</a:t>
            </a:r>
          </a:p>
          <a:p>
            <a:pPr marL="342900" indent="-342900"/>
            <a:endParaRPr lang="en-GB" sz="2400" dirty="0" smtClean="0"/>
          </a:p>
          <a:p>
            <a:pPr marL="457200" indent="-457200">
              <a:buAutoNum type="arabicPeriod"/>
            </a:pPr>
            <a:r>
              <a:rPr lang="en-GB" sz="2400" dirty="0" smtClean="0"/>
              <a:t>Why doesn’t Antonio like his town? Give 3 reasons.</a:t>
            </a:r>
          </a:p>
          <a:p>
            <a:pPr marL="457200" indent="-457200">
              <a:buAutoNum type="arabicPeriod" startAt="2"/>
            </a:pPr>
            <a:r>
              <a:rPr lang="en-GB" sz="2400" dirty="0" smtClean="0"/>
              <a:t>What is there for young people to do in Marisol’s town? Give 2 ideas.</a:t>
            </a:r>
          </a:p>
          <a:p>
            <a:pPr marL="457200" indent="-457200">
              <a:buAutoNum type="arabicPeriod" startAt="3"/>
            </a:pPr>
            <a:r>
              <a:rPr lang="en-GB" sz="2400" dirty="0" smtClean="0"/>
              <a:t>What does Yolanda see as the advantage of living in the country? Give 3 ideas.</a:t>
            </a:r>
          </a:p>
          <a:p>
            <a:pPr marL="457200" indent="-457200">
              <a:buAutoNum type="arabicPeriod" startAt="4"/>
            </a:pPr>
            <a:r>
              <a:rPr lang="en-GB" sz="2400" dirty="0" smtClean="0"/>
              <a:t>Why is Carlos concerned about living in an industrial town?</a:t>
            </a:r>
          </a:p>
          <a:p>
            <a:r>
              <a:rPr lang="en-GB" sz="2400" dirty="0" smtClean="0"/>
              <a:t>5.	What is the biggest advantage of living in Ana’s town?</a:t>
            </a:r>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MH900400803.JPG"/>
          <p:cNvPicPr>
            <a:picLocks noChangeAspect="1"/>
          </p:cNvPicPr>
          <p:nvPr/>
        </p:nvPicPr>
        <p:blipFill>
          <a:blip r:embed="rId2"/>
          <a:stretch>
            <a:fillRect/>
          </a:stretch>
        </p:blipFill>
        <p:spPr>
          <a:xfrm>
            <a:off x="3275856" y="4518100"/>
            <a:ext cx="2339900" cy="2339900"/>
          </a:xfrm>
          <a:prstGeom prst="rect">
            <a:avLst/>
          </a:prstGeom>
        </p:spPr>
      </p:pic>
    </p:spTree>
    <p:extLst>
      <p:ext uri="{BB962C8B-B14F-4D97-AF65-F5344CB8AC3E}">
        <p14:creationId xmlns:p14="http://schemas.microsoft.com/office/powerpoint/2010/main" val="319089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186309"/>
          </a:xfrm>
          <a:prstGeom prst="rect">
            <a:avLst/>
          </a:prstGeom>
        </p:spPr>
        <p:txBody>
          <a:bodyPr wrap="square">
            <a:spAutoFit/>
          </a:bodyPr>
          <a:lstStyle/>
          <a:p>
            <a:endParaRPr lang="en-GB" dirty="0"/>
          </a:p>
          <a:p>
            <a:r>
              <a:rPr lang="en-GB" b="1" u="sng" dirty="0" err="1" smtClean="0"/>
              <a:t>Mi</a:t>
            </a:r>
            <a:r>
              <a:rPr lang="en-GB" b="1" u="sng" dirty="0" smtClean="0"/>
              <a:t> ciudad: transcript</a:t>
            </a:r>
          </a:p>
          <a:p>
            <a:endParaRPr lang="en-GB" b="1" u="sng" dirty="0" smtClean="0"/>
          </a:p>
          <a:p>
            <a:r>
              <a:rPr lang="es-ES" b="1" dirty="0" smtClean="0"/>
              <a:t>1. </a:t>
            </a:r>
            <a:r>
              <a:rPr lang="es-ES" i="1" dirty="0"/>
              <a:t>Dime Antonio, ¿te gusta tu ciudad?</a:t>
            </a:r>
          </a:p>
          <a:p>
            <a:r>
              <a:rPr lang="en-GB" dirty="0"/>
              <a:t>No, no mucho.</a:t>
            </a:r>
          </a:p>
          <a:p>
            <a:r>
              <a:rPr lang="es-ES" i="1" dirty="0"/>
              <a:t>¿Por qué no te gusta?</a:t>
            </a:r>
          </a:p>
          <a:p>
            <a:r>
              <a:rPr lang="es-ES" dirty="0"/>
              <a:t>No me gusta porque es demasiado tranquila. No hay nada para los jóvenes. Es muy aburrida</a:t>
            </a:r>
            <a:r>
              <a:rPr lang="es-ES" dirty="0" smtClean="0"/>
              <a:t>.</a:t>
            </a:r>
          </a:p>
          <a:p>
            <a:endParaRPr lang="es-ES" dirty="0"/>
          </a:p>
          <a:p>
            <a:r>
              <a:rPr lang="es-ES" b="1" dirty="0" smtClean="0"/>
              <a:t>2. </a:t>
            </a:r>
            <a:r>
              <a:rPr lang="es-ES" i="1" dirty="0"/>
              <a:t>¿Qué opinas de tu pueblo, Marisol?</a:t>
            </a:r>
          </a:p>
          <a:p>
            <a:r>
              <a:rPr lang="es-ES" dirty="0"/>
              <a:t>Me encanta. No es muy grande pero hay muchos lugares de diversión. Por ejemplo, hay un </a:t>
            </a:r>
            <a:r>
              <a:rPr lang="es-ES" dirty="0" smtClean="0"/>
              <a:t>polideportivo y </a:t>
            </a:r>
            <a:r>
              <a:rPr lang="es-ES" dirty="0"/>
              <a:t>un club de jóvenes. ¡Es guay</a:t>
            </a:r>
            <a:r>
              <a:rPr lang="es-ES" dirty="0" smtClean="0"/>
              <a:t>!</a:t>
            </a:r>
          </a:p>
          <a:p>
            <a:endParaRPr lang="es-ES" dirty="0"/>
          </a:p>
          <a:p>
            <a:r>
              <a:rPr lang="es-ES" b="1" dirty="0" smtClean="0"/>
              <a:t>3. </a:t>
            </a:r>
            <a:r>
              <a:rPr lang="es-ES" i="1" dirty="0"/>
              <a:t>Yolanda, ¿te gusta vivir en el campo?</a:t>
            </a:r>
          </a:p>
          <a:p>
            <a:r>
              <a:rPr lang="es-ES" dirty="0"/>
              <a:t>Sí, es muy bonito e histórico. También es limpio. Hay mucho turismo. Está bien porque trabajo en </a:t>
            </a:r>
            <a:r>
              <a:rPr lang="es-ES" dirty="0" smtClean="0"/>
              <a:t>el hotel </a:t>
            </a:r>
            <a:r>
              <a:rPr lang="es-ES" dirty="0"/>
              <a:t>de mis padres los fines de semana</a:t>
            </a:r>
            <a:r>
              <a:rPr lang="es-ES" dirty="0" smtClean="0"/>
              <a:t>.</a:t>
            </a:r>
          </a:p>
          <a:p>
            <a:endParaRPr lang="es-ES" dirty="0"/>
          </a:p>
          <a:p>
            <a:r>
              <a:rPr lang="es-ES" b="1" dirty="0" smtClean="0"/>
              <a:t>4. </a:t>
            </a:r>
            <a:r>
              <a:rPr lang="es-ES" i="1" dirty="0"/>
              <a:t>¿Cómo es la ciudad donde vives, Carlos?</a:t>
            </a:r>
          </a:p>
          <a:p>
            <a:r>
              <a:rPr lang="es-ES" dirty="0"/>
              <a:t>Me gusta bastante pero hay mucha industria. Eso causa ruido y contaminación</a:t>
            </a:r>
            <a:r>
              <a:rPr lang="es-ES" dirty="0" smtClean="0"/>
              <a:t>.</a:t>
            </a:r>
          </a:p>
          <a:p>
            <a:endParaRPr lang="es-ES" dirty="0"/>
          </a:p>
          <a:p>
            <a:r>
              <a:rPr lang="es-ES" b="1" dirty="0" smtClean="0"/>
              <a:t>5. </a:t>
            </a:r>
            <a:r>
              <a:rPr lang="es-ES" i="1" dirty="0"/>
              <a:t>¿Te gusta vivir aquí, Ana?</a:t>
            </a:r>
          </a:p>
          <a:p>
            <a:r>
              <a:rPr lang="es-ES" dirty="0"/>
              <a:t>Sí, ¡por supuesto! Es un pueblo muy animado. Hay muchas tiendas buenas y me encanta </a:t>
            </a:r>
            <a:r>
              <a:rPr lang="es-ES" dirty="0" smtClean="0"/>
              <a:t>comprar. </a:t>
            </a:r>
            <a:r>
              <a:rPr lang="en-GB" i="1" dirty="0" err="1" smtClean="0"/>
              <a:t>Gracias</a:t>
            </a:r>
            <a:r>
              <a:rPr lang="en-GB" i="1" dirty="0"/>
              <a:t>, Ana.</a:t>
            </a:r>
            <a:endParaRPr lang="en-GB" i="1" dirty="0" smtClean="0"/>
          </a:p>
        </p:txBody>
      </p:sp>
    </p:spTree>
    <p:extLst>
      <p:ext uri="{BB962C8B-B14F-4D97-AF65-F5344CB8AC3E}">
        <p14:creationId xmlns:p14="http://schemas.microsoft.com/office/powerpoint/2010/main" val="1049734046"/>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r>
              <a:rPr lang="en-GB" sz="2400" b="1" u="sng" dirty="0" smtClean="0"/>
              <a:t>Los </a:t>
            </a:r>
            <a:r>
              <a:rPr lang="en-GB" sz="2400" b="1" u="sng" dirty="0" err="1" smtClean="0"/>
              <a:t>idiomas</a:t>
            </a:r>
            <a:endParaRPr lang="en-GB" sz="2400" b="1" u="sng" dirty="0" smtClean="0"/>
          </a:p>
          <a:p>
            <a:endParaRPr lang="en-GB" sz="2400" dirty="0" smtClean="0"/>
          </a:p>
          <a:p>
            <a:r>
              <a:rPr lang="en-GB" sz="2400" b="1" dirty="0" smtClean="0"/>
              <a:t>Listen to 4 people talking about their jobs and note the following:</a:t>
            </a:r>
          </a:p>
          <a:p>
            <a:endParaRPr lang="en-GB" sz="2400" b="1" dirty="0" smtClean="0"/>
          </a:p>
          <a:p>
            <a:pPr marL="457200" indent="-457200">
              <a:buAutoNum type="alphaUcPeriod"/>
            </a:pPr>
            <a:r>
              <a:rPr lang="en-GB" sz="2400" dirty="0" smtClean="0"/>
              <a:t>What job they have done</a:t>
            </a:r>
          </a:p>
          <a:p>
            <a:pPr marL="457200" indent="-457200">
              <a:buAutoNum type="alphaUcPeriod"/>
            </a:pPr>
            <a:r>
              <a:rPr lang="en-GB" sz="2400" dirty="0" smtClean="0"/>
              <a:t>How they used their languages</a:t>
            </a:r>
          </a:p>
          <a:p>
            <a:pPr marL="457200" indent="-457200">
              <a:buAutoNum type="alphaU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C:\Users\Rachel\AppData\Local\Microsoft\Windows\Temporary Internet Files\Content.IE5\C346WPX0\MP900437185[1].jpg"/>
          <p:cNvPicPr>
            <a:picLocks noChangeAspect="1" noChangeArrowheads="1"/>
          </p:cNvPicPr>
          <p:nvPr/>
        </p:nvPicPr>
        <p:blipFill>
          <a:blip r:embed="rId2" cstate="print"/>
          <a:srcRect/>
          <a:stretch>
            <a:fillRect/>
          </a:stretch>
        </p:blipFill>
        <p:spPr bwMode="auto">
          <a:xfrm>
            <a:off x="3059832" y="2852936"/>
            <a:ext cx="3130330" cy="3127352"/>
          </a:xfrm>
          <a:prstGeom prst="rect">
            <a:avLst/>
          </a:prstGeom>
          <a:noFill/>
        </p:spPr>
      </p:pic>
    </p:spTree>
    <p:extLst>
      <p:ext uri="{BB962C8B-B14F-4D97-AF65-F5344CB8AC3E}">
        <p14:creationId xmlns:p14="http://schemas.microsoft.com/office/powerpoint/2010/main" val="1997661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862322"/>
          </a:xfrm>
          <a:prstGeom prst="rect">
            <a:avLst/>
          </a:prstGeom>
        </p:spPr>
        <p:txBody>
          <a:bodyPr wrap="square">
            <a:spAutoFit/>
          </a:bodyPr>
          <a:lstStyle/>
          <a:p>
            <a:r>
              <a:rPr lang="en-GB" sz="2400" b="1" u="sng" dirty="0" smtClean="0"/>
              <a:t>Los </a:t>
            </a:r>
            <a:r>
              <a:rPr lang="en-GB" sz="2400" b="1" u="sng" dirty="0" err="1" smtClean="0"/>
              <a:t>idiomas</a:t>
            </a:r>
            <a:r>
              <a:rPr lang="en-GB" sz="2400" b="1" u="sng" dirty="0" smtClean="0"/>
              <a:t>: transcript</a:t>
            </a:r>
          </a:p>
          <a:p>
            <a:endParaRPr lang="en-GB" sz="2400" dirty="0" smtClean="0"/>
          </a:p>
          <a:p>
            <a:endParaRPr lang="en-GB" sz="2400" dirty="0" smtClean="0"/>
          </a:p>
          <a:p>
            <a:pPr marL="457200" indent="-457200">
              <a:buAutoNum type="alphaU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15362" name="Picture 2"/>
          <p:cNvPicPr>
            <a:picLocks noChangeAspect="1" noChangeArrowheads="1"/>
          </p:cNvPicPr>
          <p:nvPr/>
        </p:nvPicPr>
        <p:blipFill>
          <a:blip r:embed="rId2"/>
          <a:srcRect/>
          <a:stretch>
            <a:fillRect/>
          </a:stretch>
        </p:blipFill>
        <p:spPr bwMode="auto">
          <a:xfrm>
            <a:off x="0" y="404664"/>
            <a:ext cx="6588224" cy="6468978"/>
          </a:xfrm>
          <a:prstGeom prst="rect">
            <a:avLst/>
          </a:prstGeom>
          <a:noFill/>
          <a:ln w="9525">
            <a:noFill/>
            <a:miter lim="800000"/>
            <a:headEnd/>
            <a:tailEnd/>
          </a:ln>
        </p:spPr>
      </p:pic>
    </p:spTree>
    <p:extLst>
      <p:ext uri="{BB962C8B-B14F-4D97-AF65-F5344CB8AC3E}">
        <p14:creationId xmlns:p14="http://schemas.microsoft.com/office/powerpoint/2010/main" val="646509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1371600" y="1772816"/>
            <a:ext cx="6400800" cy="3865984"/>
          </a:xfrm>
        </p:spPr>
        <p:txBody>
          <a:bodyPr>
            <a:noAutofit/>
          </a:bodyPr>
          <a:lstStyle/>
          <a:p>
            <a:r>
              <a:rPr lang="en-US" sz="7500" dirty="0" smtClean="0">
                <a:solidFill>
                  <a:schemeClr val="tx1"/>
                </a:solidFill>
              </a:rPr>
              <a:t>Context 2:</a:t>
            </a:r>
          </a:p>
          <a:p>
            <a:r>
              <a:rPr lang="en-US" sz="7500" dirty="0" smtClean="0">
                <a:solidFill>
                  <a:schemeClr val="tx1"/>
                </a:solidFill>
              </a:rPr>
              <a:t>Employability</a:t>
            </a:r>
            <a:endParaRPr lang="en-US" sz="7500" dirty="0">
              <a:solidFill>
                <a:schemeClr val="tx1"/>
              </a:solidFill>
            </a:endParaRPr>
          </a:p>
        </p:txBody>
      </p:sp>
    </p:spTree>
    <p:extLst>
      <p:ext uri="{BB962C8B-B14F-4D97-AF65-F5344CB8AC3E}">
        <p14:creationId xmlns:p14="http://schemas.microsoft.com/office/powerpoint/2010/main" val="2686070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217634"/>
          </a:xfrm>
          <a:prstGeom prst="rect">
            <a:avLst/>
          </a:prstGeom>
        </p:spPr>
        <p:txBody>
          <a:bodyPr wrap="square">
            <a:spAutoFit/>
          </a:bodyPr>
          <a:lstStyle/>
          <a:p>
            <a:endParaRPr lang="en-GB" sz="2000" dirty="0" smtClean="0"/>
          </a:p>
          <a:p>
            <a:r>
              <a:rPr lang="en-GB" sz="2000" b="1" u="sng" dirty="0" err="1" smtClean="0"/>
              <a:t>Adiós</a:t>
            </a:r>
            <a:r>
              <a:rPr lang="en-GB" sz="2000" b="1" u="sng" dirty="0" smtClean="0"/>
              <a:t> al </a:t>
            </a:r>
            <a:r>
              <a:rPr lang="en-GB" sz="2000" b="1" u="sng" dirty="0" err="1" smtClean="0"/>
              <a:t>colegio</a:t>
            </a:r>
            <a:endParaRPr lang="en-GB" sz="2000" b="1" u="sng" dirty="0" smtClean="0"/>
          </a:p>
          <a:p>
            <a:endParaRPr lang="en-GB" sz="2000" dirty="0" smtClean="0"/>
          </a:p>
          <a:p>
            <a:r>
              <a:rPr lang="en-GB" sz="2000" b="1" dirty="0" smtClean="0"/>
              <a:t>Listen to 2 Spanish teenagers talking about leaving school and answer the questions. </a:t>
            </a:r>
          </a:p>
          <a:p>
            <a:endParaRPr lang="en-GB" sz="2000" b="1" dirty="0" smtClean="0"/>
          </a:p>
          <a:p>
            <a:pPr marL="342900" indent="-342900"/>
            <a:r>
              <a:rPr lang="en-GB" sz="2000" b="1" u="sng" dirty="0" smtClean="0"/>
              <a:t>LUIS</a:t>
            </a:r>
          </a:p>
          <a:p>
            <a:pPr marL="342900" indent="-342900"/>
            <a:endParaRPr lang="en-GB" sz="2000" dirty="0" smtClean="0"/>
          </a:p>
          <a:p>
            <a:pPr marL="457200" indent="-457200">
              <a:buAutoNum type="arabicPeriod"/>
            </a:pPr>
            <a:r>
              <a:rPr lang="en-GB" sz="2000" dirty="0" smtClean="0"/>
              <a:t>When will Luis be leaving school?</a:t>
            </a:r>
          </a:p>
          <a:p>
            <a:pPr marL="457200" indent="-457200">
              <a:buAutoNum type="arabicPeriod"/>
            </a:pPr>
            <a:r>
              <a:rPr lang="en-GB" sz="2000" dirty="0" smtClean="0"/>
              <a:t>What kind of student is he?</a:t>
            </a:r>
          </a:p>
          <a:p>
            <a:pPr marL="457200" indent="-457200">
              <a:buAutoNum type="arabicPeriod"/>
            </a:pPr>
            <a:r>
              <a:rPr lang="en-GB" sz="2000" dirty="0" smtClean="0"/>
              <a:t>Why does he not want to go to university?</a:t>
            </a:r>
          </a:p>
          <a:p>
            <a:pPr marL="457200" indent="-457200">
              <a:buAutoNum type="arabicPeriod"/>
            </a:pPr>
            <a:r>
              <a:rPr lang="en-GB" sz="2000" dirty="0" smtClean="0"/>
              <a:t>What did he like to do when he was young?</a:t>
            </a:r>
          </a:p>
          <a:p>
            <a:pPr marL="457200" indent="-457200">
              <a:buAutoNum type="arabicPeriod"/>
            </a:pPr>
            <a:r>
              <a:rPr lang="en-GB" sz="2000" dirty="0" smtClean="0"/>
              <a:t>What does he like to do in his free time?</a:t>
            </a:r>
          </a:p>
          <a:p>
            <a:pPr marL="457200" indent="-457200">
              <a:buAutoNum type="arabicPeriod"/>
            </a:pPr>
            <a:r>
              <a:rPr lang="en-GB" sz="2000" dirty="0" smtClean="0"/>
              <a:t>What is he going to do in October?</a:t>
            </a:r>
          </a:p>
          <a:p>
            <a:pPr marL="457200" indent="-457200">
              <a:buAutoNum type="arabicPeriod"/>
            </a:pPr>
            <a:r>
              <a:rPr lang="en-GB" sz="2000" dirty="0" smtClean="0"/>
              <a:t>What has his uncle offered him?</a:t>
            </a:r>
          </a:p>
          <a:p>
            <a:pPr marL="342900" indent="-342900"/>
            <a:endParaRPr lang="en-GB" sz="2000" b="1" u="sng" dirty="0" smtClean="0"/>
          </a:p>
          <a:p>
            <a:pPr marL="342900" indent="-342900"/>
            <a:r>
              <a:rPr lang="en-GB" sz="2000" b="1" u="sng" dirty="0" smtClean="0"/>
              <a:t>ADOLFO</a:t>
            </a:r>
          </a:p>
          <a:p>
            <a:pPr marL="342900" indent="-342900"/>
            <a:endParaRPr lang="en-GB" sz="2000" dirty="0" smtClean="0"/>
          </a:p>
          <a:p>
            <a:pPr marL="457200" indent="-457200">
              <a:buAutoNum type="arabicPeriod"/>
            </a:pPr>
            <a:r>
              <a:rPr lang="en-GB" sz="2000" dirty="0" smtClean="0"/>
              <a:t>Why is Adolfo looking forward to leaving school?</a:t>
            </a:r>
          </a:p>
          <a:p>
            <a:pPr marL="457200" indent="-457200">
              <a:buAutoNum type="arabicPeriod"/>
            </a:pPr>
            <a:r>
              <a:rPr lang="en-GB" sz="2000" dirty="0" smtClean="0"/>
              <a:t>What does he find it difficult to do?</a:t>
            </a:r>
          </a:p>
          <a:p>
            <a:pPr marL="457200" indent="-457200">
              <a:buAutoNum type="arabicPeriod"/>
            </a:pPr>
            <a:r>
              <a:rPr lang="en-GB" sz="2000" dirty="0" smtClean="0"/>
              <a:t>What does he hope to do when he leaves school?</a:t>
            </a:r>
          </a:p>
          <a:p>
            <a:pPr marL="457200" indent="-457200">
              <a:buAutoNum type="arabicPeriod"/>
            </a:pPr>
            <a:r>
              <a:rPr lang="en-GB" sz="2000" dirty="0" smtClean="0"/>
              <a:t>What does he say about his parents?</a:t>
            </a:r>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5" name="Picture 4" descr="MH900104844.JPG"/>
          <p:cNvPicPr>
            <a:picLocks noChangeAspect="1"/>
          </p:cNvPicPr>
          <p:nvPr/>
        </p:nvPicPr>
        <p:blipFill>
          <a:blip r:embed="rId2"/>
          <a:stretch>
            <a:fillRect/>
          </a:stretch>
        </p:blipFill>
        <p:spPr>
          <a:xfrm>
            <a:off x="5724128" y="2060848"/>
            <a:ext cx="3095625" cy="3095625"/>
          </a:xfrm>
          <a:prstGeom prst="rect">
            <a:avLst/>
          </a:prstGeom>
        </p:spPr>
      </p:pic>
    </p:spTree>
    <p:extLst>
      <p:ext uri="{BB962C8B-B14F-4D97-AF65-F5344CB8AC3E}">
        <p14:creationId xmlns:p14="http://schemas.microsoft.com/office/powerpoint/2010/main" val="2970477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4832092"/>
          </a:xfrm>
          <a:prstGeom prst="rect">
            <a:avLst/>
          </a:prstGeom>
        </p:spPr>
        <p:txBody>
          <a:bodyPr wrap="square">
            <a:spAutoFit/>
          </a:bodyPr>
          <a:lstStyle/>
          <a:p>
            <a:endParaRPr lang="en-GB" sz="2000" dirty="0" smtClean="0"/>
          </a:p>
          <a:p>
            <a:r>
              <a:rPr lang="en-GB" sz="2000" b="1" u="sng" dirty="0" err="1" smtClean="0"/>
              <a:t>Buscando</a:t>
            </a:r>
            <a:r>
              <a:rPr lang="en-GB" sz="2000" b="1" u="sng" dirty="0" smtClean="0"/>
              <a:t> </a:t>
            </a:r>
            <a:r>
              <a:rPr lang="en-GB" sz="2000" b="1" u="sng" dirty="0" err="1" smtClean="0"/>
              <a:t>trabajo</a:t>
            </a:r>
            <a:endParaRPr lang="en-GB" sz="2000" b="1" u="sng" dirty="0" smtClean="0"/>
          </a:p>
          <a:p>
            <a:endParaRPr lang="en-GB" sz="2000" dirty="0" smtClean="0"/>
          </a:p>
          <a:p>
            <a:r>
              <a:rPr lang="en-GB" sz="2000" b="1" dirty="0" smtClean="0"/>
              <a:t>Listen to 4 people talking about the kind of job they’re looking for and note as many details as you can. </a:t>
            </a:r>
          </a:p>
          <a:p>
            <a:endParaRPr lang="en-GB" sz="2000" b="1" dirty="0" smtClean="0"/>
          </a:p>
          <a:p>
            <a:r>
              <a:rPr lang="en-GB" sz="2000" dirty="0" smtClean="0"/>
              <a:t>1.</a:t>
            </a:r>
          </a:p>
          <a:p>
            <a:r>
              <a:rPr lang="en-GB" sz="2000" dirty="0" smtClean="0"/>
              <a:t>2.</a:t>
            </a:r>
          </a:p>
          <a:p>
            <a:r>
              <a:rPr lang="en-GB" sz="2000" dirty="0" smtClean="0"/>
              <a:t>3.</a:t>
            </a:r>
          </a:p>
          <a:p>
            <a:r>
              <a:rPr lang="en-GB" sz="2000" dirty="0" smtClean="0"/>
              <a:t>4.</a:t>
            </a:r>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4" name="Picture 3" descr="MH900439424.JPG"/>
          <p:cNvPicPr>
            <a:picLocks noChangeAspect="1"/>
          </p:cNvPicPr>
          <p:nvPr/>
        </p:nvPicPr>
        <p:blipFill>
          <a:blip r:embed="rId2" cstate="print"/>
          <a:stretch>
            <a:fillRect/>
          </a:stretch>
        </p:blipFill>
        <p:spPr>
          <a:xfrm>
            <a:off x="2915816" y="1268760"/>
            <a:ext cx="3088580" cy="3088580"/>
          </a:xfrm>
          <a:prstGeom prst="rect">
            <a:avLst/>
          </a:prstGeom>
        </p:spPr>
      </p:pic>
    </p:spTree>
    <p:extLst>
      <p:ext uri="{BB962C8B-B14F-4D97-AF65-F5344CB8AC3E}">
        <p14:creationId xmlns:p14="http://schemas.microsoft.com/office/powerpoint/2010/main" val="1091745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2677656"/>
          </a:xfrm>
          <a:prstGeom prst="rect">
            <a:avLst/>
          </a:prstGeom>
        </p:spPr>
        <p:txBody>
          <a:bodyPr wrap="square">
            <a:spAutoFit/>
          </a:bodyPr>
          <a:lstStyle/>
          <a:p>
            <a:endParaRPr lang="en-GB" sz="2000" dirty="0" smtClean="0"/>
          </a:p>
          <a:p>
            <a:r>
              <a:rPr lang="en-GB" sz="2000" b="1" u="sng" dirty="0" err="1" smtClean="0"/>
              <a:t>Buscando</a:t>
            </a:r>
            <a:r>
              <a:rPr lang="en-GB" sz="2000" b="1" u="sng" dirty="0" smtClean="0"/>
              <a:t> </a:t>
            </a:r>
            <a:r>
              <a:rPr lang="en-GB" sz="2000" b="1" u="sng" dirty="0" err="1" smtClean="0"/>
              <a:t>trabajo</a:t>
            </a:r>
            <a:r>
              <a:rPr lang="en-GB" sz="2000" b="1" u="sng" dirty="0" smtClean="0"/>
              <a:t>: transcript</a:t>
            </a:r>
          </a:p>
          <a:p>
            <a:endParaRPr lang="en-GB" sz="2000"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16386" name="Picture 2"/>
          <p:cNvPicPr>
            <a:picLocks noChangeAspect="1" noChangeArrowheads="1"/>
          </p:cNvPicPr>
          <p:nvPr/>
        </p:nvPicPr>
        <p:blipFill>
          <a:blip r:embed="rId2"/>
          <a:srcRect/>
          <a:stretch>
            <a:fillRect/>
          </a:stretch>
        </p:blipFill>
        <p:spPr bwMode="auto">
          <a:xfrm>
            <a:off x="0" y="548681"/>
            <a:ext cx="7380312" cy="5832248"/>
          </a:xfrm>
          <a:prstGeom prst="rect">
            <a:avLst/>
          </a:prstGeom>
          <a:noFill/>
          <a:ln w="9525">
            <a:noFill/>
            <a:miter lim="800000"/>
            <a:headEnd/>
            <a:tailEnd/>
          </a:ln>
        </p:spPr>
      </p:pic>
    </p:spTree>
    <p:extLst>
      <p:ext uri="{BB962C8B-B14F-4D97-AF65-F5344CB8AC3E}">
        <p14:creationId xmlns:p14="http://schemas.microsoft.com/office/powerpoint/2010/main" val="3932941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7109639"/>
          </a:xfrm>
          <a:prstGeom prst="rect">
            <a:avLst/>
          </a:prstGeom>
        </p:spPr>
        <p:txBody>
          <a:bodyPr wrap="square">
            <a:spAutoFit/>
          </a:bodyPr>
          <a:lstStyle/>
          <a:p>
            <a:endParaRPr lang="en-GB" sz="2000" dirty="0"/>
          </a:p>
          <a:p>
            <a:r>
              <a:rPr lang="en-GB" sz="2000" b="1" u="sng" dirty="0" err="1" smtClean="0"/>
              <a:t>Nuestras</a:t>
            </a:r>
            <a:r>
              <a:rPr lang="en-GB" sz="2000" b="1" u="sng" dirty="0" smtClean="0"/>
              <a:t> </a:t>
            </a:r>
            <a:r>
              <a:rPr lang="en-GB" sz="2000" b="1" u="sng" dirty="0" err="1" smtClean="0"/>
              <a:t>familias</a:t>
            </a:r>
            <a:r>
              <a:rPr lang="en-GB" sz="2000" b="1" u="sng" dirty="0" smtClean="0"/>
              <a:t>: transcript</a:t>
            </a:r>
          </a:p>
          <a:p>
            <a:endParaRPr lang="en-GB" sz="2000" b="1" u="sng" dirty="0" smtClean="0"/>
          </a:p>
          <a:p>
            <a:r>
              <a:rPr lang="es-ES" sz="2000" b="1" dirty="0"/>
              <a:t>C </a:t>
            </a:r>
            <a:r>
              <a:rPr lang="es-ES" sz="2000" dirty="0"/>
              <a:t>Háblame un poco de tu familia, Miguel. ¿Cuántas personas hay en tu familia?</a:t>
            </a:r>
          </a:p>
          <a:p>
            <a:r>
              <a:rPr lang="es-ES" sz="2000" b="1" dirty="0"/>
              <a:t>M </a:t>
            </a:r>
            <a:r>
              <a:rPr lang="es-ES" sz="2000" dirty="0"/>
              <a:t>Somos cuatro. Mi madre, mis dos hermanas y yo.</a:t>
            </a:r>
          </a:p>
          <a:p>
            <a:r>
              <a:rPr lang="es-ES" sz="2000" b="1" dirty="0"/>
              <a:t>C </a:t>
            </a:r>
            <a:r>
              <a:rPr lang="es-ES" sz="2000" dirty="0"/>
              <a:t>¿Tienes dos hermanas? ¡Igual que yo!</a:t>
            </a:r>
          </a:p>
          <a:p>
            <a:r>
              <a:rPr lang="es-ES" sz="2000" b="1" dirty="0"/>
              <a:t>M </a:t>
            </a:r>
            <a:r>
              <a:rPr lang="es-ES" sz="2000" dirty="0"/>
              <a:t>Sí pero creo que son mayores. ¿Cuántos años tienen tus hermanas?</a:t>
            </a:r>
          </a:p>
          <a:p>
            <a:r>
              <a:rPr lang="es-ES" sz="2000" b="1" dirty="0"/>
              <a:t>C </a:t>
            </a:r>
            <a:r>
              <a:rPr lang="es-ES" sz="2000" dirty="0"/>
              <a:t>Mi hermana menor, María, tiene once años. Me llevo bien con ella. Patricia tiene diecinueve años.</a:t>
            </a:r>
          </a:p>
          <a:p>
            <a:r>
              <a:rPr lang="es-ES" sz="2000" dirty="0"/>
              <a:t>Me encanta estar con ella pero a veces es impaciente.</a:t>
            </a:r>
          </a:p>
          <a:p>
            <a:r>
              <a:rPr lang="es-ES" sz="2000" b="1" dirty="0"/>
              <a:t>M </a:t>
            </a:r>
            <a:r>
              <a:rPr lang="es-ES" sz="2000" dirty="0"/>
              <a:t>¿Verdad, Carolina? Mis hermanas y yo somos muy parecidos. No discutimos nunca en casa.</a:t>
            </a:r>
          </a:p>
          <a:p>
            <a:r>
              <a:rPr lang="es-ES" sz="2000" b="1" dirty="0"/>
              <a:t>C </a:t>
            </a:r>
            <a:r>
              <a:rPr lang="es-ES" sz="2000" dirty="0"/>
              <a:t>Y tú Miguel, ¿eres como tu madre?</a:t>
            </a:r>
          </a:p>
          <a:p>
            <a:r>
              <a:rPr lang="es-ES" sz="2000" b="1" dirty="0"/>
              <a:t>M </a:t>
            </a:r>
            <a:r>
              <a:rPr lang="es-ES" sz="2000" dirty="0"/>
              <a:t>¡Qué va, no! Mi madre es muy divertida. Yo soy más serio. ¿En qué trabaja tu madre, Carolina?</a:t>
            </a:r>
          </a:p>
          <a:p>
            <a:r>
              <a:rPr lang="es-ES" sz="2000" b="1" dirty="0"/>
              <a:t>C </a:t>
            </a:r>
            <a:r>
              <a:rPr lang="es-ES" sz="2000" dirty="0"/>
              <a:t>Es profesora de inglés. Trabaja en un instituto en Santander. ¿No tienes padre, Miguel?</a:t>
            </a:r>
          </a:p>
          <a:p>
            <a:r>
              <a:rPr lang="en-GB" sz="2000" b="1" dirty="0"/>
              <a:t>M </a:t>
            </a:r>
            <a:r>
              <a:rPr lang="en-GB" sz="2000" dirty="0"/>
              <a:t>No. ¿Y </a:t>
            </a:r>
            <a:r>
              <a:rPr lang="en-GB" sz="2000" dirty="0" err="1"/>
              <a:t>tú</a:t>
            </a:r>
            <a:r>
              <a:rPr lang="en-GB" sz="2000" dirty="0"/>
              <a:t>?</a:t>
            </a:r>
          </a:p>
          <a:p>
            <a:r>
              <a:rPr lang="es-ES" sz="2000" b="1" dirty="0"/>
              <a:t>C </a:t>
            </a:r>
            <a:r>
              <a:rPr lang="es-ES" sz="2000" dirty="0"/>
              <a:t>Sí, pero mis padres están divorciados. Mi padre vive en Madrid con su mujer.</a:t>
            </a:r>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316724264"/>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586966"/>
          </a:xfrm>
          <a:prstGeom prst="rect">
            <a:avLst/>
          </a:prstGeom>
        </p:spPr>
        <p:txBody>
          <a:bodyPr wrap="square">
            <a:spAutoFit/>
          </a:bodyPr>
          <a:lstStyle/>
          <a:p>
            <a:endParaRPr lang="en-GB" dirty="0" smtClean="0"/>
          </a:p>
          <a:p>
            <a:r>
              <a:rPr lang="en-GB" sz="2400" b="1" u="sng" dirty="0" err="1" smtClean="0"/>
              <a:t>Trabajos</a:t>
            </a:r>
            <a:endParaRPr lang="en-GB" sz="2400" b="1" u="sng" dirty="0" smtClean="0"/>
          </a:p>
          <a:p>
            <a:endParaRPr lang="en-GB" sz="2400" dirty="0" smtClean="0"/>
          </a:p>
          <a:p>
            <a:r>
              <a:rPr lang="en-GB" sz="2400" b="1" dirty="0" smtClean="0"/>
              <a:t>Listen to Spanish teenagers saying what jobs their parents do and make notes in English.</a:t>
            </a:r>
          </a:p>
          <a:p>
            <a:endParaRPr lang="en-GB" sz="2400" b="1" dirty="0" smtClean="0"/>
          </a:p>
          <a:p>
            <a:pPr marL="342900" indent="-342900"/>
            <a:r>
              <a:rPr lang="en-GB" sz="2400" dirty="0" smtClean="0"/>
              <a:t>Example:  Mum = secretary and dad = businessman</a:t>
            </a:r>
          </a:p>
          <a:p>
            <a:pPr marL="342900" indent="-342900"/>
            <a:endParaRPr lang="en-GB" sz="2400" dirty="0" smtClean="0"/>
          </a:p>
          <a:p>
            <a:pPr marL="342900" indent="-342900"/>
            <a:r>
              <a:rPr lang="en-GB" sz="2400" dirty="0" smtClean="0"/>
              <a:t>1.</a:t>
            </a:r>
          </a:p>
          <a:p>
            <a:pPr marL="342900" indent="-342900"/>
            <a:r>
              <a:rPr lang="en-GB" sz="2400" dirty="0" smtClean="0"/>
              <a:t>2.</a:t>
            </a:r>
          </a:p>
          <a:p>
            <a:pPr marL="342900" indent="-342900"/>
            <a:r>
              <a:rPr lang="en-GB" sz="2400" dirty="0" smtClean="0"/>
              <a:t>3.</a:t>
            </a:r>
          </a:p>
          <a:p>
            <a:pPr marL="342900" indent="-342900"/>
            <a:r>
              <a:rPr lang="en-GB" sz="2400" dirty="0" smtClean="0"/>
              <a:t>4.</a:t>
            </a:r>
          </a:p>
          <a:p>
            <a:pPr marL="342900" indent="-342900"/>
            <a:r>
              <a:rPr lang="en-GB" sz="2400" dirty="0" smtClean="0"/>
              <a:t>5.</a:t>
            </a:r>
          </a:p>
          <a:p>
            <a:pPr marL="342900" indent="-342900"/>
            <a:r>
              <a:rPr lang="en-GB" sz="2400" dirty="0" smtClean="0"/>
              <a:t>6.</a:t>
            </a:r>
          </a:p>
          <a:p>
            <a:pPr marL="342900" indent="-342900"/>
            <a:r>
              <a:rPr lang="en-GB" sz="2400" dirty="0" smtClean="0"/>
              <a:t>7.</a:t>
            </a:r>
          </a:p>
          <a:p>
            <a:pPr marL="342900" indent="-342900"/>
            <a:r>
              <a:rPr lang="en-GB" sz="2400" dirty="0" smtClean="0"/>
              <a:t>8.</a:t>
            </a:r>
          </a:p>
          <a:p>
            <a:pPr marL="342900" indent="-342900"/>
            <a:r>
              <a:rPr lang="en-GB" sz="2400" dirty="0" smtClean="0"/>
              <a:t>9.</a:t>
            </a:r>
          </a:p>
          <a:p>
            <a:pPr marL="342900" indent="-342900"/>
            <a:r>
              <a:rPr lang="en-GB" sz="2400" dirty="0" smtClean="0"/>
              <a:t>10.</a:t>
            </a:r>
          </a:p>
          <a:p>
            <a:pPr marL="342900" indent="-342900"/>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7" name="Picture 6" descr="MH900431784.JPG"/>
          <p:cNvPicPr>
            <a:picLocks noChangeAspect="1"/>
          </p:cNvPicPr>
          <p:nvPr/>
        </p:nvPicPr>
        <p:blipFill>
          <a:blip r:embed="rId2" cstate="print"/>
          <a:stretch>
            <a:fillRect/>
          </a:stretch>
        </p:blipFill>
        <p:spPr>
          <a:xfrm>
            <a:off x="5436096" y="2924944"/>
            <a:ext cx="2627784" cy="2895241"/>
          </a:xfrm>
          <a:prstGeom prst="rect">
            <a:avLst/>
          </a:prstGeom>
        </p:spPr>
      </p:pic>
      <p:pic>
        <p:nvPicPr>
          <p:cNvPr id="8" name="Picture 2" descr="doctors,healthcare,medicine,occupations,people,physicians,smiling,stethoscopes,women,x-rays"/>
          <p:cNvPicPr>
            <a:picLocks noChangeAspect="1" noChangeArrowheads="1"/>
          </p:cNvPicPr>
          <p:nvPr/>
        </p:nvPicPr>
        <p:blipFill>
          <a:blip r:embed="rId3" cstate="print"/>
          <a:srcRect/>
          <a:stretch>
            <a:fillRect/>
          </a:stretch>
        </p:blipFill>
        <p:spPr bwMode="auto">
          <a:xfrm>
            <a:off x="1547664" y="2924944"/>
            <a:ext cx="2699792" cy="2895241"/>
          </a:xfrm>
          <a:prstGeom prst="rect">
            <a:avLst/>
          </a:prstGeom>
          <a:noFill/>
        </p:spPr>
      </p:pic>
    </p:spTree>
    <p:extLst>
      <p:ext uri="{BB962C8B-B14F-4D97-AF65-F5344CB8AC3E}">
        <p14:creationId xmlns:p14="http://schemas.microsoft.com/office/powerpoint/2010/main" val="1586655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740854"/>
          </a:xfrm>
          <a:prstGeom prst="rect">
            <a:avLst/>
          </a:prstGeom>
        </p:spPr>
        <p:txBody>
          <a:bodyPr wrap="square">
            <a:spAutoFit/>
          </a:bodyPr>
          <a:lstStyle/>
          <a:p>
            <a:endParaRPr lang="en-GB" sz="1600" dirty="0" smtClean="0"/>
          </a:p>
          <a:p>
            <a:r>
              <a:rPr lang="en-GB" sz="2400" b="1" u="sng" dirty="0" err="1" smtClean="0"/>
              <a:t>Trabajos</a:t>
            </a:r>
            <a:r>
              <a:rPr lang="en-GB" sz="2400" b="1" u="sng" dirty="0" smtClean="0"/>
              <a:t>: Transcript</a:t>
            </a:r>
          </a:p>
          <a:p>
            <a:endParaRPr lang="en-GB" sz="2400" b="1" u="sng" dirty="0" smtClean="0"/>
          </a:p>
          <a:p>
            <a:r>
              <a:rPr lang="es-ES" sz="2400" dirty="0" smtClean="0"/>
              <a:t>Ejemplo: Mi madre es secretaria y mi padre es hombre de negocios.</a:t>
            </a:r>
          </a:p>
          <a:p>
            <a:r>
              <a:rPr lang="es-ES" sz="2400" dirty="0" smtClean="0"/>
              <a:t>1. Mi madre es profesora y mi padre es ingeniero.</a:t>
            </a:r>
          </a:p>
          <a:p>
            <a:r>
              <a:rPr lang="es-ES" sz="2400" dirty="0" smtClean="0"/>
              <a:t>2. Mi padre trabaja en nuestro restaurante. Es cocinero. Mi madre es ama de casa.</a:t>
            </a:r>
          </a:p>
          <a:p>
            <a:r>
              <a:rPr lang="es-ES" sz="2400" dirty="0" smtClean="0"/>
              <a:t>3. Mi madre es dependienta y mi padre es electricista.</a:t>
            </a:r>
          </a:p>
          <a:p>
            <a:r>
              <a:rPr lang="es-ES" sz="2400" dirty="0" smtClean="0"/>
              <a:t>4. Mi padre es taxista y mi madre es auxiliar de vuelos.</a:t>
            </a:r>
          </a:p>
          <a:p>
            <a:r>
              <a:rPr lang="es-ES" sz="2400" dirty="0" smtClean="0"/>
              <a:t>5. Mis padres tienen una peluquería en la ciudad. Papá es peluquero y mi mamá es </a:t>
            </a:r>
            <a:r>
              <a:rPr lang="en-GB" sz="2400" dirty="0" err="1" smtClean="0"/>
              <a:t>recepcionista</a:t>
            </a:r>
            <a:r>
              <a:rPr lang="en-GB" sz="2400" dirty="0" smtClean="0"/>
              <a:t>.</a:t>
            </a:r>
          </a:p>
          <a:p>
            <a:r>
              <a:rPr lang="es-ES" sz="2400" dirty="0" smtClean="0"/>
              <a:t>6. ¿Qué hacen mis padres? Papá es cartero y mamá es enfermera.</a:t>
            </a:r>
          </a:p>
          <a:p>
            <a:r>
              <a:rPr lang="es-ES" sz="2400" dirty="0" smtClean="0"/>
              <a:t>7. Vivimos en una granja así que por supuesto mis padres son granjeros.</a:t>
            </a:r>
          </a:p>
          <a:p>
            <a:r>
              <a:rPr lang="es-ES" sz="2400" dirty="0" smtClean="0"/>
              <a:t>8. Mi madre es fotógrafa y mi padre periodista. Trabajan juntos.</a:t>
            </a:r>
          </a:p>
          <a:p>
            <a:r>
              <a:rPr lang="es-ES" sz="2400" dirty="0" smtClean="0"/>
              <a:t>9. Mamá es enfermera para un dentista. Trabaja con mi padre — el dentista.</a:t>
            </a:r>
          </a:p>
          <a:p>
            <a:r>
              <a:rPr lang="es-ES" sz="2400" dirty="0" smtClean="0"/>
              <a:t>10. Mi madre es mecánica y mi padre es bombero.</a:t>
            </a:r>
            <a:endParaRPr lang="en-GB" sz="1700" dirty="0" smtClean="0"/>
          </a:p>
          <a:p>
            <a:pPr marL="342900" indent="-342900">
              <a:buAutoNum type="arabicPeriod"/>
            </a:pPr>
            <a:endParaRPr lang="en-GB" sz="1700" dirty="0" smtClean="0"/>
          </a:p>
          <a:p>
            <a:endParaRPr lang="en-GB" sz="1700" b="1" u="sng"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4015192359"/>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586966"/>
          </a:xfrm>
          <a:prstGeom prst="rect">
            <a:avLst/>
          </a:prstGeom>
        </p:spPr>
        <p:txBody>
          <a:bodyPr wrap="square">
            <a:spAutoFit/>
          </a:bodyPr>
          <a:lstStyle/>
          <a:p>
            <a:endParaRPr lang="en-GB" dirty="0" smtClean="0"/>
          </a:p>
          <a:p>
            <a:r>
              <a:rPr lang="en-GB" sz="2400" b="1" u="sng" dirty="0" err="1" smtClean="0"/>
              <a:t>Mis</a:t>
            </a:r>
            <a:r>
              <a:rPr lang="en-GB" sz="2400" b="1" u="sng" dirty="0" smtClean="0"/>
              <a:t> </a:t>
            </a:r>
            <a:r>
              <a:rPr lang="en-GB" sz="2400" b="1" u="sng" dirty="0" err="1" smtClean="0"/>
              <a:t>prácticas</a:t>
            </a:r>
            <a:r>
              <a:rPr lang="en-GB" sz="2400" b="1" u="sng" dirty="0" smtClean="0"/>
              <a:t> de </a:t>
            </a:r>
            <a:r>
              <a:rPr lang="en-GB" sz="2400" b="1" u="sng" dirty="0" err="1" smtClean="0"/>
              <a:t>trabajo</a:t>
            </a:r>
            <a:endParaRPr lang="en-GB" sz="2400" b="1" u="sng" dirty="0" smtClean="0"/>
          </a:p>
          <a:p>
            <a:endParaRPr lang="en-GB" sz="2400" dirty="0" smtClean="0"/>
          </a:p>
          <a:p>
            <a:r>
              <a:rPr lang="en-GB" sz="2400" b="1" dirty="0" smtClean="0"/>
              <a:t>Listen to 5 short interviews about work experience and make notes in English.</a:t>
            </a:r>
          </a:p>
          <a:p>
            <a:pPr marL="342900" indent="-342900"/>
            <a:endParaRPr lang="en-GB" sz="2400" dirty="0" smtClean="0"/>
          </a:p>
          <a:p>
            <a:pPr marL="342900" indent="-342900"/>
            <a:r>
              <a:rPr lang="en-GB" sz="2400" dirty="0" smtClean="0"/>
              <a:t>Example: Worked in a bank/Last March/3 weeks/9-5/Mum’s car</a:t>
            </a:r>
          </a:p>
          <a:p>
            <a:pPr marL="342900" indent="-342900"/>
            <a:endParaRPr lang="en-GB" sz="2400" dirty="0" smtClean="0"/>
          </a:p>
          <a:p>
            <a:pPr marL="342900" indent="-342900">
              <a:lnSpc>
                <a:spcPct val="200000"/>
              </a:lnSpc>
            </a:pPr>
            <a:r>
              <a:rPr lang="en-GB" sz="2400" dirty="0" smtClean="0"/>
              <a:t>1.	Where?</a:t>
            </a:r>
          </a:p>
          <a:p>
            <a:pPr marL="342900" indent="-342900">
              <a:lnSpc>
                <a:spcPct val="200000"/>
              </a:lnSpc>
            </a:pPr>
            <a:r>
              <a:rPr lang="en-GB" sz="2400" dirty="0" smtClean="0"/>
              <a:t>2.	When?</a:t>
            </a:r>
          </a:p>
          <a:p>
            <a:pPr marL="342900" indent="-342900">
              <a:lnSpc>
                <a:spcPct val="200000"/>
              </a:lnSpc>
            </a:pPr>
            <a:r>
              <a:rPr lang="en-GB" sz="2400" dirty="0" smtClean="0"/>
              <a:t>3.	How long?</a:t>
            </a:r>
          </a:p>
          <a:p>
            <a:pPr marL="342900" indent="-342900">
              <a:lnSpc>
                <a:spcPct val="200000"/>
              </a:lnSpc>
            </a:pPr>
            <a:r>
              <a:rPr lang="en-GB" sz="2400" dirty="0" smtClean="0"/>
              <a:t>4.	Hours worked?</a:t>
            </a:r>
          </a:p>
          <a:p>
            <a:pPr marL="342900" indent="-342900">
              <a:lnSpc>
                <a:spcPct val="200000"/>
              </a:lnSpc>
            </a:pPr>
            <a:r>
              <a:rPr lang="en-GB" sz="2400" dirty="0" smtClean="0"/>
              <a:t>5.	How they got to work</a:t>
            </a:r>
          </a:p>
          <a:p>
            <a:pPr marL="342900" indent="-342900"/>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4" name="Picture 3" descr="MH900438650.JPG"/>
          <p:cNvPicPr>
            <a:picLocks noChangeAspect="1"/>
          </p:cNvPicPr>
          <p:nvPr/>
        </p:nvPicPr>
        <p:blipFill>
          <a:blip r:embed="rId2" cstate="print"/>
          <a:stretch>
            <a:fillRect/>
          </a:stretch>
        </p:blipFill>
        <p:spPr>
          <a:xfrm>
            <a:off x="3419724" y="3068960"/>
            <a:ext cx="2412057" cy="2412057"/>
          </a:xfrm>
          <a:prstGeom prst="rect">
            <a:avLst/>
          </a:prstGeom>
        </p:spPr>
      </p:pic>
      <p:pic>
        <p:nvPicPr>
          <p:cNvPr id="6" name="Picture 5" descr="MH900401001.JPG"/>
          <p:cNvPicPr>
            <a:picLocks noChangeAspect="1"/>
          </p:cNvPicPr>
          <p:nvPr/>
        </p:nvPicPr>
        <p:blipFill>
          <a:blip r:embed="rId3" cstate="print"/>
          <a:stretch>
            <a:fillRect/>
          </a:stretch>
        </p:blipFill>
        <p:spPr>
          <a:xfrm>
            <a:off x="6012160" y="3068960"/>
            <a:ext cx="2412057" cy="2412057"/>
          </a:xfrm>
          <a:prstGeom prst="rect">
            <a:avLst/>
          </a:prstGeom>
        </p:spPr>
      </p:pic>
    </p:spTree>
    <p:extLst>
      <p:ext uri="{BB962C8B-B14F-4D97-AF65-F5344CB8AC3E}">
        <p14:creationId xmlns:p14="http://schemas.microsoft.com/office/powerpoint/2010/main" val="1830408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9248686"/>
          </a:xfrm>
          <a:prstGeom prst="rect">
            <a:avLst/>
          </a:prstGeom>
        </p:spPr>
        <p:txBody>
          <a:bodyPr wrap="square">
            <a:spAutoFit/>
          </a:bodyPr>
          <a:lstStyle/>
          <a:p>
            <a:endParaRPr lang="en-GB" sz="1200" dirty="0" smtClean="0"/>
          </a:p>
          <a:p>
            <a:r>
              <a:rPr lang="en-GB" b="1" u="sng" dirty="0" err="1" smtClean="0"/>
              <a:t>Mis</a:t>
            </a:r>
            <a:r>
              <a:rPr lang="en-GB" b="1" u="sng" dirty="0" smtClean="0"/>
              <a:t> </a:t>
            </a:r>
            <a:r>
              <a:rPr lang="en-GB" b="1" u="sng" dirty="0" err="1" smtClean="0"/>
              <a:t>prácticas</a:t>
            </a:r>
            <a:r>
              <a:rPr lang="en-GB" b="1" u="sng" dirty="0" smtClean="0"/>
              <a:t> de </a:t>
            </a:r>
            <a:r>
              <a:rPr lang="en-GB" b="1" u="sng" dirty="0" err="1" smtClean="0"/>
              <a:t>trabajo</a:t>
            </a:r>
            <a:r>
              <a:rPr lang="en-GB" b="1" u="sng" dirty="0" smtClean="0"/>
              <a:t>: Transcript</a:t>
            </a:r>
          </a:p>
          <a:p>
            <a:endParaRPr lang="en-GB" b="1" u="sng" dirty="0" smtClean="0"/>
          </a:p>
          <a:p>
            <a:r>
              <a:rPr lang="es-ES" i="1" dirty="0" smtClean="0"/>
              <a:t>Ejemplo: Hola </a:t>
            </a:r>
            <a:r>
              <a:rPr lang="es-ES" i="1" dirty="0" err="1" smtClean="0"/>
              <a:t>Luci</a:t>
            </a:r>
            <a:r>
              <a:rPr lang="es-ES" i="1" dirty="0" smtClean="0"/>
              <a:t>. Háblame de tus prácticas de trabajo.</a:t>
            </a:r>
          </a:p>
          <a:p>
            <a:r>
              <a:rPr lang="es-ES" dirty="0" smtClean="0"/>
              <a:t>Pues, trabajé en un banco durante tres semanas el marzo pasado.</a:t>
            </a:r>
          </a:p>
          <a:p>
            <a:r>
              <a:rPr lang="es-ES" i="1" dirty="0" smtClean="0"/>
              <a:t>¡Ya! ¿Y qué tal fue?</a:t>
            </a:r>
          </a:p>
          <a:p>
            <a:r>
              <a:rPr lang="es-ES" dirty="0" smtClean="0"/>
              <a:t>Trabajaba desde las nueve de la mañana hasta las cinco de la tarde.</a:t>
            </a:r>
          </a:p>
          <a:p>
            <a:r>
              <a:rPr lang="es-ES" i="1" dirty="0" smtClean="0"/>
              <a:t>¡Eso es mucho! ¿Cómo llegabas allí?</a:t>
            </a:r>
          </a:p>
          <a:p>
            <a:r>
              <a:rPr lang="es-ES" dirty="0" smtClean="0"/>
              <a:t>En coche. Me llevaba mi madre.</a:t>
            </a:r>
          </a:p>
          <a:p>
            <a:endParaRPr lang="es-ES" dirty="0" smtClean="0"/>
          </a:p>
          <a:p>
            <a:r>
              <a:rPr lang="es-ES" i="1" dirty="0" smtClean="0"/>
              <a:t>Pablo, ¿qué tal en la tienda de animales domésticos?</a:t>
            </a:r>
          </a:p>
          <a:p>
            <a:r>
              <a:rPr lang="es-ES" dirty="0" smtClean="0"/>
              <a:t>Fue divertido. Pasé quince días allí.</a:t>
            </a:r>
          </a:p>
          <a:p>
            <a:r>
              <a:rPr lang="en-GB" i="1" dirty="0" smtClean="0"/>
              <a:t>Y ¿</a:t>
            </a:r>
            <a:r>
              <a:rPr lang="en-GB" i="1" dirty="0" err="1" smtClean="0"/>
              <a:t>cuándo</a:t>
            </a:r>
            <a:r>
              <a:rPr lang="en-GB" i="1" dirty="0" smtClean="0"/>
              <a:t> </a:t>
            </a:r>
            <a:r>
              <a:rPr lang="en-GB" i="1" dirty="0" err="1" smtClean="0"/>
              <a:t>fue</a:t>
            </a:r>
            <a:r>
              <a:rPr lang="en-GB" i="1" dirty="0" smtClean="0"/>
              <a:t>?</a:t>
            </a:r>
          </a:p>
          <a:p>
            <a:r>
              <a:rPr lang="es-ES" dirty="0" smtClean="0"/>
              <a:t>Fue en enero del año pasado. Empezaba cada día a las diez de la mañana y trabajaba hasta las tres </a:t>
            </a:r>
            <a:r>
              <a:rPr lang="en-GB" dirty="0" smtClean="0"/>
              <a:t>de la </a:t>
            </a:r>
            <a:r>
              <a:rPr lang="en-GB" dirty="0" err="1" smtClean="0"/>
              <a:t>tarde</a:t>
            </a:r>
            <a:r>
              <a:rPr lang="en-GB" dirty="0" smtClean="0"/>
              <a:t>.</a:t>
            </a:r>
          </a:p>
          <a:p>
            <a:r>
              <a:rPr lang="es-ES" i="1" dirty="0" smtClean="0"/>
              <a:t>Muy bien. ¿Y cómo llegabas allí, Pablo?</a:t>
            </a:r>
          </a:p>
          <a:p>
            <a:r>
              <a:rPr lang="es-ES" dirty="0" smtClean="0"/>
              <a:t>En bicicleta. No está lejos.</a:t>
            </a:r>
          </a:p>
          <a:p>
            <a:endParaRPr lang="es-ES" dirty="0" smtClean="0"/>
          </a:p>
          <a:p>
            <a:r>
              <a:rPr lang="es-ES" i="1" dirty="0" err="1" smtClean="0"/>
              <a:t>Suzi</a:t>
            </a:r>
            <a:r>
              <a:rPr lang="es-ES" i="1" dirty="0" smtClean="0"/>
              <a:t>, ¿Cuándo hiciste tus prácticas de trabajo?</a:t>
            </a:r>
          </a:p>
          <a:p>
            <a:r>
              <a:rPr lang="es-ES" dirty="0" smtClean="0"/>
              <a:t>En noviembre. Pasé una semana trabajando en una escuela.</a:t>
            </a:r>
          </a:p>
          <a:p>
            <a:r>
              <a:rPr lang="en-GB" i="1" dirty="0" smtClean="0"/>
              <a:t>¿Y </a:t>
            </a:r>
            <a:r>
              <a:rPr lang="en-GB" i="1" dirty="0" err="1" smtClean="0"/>
              <a:t>qué</a:t>
            </a:r>
            <a:r>
              <a:rPr lang="en-GB" i="1" dirty="0" smtClean="0"/>
              <a:t> </a:t>
            </a:r>
            <a:r>
              <a:rPr lang="en-GB" i="1" dirty="0" err="1" smtClean="0"/>
              <a:t>tal</a:t>
            </a:r>
            <a:r>
              <a:rPr lang="en-GB" i="1" dirty="0" smtClean="0"/>
              <a:t>?</a:t>
            </a:r>
          </a:p>
          <a:p>
            <a:r>
              <a:rPr lang="es-ES" dirty="0" smtClean="0"/>
              <a:t>Muy bien pero un poco largo. Empezaba a las ocho y terminaba a las cuatro.</a:t>
            </a:r>
          </a:p>
          <a:p>
            <a:r>
              <a:rPr lang="en-GB" i="1" dirty="0" smtClean="0"/>
              <a:t>¿Y </a:t>
            </a:r>
            <a:r>
              <a:rPr lang="en-GB" i="1" dirty="0" err="1" smtClean="0"/>
              <a:t>estaba</a:t>
            </a:r>
            <a:r>
              <a:rPr lang="en-GB" i="1" dirty="0" smtClean="0"/>
              <a:t> </a:t>
            </a:r>
            <a:r>
              <a:rPr lang="en-GB" i="1" dirty="0" err="1" smtClean="0"/>
              <a:t>lejos</a:t>
            </a:r>
            <a:r>
              <a:rPr lang="en-GB" i="1" dirty="0" smtClean="0"/>
              <a:t>?</a:t>
            </a:r>
          </a:p>
          <a:p>
            <a:r>
              <a:rPr lang="es-ES" dirty="0" smtClean="0"/>
              <a:t>Sí, bastante. Viajaba en autobús. Tardaba unos treinta minutos.</a:t>
            </a:r>
          </a:p>
          <a:p>
            <a:endParaRPr lang="es-ES" sz="1200" dirty="0" smtClean="0"/>
          </a:p>
          <a:p>
            <a:endParaRPr lang="es-ES" sz="1200" dirty="0" smtClean="0"/>
          </a:p>
          <a:p>
            <a:endParaRPr lang="en-GB" sz="1700" b="1" u="sng"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4120216531"/>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510022"/>
          </a:xfrm>
          <a:prstGeom prst="rect">
            <a:avLst/>
          </a:prstGeom>
        </p:spPr>
        <p:txBody>
          <a:bodyPr wrap="square">
            <a:spAutoFit/>
          </a:bodyPr>
          <a:lstStyle/>
          <a:p>
            <a:endParaRPr lang="en-GB" sz="1200" dirty="0" smtClean="0"/>
          </a:p>
          <a:p>
            <a:r>
              <a:rPr lang="es-ES" i="1" dirty="0" smtClean="0"/>
              <a:t>Juan, háblame de tus experiencias en la fábrica de galletas.</a:t>
            </a:r>
          </a:p>
          <a:p>
            <a:r>
              <a:rPr lang="es-ES" dirty="0" smtClean="0"/>
              <a:t>Fue terrible. Sólo hice un día.</a:t>
            </a:r>
          </a:p>
          <a:p>
            <a:r>
              <a:rPr lang="es-ES" i="1" dirty="0" smtClean="0"/>
              <a:t>¿Y por qué un día?</a:t>
            </a:r>
          </a:p>
          <a:p>
            <a:r>
              <a:rPr lang="es-ES" dirty="0" smtClean="0"/>
              <a:t>Las horas fueron horrendas, desde las seis hasta las seis con sólo media hora de descanso para</a:t>
            </a:r>
          </a:p>
          <a:p>
            <a:r>
              <a:rPr lang="en-GB" dirty="0" smtClean="0"/>
              <a:t>comer.</a:t>
            </a:r>
          </a:p>
          <a:p>
            <a:r>
              <a:rPr lang="es-ES" i="1" dirty="0" smtClean="0"/>
              <a:t>Eso es terrible. ¿Algo más?</a:t>
            </a:r>
          </a:p>
          <a:p>
            <a:r>
              <a:rPr lang="es-ES" dirty="0" smtClean="0"/>
              <a:t>Sí. Tenía que ir hasta allí andando, lo que dura media hora. ¡A sí que me fui!</a:t>
            </a:r>
          </a:p>
          <a:p>
            <a:endParaRPr lang="es-ES" dirty="0" smtClean="0"/>
          </a:p>
          <a:p>
            <a:r>
              <a:rPr lang="en-GB" i="1" dirty="0" smtClean="0"/>
              <a:t>Marta, ¿</a:t>
            </a:r>
            <a:r>
              <a:rPr lang="en-GB" i="1" dirty="0" err="1" smtClean="0"/>
              <a:t>Dónde</a:t>
            </a:r>
            <a:r>
              <a:rPr lang="en-GB" i="1" dirty="0" smtClean="0"/>
              <a:t> </a:t>
            </a:r>
            <a:r>
              <a:rPr lang="en-GB" i="1" dirty="0" err="1" smtClean="0"/>
              <a:t>trabajaste</a:t>
            </a:r>
            <a:r>
              <a:rPr lang="en-GB" i="1" dirty="0" smtClean="0"/>
              <a:t>?</a:t>
            </a:r>
          </a:p>
          <a:p>
            <a:r>
              <a:rPr lang="es-ES" dirty="0" smtClean="0"/>
              <a:t>Pasé dos semanas en una oficina en el centro durante octubre.</a:t>
            </a:r>
          </a:p>
          <a:p>
            <a:r>
              <a:rPr lang="es-ES" i="1" dirty="0" smtClean="0"/>
              <a:t>Y ¿qué tal las horas?</a:t>
            </a:r>
          </a:p>
          <a:p>
            <a:r>
              <a:rPr lang="es-ES" dirty="0" smtClean="0"/>
              <a:t>Bastante bien. Empezaba a las ocho pero terminaba a las dos.</a:t>
            </a:r>
          </a:p>
          <a:p>
            <a:r>
              <a:rPr lang="en-GB" i="1" dirty="0" smtClean="0"/>
              <a:t>¿</a:t>
            </a:r>
            <a:r>
              <a:rPr lang="en-GB" i="1" dirty="0" err="1" smtClean="0"/>
              <a:t>Había</a:t>
            </a:r>
            <a:r>
              <a:rPr lang="en-GB" i="1" dirty="0" smtClean="0"/>
              <a:t> </a:t>
            </a:r>
            <a:r>
              <a:rPr lang="en-GB" i="1" dirty="0" err="1" smtClean="0"/>
              <a:t>que</a:t>
            </a:r>
            <a:r>
              <a:rPr lang="en-GB" i="1" dirty="0" smtClean="0"/>
              <a:t> </a:t>
            </a:r>
            <a:r>
              <a:rPr lang="en-GB" i="1" dirty="0" err="1" smtClean="0"/>
              <a:t>viajar</a:t>
            </a:r>
            <a:r>
              <a:rPr lang="en-GB" i="1" dirty="0" smtClean="0"/>
              <a:t> mucho?</a:t>
            </a:r>
          </a:p>
          <a:p>
            <a:r>
              <a:rPr lang="es-ES" dirty="0" smtClean="0"/>
              <a:t>En realidad no. Se tarda cinco minutos en metro.</a:t>
            </a:r>
          </a:p>
          <a:p>
            <a:endParaRPr lang="es-ES" dirty="0" smtClean="0"/>
          </a:p>
          <a:p>
            <a:r>
              <a:rPr lang="es-ES" i="1" dirty="0" smtClean="0"/>
              <a:t>Javier, ¿Dónde hiciste tus prácticas de trabajo?</a:t>
            </a:r>
          </a:p>
          <a:p>
            <a:r>
              <a:rPr lang="es-ES" dirty="0" smtClean="0"/>
              <a:t>Trabajé durante diez días en abril en una agencia de viajes.</a:t>
            </a:r>
          </a:p>
          <a:p>
            <a:r>
              <a:rPr lang="en-GB" i="1" dirty="0" smtClean="0"/>
              <a:t>¿</a:t>
            </a:r>
            <a:r>
              <a:rPr lang="en-GB" i="1" dirty="0" err="1" smtClean="0"/>
              <a:t>Qué</a:t>
            </a:r>
            <a:r>
              <a:rPr lang="en-GB" i="1" dirty="0" smtClean="0"/>
              <a:t> </a:t>
            </a:r>
            <a:r>
              <a:rPr lang="en-GB" i="1" dirty="0" err="1" smtClean="0"/>
              <a:t>horas</a:t>
            </a:r>
            <a:r>
              <a:rPr lang="en-GB" i="1" dirty="0" smtClean="0"/>
              <a:t> </a:t>
            </a:r>
            <a:r>
              <a:rPr lang="en-GB" i="1" dirty="0" err="1" smtClean="0"/>
              <a:t>hacías</a:t>
            </a:r>
            <a:r>
              <a:rPr lang="en-GB" i="1" dirty="0" smtClean="0"/>
              <a:t>?</a:t>
            </a:r>
          </a:p>
          <a:p>
            <a:r>
              <a:rPr lang="es-ES" dirty="0" smtClean="0"/>
              <a:t>La verdad es muy pocas. Empezaba a las once y terminaba a las tres.</a:t>
            </a:r>
          </a:p>
          <a:p>
            <a:r>
              <a:rPr lang="en-GB" i="1" dirty="0" smtClean="0"/>
              <a:t>¿Y </a:t>
            </a:r>
            <a:r>
              <a:rPr lang="en-GB" i="1" dirty="0" err="1" smtClean="0"/>
              <a:t>cómo</a:t>
            </a:r>
            <a:r>
              <a:rPr lang="en-GB" i="1" dirty="0" smtClean="0"/>
              <a:t> </a:t>
            </a:r>
            <a:r>
              <a:rPr lang="en-GB" i="1" dirty="0" err="1" smtClean="0"/>
              <a:t>llegabas</a:t>
            </a:r>
            <a:r>
              <a:rPr lang="en-GB" i="1" dirty="0" smtClean="0"/>
              <a:t> </a:t>
            </a:r>
            <a:r>
              <a:rPr lang="en-GB" i="1" dirty="0" err="1" smtClean="0"/>
              <a:t>allí</a:t>
            </a:r>
            <a:r>
              <a:rPr lang="en-GB" i="1" dirty="0" smtClean="0"/>
              <a:t>?</a:t>
            </a:r>
          </a:p>
          <a:p>
            <a:r>
              <a:rPr lang="es-ES" dirty="0" smtClean="0"/>
              <a:t>Iba en mi nueva moto. ¡Es muy práctica!</a:t>
            </a:r>
          </a:p>
          <a:p>
            <a:endParaRPr lang="es-ES" sz="1200" dirty="0" smtClean="0"/>
          </a:p>
          <a:p>
            <a:endParaRPr lang="en-GB" sz="1700" b="1" u="sng"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754529478"/>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679299"/>
          </a:xfrm>
          <a:prstGeom prst="rect">
            <a:avLst/>
          </a:prstGeom>
        </p:spPr>
        <p:txBody>
          <a:bodyPr wrap="square">
            <a:spAutoFit/>
          </a:bodyPr>
          <a:lstStyle/>
          <a:p>
            <a:r>
              <a:rPr lang="en-GB" sz="2400" b="1" u="sng" dirty="0" smtClean="0"/>
              <a:t>Planes </a:t>
            </a:r>
            <a:r>
              <a:rPr lang="en-GB" sz="2400" b="1" u="sng" dirty="0" err="1" smtClean="0"/>
              <a:t>para</a:t>
            </a:r>
            <a:r>
              <a:rPr lang="en-GB" sz="2400" b="1" u="sng" dirty="0" smtClean="0"/>
              <a:t> el </a:t>
            </a:r>
            <a:r>
              <a:rPr lang="en-GB" sz="2400" b="1" u="sng" dirty="0" err="1" smtClean="0"/>
              <a:t>futuro</a:t>
            </a:r>
            <a:endParaRPr lang="en-GB" sz="2400" b="1" u="sng" dirty="0" smtClean="0"/>
          </a:p>
          <a:p>
            <a:endParaRPr lang="en-GB" sz="2400" dirty="0" smtClean="0"/>
          </a:p>
          <a:p>
            <a:r>
              <a:rPr lang="en-GB" sz="2400" b="1" dirty="0" smtClean="0"/>
              <a:t>Listen to Toni and Ana talking about their plans for the future and answer the following questions.</a:t>
            </a:r>
          </a:p>
          <a:p>
            <a:pPr marL="342900" indent="-342900"/>
            <a:endParaRPr lang="en-GB" sz="2400" dirty="0" smtClean="0"/>
          </a:p>
          <a:p>
            <a:pPr marL="342900" indent="-342900"/>
            <a:r>
              <a:rPr lang="en-GB" sz="2400" b="1" u="sng" dirty="0" smtClean="0"/>
              <a:t>TONI (17)</a:t>
            </a:r>
          </a:p>
          <a:p>
            <a:pPr marL="342900" indent="-342900"/>
            <a:endParaRPr lang="en-GB" sz="2400" dirty="0" smtClean="0"/>
          </a:p>
          <a:p>
            <a:pPr marL="342900" indent="-342900">
              <a:buAutoNum type="arabicPeriod"/>
            </a:pPr>
            <a:r>
              <a:rPr lang="en-GB" sz="2400" dirty="0" smtClean="0"/>
              <a:t>Why does Toni want to leave school?</a:t>
            </a:r>
          </a:p>
          <a:p>
            <a:pPr marL="342900" indent="-342900">
              <a:buAutoNum type="arabicPeriod"/>
            </a:pPr>
            <a:r>
              <a:rPr lang="en-GB" sz="2400" dirty="0" smtClean="0"/>
              <a:t>What career does he want to follow?</a:t>
            </a:r>
          </a:p>
          <a:p>
            <a:pPr marL="342900" indent="-342900">
              <a:buAutoNum type="arabicPeriod"/>
            </a:pPr>
            <a:r>
              <a:rPr lang="en-GB" sz="2400" dirty="0" smtClean="0"/>
              <a:t>What will he do in his gap year?</a:t>
            </a:r>
          </a:p>
          <a:p>
            <a:pPr marL="342900" indent="-342900">
              <a:buAutoNum type="arabicPeriod"/>
            </a:pPr>
            <a:r>
              <a:rPr lang="en-GB" sz="2400" dirty="0" smtClean="0"/>
              <a:t>What are his dreams for the future?</a:t>
            </a:r>
          </a:p>
          <a:p>
            <a:pPr marL="342900" indent="-342900"/>
            <a:endParaRPr lang="en-GB" sz="2400" dirty="0" smtClean="0"/>
          </a:p>
          <a:p>
            <a:pPr marL="342900" indent="-342900"/>
            <a:r>
              <a:rPr lang="en-GB" sz="2400" b="1" u="sng" dirty="0" smtClean="0"/>
              <a:t>ANA (16)</a:t>
            </a:r>
          </a:p>
          <a:p>
            <a:pPr marL="342900" indent="-342900"/>
            <a:endParaRPr lang="en-GB" sz="2400" dirty="0" smtClean="0"/>
          </a:p>
          <a:p>
            <a:pPr marL="342900" indent="-342900">
              <a:buAutoNum type="arabicPeriod"/>
            </a:pPr>
            <a:r>
              <a:rPr lang="en-GB" sz="2400" dirty="0" smtClean="0"/>
              <a:t>What will Ana do next year?</a:t>
            </a:r>
          </a:p>
          <a:p>
            <a:pPr marL="342900" indent="-342900">
              <a:buAutoNum type="arabicPeriod"/>
            </a:pPr>
            <a:r>
              <a:rPr lang="en-GB" sz="2400" dirty="0" smtClean="0"/>
              <a:t>And after that?</a:t>
            </a:r>
          </a:p>
          <a:p>
            <a:pPr marL="342900" indent="-342900">
              <a:buAutoNum type="arabicPeriod"/>
            </a:pPr>
            <a:r>
              <a:rPr lang="en-GB" sz="2400" dirty="0" smtClean="0"/>
              <a:t>Where does she want to work?</a:t>
            </a:r>
          </a:p>
          <a:p>
            <a:pPr marL="342900" indent="-342900">
              <a:buAutoNum type="arabicPeriod"/>
            </a:pPr>
            <a:r>
              <a:rPr lang="en-GB" sz="2400" dirty="0" smtClean="0"/>
              <a:t>What are her dreams for the future?</a:t>
            </a:r>
          </a:p>
          <a:p>
            <a:pPr marL="342900" indent="-342900"/>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6" name="Picture 5" descr="MH900444060.JPG"/>
          <p:cNvPicPr>
            <a:picLocks noChangeAspect="1"/>
          </p:cNvPicPr>
          <p:nvPr/>
        </p:nvPicPr>
        <p:blipFill>
          <a:blip r:embed="rId2" cstate="print"/>
          <a:stretch>
            <a:fillRect/>
          </a:stretch>
        </p:blipFill>
        <p:spPr>
          <a:xfrm>
            <a:off x="6156176" y="1844824"/>
            <a:ext cx="2232248" cy="2232248"/>
          </a:xfrm>
          <a:prstGeom prst="rect">
            <a:avLst/>
          </a:prstGeom>
        </p:spPr>
      </p:pic>
      <p:pic>
        <p:nvPicPr>
          <p:cNvPr id="7" name="Picture 6" descr="MH900444103.JPG"/>
          <p:cNvPicPr>
            <a:picLocks noChangeAspect="1"/>
          </p:cNvPicPr>
          <p:nvPr/>
        </p:nvPicPr>
        <p:blipFill>
          <a:blip r:embed="rId3" cstate="print"/>
          <a:stretch>
            <a:fillRect/>
          </a:stretch>
        </p:blipFill>
        <p:spPr>
          <a:xfrm>
            <a:off x="6012160" y="4329460"/>
            <a:ext cx="2376264" cy="2376264"/>
          </a:xfrm>
          <a:prstGeom prst="rect">
            <a:avLst/>
          </a:prstGeom>
        </p:spPr>
      </p:pic>
    </p:spTree>
    <p:extLst>
      <p:ext uri="{BB962C8B-B14F-4D97-AF65-F5344CB8AC3E}">
        <p14:creationId xmlns:p14="http://schemas.microsoft.com/office/powerpoint/2010/main" val="2990651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402300"/>
          </a:xfrm>
          <a:prstGeom prst="rect">
            <a:avLst/>
          </a:prstGeom>
        </p:spPr>
        <p:txBody>
          <a:bodyPr wrap="square">
            <a:spAutoFit/>
          </a:bodyPr>
          <a:lstStyle/>
          <a:p>
            <a:endParaRPr lang="en-GB" sz="1200" dirty="0" smtClean="0"/>
          </a:p>
          <a:p>
            <a:r>
              <a:rPr lang="en-GB" sz="2000" b="1" u="sng" dirty="0" smtClean="0"/>
              <a:t>Planes </a:t>
            </a:r>
            <a:r>
              <a:rPr lang="en-GB" sz="2000" b="1" u="sng" dirty="0" err="1" smtClean="0"/>
              <a:t>para</a:t>
            </a:r>
            <a:r>
              <a:rPr lang="en-GB" sz="2000" b="1" u="sng" dirty="0" smtClean="0"/>
              <a:t> el </a:t>
            </a:r>
            <a:r>
              <a:rPr lang="en-GB" sz="2000" b="1" u="sng" dirty="0" err="1" smtClean="0"/>
              <a:t>futuro</a:t>
            </a:r>
            <a:r>
              <a:rPr lang="en-GB" sz="2000" b="1" u="sng" dirty="0" smtClean="0"/>
              <a:t>: Transcript</a:t>
            </a:r>
          </a:p>
          <a:p>
            <a:endParaRPr lang="en-GB" sz="2000" b="1" u="sng" dirty="0" smtClean="0"/>
          </a:p>
          <a:p>
            <a:r>
              <a:rPr lang="en-GB" sz="2000" b="1" dirty="0" smtClean="0"/>
              <a:t>Toni, 17 </a:t>
            </a:r>
            <a:r>
              <a:rPr lang="en-GB" sz="2000" b="1" dirty="0" err="1" smtClean="0"/>
              <a:t>años</a:t>
            </a:r>
            <a:endParaRPr lang="en-GB" sz="2000" b="1" dirty="0" smtClean="0"/>
          </a:p>
          <a:p>
            <a:endParaRPr lang="en-GB" sz="2000" b="1" dirty="0" smtClean="0"/>
          </a:p>
          <a:p>
            <a:r>
              <a:rPr lang="es-ES" sz="2000" dirty="0" smtClean="0"/>
              <a:t>Tengo planes y sueños. Hay una diferencia entre los dos, pero el futuro no siempre es seguro. Primero, lo que sí es seguro, es que me iré del colegio. Me gusta estar aquí, pero creo que la gama de asignaturas es aburrida. Seguiré estudiando y quiero ser ingeniero. Después de mis estudios cogeré un año de descanso y me iré de viaje. Haré algún trabajo voluntario, construyendo carreteras y pozos en África o algo así. Más tarde buscaré un trabajo mejor pagado. En mis sueños, el futuro ideal para mí es así: compraré una casa grande y me casaré. Pero el tiempo decidirá. Ya veremos.</a:t>
            </a:r>
          </a:p>
          <a:p>
            <a:endParaRPr lang="en-GB" sz="2000" b="1" dirty="0" smtClean="0"/>
          </a:p>
          <a:p>
            <a:r>
              <a:rPr lang="en-GB" sz="2000" b="1" dirty="0" smtClean="0"/>
              <a:t>Ana, 16 </a:t>
            </a:r>
            <a:r>
              <a:rPr lang="en-GB" sz="2000" b="1" dirty="0" err="1" smtClean="0"/>
              <a:t>años</a:t>
            </a:r>
            <a:endParaRPr lang="en-GB" sz="2000" b="1" dirty="0" smtClean="0"/>
          </a:p>
          <a:p>
            <a:endParaRPr lang="en-GB" sz="2000" b="1" dirty="0" smtClean="0"/>
          </a:p>
          <a:p>
            <a:r>
              <a:rPr lang="es-ES" sz="2000" dirty="0" smtClean="0"/>
              <a:t>El año que viene me quedaré en el cole para terminar mis estudios. Luego me iré a la universidad y estudiaré idiomas. Si es posible, trabajaré en el extranjero, en Estados Unidos o en China. No estoy segura. Dentro de diez años, en el mundo de mis sueños, tendré mi propia empresa. Seré rica y famosa. ¿Casarme? Sé que no me casaré, por lo menos dentro de los próximos diez años.</a:t>
            </a:r>
            <a:endParaRPr lang="en-GB" sz="2000" b="1" u="sng"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3637631909"/>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1371600" y="1700808"/>
            <a:ext cx="6400800" cy="3937992"/>
          </a:xfrm>
        </p:spPr>
        <p:txBody>
          <a:bodyPr>
            <a:noAutofit/>
          </a:bodyPr>
          <a:lstStyle/>
          <a:p>
            <a:r>
              <a:rPr lang="en-US" sz="7500" dirty="0" smtClean="0">
                <a:solidFill>
                  <a:schemeClr val="tx1"/>
                </a:solidFill>
              </a:rPr>
              <a:t>Context 3:</a:t>
            </a:r>
          </a:p>
          <a:p>
            <a:r>
              <a:rPr lang="en-US" sz="7500" dirty="0" smtClean="0">
                <a:solidFill>
                  <a:schemeClr val="tx1"/>
                </a:solidFill>
              </a:rPr>
              <a:t>Learning</a:t>
            </a:r>
            <a:endParaRPr lang="en-US" sz="7500" dirty="0">
              <a:solidFill>
                <a:schemeClr val="tx1"/>
              </a:solidFill>
            </a:endParaRPr>
          </a:p>
        </p:txBody>
      </p:sp>
    </p:spTree>
    <p:extLst>
      <p:ext uri="{BB962C8B-B14F-4D97-AF65-F5344CB8AC3E}">
        <p14:creationId xmlns:p14="http://schemas.microsoft.com/office/powerpoint/2010/main" val="3863157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7848302"/>
          </a:xfrm>
          <a:prstGeom prst="rect">
            <a:avLst/>
          </a:prstGeom>
        </p:spPr>
        <p:txBody>
          <a:bodyPr wrap="square">
            <a:spAutoFit/>
          </a:bodyPr>
          <a:lstStyle/>
          <a:p>
            <a:endParaRPr lang="en-GB" dirty="0" smtClean="0"/>
          </a:p>
          <a:p>
            <a:r>
              <a:rPr lang="en-GB" sz="2400" b="1" u="sng" dirty="0" smtClean="0"/>
              <a:t>Mi </a:t>
            </a:r>
            <a:r>
              <a:rPr lang="en-GB" sz="2400" b="1" u="sng" dirty="0" err="1" smtClean="0"/>
              <a:t>horario</a:t>
            </a:r>
            <a:endParaRPr lang="en-GB" sz="2400" b="1" u="sng" dirty="0" smtClean="0"/>
          </a:p>
          <a:p>
            <a:endParaRPr lang="en-GB" sz="2400" dirty="0" smtClean="0"/>
          </a:p>
          <a:p>
            <a:r>
              <a:rPr lang="en-GB" sz="2400" b="1" dirty="0" smtClean="0"/>
              <a:t>Listen to Spanish teenagers talking about their school timetables. What subjects are mentioned and when do they have them?</a:t>
            </a:r>
          </a:p>
          <a:p>
            <a:pPr marL="342900" indent="-342900"/>
            <a:endParaRPr lang="en-GB" sz="2400" dirty="0" smtClean="0"/>
          </a:p>
          <a:p>
            <a:pPr marL="342900" indent="-342900"/>
            <a:r>
              <a:rPr lang="en-GB" sz="2400" dirty="0" smtClean="0"/>
              <a:t>1.</a:t>
            </a:r>
          </a:p>
          <a:p>
            <a:pPr marL="342900" indent="-342900"/>
            <a:r>
              <a:rPr lang="en-GB" sz="2400" dirty="0" smtClean="0"/>
              <a:t>2.</a:t>
            </a:r>
          </a:p>
          <a:p>
            <a:pPr marL="342900" indent="-342900"/>
            <a:r>
              <a:rPr lang="en-GB" sz="2400" dirty="0" smtClean="0"/>
              <a:t>3.</a:t>
            </a:r>
          </a:p>
          <a:p>
            <a:pPr marL="342900" indent="-342900"/>
            <a:r>
              <a:rPr lang="en-GB" sz="2400" dirty="0" smtClean="0"/>
              <a:t>4.</a:t>
            </a:r>
          </a:p>
          <a:p>
            <a:pPr marL="342900" indent="-342900"/>
            <a:r>
              <a:rPr lang="en-GB" sz="2400" dirty="0" smtClean="0"/>
              <a:t>5.</a:t>
            </a:r>
          </a:p>
          <a:p>
            <a:pPr marL="342900" indent="-342900"/>
            <a:r>
              <a:rPr lang="en-GB" sz="2400" dirty="0" smtClean="0"/>
              <a:t>6.</a:t>
            </a:r>
          </a:p>
          <a:p>
            <a:pPr marL="342900" indent="-342900"/>
            <a:r>
              <a:rPr lang="en-GB" sz="2400" dirty="0" smtClean="0"/>
              <a:t>7.</a:t>
            </a:r>
          </a:p>
          <a:p>
            <a:pPr marL="342900" indent="-342900"/>
            <a:r>
              <a:rPr lang="en-GB" sz="2400" dirty="0" smtClean="0"/>
              <a:t>8.</a:t>
            </a:r>
          </a:p>
          <a:p>
            <a:pPr marL="342900" indent="-342900"/>
            <a:r>
              <a:rPr lang="en-GB" sz="2400" dirty="0" smtClean="0"/>
              <a:t>9.</a:t>
            </a:r>
          </a:p>
          <a:p>
            <a:pPr marL="342900" indent="-342900"/>
            <a:r>
              <a:rPr lang="en-GB" sz="2400" dirty="0" smtClean="0"/>
              <a:t>10.</a:t>
            </a:r>
          </a:p>
          <a:p>
            <a:pPr marL="342900" indent="-342900"/>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MH900400803.JPG"/>
          <p:cNvPicPr>
            <a:picLocks noChangeAspect="1"/>
          </p:cNvPicPr>
          <p:nvPr/>
        </p:nvPicPr>
        <p:blipFill>
          <a:blip r:embed="rId2" cstate="print"/>
          <a:stretch>
            <a:fillRect/>
          </a:stretch>
        </p:blipFill>
        <p:spPr>
          <a:xfrm>
            <a:off x="2510432" y="1737171"/>
            <a:ext cx="2375546" cy="2375546"/>
          </a:xfrm>
          <a:prstGeom prst="rect">
            <a:avLst/>
          </a:prstGeom>
        </p:spPr>
      </p:pic>
      <p:pic>
        <p:nvPicPr>
          <p:cNvPr id="4" name="Picture 3" descr="MH900400619.JPG"/>
          <p:cNvPicPr>
            <a:picLocks noChangeAspect="1"/>
          </p:cNvPicPr>
          <p:nvPr/>
        </p:nvPicPr>
        <p:blipFill>
          <a:blip r:embed="rId3" cstate="print"/>
          <a:stretch>
            <a:fillRect/>
          </a:stretch>
        </p:blipFill>
        <p:spPr>
          <a:xfrm>
            <a:off x="2510433" y="4193704"/>
            <a:ext cx="2375546" cy="2159521"/>
          </a:xfrm>
          <a:prstGeom prst="rect">
            <a:avLst/>
          </a:prstGeom>
        </p:spPr>
      </p:pic>
      <p:pic>
        <p:nvPicPr>
          <p:cNvPr id="5" name="Picture 4" descr="MH900150050.JPG"/>
          <p:cNvPicPr>
            <a:picLocks noChangeAspect="1"/>
          </p:cNvPicPr>
          <p:nvPr/>
        </p:nvPicPr>
        <p:blipFill>
          <a:blip r:embed="rId4" cstate="print"/>
          <a:stretch>
            <a:fillRect/>
          </a:stretch>
        </p:blipFill>
        <p:spPr>
          <a:xfrm>
            <a:off x="5787158" y="1665164"/>
            <a:ext cx="2528540" cy="2528540"/>
          </a:xfrm>
          <a:prstGeom prst="rect">
            <a:avLst/>
          </a:prstGeom>
        </p:spPr>
      </p:pic>
      <p:pic>
        <p:nvPicPr>
          <p:cNvPr id="6" name="Picture 5" descr="MH900422581.JPG"/>
          <p:cNvPicPr>
            <a:picLocks noChangeAspect="1"/>
          </p:cNvPicPr>
          <p:nvPr/>
        </p:nvPicPr>
        <p:blipFill>
          <a:blip r:embed="rId5" cstate="print"/>
          <a:stretch>
            <a:fillRect/>
          </a:stretch>
        </p:blipFill>
        <p:spPr>
          <a:xfrm>
            <a:off x="5868144" y="4193704"/>
            <a:ext cx="2402929" cy="2402929"/>
          </a:xfrm>
          <a:prstGeom prst="rect">
            <a:avLst/>
          </a:prstGeom>
        </p:spPr>
      </p:pic>
    </p:spTree>
    <p:extLst>
      <p:ext uri="{BB962C8B-B14F-4D97-AF65-F5344CB8AC3E}">
        <p14:creationId xmlns:p14="http://schemas.microsoft.com/office/powerpoint/2010/main" val="9053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263801"/>
          </a:xfrm>
          <a:prstGeom prst="rect">
            <a:avLst/>
          </a:prstGeom>
        </p:spPr>
        <p:txBody>
          <a:bodyPr wrap="square">
            <a:spAutoFit/>
          </a:bodyPr>
          <a:lstStyle/>
          <a:p>
            <a:endParaRPr lang="en-GB" sz="1600" dirty="0" smtClean="0"/>
          </a:p>
          <a:p>
            <a:r>
              <a:rPr lang="en-GB" sz="2400" b="1" u="sng" dirty="0" smtClean="0"/>
              <a:t>Mi </a:t>
            </a:r>
            <a:r>
              <a:rPr lang="en-GB" sz="2400" b="1" u="sng" dirty="0" err="1" smtClean="0"/>
              <a:t>horario</a:t>
            </a:r>
            <a:r>
              <a:rPr lang="en-GB" sz="2400" b="1" u="sng" dirty="0" smtClean="0"/>
              <a:t>: Transcript</a:t>
            </a:r>
          </a:p>
          <a:p>
            <a:endParaRPr lang="en-GB" sz="2400" b="1" u="sng" dirty="0" smtClean="0"/>
          </a:p>
          <a:p>
            <a:pPr marL="342900" indent="-342900">
              <a:buAutoNum type="arabicPeriod"/>
            </a:pPr>
            <a:r>
              <a:rPr lang="en-GB" sz="2400" dirty="0" smtClean="0"/>
              <a:t>El </a:t>
            </a:r>
            <a:r>
              <a:rPr lang="en-GB" sz="2400" dirty="0" err="1" smtClean="0"/>
              <a:t>lunes</a:t>
            </a:r>
            <a:r>
              <a:rPr lang="en-GB" sz="2400" dirty="0" smtClean="0"/>
              <a:t> a </a:t>
            </a:r>
            <a:r>
              <a:rPr lang="en-GB" sz="2400" dirty="0" err="1" smtClean="0"/>
              <a:t>las</a:t>
            </a:r>
            <a:r>
              <a:rPr lang="en-GB" sz="2400" dirty="0" smtClean="0"/>
              <a:t> </a:t>
            </a:r>
            <a:r>
              <a:rPr lang="en-GB" sz="2400" dirty="0" err="1" smtClean="0"/>
              <a:t>diez</a:t>
            </a:r>
            <a:r>
              <a:rPr lang="en-GB" sz="2400" dirty="0" smtClean="0"/>
              <a:t> hay </a:t>
            </a:r>
            <a:r>
              <a:rPr lang="en-GB" sz="2400" dirty="0" err="1" smtClean="0"/>
              <a:t>clase</a:t>
            </a:r>
            <a:r>
              <a:rPr lang="en-GB" sz="2400" dirty="0" smtClean="0"/>
              <a:t> de </a:t>
            </a:r>
            <a:r>
              <a:rPr lang="en-GB" sz="2400" dirty="0" err="1" smtClean="0"/>
              <a:t>dibujo</a:t>
            </a:r>
            <a:r>
              <a:rPr lang="en-GB" sz="2400" dirty="0" smtClean="0"/>
              <a:t>.</a:t>
            </a:r>
          </a:p>
          <a:p>
            <a:pPr marL="342900" indent="-342900">
              <a:buAutoNum type="arabicPeriod"/>
            </a:pPr>
            <a:r>
              <a:rPr lang="en-GB" sz="2400" dirty="0" smtClean="0"/>
              <a:t>La </a:t>
            </a:r>
            <a:r>
              <a:rPr lang="en-GB" sz="2400" dirty="0" err="1" smtClean="0"/>
              <a:t>segunda</a:t>
            </a:r>
            <a:r>
              <a:rPr lang="en-GB" sz="2400" dirty="0" smtClean="0"/>
              <a:t> </a:t>
            </a:r>
            <a:r>
              <a:rPr lang="en-GB" sz="2400" dirty="0" err="1" smtClean="0"/>
              <a:t>clase</a:t>
            </a:r>
            <a:r>
              <a:rPr lang="en-GB" sz="2400" dirty="0" smtClean="0"/>
              <a:t> del </a:t>
            </a:r>
            <a:r>
              <a:rPr lang="en-GB" sz="2400" dirty="0" err="1" smtClean="0"/>
              <a:t>martes</a:t>
            </a:r>
            <a:r>
              <a:rPr lang="en-GB" sz="2400" dirty="0" smtClean="0"/>
              <a:t> </a:t>
            </a:r>
            <a:r>
              <a:rPr lang="en-GB" sz="2400" dirty="0" err="1" smtClean="0"/>
              <a:t>es</a:t>
            </a:r>
            <a:r>
              <a:rPr lang="en-GB" sz="2400" dirty="0" smtClean="0"/>
              <a:t> </a:t>
            </a:r>
            <a:r>
              <a:rPr lang="en-GB" sz="2400" dirty="0" err="1" smtClean="0"/>
              <a:t>matemáticas</a:t>
            </a:r>
            <a:r>
              <a:rPr lang="en-GB" sz="2400" dirty="0" smtClean="0"/>
              <a:t>.</a:t>
            </a:r>
          </a:p>
          <a:p>
            <a:pPr marL="342900" indent="-342900">
              <a:buAutoNum type="arabicPeriod"/>
            </a:pPr>
            <a:r>
              <a:rPr lang="en-GB" sz="2400" dirty="0" smtClean="0"/>
              <a:t>El </a:t>
            </a:r>
            <a:r>
              <a:rPr lang="en-GB" sz="2400" dirty="0" err="1" smtClean="0"/>
              <a:t>martes</a:t>
            </a:r>
            <a:r>
              <a:rPr lang="en-GB" sz="2400" dirty="0" smtClean="0"/>
              <a:t> </a:t>
            </a:r>
            <a:r>
              <a:rPr lang="en-GB" sz="2400" dirty="0" err="1" smtClean="0"/>
              <a:t>después</a:t>
            </a:r>
            <a:r>
              <a:rPr lang="en-GB" sz="2400" dirty="0" smtClean="0"/>
              <a:t> del </a:t>
            </a:r>
            <a:r>
              <a:rPr lang="en-GB" sz="2400" dirty="0" err="1" smtClean="0"/>
              <a:t>recreo</a:t>
            </a:r>
            <a:r>
              <a:rPr lang="en-GB" sz="2400" dirty="0" smtClean="0"/>
              <a:t> </a:t>
            </a:r>
            <a:r>
              <a:rPr lang="en-GB" sz="2400" dirty="0" err="1" smtClean="0"/>
              <a:t>es</a:t>
            </a:r>
            <a:r>
              <a:rPr lang="en-GB" sz="2400" dirty="0" smtClean="0"/>
              <a:t> </a:t>
            </a:r>
            <a:r>
              <a:rPr lang="en-GB" sz="2400" dirty="0" err="1" smtClean="0"/>
              <a:t>música</a:t>
            </a:r>
            <a:r>
              <a:rPr lang="en-GB" sz="2400" dirty="0" smtClean="0"/>
              <a:t>.</a:t>
            </a:r>
          </a:p>
          <a:p>
            <a:pPr marL="342900" indent="-342900">
              <a:buAutoNum type="arabicPeriod"/>
            </a:pPr>
            <a:r>
              <a:rPr lang="en-GB" sz="2400" dirty="0" smtClean="0"/>
              <a:t>A la </a:t>
            </a:r>
            <a:r>
              <a:rPr lang="en-GB" sz="2400" dirty="0" err="1" smtClean="0"/>
              <a:t>cuatro</a:t>
            </a:r>
            <a:r>
              <a:rPr lang="en-GB" sz="2400" dirty="0" smtClean="0"/>
              <a:t> </a:t>
            </a:r>
            <a:r>
              <a:rPr lang="en-GB" sz="2400" dirty="0" err="1" smtClean="0"/>
              <a:t>tenemos</a:t>
            </a:r>
            <a:r>
              <a:rPr lang="en-GB" sz="2400" dirty="0" smtClean="0"/>
              <a:t> </a:t>
            </a:r>
            <a:r>
              <a:rPr lang="en-GB" sz="2400" dirty="0" err="1" smtClean="0"/>
              <a:t>español</a:t>
            </a:r>
            <a:r>
              <a:rPr lang="en-GB" sz="2400" dirty="0" smtClean="0"/>
              <a:t>.</a:t>
            </a:r>
          </a:p>
          <a:p>
            <a:pPr marL="342900" indent="-342900">
              <a:buAutoNum type="arabicPeriod"/>
            </a:pPr>
            <a:r>
              <a:rPr lang="en-GB" sz="2400" dirty="0" smtClean="0"/>
              <a:t>Los </a:t>
            </a:r>
            <a:r>
              <a:rPr lang="en-GB" sz="2400" dirty="0" err="1" smtClean="0"/>
              <a:t>miércoles</a:t>
            </a:r>
            <a:r>
              <a:rPr lang="en-GB" sz="2400" dirty="0" smtClean="0"/>
              <a:t> </a:t>
            </a:r>
            <a:r>
              <a:rPr lang="en-GB" sz="2400" dirty="0" err="1" smtClean="0"/>
              <a:t>tenemos</a:t>
            </a:r>
            <a:r>
              <a:rPr lang="en-GB" sz="2400" dirty="0" smtClean="0"/>
              <a:t> </a:t>
            </a:r>
            <a:r>
              <a:rPr lang="en-GB" sz="2400" dirty="0" err="1" smtClean="0"/>
              <a:t>informática</a:t>
            </a:r>
            <a:r>
              <a:rPr lang="en-GB" sz="2400" dirty="0" smtClean="0"/>
              <a:t> y </a:t>
            </a:r>
            <a:r>
              <a:rPr lang="en-GB" sz="2400" dirty="0" err="1" smtClean="0"/>
              <a:t>luego</a:t>
            </a:r>
            <a:r>
              <a:rPr lang="en-GB" sz="2400" dirty="0" smtClean="0"/>
              <a:t> </a:t>
            </a:r>
            <a:r>
              <a:rPr lang="en-GB" sz="2400" dirty="0" err="1" smtClean="0"/>
              <a:t>una</a:t>
            </a:r>
            <a:r>
              <a:rPr lang="en-GB" sz="2400" dirty="0" smtClean="0"/>
              <a:t> </a:t>
            </a:r>
            <a:r>
              <a:rPr lang="en-GB" sz="2400" dirty="0" err="1" smtClean="0"/>
              <a:t>hora</a:t>
            </a:r>
            <a:r>
              <a:rPr lang="en-GB" sz="2400" dirty="0" smtClean="0"/>
              <a:t> de </a:t>
            </a:r>
            <a:r>
              <a:rPr lang="en-GB" sz="2400" dirty="0" err="1" smtClean="0"/>
              <a:t>tecnología</a:t>
            </a:r>
            <a:r>
              <a:rPr lang="en-GB" sz="2400" dirty="0" smtClean="0"/>
              <a:t>.</a:t>
            </a:r>
          </a:p>
          <a:p>
            <a:pPr marL="342900" indent="-342900">
              <a:buAutoNum type="arabicPeriod"/>
            </a:pPr>
            <a:r>
              <a:rPr lang="en-GB" sz="2400" dirty="0" smtClean="0"/>
              <a:t>Los </a:t>
            </a:r>
            <a:r>
              <a:rPr lang="en-GB" sz="2400" dirty="0" err="1" smtClean="0"/>
              <a:t>miércoles</a:t>
            </a:r>
            <a:r>
              <a:rPr lang="en-GB" sz="2400" dirty="0" smtClean="0"/>
              <a:t> </a:t>
            </a:r>
            <a:r>
              <a:rPr lang="en-GB" sz="2400" dirty="0" err="1" smtClean="0"/>
              <a:t>tenemos</a:t>
            </a:r>
            <a:r>
              <a:rPr lang="en-GB" sz="2400" dirty="0" smtClean="0"/>
              <a:t> arte </a:t>
            </a:r>
            <a:r>
              <a:rPr lang="en-GB" sz="2400" dirty="0" err="1" smtClean="0"/>
              <a:t>dramático</a:t>
            </a:r>
            <a:r>
              <a:rPr lang="en-GB" sz="2400" dirty="0" smtClean="0"/>
              <a:t> y </a:t>
            </a:r>
            <a:r>
              <a:rPr lang="en-GB" sz="2400" dirty="0" err="1" smtClean="0"/>
              <a:t>luego</a:t>
            </a:r>
            <a:r>
              <a:rPr lang="en-GB" sz="2400" dirty="0" smtClean="0"/>
              <a:t> </a:t>
            </a:r>
            <a:r>
              <a:rPr lang="en-GB" sz="2400" dirty="0" err="1" smtClean="0"/>
              <a:t>justo</a:t>
            </a:r>
            <a:r>
              <a:rPr lang="en-GB" sz="2400" dirty="0" smtClean="0"/>
              <a:t> antes del </a:t>
            </a:r>
            <a:r>
              <a:rPr lang="en-GB" sz="2400" dirty="0" err="1" smtClean="0"/>
              <a:t>recreo</a:t>
            </a:r>
            <a:r>
              <a:rPr lang="en-GB" sz="2400" dirty="0" smtClean="0"/>
              <a:t>.</a:t>
            </a:r>
          </a:p>
          <a:p>
            <a:pPr marL="342900" indent="-342900">
              <a:buAutoNum type="arabicPeriod"/>
            </a:pPr>
            <a:r>
              <a:rPr lang="en-GB" sz="2400" dirty="0" smtClean="0"/>
              <a:t>La </a:t>
            </a:r>
            <a:r>
              <a:rPr lang="en-GB" sz="2400" dirty="0" err="1" smtClean="0"/>
              <a:t>tarde</a:t>
            </a:r>
            <a:r>
              <a:rPr lang="en-GB" sz="2400" dirty="0" smtClean="0"/>
              <a:t> </a:t>
            </a:r>
            <a:r>
              <a:rPr lang="en-GB" sz="2400" dirty="0" err="1" smtClean="0"/>
              <a:t>empieza</a:t>
            </a:r>
            <a:r>
              <a:rPr lang="en-GB" sz="2400" dirty="0" smtClean="0"/>
              <a:t> con </a:t>
            </a:r>
            <a:r>
              <a:rPr lang="en-GB" sz="2400" dirty="0" err="1" smtClean="0"/>
              <a:t>informática</a:t>
            </a:r>
            <a:r>
              <a:rPr lang="en-GB" sz="2400" dirty="0" smtClean="0"/>
              <a:t>.</a:t>
            </a:r>
          </a:p>
          <a:p>
            <a:pPr marL="342900" indent="-342900">
              <a:buAutoNum type="arabicPeriod"/>
            </a:pPr>
            <a:r>
              <a:rPr lang="en-GB" sz="2400" dirty="0" smtClean="0"/>
              <a:t>Los </a:t>
            </a:r>
            <a:r>
              <a:rPr lang="en-GB" sz="2400" dirty="0" err="1" smtClean="0"/>
              <a:t>jueves</a:t>
            </a:r>
            <a:r>
              <a:rPr lang="en-GB" sz="2400" dirty="0" smtClean="0"/>
              <a:t> </a:t>
            </a:r>
            <a:r>
              <a:rPr lang="en-GB" sz="2400" dirty="0" err="1" smtClean="0"/>
              <a:t>tenemos</a:t>
            </a:r>
            <a:r>
              <a:rPr lang="en-GB" sz="2400" dirty="0" smtClean="0"/>
              <a:t> </a:t>
            </a:r>
            <a:r>
              <a:rPr lang="en-GB" sz="2400" dirty="0" err="1" smtClean="0"/>
              <a:t>geografía</a:t>
            </a:r>
            <a:r>
              <a:rPr lang="en-GB" sz="2400" dirty="0" smtClean="0"/>
              <a:t> antes del </a:t>
            </a:r>
            <a:r>
              <a:rPr lang="en-GB" sz="2400" dirty="0" err="1" smtClean="0"/>
              <a:t>recreo</a:t>
            </a:r>
            <a:r>
              <a:rPr lang="en-GB" sz="2400" dirty="0" smtClean="0"/>
              <a:t>.</a:t>
            </a:r>
          </a:p>
          <a:p>
            <a:pPr marL="342900" indent="-342900">
              <a:buAutoNum type="arabicPeriod"/>
            </a:pPr>
            <a:r>
              <a:rPr lang="en-GB" sz="2400" dirty="0" smtClean="0"/>
              <a:t>Los </a:t>
            </a:r>
            <a:r>
              <a:rPr lang="en-GB" sz="2400" dirty="0" err="1" smtClean="0"/>
              <a:t>viernes</a:t>
            </a:r>
            <a:r>
              <a:rPr lang="en-GB" sz="2400" dirty="0" smtClean="0"/>
              <a:t> </a:t>
            </a:r>
            <a:r>
              <a:rPr lang="en-GB" sz="2400" dirty="0" err="1" smtClean="0"/>
              <a:t>tenemos</a:t>
            </a:r>
            <a:r>
              <a:rPr lang="en-GB" sz="2400" dirty="0" smtClean="0"/>
              <a:t> </a:t>
            </a:r>
            <a:r>
              <a:rPr lang="en-GB" sz="2400" dirty="0" err="1" smtClean="0"/>
              <a:t>una</a:t>
            </a:r>
            <a:r>
              <a:rPr lang="en-GB" sz="2400" dirty="0" smtClean="0"/>
              <a:t> </a:t>
            </a:r>
            <a:r>
              <a:rPr lang="en-GB" sz="2400" dirty="0" err="1" smtClean="0"/>
              <a:t>clase</a:t>
            </a:r>
            <a:r>
              <a:rPr lang="en-GB" sz="2400" dirty="0" smtClean="0"/>
              <a:t> de </a:t>
            </a:r>
            <a:r>
              <a:rPr lang="en-GB" sz="2400" dirty="0" err="1" smtClean="0"/>
              <a:t>lengua</a:t>
            </a:r>
            <a:r>
              <a:rPr lang="en-GB" sz="2400" dirty="0" smtClean="0"/>
              <a:t> </a:t>
            </a:r>
            <a:r>
              <a:rPr lang="en-GB" sz="2400" dirty="0" err="1" smtClean="0"/>
              <a:t>extranjera</a:t>
            </a:r>
            <a:r>
              <a:rPr lang="en-GB" sz="2400" dirty="0" smtClean="0"/>
              <a:t> </a:t>
            </a:r>
            <a:r>
              <a:rPr lang="en-GB" sz="2400" dirty="0" err="1" smtClean="0"/>
              <a:t>que</a:t>
            </a:r>
            <a:r>
              <a:rPr lang="en-GB" sz="2400" dirty="0" smtClean="0"/>
              <a:t> me </a:t>
            </a:r>
            <a:r>
              <a:rPr lang="en-GB" sz="2400" dirty="0" err="1" smtClean="0"/>
              <a:t>gusta</a:t>
            </a:r>
            <a:r>
              <a:rPr lang="en-GB" sz="2400" dirty="0" smtClean="0"/>
              <a:t> mucho.</a:t>
            </a:r>
          </a:p>
          <a:p>
            <a:pPr marL="342900" indent="-342900">
              <a:buAutoNum type="arabicPeriod"/>
            </a:pPr>
            <a:r>
              <a:rPr lang="en-GB" sz="2400" dirty="0" smtClean="0"/>
              <a:t>La </a:t>
            </a:r>
            <a:r>
              <a:rPr lang="en-GB" sz="2400" dirty="0" err="1" smtClean="0"/>
              <a:t>última</a:t>
            </a:r>
            <a:r>
              <a:rPr lang="en-GB" sz="2400" dirty="0" smtClean="0"/>
              <a:t> </a:t>
            </a:r>
            <a:r>
              <a:rPr lang="en-GB" sz="2400" dirty="0" err="1" smtClean="0"/>
              <a:t>clase</a:t>
            </a:r>
            <a:r>
              <a:rPr lang="en-GB" sz="2400" dirty="0" smtClean="0"/>
              <a:t> de la </a:t>
            </a:r>
            <a:r>
              <a:rPr lang="en-GB" sz="2400" dirty="0" err="1" smtClean="0"/>
              <a:t>semana</a:t>
            </a:r>
            <a:r>
              <a:rPr lang="en-GB" sz="2400" dirty="0" smtClean="0"/>
              <a:t> </a:t>
            </a:r>
            <a:r>
              <a:rPr lang="en-GB" sz="2400" dirty="0" err="1" smtClean="0"/>
              <a:t>es</a:t>
            </a:r>
            <a:r>
              <a:rPr lang="en-GB" sz="2400" dirty="0" smtClean="0"/>
              <a:t> </a:t>
            </a:r>
            <a:r>
              <a:rPr lang="en-GB" sz="2400" dirty="0" err="1" smtClean="0"/>
              <a:t>ciencias</a:t>
            </a:r>
            <a:r>
              <a:rPr lang="en-GB" sz="2400" dirty="0" smtClean="0"/>
              <a:t> y </a:t>
            </a:r>
            <a:r>
              <a:rPr lang="en-GB" sz="2400" dirty="0" err="1" smtClean="0"/>
              <a:t>eso</a:t>
            </a:r>
            <a:r>
              <a:rPr lang="en-GB" sz="2400" dirty="0" smtClean="0"/>
              <a:t> no me </a:t>
            </a:r>
            <a:r>
              <a:rPr lang="en-GB" sz="2400" dirty="0" err="1" smtClean="0"/>
              <a:t>importa</a:t>
            </a:r>
            <a:r>
              <a:rPr lang="en-GB" sz="2400" dirty="0" smtClean="0"/>
              <a:t> </a:t>
            </a:r>
            <a:r>
              <a:rPr lang="en-GB" sz="2400" dirty="0" err="1" smtClean="0"/>
              <a:t>demasiado</a:t>
            </a:r>
            <a:r>
              <a:rPr lang="en-GB" sz="2400" dirty="0" smtClean="0"/>
              <a:t>.</a:t>
            </a:r>
          </a:p>
          <a:p>
            <a:pPr marL="342900" indent="-342900">
              <a:buAutoNum type="arabicPeriod"/>
            </a:pPr>
            <a:endParaRPr lang="en-GB" sz="1700" dirty="0" smtClean="0"/>
          </a:p>
          <a:p>
            <a:pPr marL="342900" indent="-342900">
              <a:buAutoNum type="arabicPeriod"/>
            </a:pPr>
            <a:endParaRPr lang="en-GB" sz="1700" dirty="0" smtClean="0"/>
          </a:p>
          <a:p>
            <a:endParaRPr lang="en-GB" sz="1700" b="1" u="sng"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1718827164"/>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217634"/>
          </a:xfrm>
          <a:prstGeom prst="rect">
            <a:avLst/>
          </a:prstGeom>
        </p:spPr>
        <p:txBody>
          <a:bodyPr wrap="square">
            <a:spAutoFit/>
          </a:bodyPr>
          <a:lstStyle/>
          <a:p>
            <a:endParaRPr lang="en-GB" dirty="0" smtClean="0"/>
          </a:p>
          <a:p>
            <a:r>
              <a:rPr lang="en-GB" sz="2400" b="1" u="sng" dirty="0" smtClean="0"/>
              <a:t>¿</a:t>
            </a:r>
            <a:r>
              <a:rPr lang="en-GB" sz="2400" b="1" u="sng" dirty="0" err="1" smtClean="0"/>
              <a:t>Cómo</a:t>
            </a:r>
            <a:r>
              <a:rPr lang="en-GB" sz="2400" b="1" u="sng" dirty="0" smtClean="0"/>
              <a:t> </a:t>
            </a:r>
            <a:r>
              <a:rPr lang="en-GB" sz="2400" b="1" u="sng" dirty="0" err="1" smtClean="0"/>
              <a:t>eres</a:t>
            </a:r>
            <a:r>
              <a:rPr lang="en-GB" sz="2400" b="1" u="sng" dirty="0" smtClean="0"/>
              <a:t>?</a:t>
            </a:r>
          </a:p>
          <a:p>
            <a:endParaRPr lang="en-GB" sz="2400" dirty="0" smtClean="0"/>
          </a:p>
          <a:p>
            <a:r>
              <a:rPr lang="en-GB" sz="2400" b="1" dirty="0" smtClean="0"/>
              <a:t>Listen to descriptions of 5 Spanish teenagers and make notes in English.</a:t>
            </a:r>
          </a:p>
          <a:p>
            <a:endParaRPr lang="en-GB" sz="2400" b="1" dirty="0" smtClean="0"/>
          </a:p>
          <a:p>
            <a:r>
              <a:rPr lang="en-GB" sz="2400" b="1" dirty="0" smtClean="0"/>
              <a:t>Example</a:t>
            </a:r>
          </a:p>
          <a:p>
            <a:endParaRPr lang="en-GB" sz="2400" b="1" dirty="0" smtClean="0"/>
          </a:p>
          <a:p>
            <a:r>
              <a:rPr lang="en-GB" sz="2400" b="1" dirty="0" smtClean="0"/>
              <a:t>Ana – 16, from Spain, short, blue eyes, long black hair</a:t>
            </a:r>
          </a:p>
          <a:p>
            <a:endParaRPr lang="en-GB" sz="2400" b="1" dirty="0" smtClean="0"/>
          </a:p>
          <a:p>
            <a:endParaRPr lang="en-GB" sz="2400" b="1" dirty="0" smtClean="0"/>
          </a:p>
          <a:p>
            <a:endParaRPr lang="en-GB" sz="2400" b="1" dirty="0" smtClean="0"/>
          </a:p>
          <a:p>
            <a:pPr marL="457200" indent="-457200">
              <a:buAutoNum type="arabicPeriod"/>
            </a:pPr>
            <a:r>
              <a:rPr lang="en-GB" sz="2400" dirty="0" smtClean="0"/>
              <a:t>Sandra</a:t>
            </a:r>
          </a:p>
          <a:p>
            <a:pPr marL="457200" indent="-457200">
              <a:buAutoNum type="arabicPeriod"/>
            </a:pPr>
            <a:r>
              <a:rPr lang="en-GB" sz="2400" dirty="0" smtClean="0"/>
              <a:t>Enrique</a:t>
            </a:r>
          </a:p>
          <a:p>
            <a:pPr marL="457200" indent="-457200">
              <a:buAutoNum type="arabicPeriod"/>
            </a:pPr>
            <a:r>
              <a:rPr lang="en-GB" sz="2400" dirty="0" smtClean="0"/>
              <a:t>Catalina</a:t>
            </a:r>
          </a:p>
          <a:p>
            <a:pPr marL="457200" indent="-457200">
              <a:buAutoNum type="arabicPeriod"/>
            </a:pPr>
            <a:r>
              <a:rPr lang="en-GB" sz="2400" dirty="0" smtClean="0"/>
              <a:t>José</a:t>
            </a:r>
          </a:p>
          <a:p>
            <a:pPr marL="457200" indent="-457200">
              <a:buAutoNum type="arabicPeriod"/>
            </a:pPr>
            <a:r>
              <a:rPr lang="en-GB" sz="2400" dirty="0" smtClean="0"/>
              <a:t>Sara</a:t>
            </a:r>
          </a:p>
          <a:p>
            <a:pPr marL="342900" indent="-342900"/>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MH900018807.JPG"/>
          <p:cNvPicPr>
            <a:picLocks noChangeAspect="1"/>
          </p:cNvPicPr>
          <p:nvPr/>
        </p:nvPicPr>
        <p:blipFill>
          <a:blip r:embed="rId2"/>
          <a:stretch>
            <a:fillRect/>
          </a:stretch>
        </p:blipFill>
        <p:spPr>
          <a:xfrm>
            <a:off x="3707904" y="3573016"/>
            <a:ext cx="4034914" cy="3096344"/>
          </a:xfrm>
          <a:prstGeom prst="rect">
            <a:avLst/>
          </a:prstGeom>
        </p:spPr>
      </p:pic>
    </p:spTree>
    <p:extLst>
      <p:ext uri="{BB962C8B-B14F-4D97-AF65-F5344CB8AC3E}">
        <p14:creationId xmlns:p14="http://schemas.microsoft.com/office/powerpoint/2010/main" val="242792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555641"/>
          </a:xfrm>
          <a:prstGeom prst="rect">
            <a:avLst/>
          </a:prstGeom>
        </p:spPr>
        <p:txBody>
          <a:bodyPr wrap="square">
            <a:spAutoFit/>
          </a:bodyPr>
          <a:lstStyle/>
          <a:p>
            <a:endParaRPr lang="en-GB" dirty="0" smtClean="0"/>
          </a:p>
          <a:p>
            <a:r>
              <a:rPr lang="en-GB" sz="2400" b="1" u="sng" dirty="0" err="1" smtClean="0"/>
              <a:t>Mis</a:t>
            </a:r>
            <a:r>
              <a:rPr lang="en-GB" sz="2400" b="1" u="sng" dirty="0" smtClean="0"/>
              <a:t> </a:t>
            </a:r>
            <a:r>
              <a:rPr lang="en-GB" sz="2400" b="1" u="sng" dirty="0" err="1" smtClean="0"/>
              <a:t>asignaturas</a:t>
            </a:r>
            <a:endParaRPr lang="en-GB" sz="2400" b="1" u="sng" dirty="0" smtClean="0"/>
          </a:p>
          <a:p>
            <a:endParaRPr lang="en-GB" sz="2400" dirty="0" smtClean="0"/>
          </a:p>
          <a:p>
            <a:r>
              <a:rPr lang="en-GB" sz="2400" b="1" dirty="0" smtClean="0"/>
              <a:t>Listen to </a:t>
            </a:r>
            <a:r>
              <a:rPr lang="en-GB" sz="2400" b="1" dirty="0" err="1" smtClean="0"/>
              <a:t>Yésica</a:t>
            </a:r>
            <a:r>
              <a:rPr lang="en-GB" sz="2400" b="1" dirty="0" smtClean="0"/>
              <a:t> and </a:t>
            </a:r>
            <a:r>
              <a:rPr lang="en-GB" sz="2400" b="1" dirty="0" err="1" smtClean="0"/>
              <a:t>Martín</a:t>
            </a:r>
            <a:r>
              <a:rPr lang="en-GB" sz="2400" b="1" dirty="0" smtClean="0"/>
              <a:t> talking about their subjects and answer </a:t>
            </a:r>
          </a:p>
          <a:p>
            <a:r>
              <a:rPr lang="en-GB" sz="2400" b="1" dirty="0" smtClean="0"/>
              <a:t>the questions below.</a:t>
            </a:r>
            <a:endParaRPr lang="en-GB" sz="2400" dirty="0" smtClean="0"/>
          </a:p>
          <a:p>
            <a:pPr marL="457200" indent="-457200">
              <a:lnSpc>
                <a:spcPct val="150000"/>
              </a:lnSpc>
              <a:buAutoNum type="arabicPeriod"/>
            </a:pPr>
            <a:r>
              <a:rPr lang="en-GB" sz="2400" dirty="0" smtClean="0"/>
              <a:t>What does </a:t>
            </a:r>
            <a:r>
              <a:rPr lang="en-GB" sz="2400" dirty="0" err="1" smtClean="0"/>
              <a:t>Yésica</a:t>
            </a:r>
            <a:r>
              <a:rPr lang="en-GB" sz="2400" dirty="0" smtClean="0"/>
              <a:t> think of science?</a:t>
            </a:r>
          </a:p>
          <a:p>
            <a:pPr marL="457200" indent="-457200">
              <a:lnSpc>
                <a:spcPct val="150000"/>
              </a:lnSpc>
              <a:buAutoNum type="arabicPeriod"/>
            </a:pPr>
            <a:r>
              <a:rPr lang="en-GB" sz="2400" dirty="0" smtClean="0"/>
              <a:t>What does </a:t>
            </a:r>
            <a:r>
              <a:rPr lang="en-GB" sz="2400" dirty="0" err="1" smtClean="0"/>
              <a:t>Martín</a:t>
            </a:r>
            <a:r>
              <a:rPr lang="en-GB" sz="2400" dirty="0" smtClean="0"/>
              <a:t> love and why?</a:t>
            </a:r>
          </a:p>
          <a:p>
            <a:pPr marL="457200" indent="-457200">
              <a:lnSpc>
                <a:spcPct val="150000"/>
              </a:lnSpc>
              <a:buFontTx/>
              <a:buAutoNum type="arabicPeriod"/>
            </a:pPr>
            <a:r>
              <a:rPr lang="en-GB" sz="2400" dirty="0" smtClean="0"/>
              <a:t>What does </a:t>
            </a:r>
            <a:r>
              <a:rPr lang="en-GB" sz="2400" dirty="0" err="1" smtClean="0"/>
              <a:t>Yésica</a:t>
            </a:r>
            <a:r>
              <a:rPr lang="en-GB" sz="2400" dirty="0" smtClean="0"/>
              <a:t> think of history and geography?</a:t>
            </a:r>
          </a:p>
          <a:p>
            <a:pPr marL="457200" indent="-457200">
              <a:lnSpc>
                <a:spcPct val="150000"/>
              </a:lnSpc>
              <a:buAutoNum type="arabicPeriod"/>
            </a:pPr>
            <a:r>
              <a:rPr lang="en-GB" sz="2400" dirty="0" smtClean="0"/>
              <a:t>What does </a:t>
            </a:r>
            <a:r>
              <a:rPr lang="en-GB" sz="2400" dirty="0" err="1" smtClean="0"/>
              <a:t>Martín</a:t>
            </a:r>
            <a:r>
              <a:rPr lang="en-GB" sz="2400" dirty="0" smtClean="0"/>
              <a:t> think of history and geography? </a:t>
            </a:r>
          </a:p>
          <a:p>
            <a:pPr marL="457200" indent="-457200">
              <a:lnSpc>
                <a:spcPct val="150000"/>
              </a:lnSpc>
              <a:buAutoNum type="arabicPeriod"/>
            </a:pPr>
            <a:r>
              <a:rPr lang="en-GB" sz="2400" dirty="0" smtClean="0"/>
              <a:t>Does </a:t>
            </a:r>
            <a:r>
              <a:rPr lang="en-GB" sz="2400" dirty="0" err="1" smtClean="0"/>
              <a:t>Yésica</a:t>
            </a:r>
            <a:r>
              <a:rPr lang="en-GB" sz="2400" dirty="0" smtClean="0"/>
              <a:t> think that their school is good?</a:t>
            </a:r>
          </a:p>
          <a:p>
            <a:pPr marL="342900" indent="-342900"/>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4" name="Picture 2"/>
          <p:cNvPicPr>
            <a:picLocks noChangeAspect="1" noChangeArrowheads="1"/>
          </p:cNvPicPr>
          <p:nvPr/>
        </p:nvPicPr>
        <p:blipFill>
          <a:blip r:embed="rId2" cstate="print"/>
          <a:srcRect/>
          <a:stretch>
            <a:fillRect/>
          </a:stretch>
        </p:blipFill>
        <p:spPr bwMode="auto">
          <a:xfrm>
            <a:off x="395536" y="4556815"/>
            <a:ext cx="2737228" cy="1827426"/>
          </a:xfrm>
          <a:prstGeom prst="rect">
            <a:avLst/>
          </a:prstGeom>
          <a:noFill/>
          <a:ln w="9525">
            <a:noFill/>
            <a:miter lim="800000"/>
            <a:headEnd/>
            <a:tailEnd/>
          </a:ln>
          <a:effectLst/>
        </p:spPr>
      </p:pic>
      <p:pic>
        <p:nvPicPr>
          <p:cNvPr id="5" name="Picture 4" descr="MH900401573.JPG"/>
          <p:cNvPicPr>
            <a:picLocks noChangeAspect="1"/>
          </p:cNvPicPr>
          <p:nvPr/>
        </p:nvPicPr>
        <p:blipFill>
          <a:blip r:embed="rId3" cstate="print"/>
          <a:stretch>
            <a:fillRect/>
          </a:stretch>
        </p:blipFill>
        <p:spPr>
          <a:xfrm>
            <a:off x="5868144" y="4121696"/>
            <a:ext cx="2736304" cy="2736304"/>
          </a:xfrm>
          <a:prstGeom prst="rect">
            <a:avLst/>
          </a:prstGeom>
        </p:spPr>
      </p:pic>
    </p:spTree>
    <p:extLst>
      <p:ext uri="{BB962C8B-B14F-4D97-AF65-F5344CB8AC3E}">
        <p14:creationId xmlns:p14="http://schemas.microsoft.com/office/powerpoint/2010/main" val="3171053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956298"/>
          </a:xfrm>
          <a:prstGeom prst="rect">
            <a:avLst/>
          </a:prstGeom>
        </p:spPr>
        <p:txBody>
          <a:bodyPr wrap="square">
            <a:spAutoFit/>
          </a:bodyPr>
          <a:lstStyle/>
          <a:p>
            <a:endParaRPr lang="en-GB" sz="1600" dirty="0" smtClean="0"/>
          </a:p>
          <a:p>
            <a:r>
              <a:rPr lang="en-GB" sz="2400" b="1" u="sng" dirty="0" err="1" smtClean="0"/>
              <a:t>Mis</a:t>
            </a:r>
            <a:r>
              <a:rPr lang="en-GB" sz="2400" b="1" u="sng" dirty="0" smtClean="0"/>
              <a:t> </a:t>
            </a:r>
            <a:r>
              <a:rPr lang="en-GB" sz="2400" b="1" u="sng" dirty="0" err="1" smtClean="0"/>
              <a:t>asignaturas</a:t>
            </a:r>
            <a:r>
              <a:rPr lang="en-GB" sz="2400" b="1" u="sng" dirty="0" smtClean="0"/>
              <a:t>: Transcript</a:t>
            </a:r>
          </a:p>
          <a:p>
            <a:endParaRPr lang="en-GB" sz="2400" b="1" u="sng" dirty="0" smtClean="0"/>
          </a:p>
          <a:p>
            <a:r>
              <a:rPr lang="es-ES" sz="2400" dirty="0" smtClean="0"/>
              <a:t>1 Entrevistador: ¿Qué opinas tú de las ciencias, </a:t>
            </a:r>
            <a:r>
              <a:rPr lang="es-ES" sz="2400" dirty="0" err="1" smtClean="0"/>
              <a:t>Yésica</a:t>
            </a:r>
            <a:r>
              <a:rPr lang="es-ES" sz="2400" dirty="0" smtClean="0"/>
              <a:t>?</a:t>
            </a:r>
          </a:p>
          <a:p>
            <a:r>
              <a:rPr lang="es-ES" sz="2400" dirty="0" err="1" smtClean="0"/>
              <a:t>Yésica</a:t>
            </a:r>
            <a:r>
              <a:rPr lang="es-ES" sz="2400" dirty="0" smtClean="0"/>
              <a:t>: No las aguanto. Son muy difíciles y el profesor no hace más que gritar.</a:t>
            </a:r>
          </a:p>
          <a:p>
            <a:r>
              <a:rPr lang="en-GB" sz="2400" dirty="0" smtClean="0"/>
              <a:t>2 E: ¿</a:t>
            </a:r>
            <a:r>
              <a:rPr lang="en-GB" sz="2400" dirty="0" err="1" smtClean="0"/>
              <a:t>Martín</a:t>
            </a:r>
            <a:r>
              <a:rPr lang="en-GB" sz="2400" dirty="0" smtClean="0"/>
              <a:t>, </a:t>
            </a:r>
            <a:r>
              <a:rPr lang="en-GB" sz="2400" dirty="0" err="1" smtClean="0"/>
              <a:t>tienes</a:t>
            </a:r>
            <a:r>
              <a:rPr lang="en-GB" sz="2400" dirty="0" smtClean="0"/>
              <a:t> </a:t>
            </a:r>
            <a:r>
              <a:rPr lang="en-GB" sz="2400" dirty="0" err="1" smtClean="0"/>
              <a:t>una</a:t>
            </a:r>
            <a:r>
              <a:rPr lang="en-GB" sz="2400" dirty="0" smtClean="0"/>
              <a:t> </a:t>
            </a:r>
            <a:r>
              <a:rPr lang="en-GB" sz="2400" dirty="0" err="1" smtClean="0"/>
              <a:t>asignatura</a:t>
            </a:r>
            <a:r>
              <a:rPr lang="en-GB" sz="2400" dirty="0" smtClean="0"/>
              <a:t> </a:t>
            </a:r>
            <a:r>
              <a:rPr lang="en-GB" sz="2400" dirty="0" err="1" smtClean="0"/>
              <a:t>preferida</a:t>
            </a:r>
            <a:r>
              <a:rPr lang="en-GB" sz="2400" dirty="0" smtClean="0"/>
              <a:t> o un </a:t>
            </a:r>
            <a:r>
              <a:rPr lang="en-GB" sz="2400" dirty="0" err="1" smtClean="0"/>
              <a:t>profesor</a:t>
            </a:r>
            <a:r>
              <a:rPr lang="en-GB" sz="2400" dirty="0" smtClean="0"/>
              <a:t> </a:t>
            </a:r>
            <a:r>
              <a:rPr lang="en-GB" sz="2400" dirty="0" err="1" smtClean="0"/>
              <a:t>preferido</a:t>
            </a:r>
            <a:r>
              <a:rPr lang="en-GB" sz="2400" dirty="0" smtClean="0"/>
              <a:t>?</a:t>
            </a:r>
          </a:p>
          <a:p>
            <a:r>
              <a:rPr lang="es-ES" sz="2400" dirty="0" smtClean="0"/>
              <a:t>Martín: Me encantan los idiomas. Saco buenas notas porque mi profesor explica muy bien las </a:t>
            </a:r>
            <a:r>
              <a:rPr lang="en-GB" sz="2400" dirty="0" err="1" smtClean="0"/>
              <a:t>cosas</a:t>
            </a:r>
            <a:r>
              <a:rPr lang="en-GB" sz="2400" dirty="0" smtClean="0"/>
              <a:t>. Me </a:t>
            </a:r>
            <a:r>
              <a:rPr lang="en-GB" sz="2400" dirty="0" err="1" smtClean="0"/>
              <a:t>ayuda</a:t>
            </a:r>
            <a:r>
              <a:rPr lang="en-GB" sz="2400" dirty="0" smtClean="0"/>
              <a:t> mucho.</a:t>
            </a:r>
          </a:p>
          <a:p>
            <a:r>
              <a:rPr lang="es-ES" sz="2400" dirty="0" smtClean="0"/>
              <a:t>3 E: ¿Qué piensas de la historia y la geografía, </a:t>
            </a:r>
            <a:r>
              <a:rPr lang="es-ES" sz="2400" dirty="0" err="1" smtClean="0"/>
              <a:t>Yésica</a:t>
            </a:r>
            <a:r>
              <a:rPr lang="es-ES" sz="2400" dirty="0" smtClean="0"/>
              <a:t>?</a:t>
            </a:r>
          </a:p>
          <a:p>
            <a:r>
              <a:rPr lang="es-ES" sz="2400" dirty="0" smtClean="0"/>
              <a:t>Y: No están mal. El Señor Montoya enseña bien, pero nos pone demasiados deberes.</a:t>
            </a:r>
          </a:p>
          <a:p>
            <a:r>
              <a:rPr lang="es-ES" sz="2400" dirty="0" smtClean="0"/>
              <a:t>4 E: ¿Y tu qué opinas, Martín?</a:t>
            </a:r>
          </a:p>
          <a:p>
            <a:r>
              <a:rPr lang="es-ES" sz="2400" dirty="0" smtClean="0"/>
              <a:t>M Estoy de acuerdo con </a:t>
            </a:r>
            <a:r>
              <a:rPr lang="es-ES" sz="2400" dirty="0" err="1" smtClean="0"/>
              <a:t>Yésica</a:t>
            </a:r>
            <a:r>
              <a:rPr lang="es-ES" sz="2400" dirty="0" smtClean="0"/>
              <a:t>. Considero que estas asignaturas están bien, pero que el profesor nos hace escribir demasiado y es en realidad bastante aburrido.</a:t>
            </a:r>
          </a:p>
          <a:p>
            <a:r>
              <a:rPr lang="es-ES" sz="2400" dirty="0" smtClean="0"/>
              <a:t>5 E: ¿Entonces crees tú </a:t>
            </a:r>
            <a:r>
              <a:rPr lang="es-ES" sz="2400" dirty="0" err="1" smtClean="0"/>
              <a:t>Yésica</a:t>
            </a:r>
            <a:r>
              <a:rPr lang="es-ES" sz="2400" dirty="0" smtClean="0"/>
              <a:t> que nuestro cole es bueno?</a:t>
            </a:r>
          </a:p>
          <a:p>
            <a:r>
              <a:rPr lang="es-ES" sz="2400" dirty="0" smtClean="0"/>
              <a:t>Y :Pues sí. Nos hacen trabajar mucho y así aprobaremos los exámenes, que es lo importante. Creo </a:t>
            </a:r>
            <a:r>
              <a:rPr lang="en-GB" sz="2400" dirty="0" err="1" smtClean="0"/>
              <a:t>que</a:t>
            </a:r>
            <a:r>
              <a:rPr lang="en-GB" sz="2400" dirty="0" smtClean="0"/>
              <a:t> </a:t>
            </a:r>
            <a:r>
              <a:rPr lang="en-GB" sz="2400" dirty="0" err="1" smtClean="0"/>
              <a:t>tienes</a:t>
            </a:r>
            <a:r>
              <a:rPr lang="en-GB" sz="2400" dirty="0" smtClean="0"/>
              <a:t> </a:t>
            </a:r>
            <a:r>
              <a:rPr lang="en-GB" sz="2400" dirty="0" err="1" smtClean="0"/>
              <a:t>razón</a:t>
            </a:r>
            <a:r>
              <a:rPr lang="en-GB" sz="2400" dirty="0" smtClean="0"/>
              <a:t>.</a:t>
            </a:r>
            <a:endParaRPr lang="en-GB" sz="2400" u="sng"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2815154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186309"/>
          </a:xfrm>
          <a:prstGeom prst="rect">
            <a:avLst/>
          </a:prstGeom>
        </p:spPr>
        <p:txBody>
          <a:bodyPr wrap="square">
            <a:spAutoFit/>
          </a:bodyPr>
          <a:lstStyle/>
          <a:p>
            <a:endParaRPr lang="en-GB" dirty="0" smtClean="0"/>
          </a:p>
          <a:p>
            <a:r>
              <a:rPr lang="en-GB" sz="2400" b="1" u="sng" dirty="0" smtClean="0"/>
              <a:t>El </a:t>
            </a:r>
            <a:r>
              <a:rPr lang="en-GB" sz="2400" b="1" u="sng" dirty="0" err="1" smtClean="0"/>
              <a:t>cole</a:t>
            </a:r>
            <a:r>
              <a:rPr lang="en-GB" sz="2400" b="1" u="sng" dirty="0" smtClean="0"/>
              <a:t> del </a:t>
            </a:r>
            <a:r>
              <a:rPr lang="en-GB" sz="2400" b="1" u="sng" dirty="0" err="1" smtClean="0"/>
              <a:t>futuro</a:t>
            </a:r>
            <a:endParaRPr lang="en-GB" sz="2400" b="1" u="sng" dirty="0" smtClean="0"/>
          </a:p>
          <a:p>
            <a:endParaRPr lang="en-GB" sz="2400" dirty="0" smtClean="0"/>
          </a:p>
          <a:p>
            <a:r>
              <a:rPr lang="en-GB" sz="2400" b="1" dirty="0" smtClean="0"/>
              <a:t>Listen to Juan and </a:t>
            </a:r>
            <a:r>
              <a:rPr lang="en-GB" sz="2400" b="1" dirty="0" err="1" smtClean="0"/>
              <a:t>Nuria</a:t>
            </a:r>
            <a:r>
              <a:rPr lang="en-GB" sz="2400" b="1" dirty="0" smtClean="0"/>
              <a:t> discuss the school of the future and decide if the following statements are TRUE or FALSE.</a:t>
            </a:r>
          </a:p>
          <a:p>
            <a:endParaRPr lang="en-GB" sz="2400" b="1" dirty="0" smtClean="0"/>
          </a:p>
          <a:p>
            <a:pPr marL="342900" indent="-342900">
              <a:buAutoNum type="arabicPeriod"/>
            </a:pPr>
            <a:r>
              <a:rPr lang="en-GB" sz="2400" dirty="0" err="1" smtClean="0"/>
              <a:t>Nuria</a:t>
            </a:r>
            <a:r>
              <a:rPr lang="en-GB" sz="2400" dirty="0" smtClean="0"/>
              <a:t> thinks the school of the future will be better.</a:t>
            </a:r>
          </a:p>
          <a:p>
            <a:pPr marL="342900" indent="-342900">
              <a:buAutoNum type="arabicPeriod"/>
            </a:pPr>
            <a:r>
              <a:rPr lang="en-GB" sz="2400" dirty="0" smtClean="0"/>
              <a:t>It will have not more than one thousand pupils.</a:t>
            </a:r>
          </a:p>
          <a:p>
            <a:pPr marL="342900" indent="-342900">
              <a:buAutoNum type="arabicPeriod"/>
            </a:pPr>
            <a:r>
              <a:rPr lang="en-GB" sz="2400" dirty="0" smtClean="0"/>
              <a:t>It will be open twelve hours a day.</a:t>
            </a:r>
          </a:p>
          <a:p>
            <a:pPr marL="342900" indent="-342900">
              <a:buAutoNum type="arabicPeriod"/>
            </a:pPr>
            <a:r>
              <a:rPr lang="en-GB" sz="2400" dirty="0" smtClean="0"/>
              <a:t>There will be no cars allowed in the road by the school.</a:t>
            </a:r>
          </a:p>
          <a:p>
            <a:pPr marL="342900" indent="-342900">
              <a:buAutoNum type="arabicPeriod"/>
            </a:pPr>
            <a:r>
              <a:rPr lang="en-GB" sz="2400" dirty="0" smtClean="0"/>
              <a:t>You will be able to study for an apprenticeship for the school.</a:t>
            </a:r>
          </a:p>
          <a:p>
            <a:pPr marL="342900" indent="-342900">
              <a:buAutoNum type="arabicPeriod"/>
            </a:pPr>
            <a:r>
              <a:rPr lang="en-GB" sz="2400" dirty="0" smtClean="0"/>
              <a:t>The teachers will still have lots of jotters to mark.</a:t>
            </a:r>
          </a:p>
          <a:p>
            <a:pPr marL="342900" indent="-342900">
              <a:buAutoNum type="arabicPeriod"/>
            </a:pPr>
            <a:r>
              <a:rPr lang="en-GB" sz="2400" dirty="0" smtClean="0"/>
              <a:t>The school could have problems with violence from pupils.</a:t>
            </a:r>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ipad2_1567432c.jpg"/>
          <p:cNvPicPr>
            <a:picLocks noChangeAspect="1"/>
          </p:cNvPicPr>
          <p:nvPr/>
        </p:nvPicPr>
        <p:blipFill>
          <a:blip r:embed="rId2" cstate="print"/>
          <a:stretch>
            <a:fillRect/>
          </a:stretch>
        </p:blipFill>
        <p:spPr>
          <a:xfrm>
            <a:off x="2915816" y="4616820"/>
            <a:ext cx="3312368" cy="2073830"/>
          </a:xfrm>
          <a:prstGeom prst="rect">
            <a:avLst/>
          </a:prstGeom>
        </p:spPr>
      </p:pic>
    </p:spTree>
    <p:extLst>
      <p:ext uri="{BB962C8B-B14F-4D97-AF65-F5344CB8AC3E}">
        <p14:creationId xmlns:p14="http://schemas.microsoft.com/office/powerpoint/2010/main" val="2755061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2492990"/>
          </a:xfrm>
          <a:prstGeom prst="rect">
            <a:avLst/>
          </a:prstGeom>
        </p:spPr>
        <p:txBody>
          <a:bodyPr wrap="square">
            <a:spAutoFit/>
          </a:bodyPr>
          <a:lstStyle/>
          <a:p>
            <a:endParaRPr lang="en-GB" dirty="0" smtClean="0"/>
          </a:p>
          <a:p>
            <a:r>
              <a:rPr lang="en-GB" sz="2400" b="1" u="sng" dirty="0" smtClean="0"/>
              <a:t>El </a:t>
            </a:r>
            <a:r>
              <a:rPr lang="en-GB" sz="2400" b="1" u="sng" dirty="0" err="1" smtClean="0"/>
              <a:t>cole</a:t>
            </a:r>
            <a:r>
              <a:rPr lang="en-GB" sz="2400" b="1" u="sng" dirty="0" smtClean="0"/>
              <a:t> del </a:t>
            </a:r>
            <a:r>
              <a:rPr lang="en-GB" sz="2400" b="1" u="sng" dirty="0" err="1" smtClean="0"/>
              <a:t>futuro</a:t>
            </a:r>
            <a:r>
              <a:rPr lang="en-GB" sz="2400" b="1" u="sng" dirty="0" smtClean="0"/>
              <a:t>: transcript</a:t>
            </a:r>
          </a:p>
          <a:p>
            <a:endParaRPr lang="en-GB" sz="2400"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18434" name="Picture 2"/>
          <p:cNvPicPr>
            <a:picLocks noChangeAspect="1" noChangeArrowheads="1"/>
          </p:cNvPicPr>
          <p:nvPr/>
        </p:nvPicPr>
        <p:blipFill>
          <a:blip r:embed="rId2"/>
          <a:srcRect/>
          <a:stretch>
            <a:fillRect/>
          </a:stretch>
        </p:blipFill>
        <p:spPr bwMode="auto">
          <a:xfrm>
            <a:off x="0" y="548680"/>
            <a:ext cx="8100392" cy="6309320"/>
          </a:xfrm>
          <a:prstGeom prst="rect">
            <a:avLst/>
          </a:prstGeom>
          <a:noFill/>
          <a:ln w="9525">
            <a:noFill/>
            <a:miter lim="800000"/>
            <a:headEnd/>
            <a:tailEnd/>
          </a:ln>
        </p:spPr>
      </p:pic>
    </p:spTree>
    <p:extLst>
      <p:ext uri="{BB962C8B-B14F-4D97-AF65-F5344CB8AC3E}">
        <p14:creationId xmlns:p14="http://schemas.microsoft.com/office/powerpoint/2010/main" val="25452736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1371600" y="1772816"/>
            <a:ext cx="6400800" cy="3865984"/>
          </a:xfrm>
        </p:spPr>
        <p:txBody>
          <a:bodyPr>
            <a:noAutofit/>
          </a:bodyPr>
          <a:lstStyle/>
          <a:p>
            <a:r>
              <a:rPr lang="en-US" sz="7500" dirty="0" smtClean="0">
                <a:solidFill>
                  <a:schemeClr val="tx1"/>
                </a:solidFill>
              </a:rPr>
              <a:t>Context 4:</a:t>
            </a:r>
          </a:p>
          <a:p>
            <a:r>
              <a:rPr lang="en-US" sz="7500" dirty="0" smtClean="0">
                <a:solidFill>
                  <a:schemeClr val="tx1"/>
                </a:solidFill>
              </a:rPr>
              <a:t>Culture</a:t>
            </a:r>
            <a:endParaRPr lang="en-US" sz="7500" dirty="0">
              <a:solidFill>
                <a:schemeClr val="tx1"/>
              </a:solidFill>
            </a:endParaRPr>
          </a:p>
        </p:txBody>
      </p:sp>
    </p:spTree>
    <p:extLst>
      <p:ext uri="{BB962C8B-B14F-4D97-AF65-F5344CB8AC3E}">
        <p14:creationId xmlns:p14="http://schemas.microsoft.com/office/powerpoint/2010/main" val="4182641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7663636"/>
          </a:xfrm>
          <a:prstGeom prst="rect">
            <a:avLst/>
          </a:prstGeom>
        </p:spPr>
        <p:txBody>
          <a:bodyPr wrap="square">
            <a:spAutoFit/>
          </a:bodyPr>
          <a:lstStyle/>
          <a:p>
            <a:endParaRPr lang="en-GB" dirty="0" smtClean="0"/>
          </a:p>
          <a:p>
            <a:r>
              <a:rPr lang="en-GB" sz="2400" b="1" u="sng" dirty="0" smtClean="0"/>
              <a:t>¿</a:t>
            </a:r>
            <a:r>
              <a:rPr lang="en-GB" sz="2400" b="1" u="sng" dirty="0" err="1" smtClean="0"/>
              <a:t>Cómo</a:t>
            </a:r>
            <a:r>
              <a:rPr lang="en-GB" sz="2400" b="1" u="sng" dirty="0" smtClean="0"/>
              <a:t> </a:t>
            </a:r>
            <a:r>
              <a:rPr lang="en-GB" sz="2400" b="1" u="sng" dirty="0" err="1" smtClean="0"/>
              <a:t>viajar</a:t>
            </a:r>
            <a:r>
              <a:rPr lang="en-GB" sz="2400" b="1" u="sng" dirty="0" smtClean="0"/>
              <a:t>?</a:t>
            </a:r>
          </a:p>
          <a:p>
            <a:endParaRPr lang="en-GB" sz="2400" dirty="0" smtClean="0"/>
          </a:p>
          <a:p>
            <a:r>
              <a:rPr lang="en-GB" sz="2400" b="1" dirty="0" smtClean="0"/>
              <a:t>What modes of transport do these young people mention?</a:t>
            </a:r>
            <a:endParaRPr lang="en-GB" sz="2400" dirty="0" smtClean="0"/>
          </a:p>
          <a:p>
            <a:pPr marL="342900" indent="-342900">
              <a:buAutoNum type="arabicPeriod"/>
            </a:pPr>
            <a:endParaRPr lang="en-GB" sz="2400" dirty="0" smtClean="0"/>
          </a:p>
          <a:p>
            <a:pPr marL="342900" indent="-342900">
              <a:lnSpc>
                <a:spcPct val="200000"/>
              </a:lnSpc>
              <a:buAutoNum type="arabicPeriod"/>
            </a:pPr>
            <a:r>
              <a:rPr lang="en-GB" sz="2400" dirty="0" smtClean="0"/>
              <a:t>Raquel</a:t>
            </a:r>
          </a:p>
          <a:p>
            <a:pPr marL="342900" indent="-342900">
              <a:lnSpc>
                <a:spcPct val="200000"/>
              </a:lnSpc>
              <a:buAutoNum type="arabicPeriod"/>
            </a:pPr>
            <a:r>
              <a:rPr lang="en-GB" sz="2400" dirty="0" smtClean="0"/>
              <a:t>Sabrina</a:t>
            </a:r>
          </a:p>
          <a:p>
            <a:pPr marL="342900" indent="-342900">
              <a:lnSpc>
                <a:spcPct val="200000"/>
              </a:lnSpc>
              <a:buAutoNum type="arabicPeriod"/>
            </a:pPr>
            <a:r>
              <a:rPr lang="en-GB" sz="2400" dirty="0" smtClean="0"/>
              <a:t>Miguel </a:t>
            </a:r>
            <a:r>
              <a:rPr lang="en-GB" sz="2400" dirty="0" err="1" smtClean="0"/>
              <a:t>Ángel</a:t>
            </a:r>
            <a:endParaRPr lang="en-GB" sz="2400" dirty="0" smtClean="0"/>
          </a:p>
          <a:p>
            <a:pPr marL="342900" indent="-342900">
              <a:lnSpc>
                <a:spcPct val="200000"/>
              </a:lnSpc>
              <a:buAutoNum type="arabicPeriod"/>
            </a:pPr>
            <a:r>
              <a:rPr lang="en-GB" sz="2400" dirty="0" err="1" smtClean="0"/>
              <a:t>Rafa</a:t>
            </a:r>
            <a:endParaRPr lang="en-GB" sz="2400" dirty="0" smtClean="0"/>
          </a:p>
          <a:p>
            <a:pPr marL="342900" indent="-342900">
              <a:lnSpc>
                <a:spcPct val="200000"/>
              </a:lnSpc>
              <a:buAutoNum type="arabicPeriod"/>
            </a:pPr>
            <a:r>
              <a:rPr lang="en-GB" sz="2400" dirty="0" smtClean="0"/>
              <a:t>Mario</a:t>
            </a:r>
          </a:p>
          <a:p>
            <a:pPr marL="342900" indent="-342900">
              <a:lnSpc>
                <a:spcPct val="200000"/>
              </a:lnSpc>
              <a:buAutoNum type="arabicPeriod"/>
            </a:pPr>
            <a:r>
              <a:rPr lang="en-GB" sz="2400" dirty="0" smtClean="0"/>
              <a:t>Enrique</a:t>
            </a:r>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5" name="Picture 4" descr="MH900386047.JPG"/>
          <p:cNvPicPr>
            <a:picLocks noChangeAspect="1"/>
          </p:cNvPicPr>
          <p:nvPr/>
        </p:nvPicPr>
        <p:blipFill>
          <a:blip r:embed="rId2"/>
          <a:stretch>
            <a:fillRect/>
          </a:stretch>
        </p:blipFill>
        <p:spPr>
          <a:xfrm>
            <a:off x="3851920" y="1844824"/>
            <a:ext cx="3816424" cy="3816424"/>
          </a:xfrm>
          <a:prstGeom prst="rect">
            <a:avLst/>
          </a:prstGeom>
        </p:spPr>
      </p:pic>
    </p:spTree>
    <p:extLst>
      <p:ext uri="{BB962C8B-B14F-4D97-AF65-F5344CB8AC3E}">
        <p14:creationId xmlns:p14="http://schemas.microsoft.com/office/powerpoint/2010/main" val="2588204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7725192"/>
          </a:xfrm>
          <a:prstGeom prst="rect">
            <a:avLst/>
          </a:prstGeom>
        </p:spPr>
        <p:txBody>
          <a:bodyPr wrap="square">
            <a:spAutoFit/>
          </a:bodyPr>
          <a:lstStyle/>
          <a:p>
            <a:endParaRPr lang="en-GB" sz="1600" dirty="0" smtClean="0"/>
          </a:p>
          <a:p>
            <a:r>
              <a:rPr lang="en-GB" sz="2000" b="1" u="sng" dirty="0" smtClean="0"/>
              <a:t>¿</a:t>
            </a:r>
            <a:r>
              <a:rPr lang="en-GB" sz="2000" b="1" u="sng" dirty="0" err="1" smtClean="0"/>
              <a:t>Cómo</a:t>
            </a:r>
            <a:r>
              <a:rPr lang="en-GB" sz="2000" b="1" u="sng" dirty="0" smtClean="0"/>
              <a:t> </a:t>
            </a:r>
            <a:r>
              <a:rPr lang="en-GB" sz="2000" b="1" u="sng" dirty="0" err="1" smtClean="0"/>
              <a:t>viajar</a:t>
            </a:r>
            <a:r>
              <a:rPr lang="en-GB" sz="2000" b="1" u="sng" dirty="0" smtClean="0"/>
              <a:t>?: Transcript</a:t>
            </a:r>
          </a:p>
          <a:p>
            <a:endParaRPr lang="en-GB" sz="2000" b="1" u="sng" dirty="0" smtClean="0"/>
          </a:p>
          <a:p>
            <a:pPr marL="457200" indent="-457200">
              <a:buAutoNum type="arabicPeriod"/>
            </a:pPr>
            <a:r>
              <a:rPr lang="es-ES" sz="2000" dirty="0" smtClean="0"/>
              <a:t>Raquel: Para ir al colegio el modo de transporte que uso es el metro. A veces voy andando con </a:t>
            </a:r>
            <a:r>
              <a:rPr lang="en-GB" sz="2000" dirty="0" err="1" smtClean="0"/>
              <a:t>mis</a:t>
            </a:r>
            <a:r>
              <a:rPr lang="en-GB" sz="2000" dirty="0" smtClean="0"/>
              <a:t> amigos.</a:t>
            </a:r>
          </a:p>
          <a:p>
            <a:pPr marL="457200" indent="-457200"/>
            <a:endParaRPr lang="en-GB" sz="2000" dirty="0" smtClean="0"/>
          </a:p>
          <a:p>
            <a:pPr marL="457200" indent="-457200">
              <a:buAutoNum type="arabicPeriod" startAt="2"/>
            </a:pPr>
            <a:r>
              <a:rPr lang="es-ES" sz="2000" dirty="0" smtClean="0"/>
              <a:t>Sabrina: A mí me gusta estar en forma así que voy todos los días en bicicleta. Sin embargo, los fines de semana cuando voy de compras voy en coche.</a:t>
            </a:r>
          </a:p>
          <a:p>
            <a:pPr marL="457200" indent="-457200"/>
            <a:endParaRPr lang="es-ES" sz="2000" dirty="0" smtClean="0"/>
          </a:p>
          <a:p>
            <a:pPr marL="457200" indent="-457200">
              <a:buAutoNum type="arabicPeriod" startAt="3"/>
            </a:pPr>
            <a:r>
              <a:rPr lang="es-ES" sz="2000" dirty="0" smtClean="0"/>
              <a:t>Miguel Ángel: Después del cole cuando visito a mis amigos, voy patinando sobre ruedas. A </a:t>
            </a:r>
            <a:r>
              <a:rPr lang="en-GB" sz="2000" dirty="0" err="1" smtClean="0"/>
              <a:t>veces</a:t>
            </a:r>
            <a:r>
              <a:rPr lang="en-GB" sz="2000" dirty="0" smtClean="0"/>
              <a:t> </a:t>
            </a:r>
            <a:r>
              <a:rPr lang="en-GB" sz="2000" dirty="0" err="1" smtClean="0"/>
              <a:t>voy</a:t>
            </a:r>
            <a:r>
              <a:rPr lang="en-GB" sz="2000" dirty="0" smtClean="0"/>
              <a:t> en </a:t>
            </a:r>
            <a:r>
              <a:rPr lang="en-GB" sz="2000" dirty="0" err="1" smtClean="0"/>
              <a:t>moto</a:t>
            </a:r>
            <a:r>
              <a:rPr lang="en-GB" sz="2000" dirty="0" smtClean="0"/>
              <a:t>.</a:t>
            </a:r>
          </a:p>
          <a:p>
            <a:pPr marL="457200" indent="-457200"/>
            <a:endParaRPr lang="en-GB" sz="2000" dirty="0" smtClean="0"/>
          </a:p>
          <a:p>
            <a:pPr marL="457200" indent="-457200">
              <a:buAutoNum type="arabicPeriod" startAt="4"/>
            </a:pPr>
            <a:r>
              <a:rPr lang="es-ES" sz="2000" dirty="0" smtClean="0"/>
              <a:t>Rafa: Para ir al colegio uso un tren de cercanías y después voy a pie. ¡Es un viaje bastante largo!</a:t>
            </a:r>
          </a:p>
          <a:p>
            <a:pPr marL="457200" indent="-457200"/>
            <a:endParaRPr lang="es-ES" sz="2000" dirty="0" smtClean="0"/>
          </a:p>
          <a:p>
            <a:pPr marL="457200" indent="-457200">
              <a:buAutoNum type="arabicPeriod" startAt="5"/>
            </a:pPr>
            <a:r>
              <a:rPr lang="es-ES" sz="2000" dirty="0" smtClean="0"/>
              <a:t>Mario: Durante la semana voy al colegio en autobús. Los fines de semana cuando trabajo viajo en </a:t>
            </a:r>
            <a:r>
              <a:rPr lang="en-GB" sz="2000" dirty="0" err="1" smtClean="0"/>
              <a:t>autocar</a:t>
            </a:r>
            <a:r>
              <a:rPr lang="en-GB" sz="2000" dirty="0" smtClean="0"/>
              <a:t>.</a:t>
            </a:r>
          </a:p>
          <a:p>
            <a:pPr marL="457200" indent="-457200"/>
            <a:endParaRPr lang="en-GB" sz="2000" dirty="0" smtClean="0"/>
          </a:p>
          <a:p>
            <a:pPr marL="457200" indent="-457200">
              <a:buAutoNum type="arabicPeriod" startAt="6"/>
            </a:pPr>
            <a:r>
              <a:rPr lang="es-ES" sz="2000" dirty="0" smtClean="0"/>
              <a:t>Enrique: Como soy famoso nunca voy andando. Siempre viajo en coche…¡en una limusina! También voy mucho en avión.</a:t>
            </a:r>
          </a:p>
          <a:p>
            <a:pPr marL="457200" indent="-457200"/>
            <a:endParaRPr lang="en-GB" sz="20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11322673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370975"/>
          </a:xfrm>
          <a:prstGeom prst="rect">
            <a:avLst/>
          </a:prstGeom>
        </p:spPr>
        <p:txBody>
          <a:bodyPr wrap="square">
            <a:spAutoFit/>
          </a:bodyPr>
          <a:lstStyle/>
          <a:p>
            <a:endParaRPr lang="en-GB" dirty="0" smtClean="0"/>
          </a:p>
          <a:p>
            <a:r>
              <a:rPr lang="en-GB" sz="2400" b="1" u="sng" dirty="0" smtClean="0"/>
              <a:t>¿</a:t>
            </a:r>
            <a:r>
              <a:rPr lang="en-GB" sz="2400" b="1" u="sng" dirty="0" err="1" smtClean="0"/>
              <a:t>Cómo</a:t>
            </a:r>
            <a:r>
              <a:rPr lang="en-GB" sz="2400" b="1" u="sng" dirty="0" smtClean="0"/>
              <a:t> </a:t>
            </a:r>
            <a:r>
              <a:rPr lang="en-GB" sz="2400" b="1" u="sng" dirty="0" err="1" smtClean="0"/>
              <a:t>vamos</a:t>
            </a:r>
            <a:r>
              <a:rPr lang="en-GB" sz="2400" b="1" u="sng" dirty="0" smtClean="0"/>
              <a:t>?</a:t>
            </a:r>
          </a:p>
          <a:p>
            <a:endParaRPr lang="en-GB" sz="2400" dirty="0" smtClean="0"/>
          </a:p>
          <a:p>
            <a:r>
              <a:rPr lang="en-GB" sz="2400" b="1" dirty="0" smtClean="0"/>
              <a:t>Listen to Marta and Alex talking about how to travel on a trip. Note the positive and negative aspects of the following. What do they decide in the end? </a:t>
            </a:r>
            <a:endParaRPr lang="en-GB" sz="2400" dirty="0" smtClean="0"/>
          </a:p>
          <a:p>
            <a:endParaRPr lang="en-GB" sz="2400" dirty="0" smtClean="0"/>
          </a:p>
          <a:p>
            <a:pPr marL="342900" indent="-342900">
              <a:lnSpc>
                <a:spcPct val="200000"/>
              </a:lnSpc>
              <a:buAutoNum type="arabicPeriod"/>
            </a:pPr>
            <a:r>
              <a:rPr lang="en-GB" sz="2400" dirty="0" smtClean="0"/>
              <a:t>Plane</a:t>
            </a:r>
          </a:p>
          <a:p>
            <a:pPr marL="342900" indent="-342900">
              <a:lnSpc>
                <a:spcPct val="200000"/>
              </a:lnSpc>
              <a:buAutoNum type="arabicPeriod"/>
            </a:pPr>
            <a:r>
              <a:rPr lang="en-GB" sz="2400" dirty="0" smtClean="0"/>
              <a:t>Boat</a:t>
            </a:r>
          </a:p>
          <a:p>
            <a:pPr marL="342900" indent="-342900">
              <a:lnSpc>
                <a:spcPct val="200000"/>
              </a:lnSpc>
              <a:buAutoNum type="arabicPeriod"/>
            </a:pPr>
            <a:r>
              <a:rPr lang="en-GB" sz="2400" dirty="0" smtClean="0"/>
              <a:t>Bus</a:t>
            </a:r>
          </a:p>
          <a:p>
            <a:pPr marL="342900" indent="-342900">
              <a:lnSpc>
                <a:spcPct val="200000"/>
              </a:lnSpc>
              <a:buAutoNum type="arabicPeriod"/>
            </a:pPr>
            <a:r>
              <a:rPr lang="en-GB" sz="2400" dirty="0" smtClean="0"/>
              <a:t>Train</a:t>
            </a:r>
          </a:p>
          <a:p>
            <a:pPr marL="342900" indent="-342900"/>
            <a:endParaRPr lang="en-GB" dirty="0" smtClean="0"/>
          </a:p>
          <a:p>
            <a:pPr marL="342900" indent="-342900"/>
            <a:endParaRPr lang="en-GB" dirty="0" smtClean="0"/>
          </a:p>
          <a:p>
            <a:pPr marL="342900" indent="-342900"/>
            <a:endParaRPr lang="en-GB" dirty="0" smtClean="0"/>
          </a:p>
        </p:txBody>
      </p:sp>
      <p:pic>
        <p:nvPicPr>
          <p:cNvPr id="3" name="Picture 2" descr="MH900157171.JPG"/>
          <p:cNvPicPr>
            <a:picLocks noChangeAspect="1"/>
          </p:cNvPicPr>
          <p:nvPr/>
        </p:nvPicPr>
        <p:blipFill>
          <a:blip r:embed="rId2"/>
          <a:stretch>
            <a:fillRect/>
          </a:stretch>
        </p:blipFill>
        <p:spPr>
          <a:xfrm>
            <a:off x="4067944" y="2204864"/>
            <a:ext cx="3095625" cy="3095625"/>
          </a:xfrm>
          <a:prstGeom prst="rect">
            <a:avLst/>
          </a:prstGeom>
        </p:spPr>
      </p:pic>
    </p:spTree>
    <p:extLst>
      <p:ext uri="{BB962C8B-B14F-4D97-AF65-F5344CB8AC3E}">
        <p14:creationId xmlns:p14="http://schemas.microsoft.com/office/powerpoint/2010/main" val="2030109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5386090"/>
          </a:xfrm>
          <a:prstGeom prst="rect">
            <a:avLst/>
          </a:prstGeom>
        </p:spPr>
        <p:txBody>
          <a:bodyPr wrap="square">
            <a:spAutoFit/>
          </a:bodyPr>
          <a:lstStyle/>
          <a:p>
            <a:endParaRPr lang="en-GB" sz="1600" dirty="0" smtClean="0"/>
          </a:p>
          <a:p>
            <a:r>
              <a:rPr lang="en-GB" sz="2000" b="1" u="sng" dirty="0" smtClean="0"/>
              <a:t>¿</a:t>
            </a:r>
            <a:r>
              <a:rPr lang="en-GB" sz="2000" b="1" u="sng" dirty="0" err="1" smtClean="0"/>
              <a:t>Cómo</a:t>
            </a:r>
            <a:r>
              <a:rPr lang="en-GB" sz="2000" b="1" u="sng" dirty="0" smtClean="0"/>
              <a:t> </a:t>
            </a:r>
            <a:r>
              <a:rPr lang="en-GB" sz="2000" b="1" u="sng" dirty="0" err="1" smtClean="0"/>
              <a:t>vamos</a:t>
            </a:r>
            <a:r>
              <a:rPr lang="en-GB" sz="2000" b="1" u="sng" dirty="0" smtClean="0"/>
              <a:t>?: Transcript</a:t>
            </a:r>
          </a:p>
          <a:p>
            <a:endParaRPr lang="en-GB" sz="2000" b="1" u="sng" dirty="0" smtClean="0"/>
          </a:p>
          <a:p>
            <a:r>
              <a:rPr lang="es-ES" sz="2000" dirty="0" smtClean="0"/>
              <a:t>Alex: ¡Así que las fechas ya están decididas! Podríamos ir en avión. Sería lo más rápido, ¡pero es más caro! Sugiero ir en barco y en autocar, ¡mucho más barato!</a:t>
            </a:r>
          </a:p>
          <a:p>
            <a:endParaRPr lang="es-ES" sz="2000" dirty="0" smtClean="0"/>
          </a:p>
          <a:p>
            <a:r>
              <a:rPr lang="es-ES" sz="2000" dirty="0" smtClean="0"/>
              <a:t>Marta: Lo que pasa es que el viaje es más largo y, ¡por supuesto!, más aburrido.</a:t>
            </a:r>
          </a:p>
          <a:p>
            <a:endParaRPr lang="es-ES" sz="2000" dirty="0" smtClean="0"/>
          </a:p>
          <a:p>
            <a:r>
              <a:rPr lang="es-ES" sz="2000" dirty="0" smtClean="0"/>
              <a:t>Alex: Entonces, quizás es más cómodo ir en tren y en barco. El tren es mucho más rápido y amplio.</a:t>
            </a:r>
          </a:p>
          <a:p>
            <a:endParaRPr lang="es-ES" sz="2000" dirty="0" smtClean="0"/>
          </a:p>
          <a:p>
            <a:r>
              <a:rPr lang="es-ES" sz="2000" dirty="0" smtClean="0"/>
              <a:t>Marta Claro. Ir en tren y barco es mucho mejor. Además, ir en barco me parece mucho más sano porque se puede salir a tomar el aire fresco.</a:t>
            </a:r>
          </a:p>
          <a:p>
            <a:endParaRPr lang="es-ES" sz="2000" dirty="0" smtClean="0"/>
          </a:p>
          <a:p>
            <a:r>
              <a:rPr lang="en-GB" sz="2000" dirty="0" smtClean="0"/>
              <a:t>Alex: ¡</a:t>
            </a:r>
            <a:r>
              <a:rPr lang="en-GB" sz="2000" dirty="0" err="1" smtClean="0"/>
              <a:t>Pues</a:t>
            </a:r>
            <a:r>
              <a:rPr lang="en-GB" sz="2000" dirty="0" smtClean="0"/>
              <a:t>, </a:t>
            </a:r>
            <a:r>
              <a:rPr lang="en-GB" sz="2000" dirty="0" err="1" smtClean="0"/>
              <a:t>ya</a:t>
            </a:r>
            <a:r>
              <a:rPr lang="en-GB" sz="2000" dirty="0" smtClean="0"/>
              <a:t> </a:t>
            </a:r>
            <a:r>
              <a:rPr lang="en-GB" sz="2000" dirty="0" err="1" smtClean="0"/>
              <a:t>está</a:t>
            </a:r>
            <a:r>
              <a:rPr lang="en-GB" sz="2000" dirty="0" smtClean="0"/>
              <a:t>!</a:t>
            </a:r>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15503953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4985980"/>
          </a:xfrm>
          <a:prstGeom prst="rect">
            <a:avLst/>
          </a:prstGeom>
        </p:spPr>
        <p:txBody>
          <a:bodyPr wrap="square">
            <a:spAutoFit/>
          </a:bodyPr>
          <a:lstStyle/>
          <a:p>
            <a:endParaRPr lang="en-GB" dirty="0" smtClean="0"/>
          </a:p>
          <a:p>
            <a:r>
              <a:rPr lang="en-GB" sz="2400" b="1" u="sng" dirty="0" err="1" smtClean="0"/>
              <a:t>Mis</a:t>
            </a:r>
            <a:r>
              <a:rPr lang="en-GB" sz="2400" b="1" u="sng" dirty="0" smtClean="0"/>
              <a:t> </a:t>
            </a:r>
            <a:r>
              <a:rPr lang="en-GB" sz="2400" b="1" u="sng" dirty="0" err="1" smtClean="0"/>
              <a:t>vacaciones</a:t>
            </a:r>
            <a:endParaRPr lang="en-GB" sz="2400" b="1" u="sng" dirty="0" smtClean="0"/>
          </a:p>
          <a:p>
            <a:endParaRPr lang="en-GB" sz="2400" dirty="0" smtClean="0"/>
          </a:p>
          <a:p>
            <a:r>
              <a:rPr lang="en-GB" sz="2400" b="1" dirty="0" smtClean="0"/>
              <a:t>Listen to 5 people talking about their holidays this year and note the following:</a:t>
            </a:r>
            <a:endParaRPr lang="en-GB" dirty="0" smtClean="0"/>
          </a:p>
          <a:p>
            <a:pPr marL="342900" indent="-342900">
              <a:buAutoNum type="arabicPeriod"/>
            </a:pPr>
            <a:endParaRPr lang="en-GB" dirty="0" smtClean="0"/>
          </a:p>
          <a:p>
            <a:pPr marL="342900" indent="-342900">
              <a:buAutoNum type="alphaUcPeriod"/>
            </a:pPr>
            <a:r>
              <a:rPr lang="en-GB" sz="2400" dirty="0" smtClean="0"/>
              <a:t>Where they’re going</a:t>
            </a:r>
          </a:p>
          <a:p>
            <a:pPr marL="342900" indent="-342900">
              <a:buAutoNum type="alphaUcPeriod"/>
            </a:pPr>
            <a:r>
              <a:rPr lang="en-GB" sz="2400" dirty="0" smtClean="0"/>
              <a:t>Who with</a:t>
            </a:r>
          </a:p>
          <a:p>
            <a:pPr marL="342900" indent="-342900">
              <a:buAutoNum type="alphaUcPeriod"/>
            </a:pPr>
            <a:r>
              <a:rPr lang="en-GB" sz="2400" dirty="0" smtClean="0"/>
              <a:t>How long</a:t>
            </a:r>
          </a:p>
          <a:p>
            <a:pPr marL="342900" indent="-342900">
              <a:buAutoNum type="alphaUcPeriod"/>
            </a:pPr>
            <a:r>
              <a:rPr lang="en-GB" sz="2400" dirty="0" smtClean="0"/>
              <a:t>What they’re going to do on holiday</a:t>
            </a:r>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4" name="Picture 3" descr="MH900427752.JPG"/>
          <p:cNvPicPr>
            <a:picLocks noChangeAspect="1"/>
          </p:cNvPicPr>
          <p:nvPr/>
        </p:nvPicPr>
        <p:blipFill>
          <a:blip r:embed="rId2"/>
          <a:stretch>
            <a:fillRect/>
          </a:stretch>
        </p:blipFill>
        <p:spPr>
          <a:xfrm>
            <a:off x="3059832" y="3429000"/>
            <a:ext cx="3095625" cy="3095625"/>
          </a:xfrm>
          <a:prstGeom prst="rect">
            <a:avLst/>
          </a:prstGeom>
        </p:spPr>
      </p:pic>
    </p:spTree>
    <p:extLst>
      <p:ext uri="{BB962C8B-B14F-4D97-AF65-F5344CB8AC3E}">
        <p14:creationId xmlns:p14="http://schemas.microsoft.com/office/powerpoint/2010/main" val="973228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924973"/>
          </a:xfrm>
          <a:prstGeom prst="rect">
            <a:avLst/>
          </a:prstGeom>
        </p:spPr>
        <p:txBody>
          <a:bodyPr wrap="square">
            <a:spAutoFit/>
          </a:bodyPr>
          <a:lstStyle/>
          <a:p>
            <a:endParaRPr lang="en-GB" sz="2000" dirty="0"/>
          </a:p>
          <a:p>
            <a:r>
              <a:rPr lang="en-GB" sz="2000" b="1" u="sng" dirty="0" smtClean="0"/>
              <a:t>¿</a:t>
            </a:r>
            <a:r>
              <a:rPr lang="en-GB" sz="2000" b="1" u="sng" dirty="0" err="1" smtClean="0"/>
              <a:t>Cómo</a:t>
            </a:r>
            <a:r>
              <a:rPr lang="en-GB" sz="2000" b="1" u="sng" dirty="0" smtClean="0"/>
              <a:t> </a:t>
            </a:r>
            <a:r>
              <a:rPr lang="en-GB" sz="2000" b="1" u="sng" dirty="0" err="1" smtClean="0"/>
              <a:t>eres</a:t>
            </a:r>
            <a:r>
              <a:rPr lang="en-GB" sz="2000" b="1" u="sng" dirty="0" smtClean="0"/>
              <a:t>?: transcript</a:t>
            </a:r>
          </a:p>
          <a:p>
            <a:endParaRPr lang="en-GB" sz="2000" b="1" u="sng" dirty="0" smtClean="0"/>
          </a:p>
          <a:p>
            <a:r>
              <a:rPr lang="es-ES" sz="2000" i="1" dirty="0"/>
              <a:t>Ejemplo: </a:t>
            </a:r>
            <a:r>
              <a:rPr lang="es-ES" sz="2000" dirty="0"/>
              <a:t>¡Hola! Soy Ana. Tengo dieciséis años y soy de España. Soy baja con ojos azules y el </a:t>
            </a:r>
            <a:r>
              <a:rPr lang="es-ES" sz="2000" dirty="0" smtClean="0"/>
              <a:t>pelo </a:t>
            </a:r>
            <a:r>
              <a:rPr lang="en-GB" sz="2000" dirty="0" smtClean="0"/>
              <a:t>largo </a:t>
            </a:r>
            <a:r>
              <a:rPr lang="en-GB" sz="2000" dirty="0"/>
              <a:t>y negro</a:t>
            </a:r>
            <a:r>
              <a:rPr lang="en-GB" sz="2000" dirty="0" smtClean="0"/>
              <a:t>.</a:t>
            </a:r>
          </a:p>
          <a:p>
            <a:endParaRPr lang="en-GB" sz="2000" dirty="0"/>
          </a:p>
          <a:p>
            <a:r>
              <a:rPr lang="es-ES" sz="2000" dirty="0"/>
              <a:t>Mi nombre es Sandra. Soy pequeña con ojos oscuros y el pelo corto, castaño y liso. Llevo gafas.</a:t>
            </a:r>
          </a:p>
          <a:p>
            <a:endParaRPr lang="es-ES" sz="2000" dirty="0" smtClean="0"/>
          </a:p>
          <a:p>
            <a:r>
              <a:rPr lang="es-ES" sz="2000" dirty="0" smtClean="0"/>
              <a:t>Mi </a:t>
            </a:r>
            <a:r>
              <a:rPr lang="es-ES" sz="2000" dirty="0"/>
              <a:t>mejor amigo se llama Enrique. Es de talla mediana con ojos grises y el pelo corto y moreno. </a:t>
            </a:r>
            <a:r>
              <a:rPr lang="es-ES" sz="2000" dirty="0" smtClean="0"/>
              <a:t>Enrique tiene </a:t>
            </a:r>
            <a:r>
              <a:rPr lang="es-ES" sz="2000" dirty="0"/>
              <a:t>cuatro hermanos y una hermana.</a:t>
            </a:r>
          </a:p>
          <a:p>
            <a:endParaRPr lang="es-ES" sz="2000" dirty="0" smtClean="0"/>
          </a:p>
          <a:p>
            <a:r>
              <a:rPr lang="es-ES" sz="2000" dirty="0" smtClean="0"/>
              <a:t>¡</a:t>
            </a:r>
            <a:r>
              <a:rPr lang="es-ES" sz="2000" dirty="0"/>
              <a:t>Encantada! Soy Catalina. Vivo con mi madre y me reconocerás porque soy delgada con ojos verdes </a:t>
            </a:r>
            <a:r>
              <a:rPr lang="es-ES" sz="2000" dirty="0" smtClean="0"/>
              <a:t>y el </a:t>
            </a:r>
            <a:r>
              <a:rPr lang="es-ES" sz="2000" dirty="0"/>
              <a:t>pelo rubio y ondulado.</a:t>
            </a:r>
          </a:p>
          <a:p>
            <a:endParaRPr lang="es-ES" sz="2000" dirty="0" smtClean="0"/>
          </a:p>
          <a:p>
            <a:r>
              <a:rPr lang="es-ES" sz="2000" dirty="0" smtClean="0"/>
              <a:t>¡</a:t>
            </a:r>
            <a:r>
              <a:rPr lang="es-ES" sz="2000" dirty="0"/>
              <a:t>Mi amigo José es bastante gordo! Es de Méjico. Es bastante calvo con ojos marrones.</a:t>
            </a:r>
          </a:p>
          <a:p>
            <a:endParaRPr lang="es-ES" sz="2000" dirty="0" smtClean="0"/>
          </a:p>
          <a:p>
            <a:r>
              <a:rPr lang="es-ES" sz="2000" dirty="0" smtClean="0"/>
              <a:t>¿</a:t>
            </a:r>
            <a:r>
              <a:rPr lang="es-ES" sz="2000" dirty="0"/>
              <a:t>Conoces a Sara? Es mi amiga irlandesa. Es bastante alta y es pelirroja con ojos muy verdes.</a:t>
            </a:r>
            <a:endParaRPr lang="en-GB" sz="1600" i="1"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2656317416"/>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248412"/>
          </a:xfrm>
          <a:prstGeom prst="rect">
            <a:avLst/>
          </a:prstGeom>
        </p:spPr>
        <p:txBody>
          <a:bodyPr wrap="square">
            <a:spAutoFit/>
          </a:bodyPr>
          <a:lstStyle/>
          <a:p>
            <a:endParaRPr lang="en-GB" sz="1600" dirty="0" smtClean="0"/>
          </a:p>
          <a:p>
            <a:r>
              <a:rPr lang="en-GB" sz="2200" b="1" u="sng" dirty="0" err="1" smtClean="0"/>
              <a:t>Mis</a:t>
            </a:r>
            <a:r>
              <a:rPr lang="en-GB" sz="2200" b="1" u="sng" dirty="0" smtClean="0"/>
              <a:t> </a:t>
            </a:r>
            <a:r>
              <a:rPr lang="en-GB" sz="2200" b="1" u="sng" dirty="0" err="1" smtClean="0"/>
              <a:t>vacaciones</a:t>
            </a:r>
            <a:r>
              <a:rPr lang="en-GB" sz="2200" b="1" u="sng" dirty="0" smtClean="0"/>
              <a:t>: Transcript</a:t>
            </a:r>
          </a:p>
          <a:p>
            <a:endParaRPr lang="en-GB" sz="2200" b="1" u="sng" dirty="0" smtClean="0"/>
          </a:p>
          <a:p>
            <a:r>
              <a:rPr lang="es-ES" sz="2200" b="1" dirty="0" smtClean="0"/>
              <a:t>1. </a:t>
            </a:r>
            <a:r>
              <a:rPr lang="es-ES" sz="2200" dirty="0" smtClean="0"/>
              <a:t>Este </a:t>
            </a:r>
            <a:r>
              <a:rPr lang="es-ES" sz="2200" dirty="0"/>
              <a:t>año voy a ir a Estados Unidos con mis amigos del colegio. Vamos a pasar 15 días en </a:t>
            </a:r>
            <a:r>
              <a:rPr lang="es-ES" sz="2200" dirty="0" smtClean="0"/>
              <a:t>Nueva York </a:t>
            </a:r>
            <a:r>
              <a:rPr lang="es-ES" sz="2200" dirty="0"/>
              <a:t>y vamos a visitar todos los sitios de interés. ¡Va a ser genial</a:t>
            </a:r>
            <a:r>
              <a:rPr lang="es-ES" sz="2200" dirty="0" smtClean="0"/>
              <a:t>!</a:t>
            </a:r>
          </a:p>
          <a:p>
            <a:endParaRPr lang="es-ES" sz="2200" dirty="0"/>
          </a:p>
          <a:p>
            <a:r>
              <a:rPr lang="es-ES" sz="2200" b="1" dirty="0" smtClean="0"/>
              <a:t>2. </a:t>
            </a:r>
            <a:r>
              <a:rPr lang="es-ES" sz="2200" dirty="0"/>
              <a:t>En verano creo que voy a ir a Francia con mis padres. Voy a ir a la playa todos los días y al cine o </a:t>
            </a:r>
            <a:r>
              <a:rPr lang="es-ES" sz="2200" dirty="0" smtClean="0"/>
              <a:t>a la </a:t>
            </a:r>
            <a:r>
              <a:rPr lang="es-ES" sz="2200" dirty="0"/>
              <a:t>discoteca por la tarde</a:t>
            </a:r>
            <a:r>
              <a:rPr lang="es-ES" sz="2200" dirty="0" smtClean="0"/>
              <a:t>.</a:t>
            </a:r>
          </a:p>
          <a:p>
            <a:endParaRPr lang="es-ES" sz="2200" dirty="0" smtClean="0"/>
          </a:p>
          <a:p>
            <a:r>
              <a:rPr lang="es-ES" sz="2200" b="1" dirty="0" smtClean="0"/>
              <a:t>3. </a:t>
            </a:r>
            <a:r>
              <a:rPr lang="es-ES" sz="2200" dirty="0"/>
              <a:t>Voy a ir de vacaciones a Italia. Voy a pasar tres semanas con unos primos que tengo allí. ¡</a:t>
            </a:r>
            <a:r>
              <a:rPr lang="es-ES" sz="2200" dirty="0" smtClean="0"/>
              <a:t>Me encanta</a:t>
            </a:r>
            <a:r>
              <a:rPr lang="es-ES" sz="2200" dirty="0"/>
              <a:t>! Voy a estudiar italiano y a aprender cómo preparar pasta</a:t>
            </a:r>
            <a:r>
              <a:rPr lang="es-ES" sz="2200" dirty="0" smtClean="0"/>
              <a:t>.</a:t>
            </a:r>
          </a:p>
          <a:p>
            <a:endParaRPr lang="es-ES" sz="2200" dirty="0"/>
          </a:p>
          <a:p>
            <a:r>
              <a:rPr lang="es-ES" sz="2200" b="1" dirty="0" smtClean="0"/>
              <a:t>4. </a:t>
            </a:r>
            <a:r>
              <a:rPr lang="es-ES" sz="2200" dirty="0"/>
              <a:t>En septiembre voy a ir a África de safari. Voy a pasar dos semanas buscando animales </a:t>
            </a:r>
            <a:r>
              <a:rPr lang="es-ES" sz="2200" dirty="0" smtClean="0"/>
              <a:t>salvajes. Además </a:t>
            </a:r>
            <a:r>
              <a:rPr lang="es-ES" sz="2200" dirty="0"/>
              <a:t>voy a descansar y a leer</a:t>
            </a:r>
            <a:r>
              <a:rPr lang="es-ES" sz="2200" dirty="0" smtClean="0"/>
              <a:t>.</a:t>
            </a:r>
          </a:p>
          <a:p>
            <a:endParaRPr lang="es-ES" sz="2200" dirty="0"/>
          </a:p>
          <a:p>
            <a:r>
              <a:rPr lang="es-ES" sz="2200" b="1" dirty="0" smtClean="0"/>
              <a:t>5. </a:t>
            </a:r>
            <a:r>
              <a:rPr lang="es-ES" sz="2200" dirty="0"/>
              <a:t>En Semana Santa voy a ir con mi familia a Gran Canaria, una de las islas Canarias. Vamos a </a:t>
            </a:r>
            <a:r>
              <a:rPr lang="es-ES" sz="2200" dirty="0" smtClean="0"/>
              <a:t>tomar el </a:t>
            </a:r>
            <a:r>
              <a:rPr lang="es-ES" sz="2200" dirty="0"/>
              <a:t>sol, visitar las islas, descansar e ir al parque acuático. ¡Guay!</a:t>
            </a:r>
            <a:endParaRPr lang="en-GB" sz="22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473142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5816977"/>
          </a:xfrm>
          <a:prstGeom prst="rect">
            <a:avLst/>
          </a:prstGeom>
        </p:spPr>
        <p:txBody>
          <a:bodyPr wrap="square">
            <a:spAutoFit/>
          </a:bodyPr>
          <a:lstStyle/>
          <a:p>
            <a:endParaRPr lang="en-GB" dirty="0" smtClean="0"/>
          </a:p>
          <a:p>
            <a:r>
              <a:rPr lang="en-GB" sz="2400" b="1" u="sng" dirty="0" smtClean="0"/>
              <a:t>¡</a:t>
            </a:r>
            <a:r>
              <a:rPr lang="en-GB" sz="2400" b="1" u="sng" dirty="0" err="1" smtClean="0"/>
              <a:t>Vamos</a:t>
            </a:r>
            <a:r>
              <a:rPr lang="en-GB" sz="2400" b="1" u="sng" dirty="0" smtClean="0"/>
              <a:t> a </a:t>
            </a:r>
            <a:r>
              <a:rPr lang="en-GB" sz="2400" b="1" u="sng" dirty="0" err="1" smtClean="0"/>
              <a:t>Sevilla</a:t>
            </a:r>
            <a:r>
              <a:rPr lang="en-GB" sz="2400" b="1" u="sng" dirty="0" smtClean="0"/>
              <a:t>!</a:t>
            </a:r>
          </a:p>
          <a:p>
            <a:endParaRPr lang="en-GB" sz="2400" dirty="0" smtClean="0"/>
          </a:p>
          <a:p>
            <a:r>
              <a:rPr lang="en-GB" sz="2400" b="1" dirty="0" smtClean="0"/>
              <a:t>Listen to Pablo, Carlos and Isabel talking about visits to Seville and note whether their general opinion is POSITIVE or NEGATIVE. Then listen again and note their reasons.</a:t>
            </a:r>
            <a:endParaRPr lang="en-GB" sz="2400" dirty="0" smtClean="0"/>
          </a:p>
          <a:p>
            <a:pPr marL="342900" indent="-342900">
              <a:buAutoNum type="arabicPeriod"/>
            </a:pPr>
            <a:endParaRPr lang="en-GB" sz="2400" dirty="0" smtClean="0"/>
          </a:p>
          <a:p>
            <a:pPr marL="342900" indent="-342900">
              <a:buAutoNum type="arabicPeriod"/>
            </a:pPr>
            <a:r>
              <a:rPr lang="en-GB" sz="2400" dirty="0" smtClean="0"/>
              <a:t>PABLO</a:t>
            </a:r>
          </a:p>
          <a:p>
            <a:pPr marL="342900" indent="-342900"/>
            <a:endParaRPr lang="en-GB" sz="2400" dirty="0" smtClean="0"/>
          </a:p>
          <a:p>
            <a:pPr marL="342900" indent="-342900">
              <a:buAutoNum type="arabicPeriod" startAt="2"/>
            </a:pPr>
            <a:r>
              <a:rPr lang="en-GB" sz="2400" dirty="0" smtClean="0"/>
              <a:t>CARLOS</a:t>
            </a:r>
          </a:p>
          <a:p>
            <a:pPr marL="342900" indent="-342900">
              <a:buAutoNum type="arabicPeriod" startAt="2"/>
            </a:pPr>
            <a:endParaRPr lang="en-GB" sz="2400" dirty="0" smtClean="0"/>
          </a:p>
          <a:p>
            <a:pPr marL="342900" indent="-342900">
              <a:buAutoNum type="arabicPeriod" startAt="2"/>
            </a:pPr>
            <a:r>
              <a:rPr lang="en-GB" sz="2400" dirty="0" smtClean="0"/>
              <a:t>ISABEL</a:t>
            </a:r>
          </a:p>
          <a:p>
            <a:pPr marL="342900" indent="-342900">
              <a:buAutoNum type="arabicPeriod" startAt="2"/>
            </a:pPr>
            <a:endParaRPr lang="en-GB" dirty="0" smtClean="0"/>
          </a:p>
          <a:p>
            <a:pPr marL="342900" indent="-342900">
              <a:buAutoNum type="arabicPeriod" startAt="2"/>
            </a:pPr>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Seville.jpg"/>
          <p:cNvPicPr>
            <a:picLocks noChangeAspect="1"/>
          </p:cNvPicPr>
          <p:nvPr/>
        </p:nvPicPr>
        <p:blipFill>
          <a:blip r:embed="rId2"/>
          <a:stretch>
            <a:fillRect/>
          </a:stretch>
        </p:blipFill>
        <p:spPr>
          <a:xfrm>
            <a:off x="2987824" y="3370303"/>
            <a:ext cx="4067944" cy="3050958"/>
          </a:xfrm>
          <a:prstGeom prst="rect">
            <a:avLst/>
          </a:prstGeom>
        </p:spPr>
      </p:pic>
    </p:spTree>
    <p:extLst>
      <p:ext uri="{BB962C8B-B14F-4D97-AF65-F5344CB8AC3E}">
        <p14:creationId xmlns:p14="http://schemas.microsoft.com/office/powerpoint/2010/main" val="3142699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2492990"/>
          </a:xfrm>
          <a:prstGeom prst="rect">
            <a:avLst/>
          </a:prstGeom>
        </p:spPr>
        <p:txBody>
          <a:bodyPr wrap="square">
            <a:spAutoFit/>
          </a:bodyPr>
          <a:lstStyle/>
          <a:p>
            <a:endParaRPr lang="en-GB" dirty="0" smtClean="0"/>
          </a:p>
          <a:p>
            <a:r>
              <a:rPr lang="en-GB" sz="2400" b="1" u="sng" dirty="0" smtClean="0"/>
              <a:t>¡</a:t>
            </a:r>
            <a:r>
              <a:rPr lang="en-GB" sz="2400" b="1" u="sng" dirty="0" err="1" smtClean="0"/>
              <a:t>Vamos</a:t>
            </a:r>
            <a:r>
              <a:rPr lang="en-GB" sz="2400" b="1" u="sng" dirty="0" smtClean="0"/>
              <a:t> a </a:t>
            </a:r>
            <a:r>
              <a:rPr lang="en-GB" sz="2400" b="1" u="sng" dirty="0" err="1" smtClean="0"/>
              <a:t>Sevilla</a:t>
            </a:r>
            <a:r>
              <a:rPr lang="en-GB" sz="2400" b="1" u="sng" dirty="0" smtClean="0"/>
              <a:t>!: transcript</a:t>
            </a:r>
          </a:p>
          <a:p>
            <a:endParaRPr lang="en-GB" sz="2400" dirty="0" smtClean="0"/>
          </a:p>
          <a:p>
            <a:pPr marL="342900" indent="-342900"/>
            <a:endParaRPr lang="en-GB" dirty="0" smtClean="0"/>
          </a:p>
          <a:p>
            <a:pPr marL="342900" indent="-342900">
              <a:buAutoNum type="arabicPeriod" startAt="2"/>
            </a:pPr>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21506" name="Picture 2"/>
          <p:cNvPicPr>
            <a:picLocks noChangeAspect="1" noChangeArrowheads="1"/>
          </p:cNvPicPr>
          <p:nvPr/>
        </p:nvPicPr>
        <p:blipFill>
          <a:blip r:embed="rId2"/>
          <a:srcRect/>
          <a:stretch>
            <a:fillRect/>
          </a:stretch>
        </p:blipFill>
        <p:spPr bwMode="auto">
          <a:xfrm>
            <a:off x="0" y="692696"/>
            <a:ext cx="5148064" cy="3752652"/>
          </a:xfrm>
          <a:prstGeom prst="rect">
            <a:avLst/>
          </a:prstGeom>
          <a:noFill/>
          <a:ln w="9525">
            <a:noFill/>
            <a:miter lim="800000"/>
            <a:headEnd/>
            <a:tailEnd/>
          </a:ln>
        </p:spPr>
      </p:pic>
      <p:pic>
        <p:nvPicPr>
          <p:cNvPr id="21507" name="Picture 3"/>
          <p:cNvPicPr>
            <a:picLocks noChangeAspect="1" noChangeArrowheads="1"/>
          </p:cNvPicPr>
          <p:nvPr/>
        </p:nvPicPr>
        <p:blipFill>
          <a:blip r:embed="rId3"/>
          <a:srcRect/>
          <a:stretch>
            <a:fillRect/>
          </a:stretch>
        </p:blipFill>
        <p:spPr bwMode="auto">
          <a:xfrm>
            <a:off x="107504" y="4293096"/>
            <a:ext cx="4740027" cy="2207890"/>
          </a:xfrm>
          <a:prstGeom prst="rect">
            <a:avLst/>
          </a:prstGeom>
          <a:noFill/>
          <a:ln w="9525">
            <a:noFill/>
            <a:miter lim="800000"/>
            <a:headEnd/>
            <a:tailEnd/>
          </a:ln>
        </p:spPr>
      </p:pic>
    </p:spTree>
    <p:extLst>
      <p:ext uri="{BB962C8B-B14F-4D97-AF65-F5344CB8AC3E}">
        <p14:creationId xmlns:p14="http://schemas.microsoft.com/office/powerpoint/2010/main" val="1493221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217634"/>
          </a:xfrm>
          <a:prstGeom prst="rect">
            <a:avLst/>
          </a:prstGeom>
        </p:spPr>
        <p:txBody>
          <a:bodyPr wrap="square">
            <a:spAutoFit/>
          </a:bodyPr>
          <a:lstStyle/>
          <a:p>
            <a:endParaRPr lang="en-GB" dirty="0" smtClean="0"/>
          </a:p>
          <a:p>
            <a:r>
              <a:rPr lang="en-GB" sz="2400" b="1" u="sng" dirty="0" smtClean="0"/>
              <a:t>El </a:t>
            </a:r>
            <a:r>
              <a:rPr lang="en-GB" sz="2400" b="1" u="sng" dirty="0" err="1" smtClean="0"/>
              <a:t>alojamiento</a:t>
            </a:r>
            <a:endParaRPr lang="en-GB" sz="2400" b="1" u="sng" dirty="0" smtClean="0"/>
          </a:p>
          <a:p>
            <a:endParaRPr lang="en-GB" sz="2400" dirty="0" smtClean="0"/>
          </a:p>
          <a:p>
            <a:r>
              <a:rPr lang="en-GB" sz="2400" b="1" dirty="0" smtClean="0"/>
              <a:t>Listen and note where each person is going to stay on holiday:</a:t>
            </a:r>
          </a:p>
          <a:p>
            <a:endParaRPr lang="en-GB" sz="2400" b="1" dirty="0" smtClean="0"/>
          </a:p>
          <a:p>
            <a:pPr>
              <a:lnSpc>
                <a:spcPct val="200000"/>
              </a:lnSpc>
            </a:pPr>
            <a:r>
              <a:rPr lang="en-GB" sz="2400" dirty="0" smtClean="0"/>
              <a:t>1.</a:t>
            </a:r>
          </a:p>
          <a:p>
            <a:pPr>
              <a:lnSpc>
                <a:spcPct val="200000"/>
              </a:lnSpc>
            </a:pPr>
            <a:r>
              <a:rPr lang="en-GB" sz="2400" dirty="0" smtClean="0"/>
              <a:t>2.</a:t>
            </a:r>
          </a:p>
          <a:p>
            <a:pPr>
              <a:lnSpc>
                <a:spcPct val="200000"/>
              </a:lnSpc>
            </a:pPr>
            <a:r>
              <a:rPr lang="en-GB" sz="2400" dirty="0" smtClean="0"/>
              <a:t>3.</a:t>
            </a:r>
          </a:p>
          <a:p>
            <a:pPr>
              <a:lnSpc>
                <a:spcPct val="200000"/>
              </a:lnSpc>
            </a:pPr>
            <a:r>
              <a:rPr lang="en-GB" sz="2400" dirty="0" smtClean="0"/>
              <a:t>4.</a:t>
            </a:r>
          </a:p>
          <a:p>
            <a:pPr>
              <a:lnSpc>
                <a:spcPct val="200000"/>
              </a:lnSpc>
            </a:pPr>
            <a:r>
              <a:rPr lang="en-GB" sz="2400" dirty="0" smtClean="0"/>
              <a:t>5.</a:t>
            </a:r>
          </a:p>
          <a:p>
            <a:pPr>
              <a:lnSpc>
                <a:spcPct val="200000"/>
              </a:lnSpc>
            </a:pPr>
            <a:r>
              <a:rPr lang="en-GB" sz="2400" dirty="0" smtClean="0"/>
              <a:t>6.</a:t>
            </a:r>
          </a:p>
          <a:p>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4" name="Picture 3" descr="MH900442275.JPG"/>
          <p:cNvPicPr>
            <a:picLocks noChangeAspect="1"/>
          </p:cNvPicPr>
          <p:nvPr/>
        </p:nvPicPr>
        <p:blipFill>
          <a:blip r:embed="rId2"/>
          <a:stretch>
            <a:fillRect/>
          </a:stretch>
        </p:blipFill>
        <p:spPr>
          <a:xfrm>
            <a:off x="2771800" y="1628800"/>
            <a:ext cx="4500141" cy="4500141"/>
          </a:xfrm>
          <a:prstGeom prst="rect">
            <a:avLst/>
          </a:prstGeom>
        </p:spPr>
      </p:pic>
    </p:spTree>
    <p:extLst>
      <p:ext uri="{BB962C8B-B14F-4D97-AF65-F5344CB8AC3E}">
        <p14:creationId xmlns:p14="http://schemas.microsoft.com/office/powerpoint/2010/main" val="40329974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555641"/>
          </a:xfrm>
          <a:prstGeom prst="rect">
            <a:avLst/>
          </a:prstGeom>
        </p:spPr>
        <p:txBody>
          <a:bodyPr wrap="square">
            <a:spAutoFit/>
          </a:bodyPr>
          <a:lstStyle/>
          <a:p>
            <a:endParaRPr lang="en-GB" sz="1600" dirty="0" smtClean="0"/>
          </a:p>
          <a:p>
            <a:r>
              <a:rPr lang="en-GB" sz="2000" b="1" u="sng" dirty="0" smtClean="0"/>
              <a:t>El </a:t>
            </a:r>
            <a:r>
              <a:rPr lang="en-GB" sz="2000" b="1" u="sng" dirty="0" err="1" smtClean="0"/>
              <a:t>alojamiento</a:t>
            </a:r>
            <a:r>
              <a:rPr lang="en-GB" sz="2000" b="1" u="sng" dirty="0" smtClean="0"/>
              <a:t>: Transcript</a:t>
            </a:r>
          </a:p>
          <a:p>
            <a:endParaRPr lang="en-GB" sz="2000" b="1" u="sng" dirty="0" smtClean="0"/>
          </a:p>
          <a:p>
            <a:r>
              <a:rPr lang="es-ES" sz="2000" dirty="0" smtClean="0"/>
              <a:t>1.	Voy de vacaciones a un camping con mis padres. Tenemos una caravana y es muy</a:t>
            </a:r>
          </a:p>
          <a:p>
            <a:r>
              <a:rPr lang="en-GB" sz="2000" dirty="0" smtClean="0"/>
              <a:t>	</a:t>
            </a:r>
            <a:r>
              <a:rPr lang="en-GB" sz="2000" dirty="0" err="1" smtClean="0"/>
              <a:t>divertido</a:t>
            </a:r>
            <a:r>
              <a:rPr lang="en-GB" sz="2000" dirty="0" smtClean="0"/>
              <a:t>.</a:t>
            </a:r>
          </a:p>
          <a:p>
            <a:endParaRPr lang="en-GB" sz="2000" dirty="0" smtClean="0"/>
          </a:p>
          <a:p>
            <a:pPr marL="342900" indent="-342900">
              <a:buAutoNum type="arabicPeriod" startAt="2"/>
            </a:pPr>
            <a:r>
              <a:rPr lang="es-ES" sz="2000" dirty="0" smtClean="0"/>
              <a:t>Vamos a alquilar una villa de lujo durante el mes de agosto. Tiene una piscina y todo.</a:t>
            </a:r>
          </a:p>
          <a:p>
            <a:pPr marL="342900" indent="-342900"/>
            <a:endParaRPr lang="es-ES" sz="2000" dirty="0" smtClean="0"/>
          </a:p>
          <a:p>
            <a:pPr marL="342900" indent="-342900">
              <a:buAutoNum type="arabicPeriod" startAt="3"/>
            </a:pPr>
            <a:r>
              <a:rPr lang="es-ES" sz="2000" dirty="0" smtClean="0"/>
              <a:t>Como de costumbre, mi hermano y yo nos vamos a alojar en la casa de campo de mi tía.</a:t>
            </a:r>
          </a:p>
          <a:p>
            <a:pPr marL="342900" indent="-342900"/>
            <a:endParaRPr lang="es-ES" sz="2000" dirty="0" smtClean="0"/>
          </a:p>
          <a:p>
            <a:pPr marL="342900" indent="-342900">
              <a:buAutoNum type="arabicPeriod" startAt="4"/>
            </a:pPr>
            <a:r>
              <a:rPr lang="es-ES" sz="2000" dirty="0" smtClean="0"/>
              <a:t>Mi hermano se va a alojar en un hotel cerca de la playa.</a:t>
            </a:r>
          </a:p>
          <a:p>
            <a:pPr marL="342900" indent="-342900">
              <a:buAutoNum type="arabicPeriod" startAt="4"/>
            </a:pPr>
            <a:endParaRPr lang="es-ES" sz="2000" dirty="0" smtClean="0"/>
          </a:p>
          <a:p>
            <a:pPr marL="342900" indent="-342900">
              <a:buAutoNum type="arabicPeriod" startAt="4"/>
            </a:pPr>
            <a:r>
              <a:rPr lang="es-ES" sz="2000" dirty="0" smtClean="0"/>
              <a:t>Como he decidido hacer senderismo, he decidido alojarme en albergues juveniles. Es más barato </a:t>
            </a:r>
            <a:r>
              <a:rPr lang="en-GB" sz="2000" dirty="0" err="1" smtClean="0"/>
              <a:t>que</a:t>
            </a:r>
            <a:r>
              <a:rPr lang="en-GB" sz="2000" dirty="0" smtClean="0"/>
              <a:t> un hotel.</a:t>
            </a:r>
          </a:p>
          <a:p>
            <a:pPr marL="342900" indent="-342900">
              <a:buAutoNum type="arabicPeriod" startAt="4"/>
            </a:pPr>
            <a:endParaRPr lang="en-GB" sz="2000" dirty="0" smtClean="0"/>
          </a:p>
          <a:p>
            <a:pPr marL="342900" indent="-342900">
              <a:buAutoNum type="arabicPeriod" startAt="4"/>
            </a:pPr>
            <a:r>
              <a:rPr lang="es-ES" sz="2000" dirty="0" smtClean="0"/>
              <a:t>Mis abuelos tienen un piso en la costa de España y nos vamos a alojar allí este año.</a:t>
            </a:r>
            <a:endParaRPr lang="en-GB" sz="2000" dirty="0" smtClean="0"/>
          </a:p>
          <a:p>
            <a:endParaRPr lang="en-GB" sz="1600" i="1" dirty="0" smtClean="0"/>
          </a:p>
          <a:p>
            <a:endParaRPr lang="en-GB" sz="1600" i="1" dirty="0" smtClean="0"/>
          </a:p>
          <a:p>
            <a:endParaRPr lang="en-GB" sz="1600" i="1" dirty="0" smtClean="0"/>
          </a:p>
          <a:p>
            <a:endParaRPr lang="en-GB" sz="1600" i="1" dirty="0" smtClean="0"/>
          </a:p>
        </p:txBody>
      </p:sp>
    </p:spTree>
    <p:extLst>
      <p:ext uri="{BB962C8B-B14F-4D97-AF65-F5344CB8AC3E}">
        <p14:creationId xmlns:p14="http://schemas.microsoft.com/office/powerpoint/2010/main" val="35174307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370975"/>
          </a:xfrm>
          <a:prstGeom prst="rect">
            <a:avLst/>
          </a:prstGeom>
        </p:spPr>
        <p:txBody>
          <a:bodyPr wrap="square">
            <a:spAutoFit/>
          </a:bodyPr>
          <a:lstStyle/>
          <a:p>
            <a:endParaRPr lang="en-GB" dirty="0" smtClean="0"/>
          </a:p>
          <a:p>
            <a:r>
              <a:rPr lang="en-GB" sz="2400" b="1" u="sng" dirty="0" smtClean="0"/>
              <a:t>¿</a:t>
            </a:r>
            <a:r>
              <a:rPr lang="en-GB" sz="2400" b="1" u="sng" dirty="0" err="1" smtClean="0"/>
              <a:t>Dónde</a:t>
            </a:r>
            <a:r>
              <a:rPr lang="en-GB" sz="2400" b="1" u="sng" dirty="0" smtClean="0"/>
              <a:t> </a:t>
            </a:r>
            <a:r>
              <a:rPr lang="en-GB" sz="2400" b="1" u="sng" dirty="0" err="1" smtClean="0"/>
              <a:t>nos</a:t>
            </a:r>
            <a:r>
              <a:rPr lang="en-GB" sz="2400" b="1" u="sng" dirty="0" smtClean="0"/>
              <a:t> </a:t>
            </a:r>
            <a:r>
              <a:rPr lang="en-GB" sz="2400" b="1" u="sng" dirty="0" err="1" smtClean="0"/>
              <a:t>vemos</a:t>
            </a:r>
            <a:r>
              <a:rPr lang="en-GB" sz="2400" b="1" u="sng" dirty="0" smtClean="0"/>
              <a:t>?</a:t>
            </a:r>
          </a:p>
          <a:p>
            <a:endParaRPr lang="en-GB" sz="2400" dirty="0" smtClean="0"/>
          </a:p>
          <a:p>
            <a:r>
              <a:rPr lang="en-GB" sz="2400" b="1" dirty="0" smtClean="0"/>
              <a:t>Listen to 4 conversations arranging various activities and note the following details:</a:t>
            </a:r>
          </a:p>
          <a:p>
            <a:endParaRPr lang="en-GB" sz="2400" b="1" dirty="0" smtClean="0"/>
          </a:p>
          <a:p>
            <a:pPr marL="457200" indent="-457200">
              <a:buAutoNum type="alphaUcPeriod"/>
            </a:pPr>
            <a:r>
              <a:rPr lang="en-GB" sz="2400" dirty="0" smtClean="0"/>
              <a:t>ACTIVITY</a:t>
            </a:r>
          </a:p>
          <a:p>
            <a:pPr marL="457200" indent="-457200">
              <a:buAutoNum type="alphaUcPeriod"/>
            </a:pPr>
            <a:r>
              <a:rPr lang="en-GB" sz="2400" dirty="0" smtClean="0"/>
              <a:t>DAY</a:t>
            </a:r>
          </a:p>
          <a:p>
            <a:pPr marL="457200" indent="-457200">
              <a:buAutoNum type="alphaUcPeriod"/>
            </a:pPr>
            <a:r>
              <a:rPr lang="en-GB" sz="2400" dirty="0" smtClean="0"/>
              <a:t>TIME</a:t>
            </a:r>
          </a:p>
          <a:p>
            <a:pPr marL="457200" indent="-457200">
              <a:buAutoNum type="alphaUcPeriod"/>
            </a:pPr>
            <a:r>
              <a:rPr lang="en-GB" sz="2400" dirty="0" smtClean="0"/>
              <a:t>PLACE</a:t>
            </a:r>
          </a:p>
          <a:p>
            <a:pPr marL="457200" indent="-457200">
              <a:buAutoNum type="alphaUcPeriod"/>
            </a:pPr>
            <a:endParaRPr lang="en-GB" sz="2400" dirty="0" smtClean="0"/>
          </a:p>
          <a:p>
            <a:pPr marL="457200" indent="-457200"/>
            <a:r>
              <a:rPr lang="en-GB" sz="2400" dirty="0" smtClean="0"/>
              <a:t>EXAMPLE: Tennis, tomorrow, 2.30, park</a:t>
            </a:r>
          </a:p>
          <a:p>
            <a:pPr marL="457200" indent="-457200">
              <a:buAutoNum type="alphaUcPeriod"/>
            </a:pPr>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3" name="Picture 2" descr="MH900438740.JPG"/>
          <p:cNvPicPr>
            <a:picLocks noChangeAspect="1"/>
          </p:cNvPicPr>
          <p:nvPr/>
        </p:nvPicPr>
        <p:blipFill>
          <a:blip r:embed="rId2"/>
          <a:stretch>
            <a:fillRect/>
          </a:stretch>
        </p:blipFill>
        <p:spPr>
          <a:xfrm>
            <a:off x="5508104" y="1412776"/>
            <a:ext cx="3095625" cy="3095625"/>
          </a:xfrm>
          <a:prstGeom prst="rect">
            <a:avLst/>
          </a:prstGeom>
        </p:spPr>
      </p:pic>
    </p:spTree>
    <p:extLst>
      <p:ext uri="{BB962C8B-B14F-4D97-AF65-F5344CB8AC3E}">
        <p14:creationId xmlns:p14="http://schemas.microsoft.com/office/powerpoint/2010/main" val="42131058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524863"/>
          </a:xfrm>
          <a:prstGeom prst="rect">
            <a:avLst/>
          </a:prstGeom>
        </p:spPr>
        <p:txBody>
          <a:bodyPr wrap="square">
            <a:spAutoFit/>
          </a:bodyPr>
          <a:lstStyle/>
          <a:p>
            <a:endParaRPr lang="en-GB" dirty="0"/>
          </a:p>
          <a:p>
            <a:r>
              <a:rPr lang="en-GB" sz="2000" b="1" u="sng" dirty="0" smtClean="0"/>
              <a:t>¿</a:t>
            </a:r>
            <a:r>
              <a:rPr lang="en-GB" sz="2000" b="1" u="sng" dirty="0" err="1" smtClean="0"/>
              <a:t>Dónde</a:t>
            </a:r>
            <a:r>
              <a:rPr lang="en-GB" sz="2000" b="1" u="sng" dirty="0" smtClean="0"/>
              <a:t> </a:t>
            </a:r>
            <a:r>
              <a:rPr lang="en-GB" sz="2000" b="1" u="sng" dirty="0" err="1" smtClean="0"/>
              <a:t>nos</a:t>
            </a:r>
            <a:r>
              <a:rPr lang="en-GB" sz="2000" b="1" u="sng" dirty="0" smtClean="0"/>
              <a:t> </a:t>
            </a:r>
            <a:r>
              <a:rPr lang="en-GB" sz="2000" b="1" u="sng" dirty="0" err="1" smtClean="0"/>
              <a:t>vemos</a:t>
            </a:r>
            <a:r>
              <a:rPr lang="en-GB" sz="2000" b="1" u="sng" dirty="0" smtClean="0"/>
              <a:t>?: transcript</a:t>
            </a:r>
          </a:p>
          <a:p>
            <a:endParaRPr lang="en-GB" sz="2000" b="1" u="sng" dirty="0" smtClean="0"/>
          </a:p>
          <a:p>
            <a:r>
              <a:rPr lang="es-ES" sz="2000" b="1" i="1" dirty="0" smtClean="0"/>
              <a:t>Ejemplo: Hola Antonio, ¿te apetece jugar al tenis mañana?</a:t>
            </a:r>
          </a:p>
          <a:p>
            <a:r>
              <a:rPr lang="es-ES" sz="2000" dirty="0" smtClean="0"/>
              <a:t>¡Estupendo! Quedamos en el parque a las dos y media</a:t>
            </a:r>
            <a:r>
              <a:rPr lang="es-ES" sz="2000" i="1" dirty="0" smtClean="0"/>
              <a:t>.</a:t>
            </a:r>
          </a:p>
          <a:p>
            <a:endParaRPr lang="es-ES" sz="2000" i="1" dirty="0" smtClean="0"/>
          </a:p>
          <a:p>
            <a:r>
              <a:rPr lang="es-ES" sz="2000" b="1" dirty="0" smtClean="0"/>
              <a:t>1.  </a:t>
            </a:r>
            <a:r>
              <a:rPr lang="es-ES" sz="2000" b="1" i="1" dirty="0" smtClean="0"/>
              <a:t>Hola María. ¡Soy </a:t>
            </a:r>
            <a:r>
              <a:rPr lang="es-ES" sz="2000" b="1" i="1" dirty="0" err="1" smtClean="0"/>
              <a:t>Conchi</a:t>
            </a:r>
            <a:r>
              <a:rPr lang="es-ES" sz="2000" b="1" i="1" dirty="0" smtClean="0"/>
              <a:t>! Sólo era para decirte que la película empieza a las ocho el miércoles.</a:t>
            </a:r>
          </a:p>
          <a:p>
            <a:r>
              <a:rPr lang="es-ES" sz="2000" i="1" dirty="0" smtClean="0"/>
              <a:t>¿Quedamos antes para tomar algo en el café? ¡Si no me llamas antes te veo allí!</a:t>
            </a:r>
          </a:p>
          <a:p>
            <a:endParaRPr lang="es-ES" sz="2000" b="1" dirty="0" smtClean="0"/>
          </a:p>
          <a:p>
            <a:r>
              <a:rPr lang="es-ES" sz="2000" b="1" dirty="0" smtClean="0"/>
              <a:t>2.  </a:t>
            </a:r>
            <a:r>
              <a:rPr lang="es-ES" sz="2000" b="1" i="1" dirty="0" smtClean="0"/>
              <a:t>Paul, no te habrás olvidado de que mañana es mi fiesta de cumpleaños, ¿verdad?</a:t>
            </a:r>
          </a:p>
          <a:p>
            <a:r>
              <a:rPr lang="es-ES" sz="2000" dirty="0" smtClean="0"/>
              <a:t>Por supuesto que no. Quedamos en tu casa a las cinco, ¿de acuerdo?</a:t>
            </a:r>
          </a:p>
          <a:p>
            <a:endParaRPr lang="es-ES" sz="2000" b="1" dirty="0" smtClean="0"/>
          </a:p>
          <a:p>
            <a:r>
              <a:rPr lang="es-ES" sz="2000" b="1" dirty="0" smtClean="0"/>
              <a:t>3.  </a:t>
            </a:r>
            <a:r>
              <a:rPr lang="es-ES" sz="2000" b="1" i="1" dirty="0" smtClean="0"/>
              <a:t>Blanca, ¿qué haces el jueves después del cole?</a:t>
            </a:r>
          </a:p>
          <a:p>
            <a:r>
              <a:rPr lang="en-GB" sz="2000" dirty="0" smtClean="0"/>
              <a:t>Nada especial. ¿</a:t>
            </a:r>
            <a:r>
              <a:rPr lang="en-GB" sz="2000" dirty="0" err="1" smtClean="0"/>
              <a:t>Por</a:t>
            </a:r>
            <a:r>
              <a:rPr lang="en-GB" sz="2000" dirty="0" smtClean="0"/>
              <a:t> </a:t>
            </a:r>
            <a:r>
              <a:rPr lang="en-GB" sz="2000" dirty="0" err="1" smtClean="0"/>
              <a:t>qué</a:t>
            </a:r>
            <a:r>
              <a:rPr lang="en-GB" sz="2000" dirty="0" smtClean="0"/>
              <a:t>?</a:t>
            </a:r>
          </a:p>
          <a:p>
            <a:r>
              <a:rPr lang="es-ES" sz="2000" b="1" i="1" dirty="0" smtClean="0"/>
              <a:t>¿Te apetece venir conmigo a las tiendas? Podría quedar contigo en el centro a las cinco menos </a:t>
            </a:r>
            <a:r>
              <a:rPr lang="en-GB" sz="2000" b="1" i="1" dirty="0" err="1" smtClean="0"/>
              <a:t>cuarto</a:t>
            </a:r>
            <a:r>
              <a:rPr lang="en-GB" sz="2000" b="1" i="1" dirty="0" smtClean="0"/>
              <a:t>. ¿</a:t>
            </a:r>
            <a:r>
              <a:rPr lang="en-GB" sz="2000" b="1" i="1" dirty="0" err="1" smtClean="0"/>
              <a:t>Qué</a:t>
            </a:r>
            <a:r>
              <a:rPr lang="en-GB" sz="2000" b="1" i="1" dirty="0" smtClean="0"/>
              <a:t> </a:t>
            </a:r>
            <a:r>
              <a:rPr lang="en-GB" sz="2000" b="1" i="1" dirty="0" err="1" smtClean="0"/>
              <a:t>te</a:t>
            </a:r>
            <a:r>
              <a:rPr lang="en-GB" sz="2000" b="1" i="1" dirty="0" smtClean="0"/>
              <a:t> </a:t>
            </a:r>
            <a:r>
              <a:rPr lang="en-GB" sz="2000" b="1" i="1" dirty="0" err="1" smtClean="0"/>
              <a:t>parece</a:t>
            </a:r>
            <a:r>
              <a:rPr lang="en-GB" sz="2000" b="1" i="1" dirty="0" smtClean="0"/>
              <a:t>?</a:t>
            </a:r>
          </a:p>
          <a:p>
            <a:r>
              <a:rPr lang="en-GB" sz="2000" dirty="0" smtClean="0"/>
              <a:t>¡Me </a:t>
            </a:r>
            <a:r>
              <a:rPr lang="en-GB" sz="2000" dirty="0" err="1" smtClean="0"/>
              <a:t>apunto</a:t>
            </a:r>
            <a:r>
              <a:rPr lang="en-GB" sz="2000" dirty="0" smtClean="0"/>
              <a:t>!</a:t>
            </a:r>
          </a:p>
          <a:p>
            <a:endParaRPr lang="es-ES" sz="2000" b="1" dirty="0" smtClean="0"/>
          </a:p>
          <a:p>
            <a:r>
              <a:rPr lang="es-ES" sz="2000" b="1" dirty="0" smtClean="0"/>
              <a:t>4 </a:t>
            </a:r>
            <a:r>
              <a:rPr lang="es-ES" sz="2000" b="1" i="1" dirty="0" smtClean="0"/>
              <a:t>¿Vas al gimnasio el viernes?</a:t>
            </a:r>
          </a:p>
          <a:p>
            <a:r>
              <a:rPr lang="es-ES" sz="2000" dirty="0" smtClean="0"/>
              <a:t>Sí. ¿Me vienes a buscar a la parada de autobús sobre las siete y veinte?</a:t>
            </a:r>
            <a:endParaRPr lang="en-GB" sz="2000" i="1" dirty="0" smtClean="0"/>
          </a:p>
        </p:txBody>
      </p:sp>
    </p:spTree>
    <p:extLst>
      <p:ext uri="{BB962C8B-B14F-4D97-AF65-F5344CB8AC3E}">
        <p14:creationId xmlns:p14="http://schemas.microsoft.com/office/powerpoint/2010/main" val="439528290"/>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8586966"/>
          </a:xfrm>
          <a:prstGeom prst="rect">
            <a:avLst/>
          </a:prstGeom>
        </p:spPr>
        <p:txBody>
          <a:bodyPr wrap="square">
            <a:spAutoFit/>
          </a:bodyPr>
          <a:lstStyle/>
          <a:p>
            <a:endParaRPr lang="en-GB" dirty="0" smtClean="0"/>
          </a:p>
          <a:p>
            <a:r>
              <a:rPr lang="en-GB" sz="2400" b="1" u="sng" dirty="0" err="1" smtClean="0"/>
              <a:t>Mi</a:t>
            </a:r>
            <a:r>
              <a:rPr lang="en-GB" sz="2400" b="1" u="sng" dirty="0" smtClean="0"/>
              <a:t> </a:t>
            </a:r>
            <a:r>
              <a:rPr lang="en-GB" sz="2400" b="1" u="sng" dirty="0" err="1" smtClean="0"/>
              <a:t>novio</a:t>
            </a:r>
            <a:r>
              <a:rPr lang="en-GB" sz="2400" b="1" u="sng" dirty="0" smtClean="0"/>
              <a:t> ideal</a:t>
            </a:r>
          </a:p>
          <a:p>
            <a:endParaRPr lang="en-GB" sz="2400" dirty="0" smtClean="0"/>
          </a:p>
          <a:p>
            <a:r>
              <a:rPr lang="en-GB" sz="2400" b="1" dirty="0" smtClean="0"/>
              <a:t>Listen to Ana and Jorge talking about their ideal partner and note the following details for each:</a:t>
            </a:r>
          </a:p>
          <a:p>
            <a:endParaRPr lang="en-GB" sz="2400" b="1" dirty="0" smtClean="0"/>
          </a:p>
          <a:p>
            <a:pPr marL="457200" indent="-457200">
              <a:lnSpc>
                <a:spcPct val="200000"/>
              </a:lnSpc>
              <a:buAutoNum type="alphaUcPeriod"/>
            </a:pPr>
            <a:r>
              <a:rPr lang="en-GB" sz="2400" dirty="0" smtClean="0"/>
              <a:t>Hair</a:t>
            </a:r>
          </a:p>
          <a:p>
            <a:pPr marL="457200" indent="-457200">
              <a:lnSpc>
                <a:spcPct val="200000"/>
              </a:lnSpc>
              <a:buAutoNum type="alphaUcPeriod"/>
            </a:pPr>
            <a:r>
              <a:rPr lang="en-GB" sz="2400" dirty="0" smtClean="0"/>
              <a:t>Eyes</a:t>
            </a:r>
          </a:p>
          <a:p>
            <a:pPr marL="457200" indent="-457200">
              <a:lnSpc>
                <a:spcPct val="200000"/>
              </a:lnSpc>
              <a:buAutoNum type="alphaUcPeriod"/>
            </a:pPr>
            <a:r>
              <a:rPr lang="en-GB" sz="2400" dirty="0" smtClean="0"/>
              <a:t>Height</a:t>
            </a:r>
          </a:p>
          <a:p>
            <a:pPr marL="457200" indent="-457200">
              <a:lnSpc>
                <a:spcPct val="200000"/>
              </a:lnSpc>
              <a:buAutoNum type="alphaUcPeriod"/>
            </a:pPr>
            <a:r>
              <a:rPr lang="en-GB" sz="2400" dirty="0" smtClean="0"/>
              <a:t>Age</a:t>
            </a:r>
          </a:p>
          <a:p>
            <a:pPr marL="457200" indent="-457200">
              <a:lnSpc>
                <a:spcPct val="200000"/>
              </a:lnSpc>
              <a:buAutoNum type="alphaUcPeriod"/>
            </a:pPr>
            <a:r>
              <a:rPr lang="en-GB" sz="2400" dirty="0" smtClean="0"/>
              <a:t>Positive traits</a:t>
            </a:r>
          </a:p>
          <a:p>
            <a:pPr marL="457200" indent="-457200">
              <a:lnSpc>
                <a:spcPct val="200000"/>
              </a:lnSpc>
              <a:buAutoNum type="alphaUcPeriod"/>
            </a:pPr>
            <a:r>
              <a:rPr lang="en-GB" sz="2400" dirty="0" smtClean="0"/>
              <a:t>What he/she should not be</a:t>
            </a:r>
          </a:p>
          <a:p>
            <a:pPr marL="342900" indent="-342900"/>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5" name="Picture 4" descr="MH900440373.JPG"/>
          <p:cNvPicPr>
            <a:picLocks noChangeAspect="1"/>
          </p:cNvPicPr>
          <p:nvPr/>
        </p:nvPicPr>
        <p:blipFill>
          <a:blip r:embed="rId2"/>
          <a:stretch>
            <a:fillRect/>
          </a:stretch>
        </p:blipFill>
        <p:spPr>
          <a:xfrm>
            <a:off x="2051720" y="1916832"/>
            <a:ext cx="3168352" cy="3168352"/>
          </a:xfrm>
          <a:prstGeom prst="rect">
            <a:avLst/>
          </a:prstGeom>
        </p:spPr>
      </p:pic>
      <p:pic>
        <p:nvPicPr>
          <p:cNvPr id="6" name="Picture 5" descr="MH900440375.JPG"/>
          <p:cNvPicPr>
            <a:picLocks noChangeAspect="1"/>
          </p:cNvPicPr>
          <p:nvPr/>
        </p:nvPicPr>
        <p:blipFill>
          <a:blip r:embed="rId3"/>
          <a:stretch>
            <a:fillRect/>
          </a:stretch>
        </p:blipFill>
        <p:spPr>
          <a:xfrm>
            <a:off x="5796136" y="1916832"/>
            <a:ext cx="3095625" cy="3095625"/>
          </a:xfrm>
          <a:prstGeom prst="rect">
            <a:avLst/>
          </a:prstGeom>
        </p:spPr>
      </p:pic>
    </p:spTree>
    <p:extLst>
      <p:ext uri="{BB962C8B-B14F-4D97-AF65-F5344CB8AC3E}">
        <p14:creationId xmlns:p14="http://schemas.microsoft.com/office/powerpoint/2010/main" val="750192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7325082"/>
          </a:xfrm>
          <a:prstGeom prst="rect">
            <a:avLst/>
          </a:prstGeom>
        </p:spPr>
        <p:txBody>
          <a:bodyPr wrap="square">
            <a:spAutoFit/>
          </a:bodyPr>
          <a:lstStyle/>
          <a:p>
            <a:endParaRPr lang="en-GB" sz="2000" dirty="0"/>
          </a:p>
          <a:p>
            <a:r>
              <a:rPr lang="en-GB" sz="2000" b="1" u="sng" dirty="0" smtClean="0"/>
              <a:t>Mi </a:t>
            </a:r>
            <a:r>
              <a:rPr lang="en-GB" sz="2000" b="1" u="sng" dirty="0" err="1" smtClean="0"/>
              <a:t>novio</a:t>
            </a:r>
            <a:r>
              <a:rPr lang="en-GB" sz="2000" b="1" u="sng" dirty="0" smtClean="0"/>
              <a:t> ideal: transcript</a:t>
            </a:r>
          </a:p>
          <a:p>
            <a:endParaRPr lang="en-GB" sz="2000" b="1" u="sng" dirty="0" smtClean="0"/>
          </a:p>
          <a:p>
            <a:r>
              <a:rPr lang="es-ES" b="1" dirty="0" smtClean="0"/>
              <a:t> ¡Hola Ana! Háblame de cómo sería tu novio ideal.</a:t>
            </a:r>
          </a:p>
          <a:p>
            <a:r>
              <a:rPr lang="es-ES" dirty="0" smtClean="0"/>
              <a:t>Eso es fácil. Sería alto y rubio con ojos azules.</a:t>
            </a:r>
          </a:p>
          <a:p>
            <a:r>
              <a:rPr lang="en-GB" b="1" dirty="0" err="1" smtClean="0"/>
              <a:t>Ya</a:t>
            </a:r>
            <a:r>
              <a:rPr lang="en-GB" b="1" dirty="0" smtClean="0"/>
              <a:t>, ¿y </a:t>
            </a:r>
            <a:r>
              <a:rPr lang="en-GB" b="1" dirty="0" err="1" smtClean="0"/>
              <a:t>algo</a:t>
            </a:r>
            <a:r>
              <a:rPr lang="en-GB" b="1" dirty="0" smtClean="0"/>
              <a:t> </a:t>
            </a:r>
            <a:r>
              <a:rPr lang="en-GB" b="1" dirty="0" err="1" smtClean="0"/>
              <a:t>más</a:t>
            </a:r>
            <a:r>
              <a:rPr lang="en-GB" b="1" dirty="0" smtClean="0"/>
              <a:t>?</a:t>
            </a:r>
          </a:p>
          <a:p>
            <a:r>
              <a:rPr lang="es-ES" dirty="0" smtClean="0"/>
              <a:t>Sí. Tendría que ser mayor que yo, de unos 16 a 20 años, supongo.</a:t>
            </a:r>
          </a:p>
          <a:p>
            <a:r>
              <a:rPr lang="es-ES" b="1" dirty="0" smtClean="0"/>
              <a:t>Vale. ¿Y hay algo especial que te gustaría mencionar?</a:t>
            </a:r>
          </a:p>
          <a:p>
            <a:r>
              <a:rPr lang="es-ES" dirty="0" smtClean="0"/>
              <a:t>Sí! Tiene que ser inteligente, pero no más inteligente que yo. Debería ser cariñoso, bien educado</a:t>
            </a:r>
          </a:p>
          <a:p>
            <a:r>
              <a:rPr lang="es-ES" dirty="0" smtClean="0"/>
              <a:t>y simpático. Desde luego no aburrido. Un buen sentido del humor es esencial, y tiene que ser</a:t>
            </a:r>
          </a:p>
          <a:p>
            <a:r>
              <a:rPr lang="en-GB" dirty="0" err="1" smtClean="0"/>
              <a:t>generoso</a:t>
            </a:r>
            <a:r>
              <a:rPr lang="en-GB" dirty="0" smtClean="0"/>
              <a:t>. </a:t>
            </a:r>
            <a:r>
              <a:rPr lang="en-GB" dirty="0" err="1" smtClean="0"/>
              <a:t>Odio</a:t>
            </a:r>
            <a:r>
              <a:rPr lang="en-GB" dirty="0" smtClean="0"/>
              <a:t> a la </a:t>
            </a:r>
            <a:r>
              <a:rPr lang="en-GB" dirty="0" err="1" smtClean="0"/>
              <a:t>gente</a:t>
            </a:r>
            <a:r>
              <a:rPr lang="en-GB" dirty="0" smtClean="0"/>
              <a:t> </a:t>
            </a:r>
            <a:r>
              <a:rPr lang="en-GB" dirty="0" err="1" smtClean="0"/>
              <a:t>egoísta</a:t>
            </a:r>
            <a:r>
              <a:rPr lang="en-GB" dirty="0" smtClean="0"/>
              <a:t>.</a:t>
            </a:r>
          </a:p>
          <a:p>
            <a:r>
              <a:rPr lang="en-GB" b="1" dirty="0" smtClean="0"/>
              <a:t>¿</a:t>
            </a:r>
            <a:r>
              <a:rPr lang="en-GB" b="1" dirty="0" err="1" smtClean="0"/>
              <a:t>Algo</a:t>
            </a:r>
            <a:r>
              <a:rPr lang="en-GB" b="1" dirty="0" smtClean="0"/>
              <a:t> </a:t>
            </a:r>
            <a:r>
              <a:rPr lang="en-GB" b="1" dirty="0" err="1" smtClean="0"/>
              <a:t>más</a:t>
            </a:r>
            <a:r>
              <a:rPr lang="en-GB" b="1" dirty="0" smtClean="0"/>
              <a:t>?</a:t>
            </a:r>
          </a:p>
          <a:p>
            <a:r>
              <a:rPr lang="es-ES" dirty="0" smtClean="0"/>
              <a:t>No, ¡creo que eso es todo!</a:t>
            </a:r>
          </a:p>
          <a:p>
            <a:endParaRPr lang="es-ES" dirty="0" smtClean="0"/>
          </a:p>
          <a:p>
            <a:r>
              <a:rPr lang="es-ES" b="1" dirty="0" smtClean="0"/>
              <a:t>Jorge, ¿cuál es tu opinión?</a:t>
            </a:r>
          </a:p>
          <a:p>
            <a:r>
              <a:rPr lang="es-ES" dirty="0" smtClean="0"/>
              <a:t>Pues la verdad es que me gustan las chicas morenas con el pelo largo y castaño y ojos marrones.</a:t>
            </a:r>
          </a:p>
          <a:p>
            <a:r>
              <a:rPr lang="es-ES" dirty="0" smtClean="0"/>
              <a:t>Sería de talla media, creo, y entre 15 y 18 años.</a:t>
            </a:r>
          </a:p>
          <a:p>
            <a:r>
              <a:rPr lang="es-ES" b="1" dirty="0" smtClean="0"/>
              <a:t>Claro, ¿y qué dices de su personalidad? ¿Es importante?</a:t>
            </a:r>
          </a:p>
          <a:p>
            <a:r>
              <a:rPr lang="es-ES" dirty="0" smtClean="0"/>
              <a:t>¡Desde luego que sí! Me gustan las chicas que son calladas pero divertidas. No demasiado</a:t>
            </a:r>
          </a:p>
          <a:p>
            <a:r>
              <a:rPr lang="es-ES" dirty="0" smtClean="0"/>
              <a:t>habladoras, sino un poco locas. No me gustan las chicas muy tímidas y odio a las que son</a:t>
            </a:r>
          </a:p>
          <a:p>
            <a:r>
              <a:rPr lang="es-ES" dirty="0" smtClean="0"/>
              <a:t>demasiado extrovertidas. Mi chica tendría que ser estudiosa y bien educada.</a:t>
            </a:r>
          </a:p>
          <a:p>
            <a:r>
              <a:rPr lang="es-ES" b="1" dirty="0" smtClean="0"/>
              <a:t>¿Y hay algún rasgo que no aguantes en absoluto?</a:t>
            </a:r>
          </a:p>
          <a:p>
            <a:r>
              <a:rPr lang="es-ES" dirty="0" smtClean="0"/>
              <a:t>Algunos. No aguanto a la gente cruel y tampoco me gustan las chicas groseras.</a:t>
            </a:r>
          </a:p>
          <a:p>
            <a:r>
              <a:rPr lang="en-GB" b="1" dirty="0" err="1" smtClean="0"/>
              <a:t>Muchas</a:t>
            </a:r>
            <a:r>
              <a:rPr lang="en-GB" b="1" dirty="0" smtClean="0"/>
              <a:t> </a:t>
            </a:r>
            <a:r>
              <a:rPr lang="en-GB" b="1" dirty="0" err="1" smtClean="0"/>
              <a:t>gracias</a:t>
            </a:r>
            <a:r>
              <a:rPr lang="en-GB" b="1" dirty="0" smtClean="0"/>
              <a:t>.</a:t>
            </a:r>
          </a:p>
          <a:p>
            <a:endParaRPr lang="en-GB" sz="1600" i="1" dirty="0" smtClean="0"/>
          </a:p>
          <a:p>
            <a:endParaRPr lang="en-GB" sz="1600" i="1" dirty="0" smtClean="0"/>
          </a:p>
        </p:txBody>
      </p:sp>
    </p:spTree>
    <p:extLst>
      <p:ext uri="{BB962C8B-B14F-4D97-AF65-F5344CB8AC3E}">
        <p14:creationId xmlns:p14="http://schemas.microsoft.com/office/powerpoint/2010/main" val="159719834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6832640"/>
          </a:xfrm>
          <a:prstGeom prst="rect">
            <a:avLst/>
          </a:prstGeom>
        </p:spPr>
        <p:txBody>
          <a:bodyPr wrap="square">
            <a:spAutoFit/>
          </a:bodyPr>
          <a:lstStyle/>
          <a:p>
            <a:endParaRPr lang="en-GB" dirty="0" smtClean="0"/>
          </a:p>
          <a:p>
            <a:r>
              <a:rPr lang="en-GB" sz="2400" b="1" u="sng" dirty="0" smtClean="0"/>
              <a:t>Lo </a:t>
            </a:r>
            <a:r>
              <a:rPr lang="en-GB" sz="2400" b="1" u="sng" dirty="0" err="1" smtClean="0"/>
              <a:t>que</a:t>
            </a:r>
            <a:r>
              <a:rPr lang="en-GB" sz="2400" b="1" u="sng" dirty="0" smtClean="0"/>
              <a:t> </a:t>
            </a:r>
            <a:r>
              <a:rPr lang="en-GB" sz="2400" b="1" u="sng" dirty="0" err="1" smtClean="0"/>
              <a:t>como</a:t>
            </a:r>
            <a:r>
              <a:rPr lang="en-GB" sz="2400" b="1" u="sng" dirty="0" smtClean="0"/>
              <a:t> y </a:t>
            </a:r>
            <a:r>
              <a:rPr lang="en-GB" sz="2400" b="1" u="sng" dirty="0" err="1" smtClean="0"/>
              <a:t>bebo</a:t>
            </a:r>
            <a:endParaRPr lang="en-GB" sz="2400" b="1" u="sng" dirty="0" smtClean="0"/>
          </a:p>
          <a:p>
            <a:endParaRPr lang="en-GB" sz="2400" dirty="0" smtClean="0"/>
          </a:p>
          <a:p>
            <a:r>
              <a:rPr lang="en-GB" sz="2400" b="1" dirty="0" smtClean="0"/>
              <a:t>Listen to Ana and Carlos and note what they have for the following meals:</a:t>
            </a:r>
          </a:p>
          <a:p>
            <a:endParaRPr lang="en-GB" sz="2400" b="1" dirty="0" smtClean="0"/>
          </a:p>
          <a:p>
            <a:pPr marL="457200" indent="-457200">
              <a:lnSpc>
                <a:spcPct val="200000"/>
              </a:lnSpc>
              <a:buAutoNum type="alphaUcPeriod"/>
            </a:pPr>
            <a:r>
              <a:rPr lang="en-GB" sz="2400" dirty="0" smtClean="0"/>
              <a:t>Breakfast</a:t>
            </a:r>
          </a:p>
          <a:p>
            <a:pPr marL="457200" indent="-457200">
              <a:lnSpc>
                <a:spcPct val="200000"/>
              </a:lnSpc>
              <a:buAutoNum type="alphaUcPeriod"/>
            </a:pPr>
            <a:r>
              <a:rPr lang="en-GB" sz="2400" dirty="0" smtClean="0"/>
              <a:t>Lunch</a:t>
            </a:r>
          </a:p>
          <a:p>
            <a:pPr marL="457200" indent="-457200">
              <a:lnSpc>
                <a:spcPct val="200000"/>
              </a:lnSpc>
              <a:buAutoNum type="alphaUcPeriod"/>
            </a:pPr>
            <a:r>
              <a:rPr lang="en-GB" sz="2400" dirty="0" smtClean="0"/>
              <a:t>Afternoon snack</a:t>
            </a:r>
          </a:p>
          <a:p>
            <a:pPr marL="457200" indent="-457200">
              <a:lnSpc>
                <a:spcPct val="200000"/>
              </a:lnSpc>
              <a:buAutoNum type="alphaUcPeriod"/>
            </a:pPr>
            <a:r>
              <a:rPr lang="en-GB" sz="2400" dirty="0" smtClean="0"/>
              <a:t>Dinner</a:t>
            </a:r>
            <a:endParaRPr lang="en-GB" dirty="0" smtClean="0"/>
          </a:p>
          <a:p>
            <a:pPr marL="342900" indent="-342900">
              <a:buAutoNum type="arabicPeriod"/>
            </a:pPr>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a:p>
            <a:pPr marL="342900" indent="-342900"/>
            <a:endParaRPr lang="en-GB" dirty="0" smtClean="0"/>
          </a:p>
        </p:txBody>
      </p:sp>
      <p:pic>
        <p:nvPicPr>
          <p:cNvPr id="5" name="Picture 4" descr="MH900175429.JPG"/>
          <p:cNvPicPr>
            <a:picLocks noChangeAspect="1"/>
          </p:cNvPicPr>
          <p:nvPr/>
        </p:nvPicPr>
        <p:blipFill>
          <a:blip r:embed="rId2"/>
          <a:stretch>
            <a:fillRect/>
          </a:stretch>
        </p:blipFill>
        <p:spPr>
          <a:xfrm>
            <a:off x="4572000" y="1881187"/>
            <a:ext cx="3095625" cy="3095625"/>
          </a:xfrm>
          <a:prstGeom prst="rect">
            <a:avLst/>
          </a:prstGeom>
        </p:spPr>
      </p:pic>
    </p:spTree>
    <p:extLst>
      <p:ext uri="{BB962C8B-B14F-4D97-AF65-F5344CB8AC3E}">
        <p14:creationId xmlns:p14="http://schemas.microsoft.com/office/powerpoint/2010/main" val="1588396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144000" cy="5078313"/>
          </a:xfrm>
          <a:prstGeom prst="rect">
            <a:avLst/>
          </a:prstGeom>
        </p:spPr>
        <p:txBody>
          <a:bodyPr wrap="square">
            <a:spAutoFit/>
          </a:bodyPr>
          <a:lstStyle/>
          <a:p>
            <a:endParaRPr lang="en-GB" dirty="0"/>
          </a:p>
          <a:p>
            <a:r>
              <a:rPr lang="en-GB" b="1" u="sng" dirty="0" smtClean="0"/>
              <a:t>Lo </a:t>
            </a:r>
            <a:r>
              <a:rPr lang="en-GB" b="1" u="sng" dirty="0" err="1" smtClean="0"/>
              <a:t>que</a:t>
            </a:r>
            <a:r>
              <a:rPr lang="en-GB" b="1" u="sng" dirty="0" smtClean="0"/>
              <a:t> </a:t>
            </a:r>
            <a:r>
              <a:rPr lang="en-GB" b="1" u="sng" dirty="0" err="1" smtClean="0"/>
              <a:t>como</a:t>
            </a:r>
            <a:r>
              <a:rPr lang="en-GB" b="1" u="sng" dirty="0" smtClean="0"/>
              <a:t> y </a:t>
            </a:r>
            <a:r>
              <a:rPr lang="en-GB" b="1" u="sng" dirty="0" err="1" smtClean="0"/>
              <a:t>bebo</a:t>
            </a:r>
            <a:r>
              <a:rPr lang="en-GB" b="1" u="sng" dirty="0" smtClean="0"/>
              <a:t>: transcript</a:t>
            </a:r>
          </a:p>
          <a:p>
            <a:endParaRPr lang="en-GB" b="1" u="sng" dirty="0" smtClean="0"/>
          </a:p>
          <a:p>
            <a:r>
              <a:rPr lang="es-ES" b="1" dirty="0"/>
              <a:t>Entrevistador </a:t>
            </a:r>
            <a:r>
              <a:rPr lang="es-ES" dirty="0"/>
              <a:t>Ana, ¿qué tomas normalmente cada día</a:t>
            </a:r>
            <a:r>
              <a:rPr lang="es-ES" dirty="0" smtClean="0"/>
              <a:t>?</a:t>
            </a:r>
          </a:p>
          <a:p>
            <a:endParaRPr lang="es-ES" dirty="0"/>
          </a:p>
          <a:p>
            <a:r>
              <a:rPr lang="es-ES" b="1" dirty="0"/>
              <a:t>Ana </a:t>
            </a:r>
            <a:r>
              <a:rPr lang="es-ES" dirty="0"/>
              <a:t>Por supuesto, cada día es diferente, pero un día típico empezaría con el desayuno. </a:t>
            </a:r>
            <a:r>
              <a:rPr lang="es-ES" dirty="0" smtClean="0"/>
              <a:t>Normalmente tomo </a:t>
            </a:r>
            <a:r>
              <a:rPr lang="es-ES" dirty="0"/>
              <a:t>zumo de frutas, cereales y una taza de café cuando me levanto, y entonces para comer en </a:t>
            </a:r>
            <a:r>
              <a:rPr lang="es-ES" dirty="0" smtClean="0"/>
              <a:t>la cantina </a:t>
            </a:r>
            <a:r>
              <a:rPr lang="es-ES" dirty="0"/>
              <a:t>como una ensalada con atún o algo semejante. Bebo agua mineral. Cuando llego del cole </a:t>
            </a:r>
            <a:r>
              <a:rPr lang="es-ES" dirty="0" smtClean="0"/>
              <a:t>me gusta </a:t>
            </a:r>
            <a:r>
              <a:rPr lang="es-ES" dirty="0"/>
              <a:t>comer pan con un trozo de chocolate o quizás una galleta y luego a eso de las ocho </a:t>
            </a:r>
            <a:r>
              <a:rPr lang="es-ES" dirty="0" smtClean="0"/>
              <a:t>cenamos. Prefiero </a:t>
            </a:r>
            <a:r>
              <a:rPr lang="es-ES" dirty="0"/>
              <a:t>pollo con arroz. Como postre solemos tomar fruta</a:t>
            </a:r>
            <a:r>
              <a:rPr lang="es-ES" dirty="0" smtClean="0"/>
              <a:t>.</a:t>
            </a:r>
          </a:p>
          <a:p>
            <a:endParaRPr lang="es-ES" dirty="0"/>
          </a:p>
          <a:p>
            <a:r>
              <a:rPr lang="es-ES" b="1" dirty="0"/>
              <a:t>Entrevistador </a:t>
            </a:r>
            <a:r>
              <a:rPr lang="es-ES" dirty="0"/>
              <a:t>Gracias Ana. Carlos, ¿qué comes y bebes</a:t>
            </a:r>
            <a:r>
              <a:rPr lang="es-ES" dirty="0" smtClean="0"/>
              <a:t>?</a:t>
            </a:r>
          </a:p>
          <a:p>
            <a:endParaRPr lang="es-ES" dirty="0"/>
          </a:p>
          <a:p>
            <a:r>
              <a:rPr lang="es-ES" b="1" dirty="0"/>
              <a:t>Carlos </a:t>
            </a:r>
            <a:r>
              <a:rPr lang="es-ES" dirty="0"/>
              <a:t>El desayuno para mí es siempre una tostada con mantequilla y mermelada, y me gusta </a:t>
            </a:r>
            <a:r>
              <a:rPr lang="es-ES" dirty="0" smtClean="0"/>
              <a:t>beber leche</a:t>
            </a:r>
            <a:r>
              <a:rPr lang="es-ES" dirty="0"/>
              <a:t>. Para comer voy a casa y a menudo tomamos sopa y una tortilla con ensalada. Después del </a:t>
            </a:r>
            <a:r>
              <a:rPr lang="es-ES" dirty="0" smtClean="0"/>
              <a:t>cole si </a:t>
            </a:r>
            <a:r>
              <a:rPr lang="es-ES" dirty="0"/>
              <a:t>tengo hambre tomo yogur o una manzana y entonces para cenar principalmente tomamos carne </a:t>
            </a:r>
            <a:r>
              <a:rPr lang="es-ES" dirty="0" smtClean="0"/>
              <a:t>o pescado</a:t>
            </a:r>
            <a:r>
              <a:rPr lang="es-ES" dirty="0"/>
              <a:t>. A veces tomamos una pizza, pero no muy a menudo. Mi postre preferido es helado o tarta.</a:t>
            </a:r>
            <a:endParaRPr lang="en-GB" i="1" dirty="0" smtClean="0"/>
          </a:p>
        </p:txBody>
      </p:sp>
    </p:spTree>
    <p:extLst>
      <p:ext uri="{BB962C8B-B14F-4D97-AF65-F5344CB8AC3E}">
        <p14:creationId xmlns:p14="http://schemas.microsoft.com/office/powerpoint/2010/main" val="3932613322"/>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4841</Words>
  <Application>Microsoft Office PowerPoint</Application>
  <PresentationFormat>On-screen Show (4:3)</PresentationFormat>
  <Paragraphs>849</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National 5 Listening dialogues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5 Listening dialogues</dc:title>
  <dc:creator>Anne-Sophie McNeish</dc:creator>
  <cp:lastModifiedBy>Anne-Sophie McNeish</cp:lastModifiedBy>
  <cp:revision>6</cp:revision>
  <dcterms:created xsi:type="dcterms:W3CDTF">2014-11-13T10:55:23Z</dcterms:created>
  <dcterms:modified xsi:type="dcterms:W3CDTF">2014-11-21T09:51:32Z</dcterms:modified>
</cp:coreProperties>
</file>