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256" r:id="rId2"/>
    <p:sldId id="257" r:id="rId3"/>
    <p:sldId id="258" r:id="rId4"/>
    <p:sldId id="259" r:id="rId5"/>
    <p:sldId id="260" r:id="rId6"/>
    <p:sldId id="262" r:id="rId7"/>
    <p:sldId id="261"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7T13:52:56.427"/>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7T11:46:12.730"/>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7T11:47:02.466"/>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1/27/2021</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10416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1/27/2021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346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1/27/2021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81791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1/27/2021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82956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1/27/2021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37877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1/27/2021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45868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1/27/2021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9435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1/27/2021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93829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1/27/2021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86723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1/27/2021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023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1/27/2021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450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1/27/2021</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4691816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16" r:id="rId6"/>
    <p:sldLayoutId id="2147483712" r:id="rId7"/>
    <p:sldLayoutId id="2147483713" r:id="rId8"/>
    <p:sldLayoutId id="2147483714" r:id="rId9"/>
    <p:sldLayoutId id="2147483715" r:id="rId10"/>
    <p:sldLayoutId id="2147483717"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12.jpg"/><Relationship Id="rId7" Type="http://schemas.openxmlformats.org/officeDocument/2006/relationships/image" Target="../media/image5.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14.jpg"/><Relationship Id="rId4" Type="http://schemas.openxmlformats.org/officeDocument/2006/relationships/image" Target="../media/image13.jp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customXml" Target="../ink/ink3.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51D536C-693D-4911-B3E3-277E6CA0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DACC7FC-0DA0-46D9-BEDF-149E4AB32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46A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B3801E-E38C-4292-B1C1-D592F2DB101D}"/>
              </a:ext>
            </a:extLst>
          </p:cNvPr>
          <p:cNvPicPr>
            <a:picLocks noChangeAspect="1"/>
          </p:cNvPicPr>
          <p:nvPr/>
        </p:nvPicPr>
        <p:blipFill rotWithShape="1">
          <a:blip r:embed="rId2">
            <a:duotone>
              <a:schemeClr val="accent1">
                <a:shade val="45000"/>
                <a:satMod val="135000"/>
              </a:schemeClr>
              <a:prstClr val="white"/>
            </a:duotone>
            <a:alphaModFix amt="40000"/>
          </a:blip>
          <a:srcRect b="28572"/>
          <a:stretch/>
        </p:blipFill>
        <p:spPr>
          <a:xfrm>
            <a:off x="20" y="10"/>
            <a:ext cx="12191980" cy="6857990"/>
          </a:xfrm>
          <a:prstGeom prst="rect">
            <a:avLst/>
          </a:prstGeom>
        </p:spPr>
      </p:pic>
      <p:sp>
        <p:nvSpPr>
          <p:cNvPr id="2" name="Title 1">
            <a:extLst>
              <a:ext uri="{FF2B5EF4-FFF2-40B4-BE49-F238E27FC236}">
                <a16:creationId xmlns:a16="http://schemas.microsoft.com/office/drawing/2014/main" id="{F01FEB88-4B62-40EF-BAF0-E7B2E313DC0C}"/>
              </a:ext>
            </a:extLst>
          </p:cNvPr>
          <p:cNvSpPr>
            <a:spLocks noGrp="1"/>
          </p:cNvSpPr>
          <p:nvPr>
            <p:ph type="ctrTitle"/>
          </p:nvPr>
        </p:nvSpPr>
        <p:spPr>
          <a:xfrm>
            <a:off x="841248" y="448056"/>
            <a:ext cx="10512552" cy="4069080"/>
          </a:xfrm>
        </p:spPr>
        <p:txBody>
          <a:bodyPr>
            <a:normAutofit/>
          </a:bodyPr>
          <a:lstStyle/>
          <a:p>
            <a:r>
              <a:rPr lang="en-GB" dirty="0"/>
              <a:t>Blurb Better?</a:t>
            </a:r>
          </a:p>
        </p:txBody>
      </p:sp>
      <p:sp>
        <p:nvSpPr>
          <p:cNvPr id="3" name="Subtitle 2">
            <a:extLst>
              <a:ext uri="{FF2B5EF4-FFF2-40B4-BE49-F238E27FC236}">
                <a16:creationId xmlns:a16="http://schemas.microsoft.com/office/drawing/2014/main" id="{F9698BE8-21DD-42EC-9A0E-DE89FCDCF3A3}"/>
              </a:ext>
            </a:extLst>
          </p:cNvPr>
          <p:cNvSpPr>
            <a:spLocks noGrp="1"/>
          </p:cNvSpPr>
          <p:nvPr>
            <p:ph type="subTitle" idx="1"/>
          </p:nvPr>
        </p:nvSpPr>
        <p:spPr>
          <a:xfrm>
            <a:off x="841248" y="4983480"/>
            <a:ext cx="10512552" cy="1125691"/>
          </a:xfrm>
        </p:spPr>
        <p:txBody>
          <a:bodyPr>
            <a:normAutofit lnSpcReduction="10000"/>
          </a:bodyPr>
          <a:lstStyle/>
          <a:p>
            <a:r>
              <a:rPr lang="en-GB" dirty="0"/>
              <a:t>Can you re-blurb your book to make it appeal to a wider audience?</a:t>
            </a:r>
          </a:p>
          <a:p>
            <a:r>
              <a:rPr lang="en-GB" dirty="0"/>
              <a:t>Don’t worry if you don’t have the book I have included blurbs in this PP for you to reference.</a:t>
            </a:r>
          </a:p>
        </p:txBody>
      </p:sp>
      <p:sp>
        <p:nvSpPr>
          <p:cNvPr id="20" name="Rectangle 6">
            <a:extLst>
              <a:ext uri="{FF2B5EF4-FFF2-40B4-BE49-F238E27FC236}">
                <a16:creationId xmlns:a16="http://schemas.microsoft.com/office/drawing/2014/main" id="{1886631C-CD62-4E60-A5E7-767EEAEB4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77055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8" name="Rectangle 17">
            <a:extLst>
              <a:ext uri="{FF2B5EF4-FFF2-40B4-BE49-F238E27FC236}">
                <a16:creationId xmlns:a16="http://schemas.microsoft.com/office/drawing/2014/main" id="{FAD91445-372E-499C-86FB-BC1A5066E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B694F1-23AB-4B37-8AB3-DE96D0624472}"/>
              </a:ext>
            </a:extLst>
          </p:cNvPr>
          <p:cNvSpPr>
            <a:spLocks noGrp="1"/>
          </p:cNvSpPr>
          <p:nvPr>
            <p:ph type="title"/>
          </p:nvPr>
        </p:nvSpPr>
        <p:spPr>
          <a:xfrm>
            <a:off x="5673401" y="5137764"/>
            <a:ext cx="6673129" cy="1463061"/>
          </a:xfrm>
        </p:spPr>
        <p:txBody>
          <a:bodyPr vert="horz" lIns="91440" tIns="45720" rIns="91440" bIns="45720" rtlCol="0" anchor="b">
            <a:normAutofit fontScale="90000"/>
          </a:bodyPr>
          <a:lstStyle/>
          <a:p>
            <a:r>
              <a:rPr lang="en-US" sz="7200" dirty="0"/>
              <a:t>The </a:t>
            </a:r>
            <a:r>
              <a:rPr lang="en-US" sz="7200" dirty="0" err="1"/>
              <a:t>BookedIn</a:t>
            </a:r>
            <a:br>
              <a:rPr lang="en-US" sz="7200" dirty="0"/>
            </a:br>
            <a:r>
              <a:rPr lang="en-US" sz="7200" dirty="0"/>
              <a:t>books</a:t>
            </a:r>
          </a:p>
        </p:txBody>
      </p:sp>
      <p:pic>
        <p:nvPicPr>
          <p:cNvPr id="5" name="Picture 4" descr="A picture containing text&#10;&#10;Description automatically generated">
            <a:extLst>
              <a:ext uri="{FF2B5EF4-FFF2-40B4-BE49-F238E27FC236}">
                <a16:creationId xmlns:a16="http://schemas.microsoft.com/office/drawing/2014/main" id="{35D9300F-7EFB-47DD-B11C-27B71C3548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746" y="491960"/>
            <a:ext cx="2293908" cy="3462503"/>
          </a:xfrm>
          <a:prstGeom prst="rect">
            <a:avLst/>
          </a:prstGeom>
        </p:spPr>
      </p:pic>
      <p:pic>
        <p:nvPicPr>
          <p:cNvPr id="11" name="Picture 10" descr="Text&#10;&#10;Description automatically generated with medium confidence">
            <a:extLst>
              <a:ext uri="{FF2B5EF4-FFF2-40B4-BE49-F238E27FC236}">
                <a16:creationId xmlns:a16="http://schemas.microsoft.com/office/drawing/2014/main" id="{1FDF057B-6976-4E97-9DD5-9758C3E6A8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746" y="4264812"/>
            <a:ext cx="1260866" cy="1924987"/>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80EACACF-F378-4E86-B226-FCBFC4000E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6358" y="4264811"/>
            <a:ext cx="1265678" cy="1924987"/>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CFF3AB00-9B69-4A38-8ABE-696A96F0E2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3885" y="4264811"/>
            <a:ext cx="1256054" cy="1924987"/>
          </a:xfrm>
          <a:prstGeom prst="rect">
            <a:avLst/>
          </a:prstGeom>
        </p:spPr>
      </p:pic>
      <p:sp>
        <p:nvSpPr>
          <p:cNvPr id="20" name="Rectangle 6">
            <a:extLst>
              <a:ext uri="{FF2B5EF4-FFF2-40B4-BE49-F238E27FC236}">
                <a16:creationId xmlns:a16="http://schemas.microsoft.com/office/drawing/2014/main" id="{15B998FC-4B98-4A07-B159-9E629180A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10701" y="4162654"/>
            <a:ext cx="3559760" cy="27432"/>
          </a:xfrm>
          <a:custGeom>
            <a:avLst/>
            <a:gdLst>
              <a:gd name="connsiteX0" fmla="*/ 0 w 3559760"/>
              <a:gd name="connsiteY0" fmla="*/ 0 h 27432"/>
              <a:gd name="connsiteX1" fmla="*/ 664489 w 3559760"/>
              <a:gd name="connsiteY1" fmla="*/ 0 h 27432"/>
              <a:gd name="connsiteX2" fmla="*/ 1293379 w 3559760"/>
              <a:gd name="connsiteY2" fmla="*/ 0 h 27432"/>
              <a:gd name="connsiteX3" fmla="*/ 1922270 w 3559760"/>
              <a:gd name="connsiteY3" fmla="*/ 0 h 27432"/>
              <a:gd name="connsiteX4" fmla="*/ 2408771 w 3559760"/>
              <a:gd name="connsiteY4" fmla="*/ 0 h 27432"/>
              <a:gd name="connsiteX5" fmla="*/ 2930869 w 3559760"/>
              <a:gd name="connsiteY5" fmla="*/ 0 h 27432"/>
              <a:gd name="connsiteX6" fmla="*/ 3559760 w 3559760"/>
              <a:gd name="connsiteY6" fmla="*/ 0 h 27432"/>
              <a:gd name="connsiteX7" fmla="*/ 3559760 w 3559760"/>
              <a:gd name="connsiteY7" fmla="*/ 27432 h 27432"/>
              <a:gd name="connsiteX8" fmla="*/ 2966467 w 3559760"/>
              <a:gd name="connsiteY8" fmla="*/ 27432 h 27432"/>
              <a:gd name="connsiteX9" fmla="*/ 2479966 w 3559760"/>
              <a:gd name="connsiteY9" fmla="*/ 27432 h 27432"/>
              <a:gd name="connsiteX10" fmla="*/ 1993466 w 3559760"/>
              <a:gd name="connsiteY10" fmla="*/ 27432 h 27432"/>
              <a:gd name="connsiteX11" fmla="*/ 1364575 w 3559760"/>
              <a:gd name="connsiteY11" fmla="*/ 27432 h 27432"/>
              <a:gd name="connsiteX12" fmla="*/ 842477 w 3559760"/>
              <a:gd name="connsiteY12" fmla="*/ 27432 h 27432"/>
              <a:gd name="connsiteX13" fmla="*/ 0 w 3559760"/>
              <a:gd name="connsiteY13" fmla="*/ 27432 h 27432"/>
              <a:gd name="connsiteX14" fmla="*/ 0 w 355976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59760" h="27432" fill="none" extrusionOk="0">
                <a:moveTo>
                  <a:pt x="0" y="0"/>
                </a:moveTo>
                <a:cubicBezTo>
                  <a:pt x="235338" y="-24382"/>
                  <a:pt x="332337" y="-9640"/>
                  <a:pt x="664489" y="0"/>
                </a:cubicBezTo>
                <a:cubicBezTo>
                  <a:pt x="996641" y="9640"/>
                  <a:pt x="985882" y="-2993"/>
                  <a:pt x="1293379" y="0"/>
                </a:cubicBezTo>
                <a:cubicBezTo>
                  <a:pt x="1600876" y="2993"/>
                  <a:pt x="1688611" y="-19790"/>
                  <a:pt x="1922270" y="0"/>
                </a:cubicBezTo>
                <a:cubicBezTo>
                  <a:pt x="2155929" y="19790"/>
                  <a:pt x="2221910" y="19410"/>
                  <a:pt x="2408771" y="0"/>
                </a:cubicBezTo>
                <a:cubicBezTo>
                  <a:pt x="2595632" y="-19410"/>
                  <a:pt x="2689963" y="8234"/>
                  <a:pt x="2930869" y="0"/>
                </a:cubicBezTo>
                <a:cubicBezTo>
                  <a:pt x="3171775" y="-8234"/>
                  <a:pt x="3417798" y="4624"/>
                  <a:pt x="3559760" y="0"/>
                </a:cubicBezTo>
                <a:cubicBezTo>
                  <a:pt x="3558803" y="8431"/>
                  <a:pt x="3559411" y="14612"/>
                  <a:pt x="3559760" y="27432"/>
                </a:cubicBezTo>
                <a:cubicBezTo>
                  <a:pt x="3407433" y="45104"/>
                  <a:pt x="3104054" y="20345"/>
                  <a:pt x="2966467" y="27432"/>
                </a:cubicBezTo>
                <a:cubicBezTo>
                  <a:pt x="2828880" y="34519"/>
                  <a:pt x="2648787" y="22460"/>
                  <a:pt x="2479966" y="27432"/>
                </a:cubicBezTo>
                <a:cubicBezTo>
                  <a:pt x="2311145" y="32404"/>
                  <a:pt x="2189695" y="10420"/>
                  <a:pt x="1993466" y="27432"/>
                </a:cubicBezTo>
                <a:cubicBezTo>
                  <a:pt x="1797237" y="44444"/>
                  <a:pt x="1609456" y="14948"/>
                  <a:pt x="1364575" y="27432"/>
                </a:cubicBezTo>
                <a:cubicBezTo>
                  <a:pt x="1119694" y="39916"/>
                  <a:pt x="1096404" y="6677"/>
                  <a:pt x="842477" y="27432"/>
                </a:cubicBezTo>
                <a:cubicBezTo>
                  <a:pt x="588550" y="48187"/>
                  <a:pt x="403980" y="32485"/>
                  <a:pt x="0" y="27432"/>
                </a:cubicBezTo>
                <a:cubicBezTo>
                  <a:pt x="226" y="18208"/>
                  <a:pt x="-648" y="12891"/>
                  <a:pt x="0" y="0"/>
                </a:cubicBezTo>
                <a:close/>
              </a:path>
              <a:path w="3559760" h="27432" stroke="0" extrusionOk="0">
                <a:moveTo>
                  <a:pt x="0" y="0"/>
                </a:moveTo>
                <a:cubicBezTo>
                  <a:pt x="231006" y="-1181"/>
                  <a:pt x="404474" y="-880"/>
                  <a:pt x="557696" y="0"/>
                </a:cubicBezTo>
                <a:cubicBezTo>
                  <a:pt x="710918" y="880"/>
                  <a:pt x="813108" y="-18376"/>
                  <a:pt x="1044196" y="0"/>
                </a:cubicBezTo>
                <a:cubicBezTo>
                  <a:pt x="1275284" y="18376"/>
                  <a:pt x="1500200" y="-13553"/>
                  <a:pt x="1708685" y="0"/>
                </a:cubicBezTo>
                <a:cubicBezTo>
                  <a:pt x="1917170" y="13553"/>
                  <a:pt x="2152450" y="9935"/>
                  <a:pt x="2266381" y="0"/>
                </a:cubicBezTo>
                <a:cubicBezTo>
                  <a:pt x="2380312" y="-9935"/>
                  <a:pt x="2665561" y="22468"/>
                  <a:pt x="2824076" y="0"/>
                </a:cubicBezTo>
                <a:cubicBezTo>
                  <a:pt x="2982592" y="-22468"/>
                  <a:pt x="3218300" y="11066"/>
                  <a:pt x="3559760" y="0"/>
                </a:cubicBezTo>
                <a:cubicBezTo>
                  <a:pt x="3558405" y="9524"/>
                  <a:pt x="3558558" y="13975"/>
                  <a:pt x="3559760" y="27432"/>
                </a:cubicBezTo>
                <a:cubicBezTo>
                  <a:pt x="3342536" y="20121"/>
                  <a:pt x="3143563" y="11712"/>
                  <a:pt x="2966467" y="27432"/>
                </a:cubicBezTo>
                <a:cubicBezTo>
                  <a:pt x="2789371" y="43152"/>
                  <a:pt x="2612821" y="45068"/>
                  <a:pt x="2479966" y="27432"/>
                </a:cubicBezTo>
                <a:cubicBezTo>
                  <a:pt x="2347111" y="9796"/>
                  <a:pt x="2016492" y="47425"/>
                  <a:pt x="1886673" y="27432"/>
                </a:cubicBezTo>
                <a:cubicBezTo>
                  <a:pt x="1756854" y="7439"/>
                  <a:pt x="1422879" y="54895"/>
                  <a:pt x="1293379" y="27432"/>
                </a:cubicBezTo>
                <a:cubicBezTo>
                  <a:pt x="1163879" y="-31"/>
                  <a:pt x="862732" y="10618"/>
                  <a:pt x="735684" y="27432"/>
                </a:cubicBezTo>
                <a:cubicBezTo>
                  <a:pt x="608636" y="44246"/>
                  <a:pt x="176602" y="56293"/>
                  <a:pt x="0" y="27432"/>
                </a:cubicBezTo>
                <a:cubicBezTo>
                  <a:pt x="-800" y="16780"/>
                  <a:pt x="-583" y="12910"/>
                  <a:pt x="0" y="0"/>
                </a:cubicBezTo>
                <a:close/>
              </a:path>
            </a:pathLst>
          </a:custGeom>
          <a:solidFill>
            <a:srgbClr val="EAA537"/>
          </a:solidFill>
          <a:ln w="38100" cap="rnd">
            <a:solidFill>
              <a:srgbClr val="EAA537"/>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Text&#10;&#10;Description automatically generated with medium confidence">
            <a:extLst>
              <a:ext uri="{FF2B5EF4-FFF2-40B4-BE49-F238E27FC236}">
                <a16:creationId xmlns:a16="http://schemas.microsoft.com/office/drawing/2014/main" id="{94AC1C3E-ACB1-42A9-8EB9-BDA90159BE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01456" y="491960"/>
            <a:ext cx="2152650" cy="3460345"/>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B19CC1EF-80C2-4328-A7B3-2F7332BEAD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8752" y="491960"/>
            <a:ext cx="2152650" cy="3460345"/>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1D7417F4-E877-45A3-A3ED-2D89FAAED8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08736" y="448728"/>
            <a:ext cx="2152650" cy="3503577"/>
          </a:xfrm>
          <a:prstGeom prst="rect">
            <a:avLst/>
          </a:prstGeom>
        </p:spPr>
      </p:pic>
      <p:pic>
        <p:nvPicPr>
          <p:cNvPr id="4" name="Picture 3" descr="High Five Broccoli">
            <a:extLst>
              <a:ext uri="{FF2B5EF4-FFF2-40B4-BE49-F238E27FC236}">
                <a16:creationId xmlns:a16="http://schemas.microsoft.com/office/drawing/2014/main" id="{5BA0482D-8C6D-43EC-8B72-9189500F1B2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22208" y="4975410"/>
            <a:ext cx="2092939" cy="2092939"/>
          </a:xfrm>
          <a:prstGeom prst="rect">
            <a:avLst/>
          </a:prstGeom>
        </p:spPr>
      </p:pic>
    </p:spTree>
    <p:extLst>
      <p:ext uri="{BB962C8B-B14F-4D97-AF65-F5344CB8AC3E}">
        <p14:creationId xmlns:p14="http://schemas.microsoft.com/office/powerpoint/2010/main" val="192041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000"/>
                                        <p:tgtEl>
                                          <p:spTgt spid="11"/>
                                        </p:tgtEl>
                                      </p:cBhvr>
                                    </p:animEffect>
                                  </p:childTnLst>
                                </p:cTn>
                              </p:par>
                              <p:par>
                                <p:cTn id="14" presetID="21" presetClass="entr" presetSubtype="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2000"/>
                                        <p:tgtEl>
                                          <p:spTgt spid="9"/>
                                        </p:tgtEl>
                                      </p:cBhvr>
                                    </p:animEffect>
                                  </p:childTnLst>
                                </p:cTn>
                              </p:par>
                              <p:par>
                                <p:cTn id="17" presetID="21" presetClass="entr" presetSubtype="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par>
                                <p:cTn id="20" presetID="21" presetClass="entr" presetSubtype="1"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2000"/>
                                        <p:tgtEl>
                                          <p:spTgt spid="15"/>
                                        </p:tgtEl>
                                      </p:cBhvr>
                                    </p:animEffect>
                                  </p:childTnLst>
                                </p:cTn>
                              </p:par>
                              <p:par>
                                <p:cTn id="23" presetID="21" presetClass="entr" presetSubtype="1"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heel(1)">
                                      <p:cBhvr>
                                        <p:cTn id="25" dur="2000"/>
                                        <p:tgtEl>
                                          <p:spTgt spid="19"/>
                                        </p:tgtEl>
                                      </p:cBhvr>
                                    </p:animEffect>
                                  </p:childTnLst>
                                </p:cTn>
                              </p:par>
                              <p:par>
                                <p:cTn id="26" presetID="21" presetClass="entr" presetSubtype="1"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heel(1)">
                                      <p:cBhvr>
                                        <p:cTn id="2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44B478-EC28-4CF4-BBC1-C5338402FB50}"/>
              </a:ext>
            </a:extLst>
          </p:cNvPr>
          <p:cNvSpPr>
            <a:spLocks noGrp="1"/>
          </p:cNvSpPr>
          <p:nvPr>
            <p:ph type="title"/>
          </p:nvPr>
        </p:nvSpPr>
        <p:spPr>
          <a:xfrm>
            <a:off x="630936" y="639520"/>
            <a:ext cx="3429000" cy="1719072"/>
          </a:xfrm>
        </p:spPr>
        <p:txBody>
          <a:bodyPr anchor="b">
            <a:normAutofit/>
          </a:bodyPr>
          <a:lstStyle/>
          <a:p>
            <a:pPr>
              <a:lnSpc>
                <a:spcPct val="90000"/>
              </a:lnSpc>
            </a:pPr>
            <a:r>
              <a:rPr lang="en-GB" sz="4100"/>
              <a:t>Blurb- what’s it for?</a:t>
            </a:r>
          </a:p>
        </p:txBody>
      </p:sp>
      <p:sp>
        <p:nvSpPr>
          <p:cNvPr id="12"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rgbClr val="A04FFD"/>
          </a:solidFill>
          <a:ln w="38100" cap="rnd">
            <a:solidFill>
              <a:srgbClr val="A04FF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98BD06-A45F-4F7B-BFB3-25E00BFB04B9}"/>
              </a:ext>
            </a:extLst>
          </p:cNvPr>
          <p:cNvSpPr>
            <a:spLocks noGrp="1"/>
          </p:cNvSpPr>
          <p:nvPr>
            <p:ph idx="1"/>
          </p:nvPr>
        </p:nvSpPr>
        <p:spPr>
          <a:xfrm>
            <a:off x="630936" y="2807208"/>
            <a:ext cx="5951664" cy="3410712"/>
          </a:xfrm>
        </p:spPr>
        <p:txBody>
          <a:bodyPr anchor="t">
            <a:normAutofit/>
          </a:bodyPr>
          <a:lstStyle/>
          <a:p>
            <a:r>
              <a:rPr lang="en-GB" sz="2400" dirty="0"/>
              <a:t>Make you want to read the book</a:t>
            </a:r>
          </a:p>
          <a:p>
            <a:r>
              <a:rPr lang="en-GB" sz="2400" dirty="0"/>
              <a:t>Give you just enough to intrigue you</a:t>
            </a:r>
          </a:p>
          <a:p>
            <a:r>
              <a:rPr lang="en-GB" sz="2400" dirty="0"/>
              <a:t>Introduce the setting, plot, genre and perhaps a character or two</a:t>
            </a:r>
          </a:p>
          <a:p>
            <a:r>
              <a:rPr lang="en-GB" sz="2400" b="1" dirty="0"/>
              <a:t>A NO-SPOILER zone</a:t>
            </a:r>
          </a:p>
        </p:txBody>
      </p:sp>
      <mc:AlternateContent xmlns:mc="http://schemas.openxmlformats.org/markup-compatibility/2006">
        <mc:Choice xmlns:p14="http://schemas.microsoft.com/office/powerpoint/2010/main" Requires="p14">
          <p:contentPart p14:bwMode="auto" r:id="rId2">
            <p14:nvContentPartPr>
              <p14:cNvPr id="14" name="Ink 1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p:pic>
            <p:nvPicPr>
              <p:cNvPr id="14" name="Ink 1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5" name="Picture 4" descr="Good Job Broccoli">
            <a:extLst>
              <a:ext uri="{FF2B5EF4-FFF2-40B4-BE49-F238E27FC236}">
                <a16:creationId xmlns:a16="http://schemas.microsoft.com/office/drawing/2014/main" id="{6DD46E35-4153-4FB8-8B2B-10FF234FFC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5120" y="640080"/>
            <a:ext cx="4899956" cy="5577840"/>
          </a:xfrm>
          <a:prstGeom prst="rect">
            <a:avLst/>
          </a:prstGeom>
        </p:spPr>
      </p:pic>
    </p:spTree>
    <p:extLst>
      <p:ext uri="{BB962C8B-B14F-4D97-AF65-F5344CB8AC3E}">
        <p14:creationId xmlns:p14="http://schemas.microsoft.com/office/powerpoint/2010/main" val="165409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403AED-4483-476F-A35D-8FC73271817E}"/>
              </a:ext>
            </a:extLst>
          </p:cNvPr>
          <p:cNvSpPr>
            <a:spLocks noGrp="1"/>
          </p:cNvSpPr>
          <p:nvPr>
            <p:ph type="title"/>
          </p:nvPr>
        </p:nvSpPr>
        <p:spPr>
          <a:xfrm>
            <a:off x="5297762" y="329184"/>
            <a:ext cx="6251110" cy="1783080"/>
          </a:xfrm>
        </p:spPr>
        <p:txBody>
          <a:bodyPr anchor="b">
            <a:normAutofit/>
          </a:bodyPr>
          <a:lstStyle/>
          <a:p>
            <a:pPr>
              <a:lnSpc>
                <a:spcPct val="90000"/>
              </a:lnSpc>
            </a:pPr>
            <a:r>
              <a:rPr lang="en-GB" sz="5600"/>
              <a:t>After the War by Tom Palmer</a:t>
            </a:r>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A7A965"/>
          </a:solidFill>
          <a:ln w="38100" cap="rnd">
            <a:solidFill>
              <a:srgbClr val="A7A96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F0AF28-419C-4D65-9232-29AB37D774DA}"/>
              </a:ext>
            </a:extLst>
          </p:cNvPr>
          <p:cNvSpPr>
            <a:spLocks noGrp="1"/>
          </p:cNvSpPr>
          <p:nvPr>
            <p:ph idx="1"/>
          </p:nvPr>
        </p:nvSpPr>
        <p:spPr>
          <a:xfrm>
            <a:off x="5297762" y="2706624"/>
            <a:ext cx="6251110" cy="3483864"/>
          </a:xfrm>
        </p:spPr>
        <p:txBody>
          <a:bodyPr>
            <a:normAutofit/>
          </a:bodyPr>
          <a:lstStyle/>
          <a:p>
            <a:pPr marL="0" indent="0">
              <a:lnSpc>
                <a:spcPct val="100000"/>
              </a:lnSpc>
              <a:buNone/>
            </a:pPr>
            <a:r>
              <a:rPr lang="en-GB" sz="1500" b="1" dirty="0">
                <a:latin typeface="Andre SF" pitchFamily="2" charset="0"/>
              </a:rPr>
              <a:t>Summer 1945</a:t>
            </a:r>
            <a:r>
              <a:rPr lang="en-GB" sz="1500" dirty="0">
                <a:latin typeface="Andre SF" pitchFamily="2" charset="0"/>
              </a:rPr>
              <a:t>. The Second World War is finally over and Yossi, Leo and Mordecai are among three hundred children who arrive in the English Lake District. Having survived the horrors of the Nazi concentration camps, they've finally reached a place of safety and peace, where they can hopefully begin to recover.</a:t>
            </a:r>
          </a:p>
          <a:p>
            <a:pPr marL="0" indent="0">
              <a:lnSpc>
                <a:spcPct val="100000"/>
              </a:lnSpc>
              <a:buNone/>
            </a:pPr>
            <a:r>
              <a:rPr lang="en-GB" sz="1500" dirty="0">
                <a:latin typeface="Andre SF" pitchFamily="2" charset="0"/>
              </a:rPr>
              <a:t>But Yossi is haunted by thoughts of his missing father and disturbed by terrible nightmares. As he waits desperately for news from home, he fears that Mordecai and Leo - the closest thing to family he has left - will move on without him. Will life by the beautiful Lake Windermere be enough to bring hope back into all their lives?</a:t>
            </a:r>
          </a:p>
          <a:p>
            <a:pPr marL="0" indent="0">
              <a:lnSpc>
                <a:spcPct val="100000"/>
              </a:lnSpc>
              <a:buNone/>
            </a:pPr>
            <a:r>
              <a:rPr lang="en-GB" sz="1500" dirty="0">
                <a:solidFill>
                  <a:srgbClr val="00B050"/>
                </a:solidFill>
                <a:latin typeface="Andre SF" pitchFamily="2" charset="0"/>
              </a:rPr>
              <a:t>(this blurb talks a lot about the characters and assumes knowledge from the reader about the war – is this the best use of the blurb?)</a:t>
            </a:r>
          </a:p>
          <a:p>
            <a:pPr marL="0" indent="0">
              <a:lnSpc>
                <a:spcPct val="100000"/>
              </a:lnSpc>
              <a:buNone/>
            </a:pPr>
            <a:endParaRPr lang="en-GB" sz="1500" dirty="0"/>
          </a:p>
        </p:txBody>
      </p:sp>
      <p:pic>
        <p:nvPicPr>
          <p:cNvPr id="4" name="Picture 3" descr="A picture containing text&#10;&#10;Description automatically generated">
            <a:extLst>
              <a:ext uri="{FF2B5EF4-FFF2-40B4-BE49-F238E27FC236}">
                <a16:creationId xmlns:a16="http://schemas.microsoft.com/office/drawing/2014/main" id="{368CA65F-4BFA-49C4-B78E-EA288669D28D}"/>
              </a:ext>
            </a:extLst>
          </p:cNvPr>
          <p:cNvPicPr>
            <a:picLocks noChangeAspect="1"/>
          </p:cNvPicPr>
          <p:nvPr/>
        </p:nvPicPr>
        <p:blipFill rotWithShape="1">
          <a:blip r:embed="rId2">
            <a:extLst>
              <a:ext uri="{28A0092B-C50C-407E-A947-70E740481C1C}">
                <a14:useLocalDpi xmlns:a14="http://schemas.microsoft.com/office/drawing/2010/main" val="0"/>
              </a:ext>
            </a:extLst>
          </a:blip>
          <a:srcRect r="-1" b="3917"/>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84797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72DE4C0-EE12-4CAC-98CF-A89349319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29CF03F-5E6E-4B23-89A5-81548BA4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rgbClr val="DB6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A249B2-48D9-4785-8BDC-DF8C4C45AF1E}"/>
              </a:ext>
            </a:extLst>
          </p:cNvPr>
          <p:cNvSpPr>
            <a:spLocks noGrp="1"/>
          </p:cNvSpPr>
          <p:nvPr>
            <p:ph type="title"/>
          </p:nvPr>
        </p:nvSpPr>
        <p:spPr>
          <a:xfrm>
            <a:off x="4654296" y="329184"/>
            <a:ext cx="6894576" cy="1783080"/>
          </a:xfrm>
        </p:spPr>
        <p:txBody>
          <a:bodyPr anchor="b">
            <a:normAutofit/>
          </a:bodyPr>
          <a:lstStyle/>
          <a:p>
            <a:pPr>
              <a:lnSpc>
                <a:spcPct val="90000"/>
              </a:lnSpc>
            </a:pPr>
            <a:r>
              <a:rPr lang="en-GB" sz="5600"/>
              <a:t>Are you Watching? by Vincent Ralph</a:t>
            </a:r>
          </a:p>
        </p:txBody>
      </p:sp>
      <p:sp>
        <p:nvSpPr>
          <p:cNvPr id="1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E752D10-5B77-4259-B2AC-24E879AAE38D}"/>
              </a:ext>
            </a:extLst>
          </p:cNvPr>
          <p:cNvSpPr>
            <a:spLocks noGrp="1"/>
          </p:cNvSpPr>
          <p:nvPr>
            <p:ph idx="1"/>
          </p:nvPr>
        </p:nvSpPr>
        <p:spPr>
          <a:xfrm>
            <a:off x="4654296" y="2706624"/>
            <a:ext cx="6894576" cy="3483864"/>
          </a:xfrm>
        </p:spPr>
        <p:txBody>
          <a:bodyPr>
            <a:normAutofit/>
          </a:bodyPr>
          <a:lstStyle/>
          <a:p>
            <a:pPr marL="0" indent="0">
              <a:lnSpc>
                <a:spcPct val="100000"/>
              </a:lnSpc>
              <a:buNone/>
            </a:pPr>
            <a:r>
              <a:rPr lang="en-GB" sz="1500" dirty="0">
                <a:latin typeface="Andre SF" pitchFamily="2" charset="0"/>
              </a:rPr>
              <a:t>Ten years ago, Jess's mother was murdered by the Magpie Man.</a:t>
            </a:r>
            <a:br>
              <a:rPr lang="en-GB" sz="1500" dirty="0">
                <a:latin typeface="Andre SF" pitchFamily="2" charset="0"/>
              </a:rPr>
            </a:br>
            <a:br>
              <a:rPr lang="en-GB" sz="1500" dirty="0">
                <a:latin typeface="Andre SF" pitchFamily="2" charset="0"/>
              </a:rPr>
            </a:br>
            <a:r>
              <a:rPr lang="en-GB" sz="1500" dirty="0">
                <a:latin typeface="Andre SF" pitchFamily="2" charset="0"/>
              </a:rPr>
              <a:t>She was the first of his victims, but not the last.</a:t>
            </a:r>
            <a:br>
              <a:rPr lang="en-GB" sz="1500" dirty="0">
                <a:latin typeface="Andre SF" pitchFamily="2" charset="0"/>
              </a:rPr>
            </a:br>
            <a:br>
              <a:rPr lang="en-GB" sz="1500" dirty="0">
                <a:latin typeface="Andre SF" pitchFamily="2" charset="0"/>
              </a:rPr>
            </a:br>
            <a:r>
              <a:rPr lang="en-GB" sz="1500" dirty="0">
                <a:latin typeface="Andre SF" pitchFamily="2" charset="0"/>
              </a:rPr>
              <a:t>Now Jess is the star of a YouTube reality series and she's using it to catch the killer once and for all.</a:t>
            </a:r>
            <a:br>
              <a:rPr lang="en-GB" sz="1500" dirty="0">
                <a:latin typeface="Andre SF" pitchFamily="2" charset="0"/>
              </a:rPr>
            </a:br>
            <a:br>
              <a:rPr lang="en-GB" sz="1500" dirty="0">
                <a:latin typeface="Andre SF" pitchFamily="2" charset="0"/>
              </a:rPr>
            </a:br>
            <a:r>
              <a:rPr lang="en-GB" sz="1500" dirty="0">
                <a:latin typeface="Andre SF" pitchFamily="2" charset="0"/>
              </a:rPr>
              <a:t>The whole world is watching her every move.</a:t>
            </a:r>
            <a:br>
              <a:rPr lang="en-GB" sz="1500" dirty="0">
                <a:latin typeface="Andre SF" pitchFamily="2" charset="0"/>
              </a:rPr>
            </a:br>
            <a:br>
              <a:rPr lang="en-GB" sz="1500" dirty="0">
                <a:latin typeface="Andre SF" pitchFamily="2" charset="0"/>
              </a:rPr>
            </a:br>
            <a:r>
              <a:rPr lang="en-GB" sz="1500" dirty="0">
                <a:latin typeface="Andre SF" pitchFamily="2" charset="0"/>
              </a:rPr>
              <a:t>And so is the Magpie Man.</a:t>
            </a:r>
          </a:p>
          <a:p>
            <a:pPr marL="0" indent="0">
              <a:lnSpc>
                <a:spcPct val="100000"/>
              </a:lnSpc>
              <a:buNone/>
            </a:pPr>
            <a:r>
              <a:rPr lang="en-GB" sz="1500" dirty="0">
                <a:solidFill>
                  <a:srgbClr val="00B050"/>
                </a:solidFill>
                <a:latin typeface="Andre SF" pitchFamily="2" charset="0"/>
              </a:rPr>
              <a:t>(a very short and sharp blurb – do you think this is effective enough to grab a reader?)</a:t>
            </a:r>
          </a:p>
        </p:txBody>
      </p:sp>
      <p:pic>
        <p:nvPicPr>
          <p:cNvPr id="4" name="Picture 3" descr="A picture containing text&#10;&#10;Description automatically generated">
            <a:extLst>
              <a:ext uri="{FF2B5EF4-FFF2-40B4-BE49-F238E27FC236}">
                <a16:creationId xmlns:a16="http://schemas.microsoft.com/office/drawing/2014/main" id="{9DDB15CB-13A2-403A-AF56-D91785748742}"/>
              </a:ext>
            </a:extLst>
          </p:cNvPr>
          <p:cNvPicPr>
            <a:picLocks noChangeAspect="1"/>
          </p:cNvPicPr>
          <p:nvPr/>
        </p:nvPicPr>
        <p:blipFill rotWithShape="1">
          <a:blip r:embed="rId2">
            <a:extLst>
              <a:ext uri="{28A0092B-C50C-407E-A947-70E740481C1C}">
                <a14:useLocalDpi xmlns:a14="http://schemas.microsoft.com/office/drawing/2010/main" val="0"/>
              </a:ext>
            </a:extLst>
          </a:blip>
          <a:srcRect l="4240" r="5174"/>
          <a:stretch/>
        </p:blipFill>
        <p:spPr>
          <a:xfrm>
            <a:off x="20" y="10"/>
            <a:ext cx="4053550" cy="6857989"/>
          </a:xfrm>
          <a:custGeom>
            <a:avLst/>
            <a:gdLst/>
            <a:ahLst/>
            <a:cxnLst/>
            <a:rect l="l" t="t" r="r" b="b"/>
            <a:pathLst>
              <a:path w="4053570" h="6857999">
                <a:moveTo>
                  <a:pt x="0" y="0"/>
                </a:moveTo>
                <a:lnTo>
                  <a:pt x="4022851" y="0"/>
                </a:lnTo>
                <a:lnTo>
                  <a:pt x="4023684" y="7069"/>
                </a:lnTo>
                <a:cubicBezTo>
                  <a:pt x="4038634" y="90834"/>
                  <a:pt x="4036100" y="175741"/>
                  <a:pt x="4040154" y="260014"/>
                </a:cubicBezTo>
                <a:cubicBezTo>
                  <a:pt x="4044969" y="363071"/>
                  <a:pt x="4038888" y="466508"/>
                  <a:pt x="4036607" y="569818"/>
                </a:cubicBezTo>
                <a:cubicBezTo>
                  <a:pt x="4034833" y="657771"/>
                  <a:pt x="4026091" y="745598"/>
                  <a:pt x="4028752" y="833678"/>
                </a:cubicBezTo>
                <a:cubicBezTo>
                  <a:pt x="4028942" y="836724"/>
                  <a:pt x="4028942" y="839770"/>
                  <a:pt x="4028752" y="842816"/>
                </a:cubicBezTo>
                <a:cubicBezTo>
                  <a:pt x="4020643" y="939653"/>
                  <a:pt x="4020643" y="1036998"/>
                  <a:pt x="4028752" y="1133836"/>
                </a:cubicBezTo>
                <a:cubicBezTo>
                  <a:pt x="4031324" y="1174144"/>
                  <a:pt x="4030602" y="1214593"/>
                  <a:pt x="4026598" y="1254787"/>
                </a:cubicBezTo>
                <a:cubicBezTo>
                  <a:pt x="4022797" y="1305935"/>
                  <a:pt x="4010634" y="1357844"/>
                  <a:pt x="4019376" y="1408610"/>
                </a:cubicBezTo>
                <a:cubicBezTo>
                  <a:pt x="4025065" y="1450430"/>
                  <a:pt x="4028194" y="1492566"/>
                  <a:pt x="4028752" y="1534766"/>
                </a:cubicBezTo>
                <a:cubicBezTo>
                  <a:pt x="4033186" y="1629192"/>
                  <a:pt x="4029005" y="1724125"/>
                  <a:pt x="4027358" y="1818805"/>
                </a:cubicBezTo>
                <a:cubicBezTo>
                  <a:pt x="4025584" y="1929096"/>
                  <a:pt x="4028372" y="2039387"/>
                  <a:pt x="4019503" y="2149804"/>
                </a:cubicBezTo>
                <a:cubicBezTo>
                  <a:pt x="4014625" y="2239001"/>
                  <a:pt x="4014625" y="2328401"/>
                  <a:pt x="4019503" y="2417598"/>
                </a:cubicBezTo>
                <a:cubicBezTo>
                  <a:pt x="4021910" y="2499333"/>
                  <a:pt x="4034200" y="2580306"/>
                  <a:pt x="4032173" y="2662929"/>
                </a:cubicBezTo>
                <a:cubicBezTo>
                  <a:pt x="4029765" y="2759258"/>
                  <a:pt x="4018363" y="2855334"/>
                  <a:pt x="4021910" y="2951918"/>
                </a:cubicBezTo>
                <a:cubicBezTo>
                  <a:pt x="4023557" y="2997989"/>
                  <a:pt x="4023684" y="3044060"/>
                  <a:pt x="4024571" y="3090130"/>
                </a:cubicBezTo>
                <a:cubicBezTo>
                  <a:pt x="4025711" y="3145593"/>
                  <a:pt x="4035720" y="3200928"/>
                  <a:pt x="4030145" y="3256264"/>
                </a:cubicBezTo>
                <a:cubicBezTo>
                  <a:pt x="4020897" y="3348533"/>
                  <a:pt x="3996951" y="3439278"/>
                  <a:pt x="4011901" y="3533831"/>
                </a:cubicBezTo>
                <a:cubicBezTo>
                  <a:pt x="4020136" y="3585867"/>
                  <a:pt x="4029385" y="3638030"/>
                  <a:pt x="4034200" y="3690573"/>
                </a:cubicBezTo>
                <a:cubicBezTo>
                  <a:pt x="4038381" y="3737532"/>
                  <a:pt x="4048896" y="3785253"/>
                  <a:pt x="4040914" y="3831958"/>
                </a:cubicBezTo>
                <a:cubicBezTo>
                  <a:pt x="4034073" y="3871937"/>
                  <a:pt x="4037620" y="3911916"/>
                  <a:pt x="4032299" y="3951895"/>
                </a:cubicBezTo>
                <a:cubicBezTo>
                  <a:pt x="4025331" y="4004311"/>
                  <a:pt x="4021657" y="4057616"/>
                  <a:pt x="4016336" y="4110414"/>
                </a:cubicBezTo>
                <a:cubicBezTo>
                  <a:pt x="4011648" y="4158261"/>
                  <a:pt x="4007974" y="4205982"/>
                  <a:pt x="4020643" y="4250911"/>
                </a:cubicBezTo>
                <a:cubicBezTo>
                  <a:pt x="4051684" y="4363994"/>
                  <a:pt x="4034707" y="4476442"/>
                  <a:pt x="4023051" y="4588763"/>
                </a:cubicBezTo>
                <a:cubicBezTo>
                  <a:pt x="4017349" y="4643337"/>
                  <a:pt x="4008987" y="4701084"/>
                  <a:pt x="4021657" y="4751090"/>
                </a:cubicBezTo>
                <a:cubicBezTo>
                  <a:pt x="4044969" y="4839804"/>
                  <a:pt x="4026725" y="4924077"/>
                  <a:pt x="4016589" y="5009238"/>
                </a:cubicBezTo>
                <a:cubicBezTo>
                  <a:pt x="4004363" y="5092546"/>
                  <a:pt x="4006124" y="5177301"/>
                  <a:pt x="4021784" y="5260026"/>
                </a:cubicBezTo>
                <a:cubicBezTo>
                  <a:pt x="4034200" y="5318407"/>
                  <a:pt x="4034200" y="5377804"/>
                  <a:pt x="4035720" y="5436566"/>
                </a:cubicBezTo>
                <a:cubicBezTo>
                  <a:pt x="4036607" y="5473373"/>
                  <a:pt x="4023051" y="5510813"/>
                  <a:pt x="4014055" y="5547492"/>
                </a:cubicBezTo>
                <a:cubicBezTo>
                  <a:pt x="3997965" y="5613743"/>
                  <a:pt x="3992137" y="5681008"/>
                  <a:pt x="4014055" y="5745609"/>
                </a:cubicBezTo>
                <a:cubicBezTo>
                  <a:pt x="4044589" y="5835085"/>
                  <a:pt x="4062073" y="5924561"/>
                  <a:pt x="4049403" y="6019242"/>
                </a:cubicBezTo>
                <a:cubicBezTo>
                  <a:pt x="4042055" y="6077623"/>
                  <a:pt x="4040408" y="6137274"/>
                  <a:pt x="4029385" y="6194894"/>
                </a:cubicBezTo>
                <a:cubicBezTo>
                  <a:pt x="4011268" y="6290463"/>
                  <a:pt x="4017729" y="6385396"/>
                  <a:pt x="4032173" y="6479568"/>
                </a:cubicBezTo>
                <a:cubicBezTo>
                  <a:pt x="4042321" y="6558257"/>
                  <a:pt x="4043423" y="6637846"/>
                  <a:pt x="4035467" y="6716775"/>
                </a:cubicBezTo>
                <a:lnTo>
                  <a:pt x="4025707" y="6857999"/>
                </a:lnTo>
                <a:lnTo>
                  <a:pt x="0" y="6857999"/>
                </a:lnTo>
                <a:close/>
              </a:path>
            </a:pathLst>
          </a:custGeom>
        </p:spPr>
      </p:pic>
    </p:spTree>
    <p:extLst>
      <p:ext uri="{BB962C8B-B14F-4D97-AF65-F5344CB8AC3E}">
        <p14:creationId xmlns:p14="http://schemas.microsoft.com/office/powerpoint/2010/main" val="13566573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21"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72DE4C0-EE12-4CAC-98CF-A89349319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29CF03F-5E6E-4B23-89A5-81548BA4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rgbClr val="FDF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7070D3-1935-40E7-A91E-2D10C4F61E29}"/>
              </a:ext>
            </a:extLst>
          </p:cNvPr>
          <p:cNvSpPr>
            <a:spLocks noGrp="1"/>
          </p:cNvSpPr>
          <p:nvPr>
            <p:ph type="title"/>
          </p:nvPr>
        </p:nvSpPr>
        <p:spPr>
          <a:xfrm>
            <a:off x="4654296" y="329184"/>
            <a:ext cx="6894576" cy="1783080"/>
          </a:xfrm>
        </p:spPr>
        <p:txBody>
          <a:bodyPr anchor="b">
            <a:normAutofit/>
          </a:bodyPr>
          <a:lstStyle/>
          <a:p>
            <a:pPr>
              <a:lnSpc>
                <a:spcPct val="90000"/>
              </a:lnSpc>
            </a:pPr>
            <a:r>
              <a:rPr lang="en-GB" sz="5600" dirty="0">
                <a:solidFill>
                  <a:srgbClr val="00B0F0"/>
                </a:solidFill>
              </a:rPr>
              <a:t>Challenger Deep by Neil Shusterman</a:t>
            </a:r>
          </a:p>
        </p:txBody>
      </p:sp>
      <p:sp>
        <p:nvSpPr>
          <p:cNvPr id="1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0900DB-D486-4F5F-B199-9F3051DA93B4}"/>
              </a:ext>
            </a:extLst>
          </p:cNvPr>
          <p:cNvSpPr>
            <a:spLocks noGrp="1"/>
          </p:cNvSpPr>
          <p:nvPr>
            <p:ph idx="1"/>
          </p:nvPr>
        </p:nvSpPr>
        <p:spPr>
          <a:xfrm>
            <a:off x="4143374" y="2395728"/>
            <a:ext cx="8048625" cy="3483864"/>
          </a:xfrm>
        </p:spPr>
        <p:txBody>
          <a:bodyPr>
            <a:noAutofit/>
          </a:bodyPr>
          <a:lstStyle/>
          <a:p>
            <a:pPr marL="0" indent="0">
              <a:lnSpc>
                <a:spcPct val="100000"/>
              </a:lnSpc>
              <a:buNone/>
            </a:pPr>
            <a:r>
              <a:rPr lang="en-GB" sz="1600" dirty="0">
                <a:solidFill>
                  <a:srgbClr val="00B0F0"/>
                </a:solidFill>
                <a:latin typeface="Andre SF" pitchFamily="2" charset="0"/>
              </a:rPr>
              <a:t>Caden Bosch is on a ship that's headed for the deepest point on Earth: Challenger Deep, the southern part of the Marianas Trench.</a:t>
            </a:r>
            <a:br>
              <a:rPr lang="en-GB" sz="1600" dirty="0">
                <a:solidFill>
                  <a:srgbClr val="00B0F0"/>
                </a:solidFill>
                <a:latin typeface="Andre SF" pitchFamily="2" charset="0"/>
              </a:rPr>
            </a:br>
            <a:br>
              <a:rPr lang="en-GB" sz="1600" dirty="0">
                <a:solidFill>
                  <a:srgbClr val="00B0F0"/>
                </a:solidFill>
                <a:latin typeface="Andre SF" pitchFamily="2" charset="0"/>
              </a:rPr>
            </a:br>
            <a:r>
              <a:rPr lang="en-GB" sz="1600" dirty="0">
                <a:solidFill>
                  <a:srgbClr val="00B0F0"/>
                </a:solidFill>
                <a:latin typeface="Andre SF" pitchFamily="2" charset="0"/>
              </a:rPr>
              <a:t>Caden Bosch is a brilliant high school student whose friends are starting to notice his odd behaviour.</a:t>
            </a:r>
            <a:br>
              <a:rPr lang="en-GB" sz="1600" dirty="0">
                <a:solidFill>
                  <a:srgbClr val="00B0F0"/>
                </a:solidFill>
                <a:latin typeface="Andre SF" pitchFamily="2" charset="0"/>
              </a:rPr>
            </a:br>
            <a:br>
              <a:rPr lang="en-GB" sz="1600" dirty="0">
                <a:solidFill>
                  <a:srgbClr val="00B0F0"/>
                </a:solidFill>
                <a:latin typeface="Andre SF" pitchFamily="2" charset="0"/>
              </a:rPr>
            </a:br>
            <a:r>
              <a:rPr lang="en-GB" sz="1600" dirty="0">
                <a:solidFill>
                  <a:srgbClr val="00B0F0"/>
                </a:solidFill>
                <a:latin typeface="Andre SF" pitchFamily="2" charset="0"/>
              </a:rPr>
              <a:t>Caden Bosch is designated the ship's artist in residence to document the journey with images.</a:t>
            </a:r>
            <a:br>
              <a:rPr lang="en-GB" sz="1600" dirty="0">
                <a:solidFill>
                  <a:srgbClr val="00B0F0"/>
                </a:solidFill>
                <a:latin typeface="Andre SF" pitchFamily="2" charset="0"/>
              </a:rPr>
            </a:br>
            <a:br>
              <a:rPr lang="en-GB" sz="1600" dirty="0">
                <a:solidFill>
                  <a:srgbClr val="00B0F0"/>
                </a:solidFill>
                <a:latin typeface="Andre SF" pitchFamily="2" charset="0"/>
              </a:rPr>
            </a:br>
            <a:r>
              <a:rPr lang="en-GB" sz="1600" dirty="0">
                <a:solidFill>
                  <a:srgbClr val="00B0F0"/>
                </a:solidFill>
                <a:latin typeface="Andre SF" pitchFamily="2" charset="0"/>
              </a:rPr>
              <a:t>Caden Bosch pretends to join the school track team but spends his days walking for miles, absorbed by the thoughts in his head.</a:t>
            </a:r>
            <a:br>
              <a:rPr lang="en-GB" sz="1600" dirty="0">
                <a:solidFill>
                  <a:srgbClr val="00B0F0"/>
                </a:solidFill>
                <a:latin typeface="Andre SF" pitchFamily="2" charset="0"/>
              </a:rPr>
            </a:br>
            <a:br>
              <a:rPr lang="en-GB" sz="1600" dirty="0">
                <a:solidFill>
                  <a:srgbClr val="00B0F0"/>
                </a:solidFill>
                <a:latin typeface="Andre SF" pitchFamily="2" charset="0"/>
              </a:rPr>
            </a:br>
            <a:r>
              <a:rPr lang="en-GB" sz="1600" dirty="0">
                <a:solidFill>
                  <a:srgbClr val="00B0F0"/>
                </a:solidFill>
                <a:latin typeface="Andre SF" pitchFamily="2" charset="0"/>
              </a:rPr>
              <a:t>Caden Bosch is split between his allegiance to the captain and the allure of mutiny.</a:t>
            </a:r>
            <a:br>
              <a:rPr lang="en-GB" sz="1600" dirty="0">
                <a:solidFill>
                  <a:srgbClr val="00B0F0"/>
                </a:solidFill>
                <a:latin typeface="Andre SF" pitchFamily="2" charset="0"/>
              </a:rPr>
            </a:br>
            <a:br>
              <a:rPr lang="en-GB" sz="1600" dirty="0">
                <a:solidFill>
                  <a:srgbClr val="00B0F0"/>
                </a:solidFill>
                <a:latin typeface="Andre SF" pitchFamily="2" charset="0"/>
              </a:rPr>
            </a:br>
            <a:r>
              <a:rPr lang="en-GB" sz="1600" b="1" dirty="0">
                <a:solidFill>
                  <a:srgbClr val="00B0F0"/>
                </a:solidFill>
                <a:latin typeface="Andre SF" pitchFamily="2" charset="0"/>
              </a:rPr>
              <a:t>Caden Bosch is torn.</a:t>
            </a:r>
          </a:p>
          <a:p>
            <a:pPr marL="0" indent="0">
              <a:lnSpc>
                <a:spcPct val="100000"/>
              </a:lnSpc>
              <a:buNone/>
            </a:pPr>
            <a:r>
              <a:rPr lang="en-GB" sz="1600" b="1" dirty="0">
                <a:solidFill>
                  <a:srgbClr val="00B050"/>
                </a:solidFill>
                <a:latin typeface="Andre SF" pitchFamily="2" charset="0"/>
              </a:rPr>
              <a:t>( note here that the blurb has used BOLD for the last sentence – you may wish to use this technique in your own example – think why they might have done this and how you can do the same to even better effect)</a:t>
            </a:r>
          </a:p>
        </p:txBody>
      </p:sp>
      <p:pic>
        <p:nvPicPr>
          <p:cNvPr id="4" name="Picture 3" descr="Text&#10;&#10;Description automatically generated with medium confidence">
            <a:extLst>
              <a:ext uri="{FF2B5EF4-FFF2-40B4-BE49-F238E27FC236}">
                <a16:creationId xmlns:a16="http://schemas.microsoft.com/office/drawing/2014/main" id="{6466DE72-1F89-49C0-A6C4-8F0439F5B06B}"/>
              </a:ext>
            </a:extLst>
          </p:cNvPr>
          <p:cNvPicPr>
            <a:picLocks noChangeAspect="1"/>
          </p:cNvPicPr>
          <p:nvPr/>
        </p:nvPicPr>
        <p:blipFill rotWithShape="1">
          <a:blip r:embed="rId2">
            <a:extLst>
              <a:ext uri="{28A0092B-C50C-407E-A947-70E740481C1C}">
                <a14:useLocalDpi xmlns:a14="http://schemas.microsoft.com/office/drawing/2010/main" val="0"/>
              </a:ext>
            </a:extLst>
          </a:blip>
          <a:srcRect l="5279" r="4231" b="1"/>
          <a:stretch/>
        </p:blipFill>
        <p:spPr>
          <a:xfrm>
            <a:off x="20" y="10"/>
            <a:ext cx="4053550" cy="6857989"/>
          </a:xfrm>
          <a:custGeom>
            <a:avLst/>
            <a:gdLst/>
            <a:ahLst/>
            <a:cxnLst/>
            <a:rect l="l" t="t" r="r" b="b"/>
            <a:pathLst>
              <a:path w="4053570" h="6857999">
                <a:moveTo>
                  <a:pt x="0" y="0"/>
                </a:moveTo>
                <a:lnTo>
                  <a:pt x="4022851" y="0"/>
                </a:lnTo>
                <a:lnTo>
                  <a:pt x="4023684" y="7069"/>
                </a:lnTo>
                <a:cubicBezTo>
                  <a:pt x="4038634" y="90834"/>
                  <a:pt x="4036100" y="175741"/>
                  <a:pt x="4040154" y="260014"/>
                </a:cubicBezTo>
                <a:cubicBezTo>
                  <a:pt x="4044969" y="363071"/>
                  <a:pt x="4038888" y="466508"/>
                  <a:pt x="4036607" y="569818"/>
                </a:cubicBezTo>
                <a:cubicBezTo>
                  <a:pt x="4034833" y="657771"/>
                  <a:pt x="4026091" y="745598"/>
                  <a:pt x="4028752" y="833678"/>
                </a:cubicBezTo>
                <a:cubicBezTo>
                  <a:pt x="4028942" y="836724"/>
                  <a:pt x="4028942" y="839770"/>
                  <a:pt x="4028752" y="842816"/>
                </a:cubicBezTo>
                <a:cubicBezTo>
                  <a:pt x="4020643" y="939653"/>
                  <a:pt x="4020643" y="1036998"/>
                  <a:pt x="4028752" y="1133836"/>
                </a:cubicBezTo>
                <a:cubicBezTo>
                  <a:pt x="4031324" y="1174144"/>
                  <a:pt x="4030602" y="1214593"/>
                  <a:pt x="4026598" y="1254787"/>
                </a:cubicBezTo>
                <a:cubicBezTo>
                  <a:pt x="4022797" y="1305935"/>
                  <a:pt x="4010634" y="1357844"/>
                  <a:pt x="4019376" y="1408610"/>
                </a:cubicBezTo>
                <a:cubicBezTo>
                  <a:pt x="4025065" y="1450430"/>
                  <a:pt x="4028194" y="1492566"/>
                  <a:pt x="4028752" y="1534766"/>
                </a:cubicBezTo>
                <a:cubicBezTo>
                  <a:pt x="4033186" y="1629192"/>
                  <a:pt x="4029005" y="1724125"/>
                  <a:pt x="4027358" y="1818805"/>
                </a:cubicBezTo>
                <a:cubicBezTo>
                  <a:pt x="4025584" y="1929096"/>
                  <a:pt x="4028372" y="2039387"/>
                  <a:pt x="4019503" y="2149804"/>
                </a:cubicBezTo>
                <a:cubicBezTo>
                  <a:pt x="4014625" y="2239001"/>
                  <a:pt x="4014625" y="2328401"/>
                  <a:pt x="4019503" y="2417598"/>
                </a:cubicBezTo>
                <a:cubicBezTo>
                  <a:pt x="4021910" y="2499333"/>
                  <a:pt x="4034200" y="2580306"/>
                  <a:pt x="4032173" y="2662929"/>
                </a:cubicBezTo>
                <a:cubicBezTo>
                  <a:pt x="4029765" y="2759258"/>
                  <a:pt x="4018363" y="2855334"/>
                  <a:pt x="4021910" y="2951918"/>
                </a:cubicBezTo>
                <a:cubicBezTo>
                  <a:pt x="4023557" y="2997989"/>
                  <a:pt x="4023684" y="3044060"/>
                  <a:pt x="4024571" y="3090130"/>
                </a:cubicBezTo>
                <a:cubicBezTo>
                  <a:pt x="4025711" y="3145593"/>
                  <a:pt x="4035720" y="3200928"/>
                  <a:pt x="4030145" y="3256264"/>
                </a:cubicBezTo>
                <a:cubicBezTo>
                  <a:pt x="4020897" y="3348533"/>
                  <a:pt x="3996951" y="3439278"/>
                  <a:pt x="4011901" y="3533831"/>
                </a:cubicBezTo>
                <a:cubicBezTo>
                  <a:pt x="4020136" y="3585867"/>
                  <a:pt x="4029385" y="3638030"/>
                  <a:pt x="4034200" y="3690573"/>
                </a:cubicBezTo>
                <a:cubicBezTo>
                  <a:pt x="4038381" y="3737532"/>
                  <a:pt x="4048896" y="3785253"/>
                  <a:pt x="4040914" y="3831958"/>
                </a:cubicBezTo>
                <a:cubicBezTo>
                  <a:pt x="4034073" y="3871937"/>
                  <a:pt x="4037620" y="3911916"/>
                  <a:pt x="4032299" y="3951895"/>
                </a:cubicBezTo>
                <a:cubicBezTo>
                  <a:pt x="4025331" y="4004311"/>
                  <a:pt x="4021657" y="4057616"/>
                  <a:pt x="4016336" y="4110414"/>
                </a:cubicBezTo>
                <a:cubicBezTo>
                  <a:pt x="4011648" y="4158261"/>
                  <a:pt x="4007974" y="4205982"/>
                  <a:pt x="4020643" y="4250911"/>
                </a:cubicBezTo>
                <a:cubicBezTo>
                  <a:pt x="4051684" y="4363994"/>
                  <a:pt x="4034707" y="4476442"/>
                  <a:pt x="4023051" y="4588763"/>
                </a:cubicBezTo>
                <a:cubicBezTo>
                  <a:pt x="4017349" y="4643337"/>
                  <a:pt x="4008987" y="4701084"/>
                  <a:pt x="4021657" y="4751090"/>
                </a:cubicBezTo>
                <a:cubicBezTo>
                  <a:pt x="4044969" y="4839804"/>
                  <a:pt x="4026725" y="4924077"/>
                  <a:pt x="4016589" y="5009238"/>
                </a:cubicBezTo>
                <a:cubicBezTo>
                  <a:pt x="4004363" y="5092546"/>
                  <a:pt x="4006124" y="5177301"/>
                  <a:pt x="4021784" y="5260026"/>
                </a:cubicBezTo>
                <a:cubicBezTo>
                  <a:pt x="4034200" y="5318407"/>
                  <a:pt x="4034200" y="5377804"/>
                  <a:pt x="4035720" y="5436566"/>
                </a:cubicBezTo>
                <a:cubicBezTo>
                  <a:pt x="4036607" y="5473373"/>
                  <a:pt x="4023051" y="5510813"/>
                  <a:pt x="4014055" y="5547492"/>
                </a:cubicBezTo>
                <a:cubicBezTo>
                  <a:pt x="3997965" y="5613743"/>
                  <a:pt x="3992137" y="5681008"/>
                  <a:pt x="4014055" y="5745609"/>
                </a:cubicBezTo>
                <a:cubicBezTo>
                  <a:pt x="4044589" y="5835085"/>
                  <a:pt x="4062073" y="5924561"/>
                  <a:pt x="4049403" y="6019242"/>
                </a:cubicBezTo>
                <a:cubicBezTo>
                  <a:pt x="4042055" y="6077623"/>
                  <a:pt x="4040408" y="6137274"/>
                  <a:pt x="4029385" y="6194894"/>
                </a:cubicBezTo>
                <a:cubicBezTo>
                  <a:pt x="4011268" y="6290463"/>
                  <a:pt x="4017729" y="6385396"/>
                  <a:pt x="4032173" y="6479568"/>
                </a:cubicBezTo>
                <a:cubicBezTo>
                  <a:pt x="4042321" y="6558257"/>
                  <a:pt x="4043423" y="6637846"/>
                  <a:pt x="4035467" y="6716775"/>
                </a:cubicBezTo>
                <a:lnTo>
                  <a:pt x="4025707" y="6857999"/>
                </a:lnTo>
                <a:lnTo>
                  <a:pt x="0" y="6857999"/>
                </a:lnTo>
                <a:close/>
              </a:path>
            </a:pathLst>
          </a:custGeom>
        </p:spPr>
      </p:pic>
    </p:spTree>
    <p:extLst>
      <p:ext uri="{BB962C8B-B14F-4D97-AF65-F5344CB8AC3E}">
        <p14:creationId xmlns:p14="http://schemas.microsoft.com/office/powerpoint/2010/main" val="33411136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21"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21BFFB-D3FA-4EE2-9E87-F2E4CEDA9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7F80AEB-67E2-48CB-B8AF-AD0F7787A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C14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3D085C-3F65-408A-884F-4FAA2D299C12}"/>
              </a:ext>
            </a:extLst>
          </p:cNvPr>
          <p:cNvSpPr>
            <a:spLocks noGrp="1"/>
          </p:cNvSpPr>
          <p:nvPr>
            <p:ph type="title"/>
          </p:nvPr>
        </p:nvSpPr>
        <p:spPr>
          <a:xfrm>
            <a:off x="640080" y="329184"/>
            <a:ext cx="6894576" cy="1783080"/>
          </a:xfrm>
        </p:spPr>
        <p:txBody>
          <a:bodyPr anchor="b">
            <a:normAutofit/>
          </a:bodyPr>
          <a:lstStyle/>
          <a:p>
            <a:pPr>
              <a:lnSpc>
                <a:spcPct val="90000"/>
              </a:lnSpc>
            </a:pPr>
            <a:r>
              <a:rPr lang="en-GB" sz="5000"/>
              <a:t>The Last Paper Crane by Kerry Drewery</a:t>
            </a:r>
          </a:p>
        </p:txBody>
      </p:sp>
      <p:sp>
        <p:nvSpPr>
          <p:cNvPr id="1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F8B99D4-AA36-4EC1-998E-18DF43E094B4}"/>
              </a:ext>
            </a:extLst>
          </p:cNvPr>
          <p:cNvSpPr>
            <a:spLocks noGrp="1"/>
          </p:cNvSpPr>
          <p:nvPr>
            <p:ph idx="1"/>
          </p:nvPr>
        </p:nvSpPr>
        <p:spPr>
          <a:xfrm>
            <a:off x="91440" y="2706624"/>
            <a:ext cx="8044964" cy="3483864"/>
          </a:xfrm>
        </p:spPr>
        <p:txBody>
          <a:bodyPr>
            <a:noAutofit/>
          </a:bodyPr>
          <a:lstStyle/>
          <a:p>
            <a:pPr marL="0" indent="0">
              <a:lnSpc>
                <a:spcPct val="100000"/>
              </a:lnSpc>
              <a:buNone/>
            </a:pPr>
            <a:r>
              <a:rPr lang="en-GB" sz="1600" dirty="0">
                <a:latin typeface="Andre SF" pitchFamily="2" charset="0"/>
              </a:rPr>
              <a:t>A Japanese teenager, </a:t>
            </a:r>
            <a:r>
              <a:rPr lang="en-GB" sz="1600" dirty="0" err="1">
                <a:latin typeface="Andre SF" pitchFamily="2" charset="0"/>
              </a:rPr>
              <a:t>Mizuki</a:t>
            </a:r>
            <a:r>
              <a:rPr lang="en-GB" sz="1600" dirty="0">
                <a:latin typeface="Andre SF" pitchFamily="2" charset="0"/>
              </a:rPr>
              <a:t>, is worried about her grandfather who is clearly desperately upset about something. He says that he has never got over something that happened in his past and gently </a:t>
            </a:r>
            <a:r>
              <a:rPr lang="en-GB" sz="1600" dirty="0" err="1">
                <a:latin typeface="Andre SF" pitchFamily="2" charset="0"/>
              </a:rPr>
              <a:t>Mizuki</a:t>
            </a:r>
            <a:r>
              <a:rPr lang="en-GB" sz="1600" dirty="0">
                <a:latin typeface="Andre SF" pitchFamily="2" charset="0"/>
              </a:rPr>
              <a:t> persuades him to tell her what it is.</a:t>
            </a:r>
            <a:br>
              <a:rPr lang="en-GB" sz="1600" dirty="0">
                <a:latin typeface="Andre SF" pitchFamily="2" charset="0"/>
              </a:rPr>
            </a:br>
            <a:br>
              <a:rPr lang="en-GB" sz="1600" dirty="0">
                <a:latin typeface="Andre SF" pitchFamily="2" charset="0"/>
              </a:rPr>
            </a:br>
            <a:r>
              <a:rPr lang="en-GB" sz="1600" dirty="0">
                <a:latin typeface="Andre SF" pitchFamily="2" charset="0"/>
              </a:rPr>
              <a:t>We are taken to 1945, Hiroshima, and </a:t>
            </a:r>
            <a:r>
              <a:rPr lang="en-GB" sz="1600" dirty="0" err="1">
                <a:latin typeface="Andre SF" pitchFamily="2" charset="0"/>
              </a:rPr>
              <a:t>Mizuki's</a:t>
            </a:r>
            <a:r>
              <a:rPr lang="en-GB" sz="1600" dirty="0">
                <a:latin typeface="Andre SF" pitchFamily="2" charset="0"/>
              </a:rPr>
              <a:t> grandfather as a teenage boy chatting at home with his friend Hiro. Moments later the horrific nuclear bomb is dropped on Hiroshima. What follows is a searing account of the blinding flash, the harrowing search for family and the devastation both human and physical. There is also the very moving and human story as the two teenage boys with great bravery search for and find Keiko, Hiro's five-year-old sister. But then Keiko is lost when </a:t>
            </a:r>
            <a:r>
              <a:rPr lang="en-GB" sz="1600" dirty="0" err="1">
                <a:latin typeface="Andre SF" pitchFamily="2" charset="0"/>
              </a:rPr>
              <a:t>Mizuki's</a:t>
            </a:r>
            <a:r>
              <a:rPr lang="en-GB" sz="1600" dirty="0">
                <a:latin typeface="Andre SF" pitchFamily="2" charset="0"/>
              </a:rPr>
              <a:t> grandfather has no option but to leave her in a safe place while he goes for help... Despite a desperate search in the aftermath of the bomb, where he leaves origami folded paper cranes for Keiko with his address on everywhere a survivor could be, he cannot find her... A powerful novel that, despite its harrowing subject matter, has hope at its heart. </a:t>
            </a:r>
          </a:p>
          <a:p>
            <a:pPr marL="0" indent="0">
              <a:lnSpc>
                <a:spcPct val="100000"/>
              </a:lnSpc>
              <a:buNone/>
            </a:pPr>
            <a:r>
              <a:rPr lang="en-GB" sz="1600" dirty="0">
                <a:solidFill>
                  <a:srgbClr val="00B050"/>
                </a:solidFill>
                <a:latin typeface="Andre SF" pitchFamily="2" charset="0"/>
              </a:rPr>
              <a:t>(There is </a:t>
            </a:r>
            <a:r>
              <a:rPr lang="en-GB" sz="1600" dirty="0" err="1">
                <a:solidFill>
                  <a:srgbClr val="00B050"/>
                </a:solidFill>
                <a:latin typeface="Andre SF" pitchFamily="2" charset="0"/>
              </a:rPr>
              <a:t>alot</a:t>
            </a:r>
            <a:r>
              <a:rPr lang="en-GB" sz="1600" dirty="0">
                <a:solidFill>
                  <a:srgbClr val="00B050"/>
                </a:solidFill>
                <a:latin typeface="Andre SF" pitchFamily="2" charset="0"/>
              </a:rPr>
              <a:t> of information in this blurb – is it too long or do we need to set the scene so that readers have a better understanding of the plot?)</a:t>
            </a:r>
          </a:p>
        </p:txBody>
      </p:sp>
      <p:pic>
        <p:nvPicPr>
          <p:cNvPr id="4" name="Picture 3">
            <a:extLst>
              <a:ext uri="{FF2B5EF4-FFF2-40B4-BE49-F238E27FC236}">
                <a16:creationId xmlns:a16="http://schemas.microsoft.com/office/drawing/2014/main" id="{10DF8F07-2DC8-470B-B9B3-197997B158A8}"/>
              </a:ext>
            </a:extLst>
          </p:cNvPr>
          <p:cNvPicPr>
            <a:picLocks noChangeAspect="1"/>
          </p:cNvPicPr>
          <p:nvPr/>
        </p:nvPicPr>
        <p:blipFill rotWithShape="1">
          <a:blip r:embed="rId2"/>
          <a:srcRect l="5903" r="4173" b="-2"/>
          <a:stretch/>
        </p:blipFill>
        <p:spPr>
          <a:xfrm>
            <a:off x="8139452" y="10"/>
            <a:ext cx="4052548" cy="6857990"/>
          </a:xfrm>
          <a:custGeom>
            <a:avLst/>
            <a:gdLst/>
            <a:ahLst/>
            <a:cxnLst/>
            <a:rect l="l" t="t" r="r" b="b"/>
            <a:pathLst>
              <a:path w="4052548" h="6858000">
                <a:moveTo>
                  <a:pt x="25721" y="0"/>
                </a:moveTo>
                <a:lnTo>
                  <a:pt x="4052548" y="0"/>
                </a:lnTo>
                <a:lnTo>
                  <a:pt x="4052548" y="6858000"/>
                </a:lnTo>
                <a:lnTo>
                  <a:pt x="28716" y="6858000"/>
                </a:lnTo>
                <a:lnTo>
                  <a:pt x="28782" y="6856911"/>
                </a:lnTo>
                <a:cubicBezTo>
                  <a:pt x="31911" y="6736505"/>
                  <a:pt x="35027" y="6616061"/>
                  <a:pt x="38157" y="6495580"/>
                </a:cubicBezTo>
                <a:cubicBezTo>
                  <a:pt x="38284" y="6490503"/>
                  <a:pt x="39171" y="6485553"/>
                  <a:pt x="39171" y="6480476"/>
                </a:cubicBezTo>
                <a:cubicBezTo>
                  <a:pt x="48166" y="6366632"/>
                  <a:pt x="53107" y="6252788"/>
                  <a:pt x="18899" y="6141609"/>
                </a:cubicBezTo>
                <a:cubicBezTo>
                  <a:pt x="15871" y="6131163"/>
                  <a:pt x="14262" y="6120363"/>
                  <a:pt x="14084" y="6109499"/>
                </a:cubicBezTo>
                <a:cubicBezTo>
                  <a:pt x="12413" y="6012573"/>
                  <a:pt x="16644" y="5915646"/>
                  <a:pt x="26754" y="5819240"/>
                </a:cubicBezTo>
                <a:cubicBezTo>
                  <a:pt x="31949" y="5760097"/>
                  <a:pt x="26754" y="5700065"/>
                  <a:pt x="43478" y="5641557"/>
                </a:cubicBezTo>
                <a:cubicBezTo>
                  <a:pt x="50864" y="5612480"/>
                  <a:pt x="55109" y="5582693"/>
                  <a:pt x="56147" y="5552715"/>
                </a:cubicBezTo>
                <a:cubicBezTo>
                  <a:pt x="59948" y="5480119"/>
                  <a:pt x="38537" y="5411838"/>
                  <a:pt x="18139" y="5343303"/>
                </a:cubicBezTo>
                <a:cubicBezTo>
                  <a:pt x="7370" y="5307004"/>
                  <a:pt x="-5426" y="5269945"/>
                  <a:pt x="2429" y="5231870"/>
                </a:cubicBezTo>
                <a:cubicBezTo>
                  <a:pt x="16707" y="5173310"/>
                  <a:pt x="24854" y="5113418"/>
                  <a:pt x="26754" y="5053171"/>
                </a:cubicBezTo>
                <a:cubicBezTo>
                  <a:pt x="26754" y="5010527"/>
                  <a:pt x="16365" y="4968771"/>
                  <a:pt x="20039" y="4926254"/>
                </a:cubicBezTo>
                <a:cubicBezTo>
                  <a:pt x="28211" y="4843771"/>
                  <a:pt x="30238" y="4760793"/>
                  <a:pt x="26121" y="4678005"/>
                </a:cubicBezTo>
                <a:cubicBezTo>
                  <a:pt x="26095" y="4644905"/>
                  <a:pt x="29846" y="4611907"/>
                  <a:pt x="37270" y="4579644"/>
                </a:cubicBezTo>
                <a:cubicBezTo>
                  <a:pt x="46506" y="4522710"/>
                  <a:pt x="48419" y="4464836"/>
                  <a:pt x="42971" y="4407419"/>
                </a:cubicBezTo>
                <a:cubicBezTo>
                  <a:pt x="37016" y="4340914"/>
                  <a:pt x="19279" y="4275425"/>
                  <a:pt x="14845" y="4208921"/>
                </a:cubicBezTo>
                <a:cubicBezTo>
                  <a:pt x="7876" y="4098757"/>
                  <a:pt x="17759" y="3988593"/>
                  <a:pt x="27514" y="3878937"/>
                </a:cubicBezTo>
                <a:cubicBezTo>
                  <a:pt x="35116" y="3808600"/>
                  <a:pt x="37143" y="3737768"/>
                  <a:pt x="33596" y="3667113"/>
                </a:cubicBezTo>
                <a:cubicBezTo>
                  <a:pt x="29161" y="3611016"/>
                  <a:pt x="22193" y="3554919"/>
                  <a:pt x="20926" y="3498822"/>
                </a:cubicBezTo>
                <a:cubicBezTo>
                  <a:pt x="18646" y="3398557"/>
                  <a:pt x="19532" y="3298293"/>
                  <a:pt x="25360" y="3198029"/>
                </a:cubicBezTo>
                <a:cubicBezTo>
                  <a:pt x="28274" y="3147770"/>
                  <a:pt x="32962" y="3098019"/>
                  <a:pt x="34989" y="3047379"/>
                </a:cubicBezTo>
                <a:cubicBezTo>
                  <a:pt x="37016" y="2996739"/>
                  <a:pt x="41071" y="2945592"/>
                  <a:pt x="29542" y="2895967"/>
                </a:cubicBezTo>
                <a:cubicBezTo>
                  <a:pt x="10030" y="2811568"/>
                  <a:pt x="24347" y="2727549"/>
                  <a:pt x="28528" y="2643403"/>
                </a:cubicBezTo>
                <a:cubicBezTo>
                  <a:pt x="31062" y="2591113"/>
                  <a:pt x="46266" y="2537554"/>
                  <a:pt x="32836" y="2486788"/>
                </a:cubicBezTo>
                <a:cubicBezTo>
                  <a:pt x="11677" y="2407211"/>
                  <a:pt x="25487" y="2329284"/>
                  <a:pt x="32836" y="2250976"/>
                </a:cubicBezTo>
                <a:cubicBezTo>
                  <a:pt x="41311" y="2176870"/>
                  <a:pt x="39816" y="2101951"/>
                  <a:pt x="28401" y="2028238"/>
                </a:cubicBezTo>
                <a:cubicBezTo>
                  <a:pt x="14084" y="1955108"/>
                  <a:pt x="14084" y="1879897"/>
                  <a:pt x="28401" y="1806768"/>
                </a:cubicBezTo>
                <a:cubicBezTo>
                  <a:pt x="40260" y="1746406"/>
                  <a:pt x="41628" y="1684458"/>
                  <a:pt x="32455" y="1623627"/>
                </a:cubicBezTo>
                <a:cubicBezTo>
                  <a:pt x="26247" y="1580095"/>
                  <a:pt x="15098" y="1536816"/>
                  <a:pt x="13578" y="1493284"/>
                </a:cubicBezTo>
                <a:cubicBezTo>
                  <a:pt x="10436" y="1402246"/>
                  <a:pt x="12298" y="1311107"/>
                  <a:pt x="19153" y="1220286"/>
                </a:cubicBezTo>
                <a:cubicBezTo>
                  <a:pt x="27134" y="1116849"/>
                  <a:pt x="42464" y="1013792"/>
                  <a:pt x="31822" y="909594"/>
                </a:cubicBezTo>
                <a:cubicBezTo>
                  <a:pt x="28148" y="873803"/>
                  <a:pt x="20673" y="838139"/>
                  <a:pt x="19913" y="802222"/>
                </a:cubicBezTo>
                <a:cubicBezTo>
                  <a:pt x="18266" y="734956"/>
                  <a:pt x="17505" y="668579"/>
                  <a:pt x="21306" y="599155"/>
                </a:cubicBezTo>
                <a:cubicBezTo>
                  <a:pt x="25107" y="529732"/>
                  <a:pt x="39550" y="459293"/>
                  <a:pt x="29795" y="391139"/>
                </a:cubicBezTo>
                <a:cubicBezTo>
                  <a:pt x="20039" y="322984"/>
                  <a:pt x="26374" y="255972"/>
                  <a:pt x="32709" y="189087"/>
                </a:cubicBezTo>
                <a:cubicBezTo>
                  <a:pt x="38790" y="125502"/>
                  <a:pt x="40944" y="63313"/>
                  <a:pt x="26121" y="743"/>
                </a:cubicBezTo>
                <a:close/>
              </a:path>
            </a:pathLst>
          </a:custGeom>
        </p:spPr>
      </p:pic>
    </p:spTree>
    <p:extLst>
      <p:ext uri="{BB962C8B-B14F-4D97-AF65-F5344CB8AC3E}">
        <p14:creationId xmlns:p14="http://schemas.microsoft.com/office/powerpoint/2010/main" val="12770092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72DE4C0-EE12-4CAC-98CF-A89349319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29CF03F-5E6E-4B23-89A5-81548BA4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rgbClr val="94F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7FAF46-2913-4073-82C8-1953E0F35691}"/>
              </a:ext>
            </a:extLst>
          </p:cNvPr>
          <p:cNvSpPr>
            <a:spLocks noGrp="1"/>
          </p:cNvSpPr>
          <p:nvPr>
            <p:ph type="title"/>
          </p:nvPr>
        </p:nvSpPr>
        <p:spPr>
          <a:xfrm>
            <a:off x="4155440" y="329184"/>
            <a:ext cx="7914640" cy="1783080"/>
          </a:xfrm>
        </p:spPr>
        <p:txBody>
          <a:bodyPr anchor="b">
            <a:normAutofit/>
          </a:bodyPr>
          <a:lstStyle/>
          <a:p>
            <a:pPr>
              <a:lnSpc>
                <a:spcPct val="90000"/>
              </a:lnSpc>
            </a:pPr>
            <a:r>
              <a:rPr lang="en-GB" sz="4000" b="1" dirty="0">
                <a:solidFill>
                  <a:schemeClr val="accent2">
                    <a:lumMod val="75000"/>
                  </a:schemeClr>
                </a:solidFill>
              </a:rPr>
              <a:t>Hacking, Heists &amp; Flaming Arrows</a:t>
            </a:r>
            <a:br>
              <a:rPr lang="en-GB" sz="4000" b="1" dirty="0">
                <a:solidFill>
                  <a:schemeClr val="accent2">
                    <a:lumMod val="75000"/>
                  </a:schemeClr>
                </a:solidFill>
              </a:rPr>
            </a:br>
            <a:r>
              <a:rPr lang="en-GB" sz="4000" b="1" dirty="0">
                <a:solidFill>
                  <a:schemeClr val="accent2">
                    <a:lumMod val="75000"/>
                  </a:schemeClr>
                </a:solidFill>
              </a:rPr>
              <a:t>by Robert </a:t>
            </a:r>
            <a:r>
              <a:rPr lang="en-GB" sz="4000" b="1" dirty="0" err="1">
                <a:solidFill>
                  <a:schemeClr val="accent2">
                    <a:lumMod val="75000"/>
                  </a:schemeClr>
                </a:solidFill>
              </a:rPr>
              <a:t>Muchamore</a:t>
            </a:r>
            <a:endParaRPr lang="en-GB" sz="4000" dirty="0">
              <a:solidFill>
                <a:schemeClr val="accent2">
                  <a:lumMod val="75000"/>
                </a:schemeClr>
              </a:solidFill>
            </a:endParaRPr>
          </a:p>
        </p:txBody>
      </p:sp>
      <p:sp>
        <p:nvSpPr>
          <p:cNvPr id="1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C94FEF-B1B6-47B1-B071-020B1F9744CF}"/>
              </a:ext>
            </a:extLst>
          </p:cNvPr>
          <p:cNvSpPr>
            <a:spLocks noGrp="1"/>
          </p:cNvSpPr>
          <p:nvPr>
            <p:ph idx="1"/>
          </p:nvPr>
        </p:nvSpPr>
        <p:spPr>
          <a:xfrm>
            <a:off x="4155440" y="2706624"/>
            <a:ext cx="7914640" cy="3483864"/>
          </a:xfrm>
        </p:spPr>
        <p:txBody>
          <a:bodyPr>
            <a:normAutofit lnSpcReduction="10000"/>
          </a:bodyPr>
          <a:lstStyle/>
          <a:p>
            <a:pPr marL="0" indent="0">
              <a:lnSpc>
                <a:spcPct val="100000"/>
              </a:lnSpc>
              <a:buNone/>
            </a:pPr>
            <a:r>
              <a:rPr lang="en-GB" sz="1800" dirty="0">
                <a:solidFill>
                  <a:schemeClr val="bg2"/>
                </a:solidFill>
                <a:latin typeface="Andre SF" pitchFamily="2" charset="0"/>
              </a:rPr>
              <a:t>You can't go far without a quick brain and some rule-bending in a place like Locksley. After its vast car plants shut down, the prosperous town has become a wasteland of empty homes, toxic land and families on the brink. And it doesn't help that the authorities are in the clutches of profit-obsessed Sheriff of Nottingham, in cahoots with underworld boss Guy Gisborne.</a:t>
            </a:r>
            <a:br>
              <a:rPr lang="en-GB" sz="1800" dirty="0">
                <a:solidFill>
                  <a:schemeClr val="bg2"/>
                </a:solidFill>
                <a:latin typeface="Andre SF" pitchFamily="2" charset="0"/>
              </a:rPr>
            </a:br>
            <a:br>
              <a:rPr lang="en-GB" sz="1800" dirty="0">
                <a:solidFill>
                  <a:schemeClr val="bg2"/>
                </a:solidFill>
                <a:latin typeface="Andre SF" pitchFamily="2" charset="0"/>
              </a:rPr>
            </a:br>
            <a:r>
              <a:rPr lang="en-GB" sz="1800" dirty="0">
                <a:solidFill>
                  <a:schemeClr val="bg2"/>
                </a:solidFill>
                <a:latin typeface="Andre SF" pitchFamily="2" charset="0"/>
              </a:rPr>
              <a:t>When his dad is framed for a robbery, Robin and his brother Little John are hounded out of Locksley and must learn to survive in the Sherwood forest, stretching three hundred kilometres and sheltering the free spirits and outlaws. But Robin is determined to do more than survive. Small, fast and deadly with a bow, he hatches a plan to join forces with Marion Maid, harness his inimitable tech skills and strike a blow against Gisborne and the Sheriff.</a:t>
            </a:r>
          </a:p>
          <a:p>
            <a:pPr marL="0" indent="0">
              <a:lnSpc>
                <a:spcPct val="100000"/>
              </a:lnSpc>
              <a:buNone/>
            </a:pPr>
            <a:r>
              <a:rPr lang="en-GB" sz="1500" dirty="0">
                <a:solidFill>
                  <a:srgbClr val="00B050"/>
                </a:solidFill>
                <a:latin typeface="Andre SF" pitchFamily="2" charset="0"/>
              </a:rPr>
              <a:t>(this is a good sized blurb but does it have too much information? Would a cliff-hanger work better?)</a:t>
            </a:r>
          </a:p>
        </p:txBody>
      </p:sp>
      <p:pic>
        <p:nvPicPr>
          <p:cNvPr id="4" name="Picture 3">
            <a:extLst>
              <a:ext uri="{FF2B5EF4-FFF2-40B4-BE49-F238E27FC236}">
                <a16:creationId xmlns:a16="http://schemas.microsoft.com/office/drawing/2014/main" id="{81034DDD-AE9B-4CE2-B3C0-0E5F2663D616}"/>
              </a:ext>
            </a:extLst>
          </p:cNvPr>
          <p:cNvPicPr>
            <a:picLocks noChangeAspect="1"/>
          </p:cNvPicPr>
          <p:nvPr/>
        </p:nvPicPr>
        <p:blipFill rotWithShape="1">
          <a:blip r:embed="rId2"/>
          <a:srcRect l="6279" r="4206" b="-2"/>
          <a:stretch/>
        </p:blipFill>
        <p:spPr>
          <a:xfrm>
            <a:off x="20" y="10"/>
            <a:ext cx="4053550" cy="6857989"/>
          </a:xfrm>
          <a:custGeom>
            <a:avLst/>
            <a:gdLst/>
            <a:ahLst/>
            <a:cxnLst/>
            <a:rect l="l" t="t" r="r" b="b"/>
            <a:pathLst>
              <a:path w="4053570" h="6857999">
                <a:moveTo>
                  <a:pt x="0" y="0"/>
                </a:moveTo>
                <a:lnTo>
                  <a:pt x="4022851" y="0"/>
                </a:lnTo>
                <a:lnTo>
                  <a:pt x="4023684" y="7069"/>
                </a:lnTo>
                <a:cubicBezTo>
                  <a:pt x="4038634" y="90834"/>
                  <a:pt x="4036100" y="175741"/>
                  <a:pt x="4040154" y="260014"/>
                </a:cubicBezTo>
                <a:cubicBezTo>
                  <a:pt x="4044969" y="363071"/>
                  <a:pt x="4038888" y="466508"/>
                  <a:pt x="4036607" y="569818"/>
                </a:cubicBezTo>
                <a:cubicBezTo>
                  <a:pt x="4034833" y="657771"/>
                  <a:pt x="4026091" y="745598"/>
                  <a:pt x="4028752" y="833678"/>
                </a:cubicBezTo>
                <a:cubicBezTo>
                  <a:pt x="4028942" y="836724"/>
                  <a:pt x="4028942" y="839770"/>
                  <a:pt x="4028752" y="842816"/>
                </a:cubicBezTo>
                <a:cubicBezTo>
                  <a:pt x="4020643" y="939653"/>
                  <a:pt x="4020643" y="1036998"/>
                  <a:pt x="4028752" y="1133836"/>
                </a:cubicBezTo>
                <a:cubicBezTo>
                  <a:pt x="4031324" y="1174144"/>
                  <a:pt x="4030602" y="1214593"/>
                  <a:pt x="4026598" y="1254787"/>
                </a:cubicBezTo>
                <a:cubicBezTo>
                  <a:pt x="4022797" y="1305935"/>
                  <a:pt x="4010634" y="1357844"/>
                  <a:pt x="4019376" y="1408610"/>
                </a:cubicBezTo>
                <a:cubicBezTo>
                  <a:pt x="4025065" y="1450430"/>
                  <a:pt x="4028194" y="1492566"/>
                  <a:pt x="4028752" y="1534766"/>
                </a:cubicBezTo>
                <a:cubicBezTo>
                  <a:pt x="4033186" y="1629192"/>
                  <a:pt x="4029005" y="1724125"/>
                  <a:pt x="4027358" y="1818805"/>
                </a:cubicBezTo>
                <a:cubicBezTo>
                  <a:pt x="4025584" y="1929096"/>
                  <a:pt x="4028372" y="2039387"/>
                  <a:pt x="4019503" y="2149804"/>
                </a:cubicBezTo>
                <a:cubicBezTo>
                  <a:pt x="4014625" y="2239001"/>
                  <a:pt x="4014625" y="2328401"/>
                  <a:pt x="4019503" y="2417598"/>
                </a:cubicBezTo>
                <a:cubicBezTo>
                  <a:pt x="4021910" y="2499333"/>
                  <a:pt x="4034200" y="2580306"/>
                  <a:pt x="4032173" y="2662929"/>
                </a:cubicBezTo>
                <a:cubicBezTo>
                  <a:pt x="4029765" y="2759258"/>
                  <a:pt x="4018363" y="2855334"/>
                  <a:pt x="4021910" y="2951918"/>
                </a:cubicBezTo>
                <a:cubicBezTo>
                  <a:pt x="4023557" y="2997989"/>
                  <a:pt x="4023684" y="3044060"/>
                  <a:pt x="4024571" y="3090130"/>
                </a:cubicBezTo>
                <a:cubicBezTo>
                  <a:pt x="4025711" y="3145593"/>
                  <a:pt x="4035720" y="3200928"/>
                  <a:pt x="4030145" y="3256264"/>
                </a:cubicBezTo>
                <a:cubicBezTo>
                  <a:pt x="4020897" y="3348533"/>
                  <a:pt x="3996951" y="3439278"/>
                  <a:pt x="4011901" y="3533831"/>
                </a:cubicBezTo>
                <a:cubicBezTo>
                  <a:pt x="4020136" y="3585867"/>
                  <a:pt x="4029385" y="3638030"/>
                  <a:pt x="4034200" y="3690573"/>
                </a:cubicBezTo>
                <a:cubicBezTo>
                  <a:pt x="4038381" y="3737532"/>
                  <a:pt x="4048896" y="3785253"/>
                  <a:pt x="4040914" y="3831958"/>
                </a:cubicBezTo>
                <a:cubicBezTo>
                  <a:pt x="4034073" y="3871937"/>
                  <a:pt x="4037620" y="3911916"/>
                  <a:pt x="4032299" y="3951895"/>
                </a:cubicBezTo>
                <a:cubicBezTo>
                  <a:pt x="4025331" y="4004311"/>
                  <a:pt x="4021657" y="4057616"/>
                  <a:pt x="4016336" y="4110414"/>
                </a:cubicBezTo>
                <a:cubicBezTo>
                  <a:pt x="4011648" y="4158261"/>
                  <a:pt x="4007974" y="4205982"/>
                  <a:pt x="4020643" y="4250911"/>
                </a:cubicBezTo>
                <a:cubicBezTo>
                  <a:pt x="4051684" y="4363994"/>
                  <a:pt x="4034707" y="4476442"/>
                  <a:pt x="4023051" y="4588763"/>
                </a:cubicBezTo>
                <a:cubicBezTo>
                  <a:pt x="4017349" y="4643337"/>
                  <a:pt x="4008987" y="4701084"/>
                  <a:pt x="4021657" y="4751090"/>
                </a:cubicBezTo>
                <a:cubicBezTo>
                  <a:pt x="4044969" y="4839804"/>
                  <a:pt x="4026725" y="4924077"/>
                  <a:pt x="4016589" y="5009238"/>
                </a:cubicBezTo>
                <a:cubicBezTo>
                  <a:pt x="4004363" y="5092546"/>
                  <a:pt x="4006124" y="5177301"/>
                  <a:pt x="4021784" y="5260026"/>
                </a:cubicBezTo>
                <a:cubicBezTo>
                  <a:pt x="4034200" y="5318407"/>
                  <a:pt x="4034200" y="5377804"/>
                  <a:pt x="4035720" y="5436566"/>
                </a:cubicBezTo>
                <a:cubicBezTo>
                  <a:pt x="4036607" y="5473373"/>
                  <a:pt x="4023051" y="5510813"/>
                  <a:pt x="4014055" y="5547492"/>
                </a:cubicBezTo>
                <a:cubicBezTo>
                  <a:pt x="3997965" y="5613743"/>
                  <a:pt x="3992137" y="5681008"/>
                  <a:pt x="4014055" y="5745609"/>
                </a:cubicBezTo>
                <a:cubicBezTo>
                  <a:pt x="4044589" y="5835085"/>
                  <a:pt x="4062073" y="5924561"/>
                  <a:pt x="4049403" y="6019242"/>
                </a:cubicBezTo>
                <a:cubicBezTo>
                  <a:pt x="4042055" y="6077623"/>
                  <a:pt x="4040408" y="6137274"/>
                  <a:pt x="4029385" y="6194894"/>
                </a:cubicBezTo>
                <a:cubicBezTo>
                  <a:pt x="4011268" y="6290463"/>
                  <a:pt x="4017729" y="6385396"/>
                  <a:pt x="4032173" y="6479568"/>
                </a:cubicBezTo>
                <a:cubicBezTo>
                  <a:pt x="4042321" y="6558257"/>
                  <a:pt x="4043423" y="6637846"/>
                  <a:pt x="4035467" y="6716775"/>
                </a:cubicBezTo>
                <a:lnTo>
                  <a:pt x="4025707" y="6857999"/>
                </a:lnTo>
                <a:lnTo>
                  <a:pt x="0" y="6857999"/>
                </a:lnTo>
                <a:close/>
              </a:path>
            </a:pathLst>
          </a:custGeom>
        </p:spPr>
      </p:pic>
    </p:spTree>
    <p:extLst>
      <p:ext uri="{BB962C8B-B14F-4D97-AF65-F5344CB8AC3E}">
        <p14:creationId xmlns:p14="http://schemas.microsoft.com/office/powerpoint/2010/main" val="29766797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6B4E74F-60AF-42EF-997D-DA2278373D88}"/>
              </a:ext>
            </a:extLst>
          </p:cNvPr>
          <p:cNvPicPr>
            <a:picLocks noChangeAspect="1"/>
          </p:cNvPicPr>
          <p:nvPr/>
        </p:nvPicPr>
        <p:blipFill>
          <a:blip r:embed="rId2"/>
          <a:stretch>
            <a:fillRect/>
          </a:stretch>
        </p:blipFill>
        <p:spPr>
          <a:xfrm>
            <a:off x="838224" y="965199"/>
            <a:ext cx="3222496" cy="4927602"/>
          </a:xfrm>
          <a:prstGeom prst="rect">
            <a:avLst/>
          </a:prstGeom>
        </p:spPr>
      </p:pic>
      <p:sp>
        <p:nvSpPr>
          <p:cNvPr id="11" name="Freeform: Shape 10">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B1726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88E5BAFD-2B10-4015-AFC3-9DBBEC3B7717}"/>
              </a:ext>
            </a:extLst>
          </p:cNvPr>
          <p:cNvSpPr>
            <a:spLocks noGrp="1"/>
          </p:cNvSpPr>
          <p:nvPr>
            <p:ph type="title"/>
          </p:nvPr>
        </p:nvSpPr>
        <p:spPr>
          <a:xfrm>
            <a:off x="5759354" y="638089"/>
            <a:ext cx="5337270" cy="1476801"/>
          </a:xfrm>
        </p:spPr>
        <p:txBody>
          <a:bodyPr anchor="b">
            <a:normAutofit/>
          </a:bodyPr>
          <a:lstStyle/>
          <a:p>
            <a:pPr>
              <a:lnSpc>
                <a:spcPct val="90000"/>
              </a:lnSpc>
            </a:pPr>
            <a:r>
              <a:rPr lang="en-GB">
                <a:solidFill>
                  <a:srgbClr val="FFFFFF"/>
                </a:solidFill>
              </a:rPr>
              <a:t>Unstoppable by Dan Freedman</a:t>
            </a:r>
          </a:p>
        </p:txBody>
      </p:sp>
      <p:sp>
        <p:nvSpPr>
          <p:cNvPr id="13"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B17262"/>
          </a:solidFill>
          <a:ln w="38100" cap="rnd">
            <a:solidFill>
              <a:srgbClr val="B1726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8BAA5CF-5FD4-4916-AB71-493DF6DEF147}"/>
              </a:ext>
            </a:extLst>
          </p:cNvPr>
          <p:cNvSpPr>
            <a:spLocks noGrp="1"/>
          </p:cNvSpPr>
          <p:nvPr>
            <p:ph idx="1"/>
          </p:nvPr>
        </p:nvSpPr>
        <p:spPr>
          <a:xfrm>
            <a:off x="5077667" y="2742946"/>
            <a:ext cx="7114333" cy="3847498"/>
          </a:xfrm>
        </p:spPr>
        <p:txBody>
          <a:bodyPr anchor="t">
            <a:normAutofit lnSpcReduction="10000"/>
          </a:bodyPr>
          <a:lstStyle/>
          <a:p>
            <a:pPr marL="0" indent="0">
              <a:lnSpc>
                <a:spcPct val="100000"/>
              </a:lnSpc>
              <a:buNone/>
            </a:pPr>
            <a:r>
              <a:rPr lang="en-GB" dirty="0">
                <a:solidFill>
                  <a:srgbClr val="FFFFFF"/>
                </a:solidFill>
                <a:latin typeface="Andre SF" pitchFamily="2" charset="0"/>
              </a:rPr>
              <a:t>Fourteen-year-old twins, Roxy and Kaine, have only one thing in common. They HATE each other. Kaine is loud, brash and brilliant at football. Roxy is heading for tennis superstardom. When tragedy strikes, their worlds are ripped apart. Can they come together before it's too late?</a:t>
            </a:r>
          </a:p>
          <a:p>
            <a:pPr marL="0" indent="0">
              <a:lnSpc>
                <a:spcPct val="100000"/>
              </a:lnSpc>
              <a:buNone/>
            </a:pPr>
            <a:r>
              <a:rPr lang="en-GB" sz="2000" dirty="0">
                <a:solidFill>
                  <a:srgbClr val="00B050"/>
                </a:solidFill>
                <a:latin typeface="Andre SF" pitchFamily="2" charset="0"/>
              </a:rPr>
              <a:t> (Wow, this is what you call a short blurb – is it even long enough to be called a blurb? Is there even enough information to make you want to read? How would you develop it?)</a:t>
            </a:r>
          </a:p>
        </p:txBody>
      </p:sp>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xmlns="">
          <p:pic>
            <p:nvPicPr>
              <p:cNvPr id="15" name="Ink 1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6418237" y="1956150"/>
                <a:ext cx="36000" cy="32709"/>
              </a:xfrm>
              <a:prstGeom prst="rect">
                <a:avLst/>
              </a:prstGeom>
            </p:spPr>
          </p:pic>
        </mc:Fallback>
      </mc:AlternateContent>
    </p:spTree>
    <p:extLst>
      <p:ext uri="{BB962C8B-B14F-4D97-AF65-F5344CB8AC3E}">
        <p14:creationId xmlns:p14="http://schemas.microsoft.com/office/powerpoint/2010/main" val="371491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010E05E-9237-4321-84BB-69C0F2256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999492"/>
            <a:ext cx="4889565"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FEF156"/>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A0E36A30-1102-40B8-8ADB-63582FF5D80B}"/>
              </a:ext>
            </a:extLst>
          </p:cNvPr>
          <p:cNvSpPr>
            <a:spLocks noGrp="1"/>
          </p:cNvSpPr>
          <p:nvPr>
            <p:ph type="title"/>
          </p:nvPr>
        </p:nvSpPr>
        <p:spPr>
          <a:xfrm>
            <a:off x="1039163" y="1762169"/>
            <a:ext cx="4073110" cy="3122092"/>
          </a:xfrm>
        </p:spPr>
        <p:txBody>
          <a:bodyPr anchor="ctr">
            <a:normAutofit/>
          </a:bodyPr>
          <a:lstStyle/>
          <a:p>
            <a:pPr algn="ctr">
              <a:lnSpc>
                <a:spcPct val="90000"/>
              </a:lnSpc>
            </a:pPr>
            <a:r>
              <a:rPr lang="en-GB" sz="3800" b="1" dirty="0">
                <a:solidFill>
                  <a:srgbClr val="FFFFFF"/>
                </a:solidFill>
              </a:rPr>
              <a:t>Punching the Air</a:t>
            </a:r>
            <a:br>
              <a:rPr lang="en-GB" sz="3800" b="1" dirty="0">
                <a:solidFill>
                  <a:srgbClr val="FFFFFF"/>
                </a:solidFill>
              </a:rPr>
            </a:br>
            <a:r>
              <a:rPr lang="en-GB" sz="3800" b="1" dirty="0">
                <a:solidFill>
                  <a:srgbClr val="FFFFFF"/>
                </a:solidFill>
              </a:rPr>
              <a:t> by </a:t>
            </a:r>
            <a:r>
              <a:rPr lang="en-GB" sz="3800" b="1" dirty="0" err="1">
                <a:solidFill>
                  <a:srgbClr val="FFFFFF"/>
                </a:solidFill>
              </a:rPr>
              <a:t>Ibi</a:t>
            </a:r>
            <a:r>
              <a:rPr lang="en-GB" sz="3800" b="1" dirty="0">
                <a:solidFill>
                  <a:srgbClr val="FFFFFF"/>
                </a:solidFill>
              </a:rPr>
              <a:t> </a:t>
            </a:r>
            <a:r>
              <a:rPr lang="en-GB" sz="3800" b="1" dirty="0" err="1">
                <a:solidFill>
                  <a:srgbClr val="FFFFFF"/>
                </a:solidFill>
              </a:rPr>
              <a:t>Zoboi</a:t>
            </a:r>
            <a:r>
              <a:rPr lang="en-GB" sz="3800" b="1" dirty="0">
                <a:solidFill>
                  <a:srgbClr val="FFFFFF"/>
                </a:solidFill>
              </a:rPr>
              <a:t> and Yusef Salaam</a:t>
            </a:r>
            <a:br>
              <a:rPr lang="en-GB" sz="3800" b="1" dirty="0">
                <a:solidFill>
                  <a:srgbClr val="FFFFFF"/>
                </a:solidFill>
              </a:rPr>
            </a:br>
            <a:endParaRPr lang="en-GB" sz="3800" dirty="0">
              <a:solidFill>
                <a:srgbClr val="FFFFFF"/>
              </a:solidFill>
            </a:endParaRPr>
          </a:p>
        </p:txBody>
      </p:sp>
      <mc:AlternateContent xmlns:mc="http://schemas.openxmlformats.org/markup-compatibility/2006" xmlns:p14="http://schemas.microsoft.com/office/powerpoint/2010/main">
        <mc:Choice Requires="p14">
          <p:contentPart p14:bwMode="auto" r:id="rId2">
            <p14:nvContentPartPr>
              <p14:cNvPr id="13" name="Ink 1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4884261"/>
              <a:ext cx="360" cy="2160"/>
            </p14:xfrm>
          </p:contentPart>
        </mc:Choice>
        <mc:Fallback xmlns="">
          <p:pic>
            <p:nvPicPr>
              <p:cNvPr id="13" name="Ink 1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4868832"/>
                <a:ext cx="36000" cy="32709"/>
              </a:xfrm>
              <a:prstGeom prst="rect">
                <a:avLst/>
              </a:prstGeom>
            </p:spPr>
          </p:pic>
        </mc:Fallback>
      </mc:AlternateContent>
      <p:sp>
        <p:nvSpPr>
          <p:cNvPr id="3" name="Content Placeholder 2">
            <a:extLst>
              <a:ext uri="{FF2B5EF4-FFF2-40B4-BE49-F238E27FC236}">
                <a16:creationId xmlns:a16="http://schemas.microsoft.com/office/drawing/2014/main" id="{D7D82EFA-2E8B-4800-941D-0BE6BB649D7B}"/>
              </a:ext>
            </a:extLst>
          </p:cNvPr>
          <p:cNvSpPr>
            <a:spLocks noGrp="1"/>
          </p:cNvSpPr>
          <p:nvPr>
            <p:ph idx="1"/>
          </p:nvPr>
        </p:nvSpPr>
        <p:spPr>
          <a:xfrm>
            <a:off x="5687772" y="331600"/>
            <a:ext cx="6574987" cy="5895465"/>
          </a:xfrm>
        </p:spPr>
        <p:txBody>
          <a:bodyPr anchor="t">
            <a:normAutofit/>
          </a:bodyPr>
          <a:lstStyle/>
          <a:p>
            <a:pPr marL="0" indent="0">
              <a:lnSpc>
                <a:spcPct val="100000"/>
              </a:lnSpc>
              <a:buNone/>
            </a:pPr>
            <a:r>
              <a:rPr lang="en-GB" sz="2000" dirty="0">
                <a:latin typeface="Andre SF" pitchFamily="2" charset="0"/>
              </a:rPr>
              <a:t>One fateful night, an altercation in a gentrifying neighbourhood escalates into tragedy. ‘Boys just being boys’ turns out to be true only when those boys are white. </a:t>
            </a:r>
            <a:br>
              <a:rPr lang="en-GB" sz="2000" dirty="0">
                <a:latin typeface="Andre SF" pitchFamily="2" charset="0"/>
              </a:rPr>
            </a:br>
            <a:r>
              <a:rPr lang="en-GB" sz="2000" dirty="0">
                <a:latin typeface="Andre SF" pitchFamily="2" charset="0"/>
              </a:rPr>
              <a:t> </a:t>
            </a:r>
            <a:br>
              <a:rPr lang="en-GB" sz="2000" dirty="0">
                <a:latin typeface="Andre SF" pitchFamily="2" charset="0"/>
              </a:rPr>
            </a:br>
            <a:r>
              <a:rPr lang="en-GB" sz="2000" dirty="0">
                <a:latin typeface="Andre SF" pitchFamily="2" charset="0"/>
              </a:rPr>
              <a:t>Suddenly, at just sixteen years old, Amal Shahid’s bright future is upended: he is convicted of a crime he didn’t commit and sent to prison. Despair and rage almost sink him until he turns to the refuge of his words, his art. This never should have been his story. But can he change it? </a:t>
            </a:r>
            <a:br>
              <a:rPr lang="en-GB" sz="2000" dirty="0">
                <a:latin typeface="Andre SF" pitchFamily="2" charset="0"/>
              </a:rPr>
            </a:br>
            <a:r>
              <a:rPr lang="en-GB" sz="2000" dirty="0">
                <a:latin typeface="Andre SF" pitchFamily="2" charset="0"/>
              </a:rPr>
              <a:t> </a:t>
            </a:r>
            <a:br>
              <a:rPr lang="en-GB" sz="2000" dirty="0">
                <a:latin typeface="Andre SF" pitchFamily="2" charset="0"/>
              </a:rPr>
            </a:br>
            <a:r>
              <a:rPr lang="en-GB" sz="2000" dirty="0">
                <a:latin typeface="Andre SF" pitchFamily="2" charset="0"/>
              </a:rPr>
              <a:t>With spellbinding lyricism, award-winning author </a:t>
            </a:r>
            <a:r>
              <a:rPr lang="en-GB" sz="2000" dirty="0" err="1">
                <a:latin typeface="Andre SF" pitchFamily="2" charset="0"/>
              </a:rPr>
              <a:t>Ibi</a:t>
            </a:r>
            <a:r>
              <a:rPr lang="en-GB" sz="2000" dirty="0">
                <a:latin typeface="Andre SF" pitchFamily="2" charset="0"/>
              </a:rPr>
              <a:t> </a:t>
            </a:r>
            <a:r>
              <a:rPr lang="en-GB" sz="2000" dirty="0" err="1">
                <a:latin typeface="Andre SF" pitchFamily="2" charset="0"/>
              </a:rPr>
              <a:t>Zoboi</a:t>
            </a:r>
            <a:r>
              <a:rPr lang="en-GB" sz="2000" dirty="0">
                <a:latin typeface="Andre SF" pitchFamily="2" charset="0"/>
              </a:rPr>
              <a:t> and prison reform activist Yusef Salaam tell a moving and deeply profound story about how one boy is able to maintain his humanity and fight for the truth, in a system designed to strip him of both.</a:t>
            </a:r>
          </a:p>
          <a:p>
            <a:pPr marL="0" indent="0">
              <a:lnSpc>
                <a:spcPct val="100000"/>
              </a:lnSpc>
              <a:buNone/>
            </a:pPr>
            <a:r>
              <a:rPr lang="en-GB" sz="1600" dirty="0">
                <a:solidFill>
                  <a:srgbClr val="00B050"/>
                </a:solidFill>
                <a:latin typeface="Andre SF" pitchFamily="2" charset="0"/>
              </a:rPr>
              <a:t>(This is a verse novel so why isn’t the blurb? Could you try?)</a:t>
            </a:r>
          </a:p>
        </p:txBody>
      </p:sp>
      <p:pic>
        <p:nvPicPr>
          <p:cNvPr id="4" name="Picture 3">
            <a:extLst>
              <a:ext uri="{FF2B5EF4-FFF2-40B4-BE49-F238E27FC236}">
                <a16:creationId xmlns:a16="http://schemas.microsoft.com/office/drawing/2014/main" id="{1895A96B-55C3-4BEF-AD5C-4B702C673567}"/>
              </a:ext>
            </a:extLst>
          </p:cNvPr>
          <p:cNvPicPr>
            <a:picLocks noChangeAspect="1"/>
          </p:cNvPicPr>
          <p:nvPr/>
        </p:nvPicPr>
        <p:blipFill>
          <a:blip r:embed="rId4"/>
          <a:stretch>
            <a:fillRect/>
          </a:stretch>
        </p:blipFill>
        <p:spPr>
          <a:xfrm>
            <a:off x="228008" y="4317180"/>
            <a:ext cx="1622310" cy="2448769"/>
          </a:xfrm>
          <a:prstGeom prst="rect">
            <a:avLst/>
          </a:prstGeom>
        </p:spPr>
      </p:pic>
    </p:spTree>
    <p:extLst>
      <p:ext uri="{BB962C8B-B14F-4D97-AF65-F5344CB8AC3E}">
        <p14:creationId xmlns:p14="http://schemas.microsoft.com/office/powerpoint/2010/main" val="418808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0</TotalTime>
  <Words>1212</Words>
  <Application>Microsoft Office PowerPoint</Application>
  <PresentationFormat>Widescreen</PresentationFormat>
  <Paragraphs>31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Andre SF</vt:lpstr>
      <vt:lpstr>Arial</vt:lpstr>
      <vt:lpstr>Modern Love</vt:lpstr>
      <vt:lpstr>The Hand</vt:lpstr>
      <vt:lpstr>SketchyVTI</vt:lpstr>
      <vt:lpstr>Blurb Better?</vt:lpstr>
      <vt:lpstr>Blurb- what’s it for?</vt:lpstr>
      <vt:lpstr>After the War by Tom Palmer</vt:lpstr>
      <vt:lpstr>Are you Watching? by Vincent Ralph</vt:lpstr>
      <vt:lpstr>Challenger Deep by Neil Shusterman</vt:lpstr>
      <vt:lpstr>The Last Paper Crane by Kerry Drewery</vt:lpstr>
      <vt:lpstr>Hacking, Heists &amp; Flaming Arrows by Robert Muchamore</vt:lpstr>
      <vt:lpstr>Unstoppable by Dan Freedman</vt:lpstr>
      <vt:lpstr>Punching the Air  by Ibi Zoboi and Yusef Salaam </vt:lpstr>
      <vt:lpstr>The BookedIn books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Blurb Better?</dc:title>
  <dc:creator>Stuart</dc:creator>
  <cp:lastModifiedBy>Stuart</cp:lastModifiedBy>
  <cp:revision>1</cp:revision>
  <dcterms:created xsi:type="dcterms:W3CDTF">2021-01-27T13:53:03Z</dcterms:created>
  <dcterms:modified xsi:type="dcterms:W3CDTF">2021-01-27T13:53:54Z</dcterms:modified>
</cp:coreProperties>
</file>