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 id="268" r:id="rId14"/>
    <p:sldId id="270" r:id="rId15"/>
    <p:sldId id="271" r:id="rId16"/>
    <p:sldId id="272" r:id="rId17"/>
    <p:sldId id="269"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3711041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4629682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191675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012742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909277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787481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866838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41813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689225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412253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515925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1/28/2021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8916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ransition spd="slow">
    <p:push dir="u"/>
  </p:transition>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Sj5uOWeOOE"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TF1pyMNEnK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aqVySPrDUE"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Mq4m3yAoW8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ByTQ1Ooi9s"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ainyquote.com/authors/david-olusoga-quotes" TargetMode="External"/><Relationship Id="rId7" Type="http://schemas.openxmlformats.org/officeDocument/2006/relationships/image" Target="../media/image26.jpg"/><Relationship Id="rId2" Type="http://schemas.openxmlformats.org/officeDocument/2006/relationships/hyperlink" Target="https://www.brainyquote.com/"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hyperlink" Target="https://www.youtube.com/watch?v=258l4h5HbF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fN6lYuI2E-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o1FYy-s0i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T9eWGjLv6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robintalley.com/books/lies-we-tell-ourselv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LCLX8xW11k"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VtLb7EiIoc"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youtube.com/watch?v=upRMoso0fw8"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6FEA6-78EF-4355-B875-473B62BD8819}"/>
              </a:ext>
            </a:extLst>
          </p:cNvPr>
          <p:cNvSpPr>
            <a:spLocks noGrp="1"/>
          </p:cNvSpPr>
          <p:nvPr>
            <p:ph type="ctrTitle"/>
          </p:nvPr>
        </p:nvSpPr>
        <p:spPr>
          <a:xfrm>
            <a:off x="5604552" y="871758"/>
            <a:ext cx="5825448" cy="3871143"/>
          </a:xfrm>
        </p:spPr>
        <p:txBody>
          <a:bodyPr>
            <a:normAutofit/>
          </a:bodyPr>
          <a:lstStyle/>
          <a:p>
            <a:r>
              <a:rPr lang="en-GB" dirty="0"/>
              <a:t>Social Subjects</a:t>
            </a:r>
          </a:p>
        </p:txBody>
      </p:sp>
      <p:pic>
        <p:nvPicPr>
          <p:cNvPr id="4" name="Picture 3">
            <a:extLst>
              <a:ext uri="{FF2B5EF4-FFF2-40B4-BE49-F238E27FC236}">
                <a16:creationId xmlns:a16="http://schemas.microsoft.com/office/drawing/2014/main" id="{2D09D625-C19C-4AE7-A1F7-DCCC021E59AF}"/>
              </a:ext>
            </a:extLst>
          </p:cNvPr>
          <p:cNvPicPr>
            <a:picLocks noChangeAspect="1"/>
          </p:cNvPicPr>
          <p:nvPr/>
        </p:nvPicPr>
        <p:blipFill rotWithShape="1">
          <a:blip r:embed="rId2"/>
          <a:srcRect l="28889"/>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98A70F-9796-4E36-936E-A806FDCEA6B5}"/>
              </a:ext>
            </a:extLst>
          </p:cNvPr>
          <p:cNvSpPr txBox="1"/>
          <p:nvPr/>
        </p:nvSpPr>
        <p:spPr>
          <a:xfrm>
            <a:off x="5486400" y="3084011"/>
            <a:ext cx="6096000" cy="1569660"/>
          </a:xfrm>
          <a:prstGeom prst="rect">
            <a:avLst/>
          </a:prstGeom>
          <a:noFill/>
        </p:spPr>
        <p:txBody>
          <a:bodyPr wrap="square">
            <a:spAutoFit/>
          </a:bodyPr>
          <a:lstStyle/>
          <a:p>
            <a:pPr marL="457200" marR="0" indent="-228600">
              <a:spcBef>
                <a:spcPts val="0"/>
              </a:spcBef>
              <a:spcAft>
                <a:spcPts val="0"/>
              </a:spcAft>
            </a:pPr>
            <a:r>
              <a:rPr lang="en-GB" sz="3200" dirty="0">
                <a:effectLst/>
                <a:latin typeface="Wingdings" panose="05000000000000000000" pitchFamily="2" charset="2"/>
              </a:rPr>
              <a:t>Ø  </a:t>
            </a:r>
            <a:r>
              <a:rPr lang="en-GB" sz="3200" dirty="0">
                <a:effectLst/>
                <a:latin typeface="Calibri,sans-serif"/>
              </a:rPr>
              <a:t>Free at Last</a:t>
            </a:r>
            <a:endParaRPr lang="en-GB" sz="3200" dirty="0">
              <a:effectLst/>
            </a:endParaRPr>
          </a:p>
          <a:p>
            <a:pPr marL="457200" marR="0" indent="-228600">
              <a:spcBef>
                <a:spcPts val="0"/>
              </a:spcBef>
              <a:spcAft>
                <a:spcPts val="0"/>
              </a:spcAft>
            </a:pPr>
            <a:r>
              <a:rPr lang="en-GB" sz="3200" dirty="0">
                <a:effectLst/>
                <a:latin typeface="Wingdings" panose="05000000000000000000" pitchFamily="2" charset="2"/>
              </a:rPr>
              <a:t>Ø  </a:t>
            </a:r>
            <a:r>
              <a:rPr lang="en-GB" sz="3200" dirty="0">
                <a:effectLst/>
                <a:latin typeface="Calibri,sans-serif"/>
              </a:rPr>
              <a:t>Making of Modern Britain</a:t>
            </a:r>
            <a:endParaRPr lang="en-GB" sz="3200" dirty="0">
              <a:effectLst/>
            </a:endParaRPr>
          </a:p>
          <a:p>
            <a:pPr marL="457200" marR="0" indent="-228600">
              <a:spcBef>
                <a:spcPts val="0"/>
              </a:spcBef>
              <a:spcAft>
                <a:spcPts val="0"/>
              </a:spcAft>
            </a:pPr>
            <a:r>
              <a:rPr lang="en-GB" sz="3200" dirty="0">
                <a:effectLst/>
                <a:latin typeface="Wingdings" panose="05000000000000000000" pitchFamily="2" charset="2"/>
              </a:rPr>
              <a:t>Ø  </a:t>
            </a:r>
            <a:r>
              <a:rPr lang="en-GB" sz="3200" dirty="0">
                <a:effectLst/>
                <a:latin typeface="Calibri,sans-serif"/>
              </a:rPr>
              <a:t>Migration and Empire</a:t>
            </a:r>
            <a:endParaRPr lang="en-GB" sz="3200" dirty="0">
              <a:effectLst/>
            </a:endParaRPr>
          </a:p>
        </p:txBody>
      </p:sp>
    </p:spTree>
    <p:extLst>
      <p:ext uri="{BB962C8B-B14F-4D97-AF65-F5344CB8AC3E}">
        <p14:creationId xmlns:p14="http://schemas.microsoft.com/office/powerpoint/2010/main" val="2981661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031C-C8F0-42FF-853C-363AD0DE284A}"/>
              </a:ext>
            </a:extLst>
          </p:cNvPr>
          <p:cNvSpPr>
            <a:spLocks noGrp="1"/>
          </p:cNvSpPr>
          <p:nvPr>
            <p:ph type="title"/>
          </p:nvPr>
        </p:nvSpPr>
        <p:spPr/>
        <p:txBody>
          <a:bodyPr>
            <a:normAutofit fontScale="90000"/>
          </a:bodyPr>
          <a:lstStyle/>
          <a:p>
            <a:r>
              <a:rPr lang="en-GB" b="1" dirty="0"/>
              <a:t>Whisper My Name </a:t>
            </a:r>
            <a:br>
              <a:rPr lang="en-GB" b="1" dirty="0"/>
            </a:br>
            <a:r>
              <a:rPr lang="en-GB" dirty="0"/>
              <a:t>by Jane </a:t>
            </a:r>
            <a:r>
              <a:rPr lang="en-GB" dirty="0" err="1"/>
              <a:t>Eagland</a:t>
            </a:r>
            <a:r>
              <a:rPr lang="en-GB" dirty="0"/>
              <a:t> </a:t>
            </a:r>
            <a:br>
              <a:rPr lang="en-GB" dirty="0"/>
            </a:br>
            <a:endParaRPr lang="en-GB" dirty="0"/>
          </a:p>
        </p:txBody>
      </p:sp>
      <p:pic>
        <p:nvPicPr>
          <p:cNvPr id="9" name="Content Placeholder 8" descr="Text&#10;&#10;Description automatically generated">
            <a:extLst>
              <a:ext uri="{FF2B5EF4-FFF2-40B4-BE49-F238E27FC236}">
                <a16:creationId xmlns:a16="http://schemas.microsoft.com/office/drawing/2014/main" id="{3542A598-42D7-4916-A0EB-58E83DD0F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635" y="2383790"/>
            <a:ext cx="2404223" cy="3636963"/>
          </a:xfrm>
        </p:spPr>
      </p:pic>
      <p:sp>
        <p:nvSpPr>
          <p:cNvPr id="11" name="TextBox 10">
            <a:extLst>
              <a:ext uri="{FF2B5EF4-FFF2-40B4-BE49-F238E27FC236}">
                <a16:creationId xmlns:a16="http://schemas.microsoft.com/office/drawing/2014/main" id="{4281B76B-B93C-4CB9-A0BC-F0EFD92264F7}"/>
              </a:ext>
            </a:extLst>
          </p:cNvPr>
          <p:cNvSpPr txBox="1"/>
          <p:nvPr/>
        </p:nvSpPr>
        <p:spPr>
          <a:xfrm>
            <a:off x="3295650" y="2293126"/>
            <a:ext cx="8362950" cy="3970318"/>
          </a:xfrm>
          <a:prstGeom prst="rect">
            <a:avLst/>
          </a:prstGeom>
          <a:noFill/>
        </p:spPr>
        <p:txBody>
          <a:bodyPr wrap="square">
            <a:spAutoFit/>
          </a:bodyPr>
          <a:lstStyle/>
          <a:p>
            <a:r>
              <a:rPr lang="en-GB" dirty="0"/>
              <a:t>Since she was twelve, </a:t>
            </a:r>
            <a:r>
              <a:rPr lang="en-GB" dirty="0" err="1"/>
              <a:t>Meriel</a:t>
            </a:r>
            <a:r>
              <a:rPr lang="en-GB" dirty="0"/>
              <a:t> Garland has lived with her grandfather in London, exiled from her beloved India following the death of her mother. Now sixteen, </a:t>
            </a:r>
            <a:r>
              <a:rPr lang="en-GB" dirty="0" err="1"/>
              <a:t>Meriel</a:t>
            </a:r>
            <a:r>
              <a:rPr lang="en-GB" dirty="0"/>
              <a:t> chafes against the strict regime of tests and study that her grandfather imposes on her. Escaping, she discovers a world outside her narrow existence - one that promises admiration for her acting skills, social success and the excitement of seances.</a:t>
            </a:r>
            <a:br>
              <a:rPr lang="en-GB" dirty="0"/>
            </a:br>
            <a:br>
              <a:rPr lang="en-GB" dirty="0"/>
            </a:br>
            <a:r>
              <a:rPr lang="en-GB" dirty="0"/>
              <a:t>But what should have been a game turns serious as the young medium Sophie Casson passes on a message from </a:t>
            </a:r>
            <a:r>
              <a:rPr lang="en-GB" dirty="0" err="1"/>
              <a:t>Meriel's</a:t>
            </a:r>
            <a:r>
              <a:rPr lang="en-GB" dirty="0"/>
              <a:t> dead mother - and </a:t>
            </a:r>
            <a:r>
              <a:rPr lang="en-GB" dirty="0" err="1"/>
              <a:t>Meriel</a:t>
            </a:r>
            <a:r>
              <a:rPr lang="en-GB" dirty="0"/>
              <a:t> begins to suspect she might not be alone in the world after all. In searching for the truth about her past, </a:t>
            </a:r>
            <a:r>
              <a:rPr lang="en-GB" dirty="0" err="1"/>
              <a:t>Meriel</a:t>
            </a:r>
            <a:r>
              <a:rPr lang="en-GB" dirty="0"/>
              <a:t> uncovers a sinister scheme - and soon it's hard to know who she can really trust.</a:t>
            </a:r>
          </a:p>
          <a:p>
            <a:r>
              <a:rPr lang="en-GB" dirty="0"/>
              <a:t>A great fun read about the obsession with spiritualism heading up to the turn of the century. Reminds me of the </a:t>
            </a:r>
            <a:r>
              <a:rPr lang="en-GB" dirty="0">
                <a:hlinkClick r:id="rId3"/>
              </a:rPr>
              <a:t>Cottingly Fairies scam.</a:t>
            </a:r>
            <a:endParaRPr lang="en-GB" dirty="0"/>
          </a:p>
        </p:txBody>
      </p:sp>
    </p:spTree>
    <p:extLst>
      <p:ext uri="{BB962C8B-B14F-4D97-AF65-F5344CB8AC3E}">
        <p14:creationId xmlns:p14="http://schemas.microsoft.com/office/powerpoint/2010/main" val="146751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BA1B2-E687-425B-AA05-229647C7184F}"/>
              </a:ext>
            </a:extLst>
          </p:cNvPr>
          <p:cNvSpPr>
            <a:spLocks noGrp="1"/>
          </p:cNvSpPr>
          <p:nvPr>
            <p:ph type="title"/>
          </p:nvPr>
        </p:nvSpPr>
        <p:spPr>
          <a:xfrm>
            <a:off x="700088" y="909637"/>
            <a:ext cx="7397432" cy="1362073"/>
          </a:xfrm>
        </p:spPr>
        <p:txBody>
          <a:bodyPr>
            <a:normAutofit fontScale="90000"/>
          </a:bodyPr>
          <a:lstStyle/>
          <a:p>
            <a:r>
              <a:rPr lang="en-GB" dirty="0"/>
              <a:t>The Casebook of sherlock </a:t>
            </a:r>
            <a:r>
              <a:rPr lang="en-GB" dirty="0" err="1"/>
              <a:t>holmes</a:t>
            </a:r>
            <a:r>
              <a:rPr lang="en-GB" dirty="0"/>
              <a:t> by Arthur </a:t>
            </a:r>
            <a:r>
              <a:rPr lang="en-GB" dirty="0" err="1"/>
              <a:t>conan</a:t>
            </a:r>
            <a:r>
              <a:rPr lang="en-GB" dirty="0"/>
              <a:t> </a:t>
            </a:r>
            <a:r>
              <a:rPr lang="en-GB" dirty="0" err="1"/>
              <a:t>doyle</a:t>
            </a:r>
            <a:endParaRPr lang="en-GB" dirty="0"/>
          </a:p>
        </p:txBody>
      </p:sp>
      <p:cxnSp>
        <p:nvCxnSpPr>
          <p:cNvPr id="16" name="Straight Connector 15">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2245D6-25C9-4BB1-8B8F-207625EF1626}"/>
              </a:ext>
            </a:extLst>
          </p:cNvPr>
          <p:cNvSpPr>
            <a:spLocks noGrp="1"/>
          </p:cNvSpPr>
          <p:nvPr>
            <p:ph idx="1"/>
          </p:nvPr>
        </p:nvSpPr>
        <p:spPr>
          <a:xfrm>
            <a:off x="700088" y="2276474"/>
            <a:ext cx="6804626" cy="3553109"/>
          </a:xfrm>
        </p:spPr>
        <p:txBody>
          <a:bodyPr>
            <a:normAutofit lnSpcReduction="10000"/>
          </a:bodyPr>
          <a:lstStyle/>
          <a:p>
            <a:pPr marL="0" indent="0">
              <a:buNone/>
            </a:pPr>
            <a:r>
              <a:rPr lang="en-GB" dirty="0"/>
              <a:t>The Case-Book of Sherlock Holmes is the final set of twelve Sherlock Holmes short stories by Arthur Conan Doyle first published in the Strand Magazine between October 1921 and April 1927. You may not think this will help with your history but you would be wrong – the characters are reflective of a class divided society and the detecting, of the changes in scientific discoveries and attitudes. Supposedly reading the Sherlock Holmes stories help you become more organised as you begin to think logically like Holmes. Listen to the whole thing </a:t>
            </a:r>
            <a:r>
              <a:rPr lang="en-GB" dirty="0">
                <a:hlinkClick r:id="rId2"/>
              </a:rPr>
              <a:t>here</a:t>
            </a:r>
            <a:r>
              <a:rPr lang="en-GB" dirty="0"/>
              <a:t> for free – read by Christopher Lee – bliss!</a:t>
            </a:r>
          </a:p>
        </p:txBody>
      </p:sp>
      <p:pic>
        <p:nvPicPr>
          <p:cNvPr id="9" name="Picture 8" descr="A picture containing text&#10;&#10;Description automatically generated">
            <a:extLst>
              <a:ext uri="{FF2B5EF4-FFF2-40B4-BE49-F238E27FC236}">
                <a16:creationId xmlns:a16="http://schemas.microsoft.com/office/drawing/2014/main" id="{144FA9CB-2A01-44EC-A1BB-F92A36F8C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448" y="1066801"/>
            <a:ext cx="3080304" cy="4724394"/>
          </a:xfrm>
          <a:prstGeom prst="rect">
            <a:avLst/>
          </a:prstGeom>
        </p:spPr>
      </p:pic>
      <p:cxnSp>
        <p:nvCxnSpPr>
          <p:cNvPr id="18" name="Straight Connector 17">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660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AD77-EF64-4944-92A4-92B30215A573}"/>
              </a:ext>
            </a:extLst>
          </p:cNvPr>
          <p:cNvSpPr>
            <a:spLocks noGrp="1"/>
          </p:cNvSpPr>
          <p:nvPr>
            <p:ph type="title"/>
          </p:nvPr>
        </p:nvSpPr>
        <p:spPr/>
        <p:txBody>
          <a:bodyPr/>
          <a:lstStyle/>
          <a:p>
            <a:r>
              <a:rPr lang="en-GB" dirty="0"/>
              <a:t>Brave new world by Aldous </a:t>
            </a:r>
            <a:r>
              <a:rPr lang="en-GB" dirty="0" err="1"/>
              <a:t>huxley</a:t>
            </a:r>
            <a:endParaRPr lang="en-GB" dirty="0"/>
          </a:p>
        </p:txBody>
      </p:sp>
      <p:pic>
        <p:nvPicPr>
          <p:cNvPr id="5" name="Content Placeholder 4" descr="A picture containing metalware, lock&#10;&#10;Description automatically generated">
            <a:extLst>
              <a:ext uri="{FF2B5EF4-FFF2-40B4-BE49-F238E27FC236}">
                <a16:creationId xmlns:a16="http://schemas.microsoft.com/office/drawing/2014/main" id="{EF4594B4-B134-4862-BB4F-F108820C4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635" y="2406650"/>
            <a:ext cx="2370761" cy="3636963"/>
          </a:xfrm>
        </p:spPr>
      </p:pic>
      <p:sp>
        <p:nvSpPr>
          <p:cNvPr id="7" name="TextBox 6">
            <a:extLst>
              <a:ext uri="{FF2B5EF4-FFF2-40B4-BE49-F238E27FC236}">
                <a16:creationId xmlns:a16="http://schemas.microsoft.com/office/drawing/2014/main" id="{AA25B38D-F1AA-4DB7-8216-A60BD734FBCB}"/>
              </a:ext>
            </a:extLst>
          </p:cNvPr>
          <p:cNvSpPr txBox="1"/>
          <p:nvPr/>
        </p:nvSpPr>
        <p:spPr>
          <a:xfrm>
            <a:off x="3562350" y="2702689"/>
            <a:ext cx="8039100" cy="2308324"/>
          </a:xfrm>
          <a:prstGeom prst="rect">
            <a:avLst/>
          </a:prstGeom>
          <a:noFill/>
        </p:spPr>
        <p:txBody>
          <a:bodyPr wrap="square">
            <a:spAutoFit/>
          </a:bodyPr>
          <a:lstStyle/>
          <a:p>
            <a:r>
              <a:rPr lang="en-GB" dirty="0"/>
              <a:t>In Huxley's premonition, there is no war or poverty, no illness or unhappiness and certainly no human ugliness. Humans, now, are bred in test-tubes, organised into a pre-ordained caste system and doped into compliance with a drug called 'soma'. Limitless consumerism keeps the populace addicted to desire while enforced promiscuity puts paid to sexual frustration. Only Bernard Marx wants out of this engineered utopia and his attempt to do so sets off a series of events that threaten to shake the new world by its knees. Ignore the terrible recent remake – canned after one series. </a:t>
            </a:r>
            <a:r>
              <a:rPr lang="en-GB" dirty="0">
                <a:hlinkClick r:id="rId3"/>
              </a:rPr>
              <a:t>Check this out instead.</a:t>
            </a:r>
            <a:endParaRPr lang="en-GB" dirty="0"/>
          </a:p>
        </p:txBody>
      </p:sp>
      <p:sp>
        <p:nvSpPr>
          <p:cNvPr id="9" name="TextBox 8">
            <a:extLst>
              <a:ext uri="{FF2B5EF4-FFF2-40B4-BE49-F238E27FC236}">
                <a16:creationId xmlns:a16="http://schemas.microsoft.com/office/drawing/2014/main" id="{E599C679-41EC-4DA6-A099-1604B81457FB}"/>
              </a:ext>
            </a:extLst>
          </p:cNvPr>
          <p:cNvSpPr txBox="1"/>
          <p:nvPr/>
        </p:nvSpPr>
        <p:spPr>
          <a:xfrm>
            <a:off x="3276600" y="5012574"/>
            <a:ext cx="8324850" cy="646331"/>
          </a:xfrm>
          <a:prstGeom prst="rect">
            <a:avLst/>
          </a:prstGeom>
          <a:noFill/>
        </p:spPr>
        <p:txBody>
          <a:bodyPr wrap="square">
            <a:spAutoFit/>
          </a:bodyPr>
          <a:lstStyle/>
          <a:p>
            <a:r>
              <a:rPr lang="en-GB" i="1" dirty="0">
                <a:solidFill>
                  <a:srgbClr val="FF0000"/>
                </a:solidFill>
              </a:rPr>
              <a:t>'Words can be like x-rays if you use them properly,' says one character. 'They’ll go through anything. You read and you’re pierced.'</a:t>
            </a:r>
          </a:p>
        </p:txBody>
      </p:sp>
    </p:spTree>
    <p:extLst>
      <p:ext uri="{BB962C8B-B14F-4D97-AF65-F5344CB8AC3E}">
        <p14:creationId xmlns:p14="http://schemas.microsoft.com/office/powerpoint/2010/main" val="29145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4A547-576F-46B6-919D-304A6CC9F9C3}"/>
              </a:ext>
            </a:extLst>
          </p:cNvPr>
          <p:cNvSpPr>
            <a:spLocks noGrp="1"/>
          </p:cNvSpPr>
          <p:nvPr>
            <p:ph type="title"/>
          </p:nvPr>
        </p:nvSpPr>
        <p:spPr>
          <a:xfrm>
            <a:off x="690587" y="907128"/>
            <a:ext cx="6699564" cy="1378871"/>
          </a:xfrm>
        </p:spPr>
        <p:txBody>
          <a:bodyPr>
            <a:normAutofit fontScale="90000"/>
          </a:bodyPr>
          <a:lstStyle/>
          <a:p>
            <a:r>
              <a:rPr lang="en-GB" dirty="0"/>
              <a:t>Murder on the orient express by </a:t>
            </a:r>
            <a:r>
              <a:rPr lang="en-GB" dirty="0" err="1"/>
              <a:t>agatha</a:t>
            </a:r>
            <a:r>
              <a:rPr lang="en-GB" dirty="0"/>
              <a:t> christie</a:t>
            </a:r>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9D812E9-CB2A-4A83-85FD-FEFBE27E52DB}"/>
              </a:ext>
            </a:extLst>
          </p:cNvPr>
          <p:cNvSpPr>
            <a:spLocks noGrp="1"/>
          </p:cNvSpPr>
          <p:nvPr>
            <p:ph idx="1"/>
          </p:nvPr>
        </p:nvSpPr>
        <p:spPr>
          <a:xfrm>
            <a:off x="695325" y="2285999"/>
            <a:ext cx="7143749" cy="3649080"/>
          </a:xfrm>
        </p:spPr>
        <p:txBody>
          <a:bodyPr>
            <a:normAutofit/>
          </a:bodyPr>
          <a:lstStyle/>
          <a:p>
            <a:pPr marL="0" indent="0">
              <a:buNone/>
            </a:pPr>
            <a:r>
              <a:rPr lang="en-GB" dirty="0"/>
              <a:t>Just after midnight, a snowdrift stops the Orient Express in its tracks. The luxurious train is surprisingly full for the time of the year, but by the morning it is one passenger fewer. An American tycoon lies dead in his compartment, stabbed a dozen times, his door locked from the inside. Isolated and with a killer in their midst, detective </a:t>
            </a:r>
            <a:r>
              <a:rPr lang="en-GB" dirty="0" err="1"/>
              <a:t>Hercule</a:t>
            </a:r>
            <a:r>
              <a:rPr lang="en-GB" dirty="0"/>
              <a:t> Poirot must identify the murderer – in case he or she decides to strike again. </a:t>
            </a:r>
            <a:r>
              <a:rPr lang="en-GB" dirty="0">
                <a:hlinkClick r:id="rId2"/>
              </a:rPr>
              <a:t>Reflecting attitudes to wards class and power this is a fun and super easy read – can you guess whodunnit?</a:t>
            </a:r>
            <a:endParaRPr lang="en-GB" dirty="0"/>
          </a:p>
          <a:p>
            <a:pPr marL="0" indent="0">
              <a:buNone/>
            </a:pPr>
            <a:endParaRPr lang="en-US" dirty="0"/>
          </a:p>
        </p:txBody>
      </p:sp>
      <p:cxnSp>
        <p:nvCxnSpPr>
          <p:cNvPr id="16" name="Straight Connector 15">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10;&#10;Description automatically generated">
            <a:extLst>
              <a:ext uri="{FF2B5EF4-FFF2-40B4-BE49-F238E27FC236}">
                <a16:creationId xmlns:a16="http://schemas.microsoft.com/office/drawing/2014/main" id="{72918AAF-FDB0-4484-AC35-DFDDDADA91A3}"/>
              </a:ext>
            </a:extLst>
          </p:cNvPr>
          <p:cNvPicPr>
            <a:picLocks noChangeAspect="1"/>
          </p:cNvPicPr>
          <p:nvPr/>
        </p:nvPicPr>
        <p:blipFill rotWithShape="1">
          <a:blip r:embed="rId3">
            <a:extLst>
              <a:ext uri="{28A0092B-C50C-407E-A947-70E740481C1C}">
                <a14:useLocalDpi xmlns:a14="http://schemas.microsoft.com/office/drawing/2010/main" val="0"/>
              </a:ext>
            </a:extLst>
          </a:blip>
          <a:srcRect l="728" r="7110"/>
          <a:stretch/>
        </p:blipFill>
        <p:spPr>
          <a:xfrm>
            <a:off x="8115300" y="10"/>
            <a:ext cx="4076700" cy="6857990"/>
          </a:xfrm>
          <a:prstGeom prst="rect">
            <a:avLst/>
          </a:prstGeom>
        </p:spPr>
      </p:pic>
    </p:spTree>
    <p:extLst>
      <p:ext uri="{BB962C8B-B14F-4D97-AF65-F5344CB8AC3E}">
        <p14:creationId xmlns:p14="http://schemas.microsoft.com/office/powerpoint/2010/main" val="1952687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40572-05B1-4A4B-9730-6F13DE8590AF}"/>
              </a:ext>
            </a:extLst>
          </p:cNvPr>
          <p:cNvSpPr>
            <a:spLocks noGrp="1"/>
          </p:cNvSpPr>
          <p:nvPr>
            <p:ph type="title"/>
          </p:nvPr>
        </p:nvSpPr>
        <p:spPr>
          <a:xfrm>
            <a:off x="685800" y="908651"/>
            <a:ext cx="3620882" cy="3640345"/>
          </a:xfrm>
        </p:spPr>
        <p:txBody>
          <a:bodyPr vert="horz" lIns="91440" tIns="45720" rIns="91440" bIns="45720" rtlCol="0" anchor="t">
            <a:normAutofit/>
          </a:bodyPr>
          <a:lstStyle/>
          <a:p>
            <a:r>
              <a:rPr lang="en-US">
                <a:solidFill>
                  <a:schemeClr val="bg1"/>
                </a:solidFill>
              </a:rPr>
              <a:t>Migration and empire</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Map&#10;&#10;Description automatically generated">
            <a:extLst>
              <a:ext uri="{FF2B5EF4-FFF2-40B4-BE49-F238E27FC236}">
                <a16:creationId xmlns:a16="http://schemas.microsoft.com/office/drawing/2014/main" id="{17314C56-475D-4F54-A8EC-265A063B0F92}"/>
              </a:ext>
            </a:extLst>
          </p:cNvPr>
          <p:cNvPicPr>
            <a:picLocks noChangeAspect="1"/>
          </p:cNvPicPr>
          <p:nvPr/>
        </p:nvPicPr>
        <p:blipFill rotWithShape="1">
          <a:blip r:embed="rId2">
            <a:extLst>
              <a:ext uri="{28A0092B-C50C-407E-A947-70E740481C1C}">
                <a14:useLocalDpi xmlns:a14="http://schemas.microsoft.com/office/drawing/2010/main" val="0"/>
              </a:ext>
            </a:extLst>
          </a:blip>
          <a:srcRect l="6032" r="13961"/>
          <a:stretch/>
        </p:blipFill>
        <p:spPr>
          <a:xfrm>
            <a:off x="4876158" y="10"/>
            <a:ext cx="7315841" cy="6857990"/>
          </a:xfrm>
          <a:prstGeom prst="rect">
            <a:avLst/>
          </a:prstGeom>
        </p:spPr>
      </p:pic>
    </p:spTree>
    <p:extLst>
      <p:ext uri="{BB962C8B-B14F-4D97-AF65-F5344CB8AC3E}">
        <p14:creationId xmlns:p14="http://schemas.microsoft.com/office/powerpoint/2010/main" val="12599774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533B0-10DD-47A2-B33A-29E90E2A1E47}"/>
              </a:ext>
            </a:extLst>
          </p:cNvPr>
          <p:cNvSpPr>
            <a:spLocks noGrp="1"/>
          </p:cNvSpPr>
          <p:nvPr>
            <p:ph type="title"/>
          </p:nvPr>
        </p:nvSpPr>
        <p:spPr>
          <a:xfrm>
            <a:off x="731182" y="4683753"/>
            <a:ext cx="10775020" cy="922032"/>
          </a:xfrm>
        </p:spPr>
        <p:txBody>
          <a:bodyPr vert="horz" lIns="91440" tIns="45720" rIns="91440" bIns="45720" rtlCol="0" anchor="t">
            <a:normAutofit/>
          </a:bodyPr>
          <a:lstStyle/>
          <a:p>
            <a:r>
              <a:rPr lang="en-US" sz="5400"/>
              <a:t>The highland clearances</a:t>
            </a:r>
          </a:p>
        </p:txBody>
      </p:sp>
      <p:pic>
        <p:nvPicPr>
          <p:cNvPr id="9" name="Picture 8" descr="A picture containing background pattern&#10;&#10;Description automatically generated">
            <a:extLst>
              <a:ext uri="{FF2B5EF4-FFF2-40B4-BE49-F238E27FC236}">
                <a16:creationId xmlns:a16="http://schemas.microsoft.com/office/drawing/2014/main" id="{1DB2DAFB-4B06-4278-B3A8-FC07568F6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4" y="673636"/>
            <a:ext cx="2279616" cy="3467098"/>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AB5B5DB2-0FA0-45E7-B230-01C4C19BE3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1344" y="673636"/>
            <a:ext cx="2262281" cy="3467098"/>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CAFF4348-C67A-4C81-95F6-EE0B658B9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438" y="723900"/>
            <a:ext cx="2262281" cy="3467098"/>
          </a:xfrm>
          <a:prstGeom prst="rect">
            <a:avLst/>
          </a:prstGeom>
        </p:spPr>
      </p:pic>
      <p:pic>
        <p:nvPicPr>
          <p:cNvPr id="10" name="Picture 9">
            <a:extLst>
              <a:ext uri="{FF2B5EF4-FFF2-40B4-BE49-F238E27FC236}">
                <a16:creationId xmlns:a16="http://schemas.microsoft.com/office/drawing/2014/main" id="{E835CF9F-AD27-4CDB-898E-E3166CC91DF0}"/>
              </a:ext>
            </a:extLst>
          </p:cNvPr>
          <p:cNvPicPr>
            <a:picLocks noChangeAspect="1"/>
          </p:cNvPicPr>
          <p:nvPr/>
        </p:nvPicPr>
        <p:blipFill>
          <a:blip r:embed="rId5"/>
          <a:stretch>
            <a:fillRect/>
          </a:stretch>
        </p:blipFill>
        <p:spPr>
          <a:xfrm>
            <a:off x="9647719" y="715218"/>
            <a:ext cx="2262281" cy="3467098"/>
          </a:xfrm>
          <a:prstGeom prst="rect">
            <a:avLst/>
          </a:prstGeom>
        </p:spPr>
      </p:pic>
      <p:cxnSp>
        <p:nvCxnSpPr>
          <p:cNvPr id="21" name="Straight Connector 20">
            <a:extLst>
              <a:ext uri="{FF2B5EF4-FFF2-40B4-BE49-F238E27FC236}">
                <a16:creationId xmlns:a16="http://schemas.microsoft.com/office/drawing/2014/main" id="{3D0A5F80-3A4E-4404-B836-A6C23BDEE9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720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F3019C-DEFD-4334-8734-4337913B158A}"/>
              </a:ext>
            </a:extLst>
          </p:cNvPr>
          <p:cNvPicPr>
            <a:picLocks noChangeAspect="1"/>
          </p:cNvPicPr>
          <p:nvPr/>
        </p:nvPicPr>
        <p:blipFill>
          <a:blip r:embed="rId6"/>
          <a:stretch>
            <a:fillRect/>
          </a:stretch>
        </p:blipFill>
        <p:spPr>
          <a:xfrm>
            <a:off x="5024489" y="701949"/>
            <a:ext cx="1975751" cy="3467098"/>
          </a:xfrm>
          <a:prstGeom prst="rect">
            <a:avLst/>
          </a:prstGeom>
        </p:spPr>
      </p:pic>
    </p:spTree>
    <p:extLst>
      <p:ext uri="{BB962C8B-B14F-4D97-AF65-F5344CB8AC3E}">
        <p14:creationId xmlns:p14="http://schemas.microsoft.com/office/powerpoint/2010/main" val="2440106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8C9C-371D-4110-B182-115B77C18251}"/>
              </a:ext>
            </a:extLst>
          </p:cNvPr>
          <p:cNvSpPr>
            <a:spLocks noGrp="1"/>
          </p:cNvSpPr>
          <p:nvPr>
            <p:ph type="title"/>
          </p:nvPr>
        </p:nvSpPr>
        <p:spPr/>
        <p:txBody>
          <a:bodyPr/>
          <a:lstStyle/>
          <a:p>
            <a:r>
              <a:rPr lang="en-GB" dirty="0"/>
              <a:t>City of ghosts by </a:t>
            </a:r>
            <a:r>
              <a:rPr lang="en-GB" dirty="0" err="1"/>
              <a:t>bali</a:t>
            </a:r>
            <a:r>
              <a:rPr lang="en-GB" dirty="0"/>
              <a:t> rai</a:t>
            </a:r>
          </a:p>
        </p:txBody>
      </p:sp>
      <p:pic>
        <p:nvPicPr>
          <p:cNvPr id="5" name="Content Placeholder 4" descr="A picture containing text, outdoor&#10;&#10;Description automatically generated">
            <a:extLst>
              <a:ext uri="{FF2B5EF4-FFF2-40B4-BE49-F238E27FC236}">
                <a16:creationId xmlns:a16="http://schemas.microsoft.com/office/drawing/2014/main" id="{D848FAC9-027B-4DEB-A82D-D32D9BC762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644" y="2682462"/>
            <a:ext cx="1828800" cy="2990088"/>
          </a:xfrm>
        </p:spPr>
      </p:pic>
      <p:sp>
        <p:nvSpPr>
          <p:cNvPr id="7" name="TextBox 6">
            <a:extLst>
              <a:ext uri="{FF2B5EF4-FFF2-40B4-BE49-F238E27FC236}">
                <a16:creationId xmlns:a16="http://schemas.microsoft.com/office/drawing/2014/main" id="{4D961064-9FAC-462D-AFFD-C7E6B0EB038B}"/>
              </a:ext>
            </a:extLst>
          </p:cNvPr>
          <p:cNvSpPr txBox="1"/>
          <p:nvPr/>
        </p:nvSpPr>
        <p:spPr>
          <a:xfrm>
            <a:off x="3048000" y="2828836"/>
            <a:ext cx="8343900" cy="1754326"/>
          </a:xfrm>
          <a:prstGeom prst="rect">
            <a:avLst/>
          </a:prstGeom>
          <a:noFill/>
        </p:spPr>
        <p:txBody>
          <a:bodyPr wrap="square">
            <a:spAutoFit/>
          </a:bodyPr>
          <a:lstStyle/>
          <a:p>
            <a:r>
              <a:rPr lang="en-GB" dirty="0"/>
              <a:t>It's 1919 and Amritsar is a city on the brink of rebellion. Riots, violence and tension spill onto the streets. </a:t>
            </a:r>
            <a:r>
              <a:rPr lang="en-GB" dirty="0" err="1"/>
              <a:t>Bissen</a:t>
            </a:r>
            <a:r>
              <a:rPr lang="en-GB" dirty="0"/>
              <a:t> Singh fought bravely for the British Empire during World War One. Now he waits patiently for news from England. </a:t>
            </a:r>
          </a:p>
          <a:p>
            <a:r>
              <a:rPr lang="en-GB" dirty="0"/>
              <a:t>This is such a powerful and evocative book. </a:t>
            </a:r>
          </a:p>
          <a:p>
            <a:endParaRPr lang="en-GB" dirty="0"/>
          </a:p>
          <a:p>
            <a:r>
              <a:rPr lang="en-GB" dirty="0"/>
              <a:t>Learn more about the </a:t>
            </a:r>
            <a:r>
              <a:rPr lang="en-GB" dirty="0">
                <a:hlinkClick r:id="rId3"/>
              </a:rPr>
              <a:t>battle here.</a:t>
            </a:r>
            <a:endParaRPr lang="en-GB" dirty="0"/>
          </a:p>
        </p:txBody>
      </p:sp>
    </p:spTree>
    <p:extLst>
      <p:ext uri="{BB962C8B-B14F-4D97-AF65-F5344CB8AC3E}">
        <p14:creationId xmlns:p14="http://schemas.microsoft.com/office/powerpoint/2010/main" val="3270013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C2665-8282-4C39-B2CA-FDCB6265AB5E}"/>
              </a:ext>
            </a:extLst>
          </p:cNvPr>
          <p:cNvSpPr>
            <a:spLocks noGrp="1"/>
          </p:cNvSpPr>
          <p:nvPr>
            <p:ph type="title"/>
          </p:nvPr>
        </p:nvSpPr>
        <p:spPr>
          <a:xfrm>
            <a:off x="685800" y="909637"/>
            <a:ext cx="6745406" cy="1362073"/>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Historian focus:</a:t>
            </a:r>
            <a:br>
              <a:rPr lang="en-US" kern="1200" cap="all" spc="30" baseline="0" dirty="0">
                <a:solidFill>
                  <a:schemeClr val="tx1"/>
                </a:solidFill>
                <a:latin typeface="+mj-lt"/>
                <a:ea typeface="+mj-ea"/>
                <a:cs typeface="+mj-cs"/>
              </a:rPr>
            </a:br>
            <a:r>
              <a:rPr lang="en-US" kern="1200" cap="all" spc="30" baseline="0" dirty="0">
                <a:solidFill>
                  <a:schemeClr val="tx1"/>
                </a:solidFill>
                <a:latin typeface="+mj-lt"/>
                <a:ea typeface="+mj-ea"/>
                <a:cs typeface="+mj-cs"/>
              </a:rPr>
              <a:t>David </a:t>
            </a:r>
            <a:r>
              <a:rPr lang="en-US" kern="1200" cap="all" spc="30" baseline="0" dirty="0" err="1">
                <a:solidFill>
                  <a:schemeClr val="tx1"/>
                </a:solidFill>
                <a:latin typeface="+mj-lt"/>
                <a:ea typeface="+mj-ea"/>
                <a:cs typeface="+mj-cs"/>
              </a:rPr>
              <a:t>olusoga</a:t>
            </a:r>
            <a:endParaRPr lang="en-US" kern="1200" cap="all" spc="30" baseline="0" dirty="0">
              <a:solidFill>
                <a:schemeClr val="tx1"/>
              </a:solidFill>
              <a:latin typeface="+mj-lt"/>
              <a:ea typeface="+mj-ea"/>
              <a:cs typeface="+mj-cs"/>
            </a:endParaRPr>
          </a:p>
        </p:txBody>
      </p:sp>
      <p:cxnSp>
        <p:nvCxnSpPr>
          <p:cNvPr id="137" name="Straight Connector 136">
            <a:extLst>
              <a:ext uri="{FF2B5EF4-FFF2-40B4-BE49-F238E27FC236}">
                <a16:creationId xmlns:a16="http://schemas.microsoft.com/office/drawing/2014/main" id="{BC7A31E9-CB8F-4167-A21B-6AF00864F4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4">
            <a:hlinkClick r:id="rId2"/>
            <a:extLst>
              <a:ext uri="{FF2B5EF4-FFF2-40B4-BE49-F238E27FC236}">
                <a16:creationId xmlns:a16="http://schemas.microsoft.com/office/drawing/2014/main" id="{5D9BC5AF-DC0F-40E3-9A55-442E5E25BD27}"/>
              </a:ext>
            </a:extLst>
          </p:cNvPr>
          <p:cNvSpPr>
            <a:spLocks noChangeArrowheads="1"/>
          </p:cNvSpPr>
          <p:nvPr/>
        </p:nvSpPr>
        <p:spPr bwMode="auto">
          <a:xfrm>
            <a:off x="569600" y="2367389"/>
            <a:ext cx="6745406" cy="35531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en-US" b="0" i="1" u="none" strike="noStrike" cap="none" normalizeH="0" baseline="0" dirty="0">
              <a:ln>
                <a:noFill/>
              </a:ln>
              <a:effectLst/>
            </a:endParaRPr>
          </a:p>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en-US" b="0" i="1" u="none" strike="noStrike" cap="none" normalizeH="0" baseline="0" dirty="0">
                <a:ln>
                  <a:noFill/>
                </a:ln>
                <a:effectLst/>
              </a:rPr>
              <a:t>“</a:t>
            </a:r>
            <a:r>
              <a:rPr kumimoji="0" lang="en-US" altLang="en-US" sz="2400" b="0" i="1" u="none" strike="noStrike" cap="none" normalizeH="0" baseline="0" dirty="0">
                <a:ln>
                  <a:noFill/>
                </a:ln>
                <a:effectLst/>
              </a:rPr>
              <a:t>Our national history cannot be national if, in the near future, one in three young adults feels their stories remain untold, if this country's long global history of empire and interconnections is </a:t>
            </a:r>
            <a:r>
              <a:rPr kumimoji="0" lang="en-US" altLang="en-US" sz="2400" b="0" i="1" u="none" strike="noStrike" cap="none" normalizeH="0" baseline="0" dirty="0" err="1">
                <a:ln>
                  <a:noFill/>
                </a:ln>
                <a:effectLst/>
              </a:rPr>
              <a:t>marginalised</a:t>
            </a:r>
            <a:r>
              <a:rPr kumimoji="0" lang="en-US" altLang="en-US" sz="2400" b="0" i="1" u="none" strike="noStrike" cap="none" normalizeH="0" baseline="0" dirty="0">
                <a:ln>
                  <a:noFill/>
                </a:ln>
                <a:effectLst/>
              </a:rPr>
              <a:t> and if the historical reality of race is rendered almost invisible.”</a:t>
            </a:r>
          </a:p>
          <a:p>
            <a:pPr marR="0" lvl="0" fontAlgn="base">
              <a:lnSpc>
                <a:spcPct val="120000"/>
              </a:lnSpc>
              <a:spcBef>
                <a:spcPct val="0"/>
              </a:spcBef>
              <a:spcAft>
                <a:spcPts val="600"/>
              </a:spcAft>
              <a:buClrTx/>
              <a:buSzTx/>
              <a:tabLst/>
            </a:pPr>
            <a:r>
              <a:rPr kumimoji="0" lang="en-US" altLang="en-US" b="0" i="0" u="none" strike="noStrike" cap="none" normalizeH="0" baseline="0" dirty="0">
                <a:ln>
                  <a:noFill/>
                </a:ln>
                <a:effectLst/>
                <a:hlinkClick r:id="rId3"/>
              </a:rPr>
              <a:t>David </a:t>
            </a:r>
            <a:r>
              <a:rPr kumimoji="0" lang="en-US" altLang="en-US" b="0" i="0" u="none" strike="noStrike" cap="none" normalizeH="0" baseline="0" dirty="0" err="1">
                <a:ln>
                  <a:noFill/>
                </a:ln>
                <a:effectLst/>
                <a:hlinkClick r:id="rId3"/>
              </a:rPr>
              <a:t>Olusoga</a:t>
            </a:r>
            <a:r>
              <a:rPr kumimoji="0" lang="en-US" altLang="en-US" b="0" i="0" u="none" strike="noStrike" cap="none" normalizeH="0" baseline="0" dirty="0">
                <a:ln>
                  <a:noFill/>
                </a:ln>
                <a:effectLst/>
              </a:rPr>
              <a:t> </a:t>
            </a:r>
          </a:p>
          <a:p>
            <a:pPr marR="0" lvl="0" fontAlgn="base">
              <a:lnSpc>
                <a:spcPct val="120000"/>
              </a:lnSpc>
              <a:spcBef>
                <a:spcPct val="0"/>
              </a:spcBef>
              <a:spcAft>
                <a:spcPts val="600"/>
              </a:spcAft>
              <a:buClrTx/>
              <a:buSzTx/>
              <a:tabLst/>
            </a:pPr>
            <a:r>
              <a:rPr lang="en-US" altLang="en-US" dirty="0">
                <a:hlinkClick r:id="rId4"/>
              </a:rPr>
              <a:t>A great wee half hour with – Simon Schama, Mary Beard, Janina Ramirez and David </a:t>
            </a:r>
            <a:r>
              <a:rPr lang="en-US" altLang="en-US" dirty="0" err="1">
                <a:hlinkClick r:id="rId4"/>
              </a:rPr>
              <a:t>Olusoga</a:t>
            </a:r>
            <a:r>
              <a:rPr lang="en-US" altLang="en-US" dirty="0">
                <a:hlinkClick r:id="rId4"/>
              </a:rPr>
              <a:t> watch it here.</a:t>
            </a:r>
            <a:endParaRPr kumimoji="0" lang="en-US" altLang="en-US" b="0" i="0" u="none" strike="noStrike" cap="none" normalizeH="0" baseline="0" dirty="0">
              <a:ln>
                <a:noFill/>
              </a:ln>
              <a:effectLst/>
            </a:endParaRPr>
          </a:p>
        </p:txBody>
      </p:sp>
      <p:pic>
        <p:nvPicPr>
          <p:cNvPr id="5" name="Picture 4" descr="A picture containing text, newspaper, screenshot&#10;&#10;Description automatically generated">
            <a:extLst>
              <a:ext uri="{FF2B5EF4-FFF2-40B4-BE49-F238E27FC236}">
                <a16:creationId xmlns:a16="http://schemas.microsoft.com/office/drawing/2014/main" id="{E4298CCE-CF01-4453-84FE-12584E25B221}"/>
              </a:ext>
            </a:extLst>
          </p:cNvPr>
          <p:cNvPicPr>
            <a:picLocks noChangeAspect="1"/>
          </p:cNvPicPr>
          <p:nvPr/>
        </p:nvPicPr>
        <p:blipFill rotWithShape="1">
          <a:blip r:embed="rId5">
            <a:extLst>
              <a:ext uri="{28A0092B-C50C-407E-A947-70E740481C1C}">
                <a14:useLocalDpi xmlns:a14="http://schemas.microsoft.com/office/drawing/2010/main" val="0"/>
              </a:ext>
            </a:extLst>
          </a:blip>
          <a:srcRect t="2442" r="2" b="12025"/>
          <a:stretch/>
        </p:blipFill>
        <p:spPr>
          <a:xfrm>
            <a:off x="8115300" y="10"/>
            <a:ext cx="4076699" cy="3486994"/>
          </a:xfrm>
          <a:prstGeom prst="rect">
            <a:avLst/>
          </a:prstGeom>
        </p:spPr>
      </p:pic>
      <p:cxnSp>
        <p:nvCxnSpPr>
          <p:cNvPr id="139" name="Straight Connector 138">
            <a:extLst>
              <a:ext uri="{FF2B5EF4-FFF2-40B4-BE49-F238E27FC236}">
                <a16:creationId xmlns:a16="http://schemas.microsoft.com/office/drawing/2014/main" id="{3F983119-182B-4BC7-AC8F-ED02E4F9D1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Award-winning historian David Olusoga OBE in conversation at University  event for Black History Month | Aston University">
            <a:extLst>
              <a:ext uri="{FF2B5EF4-FFF2-40B4-BE49-F238E27FC236}">
                <a16:creationId xmlns:a16="http://schemas.microsoft.com/office/drawing/2014/main" id="{AAB125C4-446E-49F6-B6A0-4C10E169C6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10" r="4281" b="2"/>
          <a:stretch/>
        </p:blipFill>
        <p:spPr bwMode="auto">
          <a:xfrm>
            <a:off x="8115300" y="3429001"/>
            <a:ext cx="40766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magazine cover with a person's face on it&#10;&#10;Description automatically generated with medium confidence">
            <a:extLst>
              <a:ext uri="{FF2B5EF4-FFF2-40B4-BE49-F238E27FC236}">
                <a16:creationId xmlns:a16="http://schemas.microsoft.com/office/drawing/2014/main" id="{3A230AA9-7A58-4385-8B9C-AC76ED0A40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006" y="2367390"/>
            <a:ext cx="1832598" cy="2805112"/>
          </a:xfrm>
          <a:prstGeom prst="rect">
            <a:avLst/>
          </a:prstGeom>
        </p:spPr>
      </p:pic>
    </p:spTree>
    <p:extLst>
      <p:ext uri="{BB962C8B-B14F-4D97-AF65-F5344CB8AC3E}">
        <p14:creationId xmlns:p14="http://schemas.microsoft.com/office/powerpoint/2010/main" val="44133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04C25-B8C8-4E8D-8E1B-D475E841016F}"/>
              </a:ext>
            </a:extLst>
          </p:cNvPr>
          <p:cNvSpPr>
            <a:spLocks noGrp="1"/>
          </p:cNvSpPr>
          <p:nvPr>
            <p:ph type="title"/>
          </p:nvPr>
        </p:nvSpPr>
        <p:spPr>
          <a:xfrm>
            <a:off x="700088" y="909637"/>
            <a:ext cx="6852004" cy="1362073"/>
          </a:xfrm>
        </p:spPr>
        <p:txBody>
          <a:bodyPr>
            <a:normAutofit/>
          </a:bodyPr>
          <a:lstStyle/>
          <a:p>
            <a:pPr>
              <a:lnSpc>
                <a:spcPct val="90000"/>
              </a:lnSpc>
            </a:pPr>
            <a:r>
              <a:rPr lang="en-GB" sz="3400"/>
              <a:t>My first summer in the sierra </a:t>
            </a:r>
            <a:br>
              <a:rPr lang="en-GB" sz="3400"/>
            </a:br>
            <a:r>
              <a:rPr lang="en-GB" sz="3400"/>
              <a:t>by john muir</a:t>
            </a:r>
          </a:p>
        </p:txBody>
      </p:sp>
      <p:cxnSp>
        <p:nvCxnSpPr>
          <p:cNvPr id="14" name="Straight Connector 13">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B22564E-2536-4E8A-9AD2-61C3A381DA7B}"/>
              </a:ext>
            </a:extLst>
          </p:cNvPr>
          <p:cNvSpPr>
            <a:spLocks noGrp="1"/>
          </p:cNvSpPr>
          <p:nvPr>
            <p:ph idx="1"/>
          </p:nvPr>
        </p:nvSpPr>
        <p:spPr>
          <a:xfrm>
            <a:off x="700088" y="2257418"/>
            <a:ext cx="7358062" cy="3553109"/>
          </a:xfrm>
        </p:spPr>
        <p:txBody>
          <a:bodyPr>
            <a:normAutofit fontScale="85000" lnSpcReduction="10000"/>
          </a:bodyPr>
          <a:lstStyle/>
          <a:p>
            <a:pPr marL="0" indent="0">
              <a:buNone/>
            </a:pPr>
            <a:r>
              <a:rPr lang="en-GB" dirty="0"/>
              <a:t>In the summer of 1869, John Muir, a young Scottish immigrant, joined a crew of shepherds in the foothills of California's Sierra Nevada Mountains. The diary he kept while tending sheep formed the heart of this book and eventually lured thousands of Americans to visit Yosemite </a:t>
            </a:r>
            <a:r>
              <a:rPr lang="en-GB" dirty="0" err="1"/>
              <a:t>country.First</a:t>
            </a:r>
            <a:r>
              <a:rPr lang="en-GB" dirty="0"/>
              <a:t> published in 1911, My First Summer in the Sierra incorporates the lyrical accounts and sketches he produced during his four-month stay in the Yosemite River Valley and the High Sierra. His record tracks that memorable experience, describing in picturesque terms the majestic vistas, flora and fauna, and other </a:t>
            </a:r>
            <a:r>
              <a:rPr lang="en-GB" dirty="0" err="1"/>
              <a:t>breathtaking</a:t>
            </a:r>
            <a:r>
              <a:rPr lang="en-GB" dirty="0"/>
              <a:t> natural wonders of the area. Today, Muir is recognized as one of the most important and influential naturalists and nature writers in America. </a:t>
            </a:r>
            <a:r>
              <a:rPr lang="en-GB" dirty="0">
                <a:hlinkClick r:id="rId2"/>
              </a:rPr>
              <a:t>Great wee video here all about John and his work.</a:t>
            </a:r>
            <a:endParaRPr lang="en-US" dirty="0"/>
          </a:p>
        </p:txBody>
      </p:sp>
      <p:pic>
        <p:nvPicPr>
          <p:cNvPr id="5" name="Content Placeholder 4" descr="A picture containing text, plaque&#10;&#10;Description automatically generated">
            <a:extLst>
              <a:ext uri="{FF2B5EF4-FFF2-40B4-BE49-F238E27FC236}">
                <a16:creationId xmlns:a16="http://schemas.microsoft.com/office/drawing/2014/main" id="{AD3BC5F4-3E40-48C5-ADFC-A9261764F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834" y="1066801"/>
            <a:ext cx="3153532" cy="4724394"/>
          </a:xfrm>
          <a:prstGeom prst="rect">
            <a:avLst/>
          </a:prstGeom>
        </p:spPr>
      </p:pic>
      <p:cxnSp>
        <p:nvCxnSpPr>
          <p:cNvPr id="16" name="Straight Connector 15">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99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2406E-E15A-4920-BF99-4A451398303F}"/>
              </a:ext>
            </a:extLst>
          </p:cNvPr>
          <p:cNvSpPr>
            <a:spLocks noGrp="1"/>
          </p:cNvSpPr>
          <p:nvPr>
            <p:ph type="title"/>
          </p:nvPr>
        </p:nvSpPr>
        <p:spPr>
          <a:xfrm>
            <a:off x="695324" y="897752"/>
            <a:ext cx="3601757" cy="1955927"/>
          </a:xfrm>
        </p:spPr>
        <p:txBody>
          <a:bodyPr>
            <a:normAutofit/>
          </a:bodyPr>
          <a:lstStyle/>
          <a:p>
            <a:r>
              <a:rPr lang="en-GB" dirty="0"/>
              <a:t>Nat 5 History</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26DE34-6CE4-4EA5-BF84-9E968933D5F1}"/>
              </a:ext>
            </a:extLst>
          </p:cNvPr>
          <p:cNvSpPr>
            <a:spLocks noGrp="1"/>
          </p:cNvSpPr>
          <p:nvPr>
            <p:ph idx="1"/>
          </p:nvPr>
        </p:nvSpPr>
        <p:spPr>
          <a:xfrm>
            <a:off x="519486" y="2308455"/>
            <a:ext cx="11153028" cy="3391733"/>
          </a:xfrm>
        </p:spPr>
        <p:txBody>
          <a:bodyPr>
            <a:normAutofit/>
          </a:bodyPr>
          <a:lstStyle/>
          <a:p>
            <a:pPr marL="0" indent="0">
              <a:lnSpc>
                <a:spcPct val="110000"/>
              </a:lnSpc>
              <a:buNone/>
            </a:pPr>
            <a:r>
              <a:rPr lang="en-GB" dirty="0"/>
              <a:t>Many of the slides have links to other useful resources – take the time to have a wee wander. </a:t>
            </a:r>
          </a:p>
          <a:p>
            <a:pPr marL="0" indent="0">
              <a:lnSpc>
                <a:spcPct val="110000"/>
              </a:lnSpc>
              <a:buNone/>
            </a:pPr>
            <a:r>
              <a:rPr lang="en-GB" dirty="0"/>
              <a:t>If there are any other topics you would like me to suggest books for, let me know. </a:t>
            </a:r>
          </a:p>
          <a:p>
            <a:pPr marL="0" indent="0">
              <a:lnSpc>
                <a:spcPct val="110000"/>
              </a:lnSpc>
              <a:buNone/>
            </a:pPr>
            <a:r>
              <a:rPr lang="en-GB" dirty="0"/>
              <a:t>If there are any other books you would like added in, just get in contact. </a:t>
            </a:r>
          </a:p>
          <a:p>
            <a:pPr marL="0" indent="0">
              <a:lnSpc>
                <a:spcPct val="110000"/>
              </a:lnSpc>
              <a:buNone/>
            </a:pPr>
            <a:endParaRPr lang="en-GB" dirty="0"/>
          </a:p>
          <a:p>
            <a:pPr marL="0" indent="0">
              <a:lnSpc>
                <a:spcPct val="110000"/>
              </a:lnSpc>
              <a:buNone/>
            </a:pPr>
            <a:r>
              <a:rPr lang="en-GB" dirty="0"/>
              <a:t>I hop you find this of use, take care, </a:t>
            </a:r>
          </a:p>
          <a:p>
            <a:pPr marL="0" indent="0">
              <a:lnSpc>
                <a:spcPct val="110000"/>
              </a:lnSpc>
              <a:buNone/>
            </a:pPr>
            <a:r>
              <a:rPr lang="en-GB" dirty="0"/>
              <a:t>Mrs Baird</a:t>
            </a:r>
          </a:p>
        </p:txBody>
      </p:sp>
      <p:pic>
        <p:nvPicPr>
          <p:cNvPr id="5" name="Picture 4" descr="Thumbs Up O Fox">
            <a:extLst>
              <a:ext uri="{FF2B5EF4-FFF2-40B4-BE49-F238E27FC236}">
                <a16:creationId xmlns:a16="http://schemas.microsoft.com/office/drawing/2014/main" id="{757F681D-FFD3-4E30-8900-F0A860826EF9}"/>
              </a:ext>
            </a:extLst>
          </p:cNvPr>
          <p:cNvPicPr>
            <a:picLocks noChangeAspect="1"/>
          </p:cNvPicPr>
          <p:nvPr/>
        </p:nvPicPr>
        <p:blipFill rotWithShape="1">
          <a:blip r:embed="rId2">
            <a:extLst>
              <a:ext uri="{28A0092B-C50C-407E-A947-70E740481C1C}">
                <a14:useLocalDpi xmlns:a14="http://schemas.microsoft.com/office/drawing/2010/main" val="0"/>
              </a:ext>
            </a:extLst>
          </a:blip>
          <a:srcRect t="5103" b="1147"/>
          <a:stretch/>
        </p:blipFill>
        <p:spPr>
          <a:xfrm>
            <a:off x="7917342" y="3220720"/>
            <a:ext cx="4020657" cy="3769360"/>
          </a:xfrm>
          <a:prstGeom prst="rect">
            <a:avLst/>
          </a:prstGeom>
        </p:spPr>
      </p:pic>
    </p:spTree>
    <p:extLst>
      <p:ext uri="{BB962C8B-B14F-4D97-AF65-F5344CB8AC3E}">
        <p14:creationId xmlns:p14="http://schemas.microsoft.com/office/powerpoint/2010/main" val="2094620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CEF26-0511-4A30-BF95-8E55498A5B04}"/>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a:t>Free at last- </a:t>
            </a:r>
            <a:br>
              <a:rPr lang="en-US" sz="5400"/>
            </a:br>
            <a:r>
              <a:rPr lang="en-US" sz="5400"/>
              <a:t>civil rights and the American dream</a:t>
            </a:r>
          </a:p>
        </p:txBody>
      </p:sp>
      <p:pic>
        <p:nvPicPr>
          <p:cNvPr id="5" name="Picture 4">
            <a:extLst>
              <a:ext uri="{FF2B5EF4-FFF2-40B4-BE49-F238E27FC236}">
                <a16:creationId xmlns:a16="http://schemas.microsoft.com/office/drawing/2014/main" id="{E7BECD7B-6013-4E8A-BFD7-5253D96D0DDF}"/>
              </a:ext>
            </a:extLst>
          </p:cNvPr>
          <p:cNvPicPr>
            <a:picLocks noChangeAspect="1"/>
          </p:cNvPicPr>
          <p:nvPr/>
        </p:nvPicPr>
        <p:blipFill rotWithShape="1">
          <a:blip r:embed="rId2"/>
          <a:srcRect l="4970" r="24097"/>
          <a:stretch/>
        </p:blipFill>
        <p:spPr>
          <a:xfrm>
            <a:off x="1" y="10"/>
            <a:ext cx="4876799" cy="6857989"/>
          </a:xfrm>
          <a:prstGeom prst="rect">
            <a:avLst/>
          </a:prstGeom>
        </p:spPr>
      </p:pic>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247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42312-08E8-494A-83D8-FDED5AF2CDC6}"/>
              </a:ext>
            </a:extLst>
          </p:cNvPr>
          <p:cNvSpPr>
            <a:spLocks noGrp="1"/>
          </p:cNvSpPr>
          <p:nvPr>
            <p:ph type="title"/>
          </p:nvPr>
        </p:nvSpPr>
        <p:spPr>
          <a:xfrm>
            <a:off x="5604552" y="871759"/>
            <a:ext cx="5825448" cy="1607282"/>
          </a:xfrm>
        </p:spPr>
        <p:txBody>
          <a:bodyPr vert="horz" lIns="91440" tIns="45720" rIns="91440" bIns="45720" rtlCol="0" anchor="t">
            <a:normAutofit fontScale="90000"/>
          </a:bodyPr>
          <a:lstStyle/>
          <a:p>
            <a:r>
              <a:rPr lang="en-GB" sz="4900" b="1" dirty="0"/>
              <a:t>Scottsboro: a novel</a:t>
            </a:r>
            <a:br>
              <a:rPr lang="en-GB" sz="4900" b="1" dirty="0"/>
            </a:br>
            <a:r>
              <a:rPr lang="en-GB" sz="4900" dirty="0"/>
              <a:t>Feldman, Ellen, 1941- </a:t>
            </a:r>
            <a:br>
              <a:rPr lang="en-GB" sz="2800" dirty="0"/>
            </a:br>
            <a:endParaRPr lang="en-US" sz="5400" dirty="0"/>
          </a:p>
        </p:txBody>
      </p:sp>
      <p:pic>
        <p:nvPicPr>
          <p:cNvPr id="5" name="Content Placeholder 4" descr="A picture containing text, nature, dark, night sky&#10;&#10;Description automatically generated">
            <a:extLst>
              <a:ext uri="{FF2B5EF4-FFF2-40B4-BE49-F238E27FC236}">
                <a16:creationId xmlns:a16="http://schemas.microsoft.com/office/drawing/2014/main" id="{D4581E15-1796-45AD-8193-5983D33209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773"/>
          <a:stretch/>
        </p:blipFill>
        <p:spPr>
          <a:xfrm>
            <a:off x="1" y="10"/>
            <a:ext cx="4876799" cy="6857989"/>
          </a:xfrm>
          <a:prstGeom prst="rect">
            <a:avLst/>
          </a:prstGeom>
        </p:spPr>
      </p:pic>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A8AC57-0993-489A-9C32-C86379011333}"/>
              </a:ext>
            </a:extLst>
          </p:cNvPr>
          <p:cNvSpPr txBox="1"/>
          <p:nvPr/>
        </p:nvSpPr>
        <p:spPr>
          <a:xfrm>
            <a:off x="5486400" y="2670800"/>
            <a:ext cx="6096000" cy="3416320"/>
          </a:xfrm>
          <a:prstGeom prst="rect">
            <a:avLst/>
          </a:prstGeom>
          <a:noFill/>
        </p:spPr>
        <p:txBody>
          <a:bodyPr wrap="square">
            <a:spAutoFit/>
          </a:bodyPr>
          <a:lstStyle/>
          <a:p>
            <a:r>
              <a:rPr lang="en-GB" sz="2400" dirty="0"/>
              <a:t>Set in the 1930s South, this novel of race and class turns on the awful power of a lie. Intertwining real figures from history with fictional characters, the novel offers an account of the infamous Scottsboro case, when a group of black youths were accused of raping two white girls. Don’t read To Kill A Mockingbird read this. </a:t>
            </a:r>
            <a:r>
              <a:rPr lang="en-GB" sz="2400" dirty="0">
                <a:hlinkClick r:id="rId3"/>
              </a:rPr>
              <a:t>Watch this documentary for additional information</a:t>
            </a:r>
            <a:r>
              <a:rPr lang="en-GB" sz="2400" dirty="0"/>
              <a:t>.</a:t>
            </a:r>
          </a:p>
        </p:txBody>
      </p:sp>
    </p:spTree>
    <p:extLst>
      <p:ext uri="{BB962C8B-B14F-4D97-AF65-F5344CB8AC3E}">
        <p14:creationId xmlns:p14="http://schemas.microsoft.com/office/powerpoint/2010/main" val="1376635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2444D-F332-4EED-B3E3-EE003E98C987}"/>
              </a:ext>
            </a:extLst>
          </p:cNvPr>
          <p:cNvSpPr>
            <a:spLocks noGrp="1"/>
          </p:cNvSpPr>
          <p:nvPr>
            <p:ph type="title"/>
          </p:nvPr>
        </p:nvSpPr>
        <p:spPr>
          <a:xfrm>
            <a:off x="647699" y="871758"/>
            <a:ext cx="5867401" cy="3871143"/>
          </a:xfrm>
        </p:spPr>
        <p:txBody>
          <a:bodyPr vert="horz" lIns="91440" tIns="45720" rIns="91440" bIns="45720" rtlCol="0" anchor="t">
            <a:normAutofit/>
          </a:bodyPr>
          <a:lstStyle/>
          <a:p>
            <a:r>
              <a:rPr lang="en-GB" sz="4400" b="1" dirty="0"/>
              <a:t>The help</a:t>
            </a:r>
            <a:br>
              <a:rPr lang="en-GB" sz="4400" b="1" dirty="0"/>
            </a:br>
            <a:r>
              <a:rPr lang="en-GB" sz="4400" dirty="0"/>
              <a:t>Stockett, Kathryn </a:t>
            </a:r>
            <a:br>
              <a:rPr lang="en-GB" sz="1200" dirty="0"/>
            </a:br>
            <a:br>
              <a:rPr lang="en-GB" sz="2800" dirty="0"/>
            </a:br>
            <a:endParaRPr lang="en-US" sz="2000" dirty="0">
              <a:latin typeface="Calibri,sans-serif"/>
              <a:ea typeface="+mn-ea"/>
              <a:cs typeface="+mn-cs"/>
            </a:endParaRP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2F94EF4F-1FF9-4695-97E0-1AB5C38F93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225" r="2" b="6604"/>
          <a:stretch/>
        </p:blipFill>
        <p:spPr>
          <a:xfrm>
            <a:off x="7315200" y="723900"/>
            <a:ext cx="4076700" cy="5410200"/>
          </a:xfrm>
          <a:prstGeom prst="rect">
            <a:avLst/>
          </a:prstGeom>
        </p:spPr>
      </p:pic>
      <p:sp>
        <p:nvSpPr>
          <p:cNvPr id="13" name="TextBox 12">
            <a:extLst>
              <a:ext uri="{FF2B5EF4-FFF2-40B4-BE49-F238E27FC236}">
                <a16:creationId xmlns:a16="http://schemas.microsoft.com/office/drawing/2014/main" id="{98F9722C-91C3-4FD5-A269-9E67CB5508A5}"/>
              </a:ext>
            </a:extLst>
          </p:cNvPr>
          <p:cNvSpPr txBox="1"/>
          <p:nvPr/>
        </p:nvSpPr>
        <p:spPr>
          <a:xfrm>
            <a:off x="714375" y="2370862"/>
            <a:ext cx="6096000" cy="3416320"/>
          </a:xfrm>
          <a:prstGeom prst="rect">
            <a:avLst/>
          </a:prstGeom>
          <a:noFill/>
        </p:spPr>
        <p:txBody>
          <a:bodyPr wrap="square">
            <a:spAutoFit/>
          </a:bodyPr>
          <a:lstStyle/>
          <a:p>
            <a:r>
              <a:rPr lang="en-GB" sz="2400" dirty="0"/>
              <a:t>Aibileen is a black maid, raising her 17th white child, but with a bitter heart after the death of her son. </a:t>
            </a:r>
            <a:r>
              <a:rPr lang="en-GB" sz="2400" dirty="0" err="1"/>
              <a:t>Minny</a:t>
            </a:r>
            <a:r>
              <a:rPr lang="en-GB" sz="2400" dirty="0"/>
              <a:t> is the sassiest woman in Mississippi. Skeeter is a white woman with a degree but no ring on her finger. Seemingly as different as can be, these women will come together for a clandestine project that will put them all at risk. </a:t>
            </a:r>
            <a:r>
              <a:rPr lang="en-GB" sz="2400" dirty="0">
                <a:hlinkClick r:id="rId3"/>
              </a:rPr>
              <a:t>There is also a movie.</a:t>
            </a:r>
            <a:endParaRPr lang="en-GB" sz="2400" dirty="0"/>
          </a:p>
        </p:txBody>
      </p:sp>
    </p:spTree>
    <p:extLst>
      <p:ext uri="{BB962C8B-B14F-4D97-AF65-F5344CB8AC3E}">
        <p14:creationId xmlns:p14="http://schemas.microsoft.com/office/powerpoint/2010/main" val="2125466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7E87D-A019-46E2-8266-C2F1FE99EF6A}"/>
              </a:ext>
            </a:extLst>
          </p:cNvPr>
          <p:cNvSpPr>
            <a:spLocks noGrp="1"/>
          </p:cNvSpPr>
          <p:nvPr>
            <p:ph type="title"/>
          </p:nvPr>
        </p:nvSpPr>
        <p:spPr>
          <a:xfrm>
            <a:off x="690587" y="907128"/>
            <a:ext cx="6699564" cy="1378871"/>
          </a:xfrm>
        </p:spPr>
        <p:txBody>
          <a:bodyPr>
            <a:normAutofit fontScale="90000"/>
          </a:bodyPr>
          <a:lstStyle/>
          <a:p>
            <a:r>
              <a:rPr lang="en-GB" b="1" dirty="0"/>
              <a:t>Lies we tell ourselves</a:t>
            </a:r>
            <a:br>
              <a:rPr lang="en-GB" b="1" dirty="0"/>
            </a:br>
            <a:r>
              <a:rPr lang="en-GB" dirty="0">
                <a:hlinkClick r:id="rId2"/>
              </a:rPr>
              <a:t>Talley, Robin, author </a:t>
            </a:r>
            <a:br>
              <a:rPr lang="en-GB" dirty="0"/>
            </a:br>
            <a:endParaRPr lang="en-GB" dirty="0"/>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506CEAE-1E00-49D1-ACBF-CA4FB8057A4F}"/>
              </a:ext>
            </a:extLst>
          </p:cNvPr>
          <p:cNvSpPr>
            <a:spLocks noGrp="1"/>
          </p:cNvSpPr>
          <p:nvPr>
            <p:ph idx="1"/>
          </p:nvPr>
        </p:nvSpPr>
        <p:spPr>
          <a:xfrm>
            <a:off x="695326" y="2285999"/>
            <a:ext cx="6766748" cy="3649080"/>
          </a:xfrm>
        </p:spPr>
        <p:txBody>
          <a:bodyPr>
            <a:normAutofit fontScale="92500"/>
          </a:bodyPr>
          <a:lstStyle/>
          <a:p>
            <a:pPr marL="0" indent="0">
              <a:buNone/>
            </a:pPr>
            <a:r>
              <a:rPr lang="en-GB" dirty="0"/>
              <a:t>In 1959 Virginia, the lives of two girls on opposite sides of the battle for civil rights will be changed forever. Sarah Dunbar is one of the first black students to attend the previously all-white Jefferson High School. Linda Hairston is the daughter of one of the town's most vocal opponents of school integration. She has been taught all her life that the races should be kept 'separate but equal.' Forced to work together on a school project, Sarah and Linda must confront harsh truths about race, power and how they really feel about one another- this is such a good book, I wish more pupils would read it.</a:t>
            </a:r>
            <a:endParaRPr lang="en-US" dirty="0"/>
          </a:p>
        </p:txBody>
      </p:sp>
      <p:cxnSp>
        <p:nvCxnSpPr>
          <p:cNvPr id="16" name="Straight Connector 15">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10;&#10;Description automatically generated">
            <a:extLst>
              <a:ext uri="{FF2B5EF4-FFF2-40B4-BE49-F238E27FC236}">
                <a16:creationId xmlns:a16="http://schemas.microsoft.com/office/drawing/2014/main" id="{E09112C4-A834-4D9C-899C-2A677C8C42F5}"/>
              </a:ext>
            </a:extLst>
          </p:cNvPr>
          <p:cNvPicPr>
            <a:picLocks noChangeAspect="1"/>
          </p:cNvPicPr>
          <p:nvPr/>
        </p:nvPicPr>
        <p:blipFill rotWithShape="1">
          <a:blip r:embed="rId3">
            <a:extLst>
              <a:ext uri="{28A0092B-C50C-407E-A947-70E740481C1C}">
                <a14:useLocalDpi xmlns:a14="http://schemas.microsoft.com/office/drawing/2010/main" val="0"/>
              </a:ext>
            </a:extLst>
          </a:blip>
          <a:srcRect l="5204" r="1169" b="-2"/>
          <a:stretch/>
        </p:blipFill>
        <p:spPr>
          <a:xfrm>
            <a:off x="8115300" y="10"/>
            <a:ext cx="4076700" cy="6857990"/>
          </a:xfrm>
          <a:prstGeom prst="rect">
            <a:avLst/>
          </a:prstGeom>
        </p:spPr>
      </p:pic>
    </p:spTree>
    <p:extLst>
      <p:ext uri="{BB962C8B-B14F-4D97-AF65-F5344CB8AC3E}">
        <p14:creationId xmlns:p14="http://schemas.microsoft.com/office/powerpoint/2010/main" val="1101910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B9584-6040-4EAB-97C3-C6F763D4EB26}"/>
              </a:ext>
            </a:extLst>
          </p:cNvPr>
          <p:cNvSpPr>
            <a:spLocks noGrp="1"/>
          </p:cNvSpPr>
          <p:nvPr>
            <p:ph type="title"/>
          </p:nvPr>
        </p:nvSpPr>
        <p:spPr>
          <a:xfrm>
            <a:off x="669851" y="4860160"/>
            <a:ext cx="5170717" cy="1154273"/>
          </a:xfrm>
        </p:spPr>
        <p:txBody>
          <a:bodyPr vert="horz" lIns="91440" tIns="45720" rIns="91440" bIns="45720" rtlCol="0" anchor="b">
            <a:normAutofit fontScale="90000"/>
          </a:bodyPr>
          <a:lstStyle/>
          <a:p>
            <a:r>
              <a:rPr lang="en-US" sz="5400" dirty="0"/>
              <a:t>The Undefeated </a:t>
            </a:r>
            <a:r>
              <a:rPr lang="en-US" sz="2200" dirty="0"/>
              <a:t>by Kwame alexander and </a:t>
            </a:r>
            <a:r>
              <a:rPr lang="en-US" sz="2200" dirty="0" err="1"/>
              <a:t>kadir</a:t>
            </a:r>
            <a:r>
              <a:rPr lang="en-US" sz="2200" dirty="0"/>
              <a:t> nelson</a:t>
            </a:r>
            <a:endParaRPr lang="en-US" sz="5400" dirty="0"/>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70484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person, people, group&#10;&#10;Description automatically generated">
            <a:extLst>
              <a:ext uri="{FF2B5EF4-FFF2-40B4-BE49-F238E27FC236}">
                <a16:creationId xmlns:a16="http://schemas.microsoft.com/office/drawing/2014/main" id="{D53911DB-CE2F-442C-B85A-D7AF7C59F4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1057" y="1074623"/>
            <a:ext cx="4950843" cy="4728055"/>
          </a:xfrm>
          <a:prstGeom prst="rect">
            <a:avLst/>
          </a:prstGeom>
        </p:spPr>
      </p:pic>
      <p:sp>
        <p:nvSpPr>
          <p:cNvPr id="11" name="TextBox 10">
            <a:hlinkClick r:id="rId3"/>
            <a:extLst>
              <a:ext uri="{FF2B5EF4-FFF2-40B4-BE49-F238E27FC236}">
                <a16:creationId xmlns:a16="http://schemas.microsoft.com/office/drawing/2014/main" id="{BEA729F0-998C-46E2-B81B-5562F4505E02}"/>
              </a:ext>
            </a:extLst>
          </p:cNvPr>
          <p:cNvSpPr txBox="1"/>
          <p:nvPr/>
        </p:nvSpPr>
        <p:spPr>
          <a:xfrm>
            <a:off x="447675" y="1282620"/>
            <a:ext cx="6096000" cy="3139321"/>
          </a:xfrm>
          <a:prstGeom prst="rect">
            <a:avLst/>
          </a:prstGeom>
          <a:noFill/>
        </p:spPr>
        <p:txBody>
          <a:bodyPr wrap="square">
            <a:spAutoFit/>
          </a:bodyPr>
          <a:lstStyle/>
          <a:p>
            <a:r>
              <a:rPr lang="en-GB" dirty="0"/>
              <a:t>Originally performed for ESPN's 'The Undefeated', this poem is a love letter to black life in the United States. It highlights the unspeakable trauma of slavery, the faith and fire of the civil rights movement, and the grit, passion, and perseverance of some of the world's greatest heroes. The text is also peppered with references to the words of Martin Luther King, Jr., Langston Hughes, Gwendolyn Brooks, and others, offering deeper insights into the accomplishments of the past, while bringing stark attention to the endurance and spirit of those surviving and thriving in the present. </a:t>
            </a:r>
          </a:p>
          <a:p>
            <a:r>
              <a:rPr lang="en-GB" dirty="0">
                <a:hlinkClick r:id="rId3"/>
              </a:rPr>
              <a:t>Hear Kwame himself on a recent-</a:t>
            </a:r>
            <a:r>
              <a:rPr lang="en-GB" dirty="0" err="1">
                <a:hlinkClick r:id="rId3"/>
              </a:rPr>
              <a:t>ish</a:t>
            </a:r>
            <a:r>
              <a:rPr lang="en-GB" dirty="0">
                <a:hlinkClick r:id="rId3"/>
              </a:rPr>
              <a:t> visit to Glasgow</a:t>
            </a:r>
            <a:r>
              <a:rPr lang="en-GB" dirty="0"/>
              <a:t>.</a:t>
            </a:r>
          </a:p>
        </p:txBody>
      </p:sp>
    </p:spTree>
    <p:extLst>
      <p:ext uri="{BB962C8B-B14F-4D97-AF65-F5344CB8AC3E}">
        <p14:creationId xmlns:p14="http://schemas.microsoft.com/office/powerpoint/2010/main" val="288162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E14F0-473F-4BED-9BC4-151A160A4747}"/>
              </a:ext>
            </a:extLst>
          </p:cNvPr>
          <p:cNvSpPr>
            <a:spLocks noGrp="1"/>
          </p:cNvSpPr>
          <p:nvPr>
            <p:ph type="title"/>
          </p:nvPr>
        </p:nvSpPr>
        <p:spPr>
          <a:xfrm>
            <a:off x="491894" y="4842511"/>
            <a:ext cx="7032856" cy="2013585"/>
          </a:xfrm>
        </p:spPr>
        <p:txBody>
          <a:bodyPr vert="horz" lIns="91440" tIns="45720" rIns="91440" bIns="45720" rtlCol="0" anchor="b">
            <a:normAutofit fontScale="90000"/>
          </a:bodyPr>
          <a:lstStyle/>
          <a:p>
            <a:r>
              <a:rPr lang="en-GB" b="1" dirty="0"/>
              <a:t>To kill a mockingbird</a:t>
            </a:r>
            <a:br>
              <a:rPr lang="en-GB" b="1" dirty="0"/>
            </a:br>
            <a:r>
              <a:rPr lang="en-GB" dirty="0"/>
              <a:t>Fordham, Fred, 1985- author, artist; Lee, Harper </a:t>
            </a:r>
            <a:br>
              <a:rPr lang="en-GB" sz="2800" dirty="0"/>
            </a:br>
            <a:endParaRPr lang="en-US" sz="5400" dirty="0"/>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E634B8-311A-4810-A5DB-7043D0280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outdoor, sign&#10;&#10;Description automatically generated">
            <a:extLst>
              <a:ext uri="{FF2B5EF4-FFF2-40B4-BE49-F238E27FC236}">
                <a16:creationId xmlns:a16="http://schemas.microsoft.com/office/drawing/2014/main" id="{2ECD41D5-7EE7-4AD9-92D8-53F9C208DD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3219" y="723901"/>
            <a:ext cx="3796631" cy="5410200"/>
          </a:xfrm>
          <a:prstGeom prst="rect">
            <a:avLst/>
          </a:prstGeom>
        </p:spPr>
      </p:pic>
      <p:sp>
        <p:nvSpPr>
          <p:cNvPr id="13" name="TextBox 12">
            <a:extLst>
              <a:ext uri="{FF2B5EF4-FFF2-40B4-BE49-F238E27FC236}">
                <a16:creationId xmlns:a16="http://schemas.microsoft.com/office/drawing/2014/main" id="{C9D162FC-E2E2-454D-9E69-56120168B964}"/>
              </a:ext>
            </a:extLst>
          </p:cNvPr>
          <p:cNvSpPr txBox="1"/>
          <p:nvPr/>
        </p:nvSpPr>
        <p:spPr>
          <a:xfrm>
            <a:off x="419099" y="763251"/>
            <a:ext cx="6712069" cy="3416320"/>
          </a:xfrm>
          <a:prstGeom prst="rect">
            <a:avLst/>
          </a:prstGeom>
          <a:noFill/>
        </p:spPr>
        <p:txBody>
          <a:bodyPr wrap="square">
            <a:spAutoFit/>
          </a:bodyPr>
          <a:lstStyle/>
          <a:p>
            <a:r>
              <a:rPr lang="en-GB" dirty="0"/>
              <a:t>'Shoot all the </a:t>
            </a:r>
            <a:r>
              <a:rPr lang="en-GB" dirty="0" err="1"/>
              <a:t>bluejays</a:t>
            </a:r>
            <a:r>
              <a:rPr lang="en-GB" dirty="0"/>
              <a:t> you want, if you can hit `</a:t>
            </a:r>
            <a:r>
              <a:rPr lang="en-GB" dirty="0" err="1"/>
              <a:t>em</a:t>
            </a:r>
            <a:r>
              <a:rPr lang="en-GB" dirty="0"/>
              <a:t>, but remember it's a sin to kill a mockingbird.' A haunting portrait of race and class, innocence and injustice, hypocrisy and heroism, tradition and transformation in the Deep South of the 1930s, Harper Lee's 'To Kill a Mockingbird' remains as important today as it was upon its initial publication in 1960, during the turbulent years of the Civil Rights movement. Now, this most beloved and acclaimed novel is reborn for a new age as a gorgeous graphic novel. Scout, Jem, Boo Radley, Atticus Finch and the small town of Maycomb, Alabama, are all captured in vivid and moving illustrations by artist </a:t>
            </a:r>
            <a:r>
              <a:rPr lang="en-GB" dirty="0">
                <a:hlinkClick r:id="rId3"/>
              </a:rPr>
              <a:t>Fred Fordham.</a:t>
            </a:r>
            <a:r>
              <a:rPr lang="en-GB" dirty="0"/>
              <a:t> Oh OK you can read it but this is the graphic novel and beautiful.</a:t>
            </a:r>
          </a:p>
        </p:txBody>
      </p:sp>
    </p:spTree>
    <p:extLst>
      <p:ext uri="{BB962C8B-B14F-4D97-AF65-F5344CB8AC3E}">
        <p14:creationId xmlns:p14="http://schemas.microsoft.com/office/powerpoint/2010/main" val="1605142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FAF1-26B7-48A0-AA17-78767CDE2E37}"/>
              </a:ext>
            </a:extLst>
          </p:cNvPr>
          <p:cNvSpPr>
            <a:spLocks noGrp="1"/>
          </p:cNvSpPr>
          <p:nvPr>
            <p:ph type="title"/>
          </p:nvPr>
        </p:nvSpPr>
        <p:spPr/>
        <p:txBody>
          <a:bodyPr/>
          <a:lstStyle/>
          <a:p>
            <a:r>
              <a:rPr lang="en-GB" dirty="0"/>
              <a:t>Author profile – </a:t>
            </a:r>
            <a:r>
              <a:rPr lang="en-GB" dirty="0" err="1"/>
              <a:t>colson</a:t>
            </a:r>
            <a:r>
              <a:rPr lang="en-GB" dirty="0"/>
              <a:t> whitehead</a:t>
            </a:r>
          </a:p>
        </p:txBody>
      </p:sp>
      <p:pic>
        <p:nvPicPr>
          <p:cNvPr id="5" name="Content Placeholder 4" descr="A person with his arms crossed&#10;&#10;Description automatically generated with medium confidence">
            <a:extLst>
              <a:ext uri="{FF2B5EF4-FFF2-40B4-BE49-F238E27FC236}">
                <a16:creationId xmlns:a16="http://schemas.microsoft.com/office/drawing/2014/main" id="{45130914-FDEB-4E29-BE74-320387FEE6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85" y="1607611"/>
            <a:ext cx="1215340" cy="1821389"/>
          </a:xfrm>
        </p:spPr>
      </p:pic>
      <p:pic>
        <p:nvPicPr>
          <p:cNvPr id="1026" name="Picture 2">
            <a:extLst>
              <a:ext uri="{FF2B5EF4-FFF2-40B4-BE49-F238E27FC236}">
                <a16:creationId xmlns:a16="http://schemas.microsoft.com/office/drawing/2014/main" id="{5E3902B0-D03E-41F8-BF1E-02C5ECB0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260" y="3836443"/>
            <a:ext cx="1235961" cy="21013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3C149AE5-1C7A-4F3A-A6F6-D55599214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85" y="3654117"/>
            <a:ext cx="1524000" cy="2286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EAE814DD-B42B-4D81-8E92-EB8FB61BD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638" y="1013084"/>
            <a:ext cx="1235961" cy="1853941"/>
          </a:xfrm>
          <a:prstGeom prst="rect">
            <a:avLst/>
          </a:prstGeom>
        </p:spPr>
      </p:pic>
      <p:sp>
        <p:nvSpPr>
          <p:cNvPr id="12" name="TextBox 11">
            <a:extLst>
              <a:ext uri="{FF2B5EF4-FFF2-40B4-BE49-F238E27FC236}">
                <a16:creationId xmlns:a16="http://schemas.microsoft.com/office/drawing/2014/main" id="{6372DFDA-DF14-4DDF-856D-592FA0237E87}"/>
              </a:ext>
            </a:extLst>
          </p:cNvPr>
          <p:cNvSpPr txBox="1"/>
          <p:nvPr/>
        </p:nvSpPr>
        <p:spPr>
          <a:xfrm>
            <a:off x="1862685" y="1574285"/>
            <a:ext cx="8961575" cy="4524315"/>
          </a:xfrm>
          <a:prstGeom prst="rect">
            <a:avLst/>
          </a:prstGeom>
          <a:noFill/>
        </p:spPr>
        <p:txBody>
          <a:bodyPr wrap="square">
            <a:spAutoFit/>
          </a:bodyPr>
          <a:lstStyle/>
          <a:p>
            <a:r>
              <a:rPr lang="en-GB" sz="1600" dirty="0"/>
              <a:t>Elwood Curtis has taken the words of Dr Martin Luther King to heart: he is as good as anyone. Abandoned by his parents, brought up by his loving, strict and clear-sighted grandmother, Elwood is about to </a:t>
            </a:r>
            <a:r>
              <a:rPr lang="en-GB" sz="1600" dirty="0" err="1"/>
              <a:t>enroll</a:t>
            </a:r>
            <a:r>
              <a:rPr lang="en-GB" sz="1600" dirty="0"/>
              <a:t> in the local black college. But given the time and the place, one innocent mistake is enough to destroy his future, and so Elwood arrives at The Nickel Academy, which claims to provide 'physical, intellectual and moral training' which will equip its inmates to become '</a:t>
            </a:r>
            <a:r>
              <a:rPr lang="en-GB" sz="1600" dirty="0" err="1"/>
              <a:t>honorable</a:t>
            </a:r>
            <a:r>
              <a:rPr lang="en-GB" sz="1600" dirty="0"/>
              <a:t> and honest men'.</a:t>
            </a:r>
            <a:br>
              <a:rPr lang="en-GB" sz="1600" dirty="0"/>
            </a:br>
            <a:br>
              <a:rPr lang="en-GB" sz="1600" dirty="0"/>
            </a:br>
            <a:r>
              <a:rPr lang="en-GB" sz="1600" dirty="0"/>
              <a:t>In reality, it is a chamber of horrors. Stunned to find himself in this vicious environment, Elwood tries to hold on to Dr King's ringing assertion, 'Throw us in jail, and we will still love you.' But Elwood's fellow inmate and new friend Turner thinks Elwood is naive and worse; the world is crooked, and the only way to survive is to emulate the cruelty and cynicism of their </a:t>
            </a:r>
            <a:r>
              <a:rPr lang="en-GB" sz="1600" dirty="0" err="1"/>
              <a:t>oppressors.The</a:t>
            </a:r>
            <a:r>
              <a:rPr lang="en-GB" sz="1600" dirty="0"/>
              <a:t> tension between Elwood's idealism and Turner's </a:t>
            </a:r>
            <a:r>
              <a:rPr lang="en-GB" sz="1600" dirty="0" err="1"/>
              <a:t>skepticism</a:t>
            </a:r>
            <a:r>
              <a:rPr lang="en-GB" sz="1600" dirty="0"/>
              <a:t> leads to a decision which will have decades-long repercussions.</a:t>
            </a:r>
            <a:br>
              <a:rPr lang="en-GB" sz="1600" dirty="0"/>
            </a:br>
            <a:br>
              <a:rPr lang="en-GB" sz="1600" dirty="0"/>
            </a:br>
            <a:r>
              <a:rPr lang="en-GB" sz="1600" dirty="0"/>
              <a:t>Based on the history of a real reform school in Florida that operated for one hundred and eleven years and warped and destroyed the lives of thousands of children, </a:t>
            </a:r>
            <a:r>
              <a:rPr lang="en-GB" sz="1600" i="1" dirty="0"/>
              <a:t>The Nickel Boys</a:t>
            </a:r>
            <a:r>
              <a:rPr lang="en-GB" sz="1600" dirty="0"/>
              <a:t> is a devastating, driven narrative by a great American novelist whose work is essential to understanding the current reality of the United States. This contains brutal and mature content. Hear an interview with Colson </a:t>
            </a:r>
            <a:r>
              <a:rPr lang="en-GB" sz="1600" dirty="0">
                <a:hlinkClick r:id="rId6"/>
              </a:rPr>
              <a:t>here.</a:t>
            </a:r>
            <a:endParaRPr lang="en-GB" sz="1600" dirty="0"/>
          </a:p>
        </p:txBody>
      </p:sp>
    </p:spTree>
    <p:extLst>
      <p:ext uri="{BB962C8B-B14F-4D97-AF65-F5344CB8AC3E}">
        <p14:creationId xmlns:p14="http://schemas.microsoft.com/office/powerpoint/2010/main" val="4023080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B6C51-FE13-44EA-A0B9-BB4FCA85B93E}"/>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a:t>Making of modern Britain- 1880 1951</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 - up of some currency&#10;&#10;Description automatically generated with low confidence">
            <a:extLst>
              <a:ext uri="{FF2B5EF4-FFF2-40B4-BE49-F238E27FC236}">
                <a16:creationId xmlns:a16="http://schemas.microsoft.com/office/drawing/2014/main" id="{0D6D2F00-1BAC-4942-9238-EB6818DCC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944778"/>
            <a:ext cx="7353299" cy="4968445"/>
          </a:xfrm>
          <a:prstGeom prst="rect">
            <a:avLst/>
          </a:prstGeom>
        </p:spPr>
      </p:pic>
    </p:spTree>
    <p:extLst>
      <p:ext uri="{BB962C8B-B14F-4D97-AF65-F5344CB8AC3E}">
        <p14:creationId xmlns:p14="http://schemas.microsoft.com/office/powerpoint/2010/main" val="4267550774"/>
      </p:ext>
    </p:extLst>
  </p:cSld>
  <p:clrMapOvr>
    <a:masterClrMapping/>
  </p:clrMapOvr>
  <p:transition spd="slow">
    <p:push dir="u"/>
  </p:transition>
</p:sld>
</file>

<file path=ppt/theme/theme1.xml><?xml version="1.0" encoding="utf-8"?>
<a:theme xmlns:a="http://schemas.openxmlformats.org/drawingml/2006/main" name="ChronicleVTI">
  <a:themeElements>
    <a:clrScheme name="AnalogousFromRegularSeedLeftStep">
      <a:dk1>
        <a:srgbClr val="000000"/>
      </a:dk1>
      <a:lt1>
        <a:srgbClr val="FFFFFF"/>
      </a:lt1>
      <a:dk2>
        <a:srgbClr val="301B28"/>
      </a:dk2>
      <a:lt2>
        <a:srgbClr val="F0F1F3"/>
      </a:lt2>
      <a:accent1>
        <a:srgbClr val="BBA031"/>
      </a:accent1>
      <a:accent2>
        <a:srgbClr val="C66427"/>
      </a:accent2>
      <a:accent3>
        <a:srgbClr val="D7383D"/>
      </a:accent3>
      <a:accent4>
        <a:srgbClr val="C6276D"/>
      </a:accent4>
      <a:accent5>
        <a:srgbClr val="D738C2"/>
      </a:accent5>
      <a:accent6>
        <a:srgbClr val="9927C6"/>
      </a:accent6>
      <a:hlink>
        <a:srgbClr val="4F66C4"/>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15</TotalTime>
  <Words>1824</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Calibri,sans-serif</vt:lpstr>
      <vt:lpstr>Calisto MT</vt:lpstr>
      <vt:lpstr>Univers Condensed</vt:lpstr>
      <vt:lpstr>Wingdings</vt:lpstr>
      <vt:lpstr>ChronicleVTI</vt:lpstr>
      <vt:lpstr>Social Subjects</vt:lpstr>
      <vt:lpstr>Free at last-  civil rights and the American dream</vt:lpstr>
      <vt:lpstr>Scottsboro: a novel Feldman, Ellen, 1941-  </vt:lpstr>
      <vt:lpstr>The help Stockett, Kathryn   </vt:lpstr>
      <vt:lpstr>Lies we tell ourselves Talley, Robin, author  </vt:lpstr>
      <vt:lpstr>The Undefeated by Kwame alexander and kadir nelson</vt:lpstr>
      <vt:lpstr>To kill a mockingbird Fordham, Fred, 1985- author, artist; Lee, Harper  </vt:lpstr>
      <vt:lpstr>Author profile – colson whitehead</vt:lpstr>
      <vt:lpstr>Making of modern Britain- 1880 1951</vt:lpstr>
      <vt:lpstr>Whisper My Name  by Jane Eagland  </vt:lpstr>
      <vt:lpstr>The Casebook of sherlock holmes by Arthur conan doyle</vt:lpstr>
      <vt:lpstr>Brave new world by Aldous huxley</vt:lpstr>
      <vt:lpstr>Murder on the orient express by agatha christie</vt:lpstr>
      <vt:lpstr>Migration and empire</vt:lpstr>
      <vt:lpstr>The highland clearances</vt:lpstr>
      <vt:lpstr>City of ghosts by bali rai</vt:lpstr>
      <vt:lpstr>Historian focus: David olusoga</vt:lpstr>
      <vt:lpstr>My first summer in the sierra  by john muir</vt:lpstr>
      <vt:lpstr>Nat 5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Subjects</dc:title>
  <dc:creator>Stuart</dc:creator>
  <cp:lastModifiedBy>Stuart</cp:lastModifiedBy>
  <cp:revision>8</cp:revision>
  <dcterms:created xsi:type="dcterms:W3CDTF">2021-01-28T14:57:02Z</dcterms:created>
  <dcterms:modified xsi:type="dcterms:W3CDTF">2021-01-28T15:14:52Z</dcterms:modified>
</cp:coreProperties>
</file>