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sldIdLst>
    <p:sldId id="256" r:id="rId2"/>
    <p:sldId id="257" r:id="rId3"/>
    <p:sldId id="258" r:id="rId4"/>
    <p:sldId id="259" r:id="rId5"/>
    <p:sldId id="261" r:id="rId6"/>
    <p:sldId id="267" r:id="rId7"/>
    <p:sldId id="266" r:id="rId8"/>
    <p:sldId id="260" r:id="rId9"/>
    <p:sldId id="268" r:id="rId10"/>
    <p:sldId id="270" r:id="rId11"/>
    <p:sldId id="262" r:id="rId12"/>
    <p:sldId id="263" r:id="rId13"/>
    <p:sldId id="269" r:id="rId14"/>
    <p:sldId id="264" r:id="rId15"/>
    <p:sldId id="265"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098A0168-EB40-45AF-89A1-87DE0A55FFC6}" type="datetime1">
              <a:rPr lang="en-US" smtClean="0"/>
              <a:t>1/29/2021</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81D2C36F-4504-47C0-B82F-A167342A2754}"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580998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CA68F-747D-436A-B5BB-2EBC3ED499E4}" type="datetime1">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33741901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D8DC11-9E39-40A0-B3DC-E3F2AD04A616}" type="datetime1">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9511447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A88F0-556B-4BB7-8AAB-D63AEB65C662}" type="datetime1">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284942307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E05506-6815-4E0E-B1DE-ECA35C2016DF}" type="datetime1">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2C36F-4504-47C0-B82F-A167342A2754}"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626599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6E85F7-A724-48A4-9D33-CEBC5174E865}" type="datetime1">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182619492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806E7A-BDD3-46A3-BEE2-EB821F9236B4}" type="datetime1">
              <a:rPr lang="en-US" smtClean="0"/>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80021095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D1540C-9440-4E7A-B71A-BEFEE06869E3}" type="datetime1">
              <a:rPr lang="en-US" smtClean="0"/>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23847959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318DDB-88AC-4039-B59C-B05DC4C9C16C}" type="datetime1">
              <a:rPr lang="en-US" smtClean="0"/>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21929925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82ABFB-60E7-4BA1-866A-7059F058065B}" type="datetime1">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8175314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94112F-55F4-4776-A323-7418930321C8}" type="datetime1">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429247106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CFBEA57F-793F-4683-BD8A-741FD4B89154}" type="datetime1">
              <a:rPr lang="en-US" smtClean="0"/>
              <a:t>1/29/2021</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81D2C36F-4504-47C0-B82F-A167342A2754}" type="slidenum">
              <a:rPr lang="en-US" smtClean="0"/>
              <a:t>‹#›</a:t>
            </a:fld>
            <a:endParaRPr lang="en-US" dirty="0"/>
          </a:p>
        </p:txBody>
      </p:sp>
    </p:spTree>
    <p:extLst>
      <p:ext uri="{BB962C8B-B14F-4D97-AF65-F5344CB8AC3E}">
        <p14:creationId xmlns:p14="http://schemas.microsoft.com/office/powerpoint/2010/main" val="139847142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hf hdr="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14.xml.rels><?xml version="1.0" encoding="UTF-8" standalone="yes"?>
<Relationships xmlns="http://schemas.openxmlformats.org/package/2006/relationships"><Relationship Id="rId3" Type="http://schemas.openxmlformats.org/officeDocument/2006/relationships/hyperlink" Target="http://stats.uis.unesco.org/unesco/TableViewer/tableView.aspx?ReportId=184" TargetMode="External"/><Relationship Id="rId2" Type="http://schemas.openxmlformats.org/officeDocument/2006/relationships/hyperlink" Target="http://www.uis.unesco.org/literacy/Documents/Intl-literacy-day/literacy-infographic-2013-en.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www.youtube.com/watch?v=5wfrDhgUMG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youtube.com/watch?v=yWkjt7oLJWQ"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9P6fORQE5Ao"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hyperlink" Target="mailto:bairdd@st-ninians.e-renfrew.sch.uk" TargetMode="External"/><Relationship Id="rId5" Type="http://schemas.openxmlformats.org/officeDocument/2006/relationships/image" Target="../media/image23.png"/><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3" descr="Diagram&#10;&#10;Description automatically generated">
            <a:extLst>
              <a:ext uri="{FF2B5EF4-FFF2-40B4-BE49-F238E27FC236}">
                <a16:creationId xmlns:a16="http://schemas.microsoft.com/office/drawing/2014/main" id="{B2199961-52D5-43C7-95A6-A2473160D3EA}"/>
              </a:ext>
            </a:extLst>
          </p:cNvPr>
          <p:cNvPicPr>
            <a:picLocks noChangeAspect="1"/>
          </p:cNvPicPr>
          <p:nvPr/>
        </p:nvPicPr>
        <p:blipFill rotWithShape="1">
          <a:blip r:embed="rId2"/>
          <a:srcRect t="29687"/>
          <a:stretch/>
        </p:blipFill>
        <p:spPr>
          <a:xfrm>
            <a:off x="123845" y="0"/>
            <a:ext cx="12191980" cy="6858000"/>
          </a:xfrm>
          <a:prstGeom prst="rect">
            <a:avLst/>
          </a:prstGeom>
        </p:spPr>
      </p:pic>
      <p:sp>
        <p:nvSpPr>
          <p:cNvPr id="2" name="Title 1">
            <a:extLst>
              <a:ext uri="{FF2B5EF4-FFF2-40B4-BE49-F238E27FC236}">
                <a16:creationId xmlns:a16="http://schemas.microsoft.com/office/drawing/2014/main" id="{FC1F1AB3-2204-4560-828E-7458F9F90126}"/>
              </a:ext>
            </a:extLst>
          </p:cNvPr>
          <p:cNvSpPr>
            <a:spLocks noGrp="1"/>
          </p:cNvSpPr>
          <p:nvPr>
            <p:ph type="ctrTitle"/>
          </p:nvPr>
        </p:nvSpPr>
        <p:spPr>
          <a:xfrm>
            <a:off x="232700" y="163507"/>
            <a:ext cx="8891690" cy="1035463"/>
          </a:xfrm>
        </p:spPr>
        <p:txBody>
          <a:bodyPr anchor="ctr">
            <a:normAutofit/>
          </a:bodyPr>
          <a:lstStyle/>
          <a:p>
            <a:r>
              <a:rPr lang="en-GB" sz="6000" b="1" dirty="0">
                <a:solidFill>
                  <a:srgbClr val="FF0000"/>
                </a:solidFill>
              </a:rPr>
              <a:t>Female Voices</a:t>
            </a:r>
          </a:p>
        </p:txBody>
      </p:sp>
      <p:sp>
        <p:nvSpPr>
          <p:cNvPr id="3" name="Subtitle 2">
            <a:extLst>
              <a:ext uri="{FF2B5EF4-FFF2-40B4-BE49-F238E27FC236}">
                <a16:creationId xmlns:a16="http://schemas.microsoft.com/office/drawing/2014/main" id="{2D42D1B5-6033-43E8-B3AA-34B521C697FD}"/>
              </a:ext>
            </a:extLst>
          </p:cNvPr>
          <p:cNvSpPr>
            <a:spLocks noGrp="1"/>
          </p:cNvSpPr>
          <p:nvPr>
            <p:ph type="subTitle" idx="1"/>
          </p:nvPr>
        </p:nvSpPr>
        <p:spPr>
          <a:xfrm>
            <a:off x="381000" y="4968353"/>
            <a:ext cx="6594805" cy="1346397"/>
          </a:xfrm>
        </p:spPr>
        <p:txBody>
          <a:bodyPr anchor="b">
            <a:normAutofit/>
          </a:bodyPr>
          <a:lstStyle/>
          <a:p>
            <a:r>
              <a:rPr lang="en-GB" sz="2400" b="1" dirty="0">
                <a:solidFill>
                  <a:srgbClr val="FFC000"/>
                </a:solidFill>
                <a:latin typeface="Abadi" panose="020B0604020202020204" pitchFamily="34" charset="0"/>
              </a:rPr>
              <a:t>Fiction, non-fiction and more…</a:t>
            </a:r>
          </a:p>
        </p:txBody>
      </p:sp>
    </p:spTree>
    <p:extLst>
      <p:ext uri="{BB962C8B-B14F-4D97-AF65-F5344CB8AC3E}">
        <p14:creationId xmlns:p14="http://schemas.microsoft.com/office/powerpoint/2010/main" val="981915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99ED6D-365F-4CAE-942F-ECA78F74B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C42F24F1-C1EF-471F-A19B-A340CE541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34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56C425C-3C64-47BA-B583-94D39B9B7F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6568"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Text&#10;&#10;Description automatically generated">
            <a:extLst>
              <a:ext uri="{FF2B5EF4-FFF2-40B4-BE49-F238E27FC236}">
                <a16:creationId xmlns:a16="http://schemas.microsoft.com/office/drawing/2014/main" id="{4555781B-3A78-4437-88B7-0CFF2572961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4246"/>
          <a:stretch/>
        </p:blipFill>
        <p:spPr>
          <a:xfrm>
            <a:off x="461772" y="480060"/>
            <a:ext cx="11251808" cy="5897880"/>
          </a:xfrm>
          <a:prstGeom prst="rect">
            <a:avLst/>
          </a:prstGeom>
        </p:spPr>
      </p:pic>
      <p:sp>
        <p:nvSpPr>
          <p:cNvPr id="6" name="Slide Number Placeholder 5">
            <a:extLst>
              <a:ext uri="{FF2B5EF4-FFF2-40B4-BE49-F238E27FC236}">
                <a16:creationId xmlns:a16="http://schemas.microsoft.com/office/drawing/2014/main" id="{706E9557-8AF5-478D-9EDD-FEA451C6E7DC}"/>
              </a:ext>
            </a:extLst>
          </p:cNvPr>
          <p:cNvSpPr>
            <a:spLocks noGrp="1"/>
          </p:cNvSpPr>
          <p:nvPr>
            <p:ph type="sldNum" sz="quarter" idx="12"/>
          </p:nvPr>
        </p:nvSpPr>
        <p:spPr/>
        <p:txBody>
          <a:bodyPr>
            <a:normAutofit/>
          </a:bodyPr>
          <a:lstStyle/>
          <a:p>
            <a:pPr>
              <a:lnSpc>
                <a:spcPct val="90000"/>
              </a:lnSpc>
              <a:spcAft>
                <a:spcPts val="600"/>
              </a:spcAft>
            </a:pPr>
            <a:fld id="{81D2C36F-4504-47C0-B82F-A167342A2754}" type="slidenum">
              <a:rPr lang="en-US" smtClean="0"/>
              <a:pPr>
                <a:lnSpc>
                  <a:spcPct val="90000"/>
                </a:lnSpc>
                <a:spcAft>
                  <a:spcPts val="600"/>
                </a:spcAft>
              </a:pPr>
              <a:t>10</a:t>
            </a:fld>
            <a:endParaRPr lang="en-US"/>
          </a:p>
        </p:txBody>
      </p:sp>
    </p:spTree>
    <p:extLst>
      <p:ext uri="{BB962C8B-B14F-4D97-AF65-F5344CB8AC3E}">
        <p14:creationId xmlns:p14="http://schemas.microsoft.com/office/powerpoint/2010/main" val="34273796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3AF98-7913-429E-AFCF-F7F13EF2393C}"/>
              </a:ext>
            </a:extLst>
          </p:cNvPr>
          <p:cNvSpPr>
            <a:spLocks noGrp="1"/>
          </p:cNvSpPr>
          <p:nvPr>
            <p:ph type="title"/>
          </p:nvPr>
        </p:nvSpPr>
        <p:spPr>
          <a:xfrm>
            <a:off x="333375" y="365760"/>
            <a:ext cx="10621137" cy="1325562"/>
          </a:xfrm>
        </p:spPr>
        <p:txBody>
          <a:bodyPr/>
          <a:lstStyle/>
          <a:p>
            <a:r>
              <a:rPr lang="en-GB" dirty="0"/>
              <a:t>Who Runs the World? by Virginia Bergin</a:t>
            </a:r>
          </a:p>
        </p:txBody>
      </p:sp>
      <p:pic>
        <p:nvPicPr>
          <p:cNvPr id="8" name="Content Placeholder 7" descr="A picture containing text, clipart&#10;&#10;Description automatically generated">
            <a:extLst>
              <a:ext uri="{FF2B5EF4-FFF2-40B4-BE49-F238E27FC236}">
                <a16:creationId xmlns:a16="http://schemas.microsoft.com/office/drawing/2014/main" id="{963361B0-7BFC-4D2E-A5F4-79F478B3B2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7674" y="2371934"/>
            <a:ext cx="1828006" cy="2778569"/>
          </a:xfrm>
        </p:spPr>
      </p:pic>
      <p:sp>
        <p:nvSpPr>
          <p:cNvPr id="6" name="Slide Number Placeholder 5">
            <a:extLst>
              <a:ext uri="{FF2B5EF4-FFF2-40B4-BE49-F238E27FC236}">
                <a16:creationId xmlns:a16="http://schemas.microsoft.com/office/drawing/2014/main" id="{0B71F2BB-A9CC-4930-9AD4-48DC31231E26}"/>
              </a:ext>
            </a:extLst>
          </p:cNvPr>
          <p:cNvSpPr>
            <a:spLocks noGrp="1"/>
          </p:cNvSpPr>
          <p:nvPr>
            <p:ph type="sldNum" sz="quarter" idx="12"/>
          </p:nvPr>
        </p:nvSpPr>
        <p:spPr/>
        <p:txBody>
          <a:bodyPr>
            <a:normAutofit lnSpcReduction="10000"/>
          </a:bodyPr>
          <a:lstStyle/>
          <a:p>
            <a:fld id="{81D2C36F-4504-47C0-B82F-A167342A2754}" type="slidenum">
              <a:rPr lang="en-US" smtClean="0"/>
              <a:t>11</a:t>
            </a:fld>
            <a:endParaRPr lang="en-US"/>
          </a:p>
        </p:txBody>
      </p:sp>
      <p:sp>
        <p:nvSpPr>
          <p:cNvPr id="10" name="TextBox 9">
            <a:extLst>
              <a:ext uri="{FF2B5EF4-FFF2-40B4-BE49-F238E27FC236}">
                <a16:creationId xmlns:a16="http://schemas.microsoft.com/office/drawing/2014/main" id="{AE1368E1-8AEA-4060-B996-D5A7C956FA8E}"/>
              </a:ext>
            </a:extLst>
          </p:cNvPr>
          <p:cNvSpPr txBox="1"/>
          <p:nvPr/>
        </p:nvSpPr>
        <p:spPr>
          <a:xfrm>
            <a:off x="3047999" y="2371934"/>
            <a:ext cx="7515225" cy="3816429"/>
          </a:xfrm>
          <a:prstGeom prst="rect">
            <a:avLst/>
          </a:prstGeom>
          <a:noFill/>
        </p:spPr>
        <p:txBody>
          <a:bodyPr wrap="square">
            <a:spAutoFit/>
          </a:bodyPr>
          <a:lstStyle/>
          <a:p>
            <a:r>
              <a:rPr lang="en-GB" sz="2200" dirty="0"/>
              <a:t>Welcome to the Matriarchy. 60 years after a virus has wiped out almost all the men on the planet, things are pretty much just as you would imagine a world run by women might be: war has ended; greed is not tolerated; the ecological needs of the planet are always put first. In two generations, the female population has grieved, pulled together and moved on, and life really is pretty good - if you're a girl. It's not so great if you're a boy, but 14 year-old River wouldn't know that. Until she met Mason, she thought they were extinct! Can you imagine the school being only girls and female teachers?</a:t>
            </a:r>
          </a:p>
        </p:txBody>
      </p:sp>
    </p:spTree>
    <p:extLst>
      <p:ext uri="{BB962C8B-B14F-4D97-AF65-F5344CB8AC3E}">
        <p14:creationId xmlns:p14="http://schemas.microsoft.com/office/powerpoint/2010/main" val="16072365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FFF96-8792-47D6-852B-A5C48A03D342}"/>
              </a:ext>
            </a:extLst>
          </p:cNvPr>
          <p:cNvSpPr>
            <a:spLocks noGrp="1"/>
          </p:cNvSpPr>
          <p:nvPr>
            <p:ph type="title"/>
          </p:nvPr>
        </p:nvSpPr>
        <p:spPr>
          <a:xfrm>
            <a:off x="185547" y="147310"/>
            <a:ext cx="9692640" cy="1325562"/>
          </a:xfrm>
        </p:spPr>
        <p:txBody>
          <a:bodyPr/>
          <a:lstStyle/>
          <a:p>
            <a:r>
              <a:rPr lang="en-GB" dirty="0"/>
              <a:t>Moxie by Jennifer Mathieu</a:t>
            </a:r>
          </a:p>
        </p:txBody>
      </p:sp>
      <p:pic>
        <p:nvPicPr>
          <p:cNvPr id="7" name="Content Placeholder 6">
            <a:extLst>
              <a:ext uri="{FF2B5EF4-FFF2-40B4-BE49-F238E27FC236}">
                <a16:creationId xmlns:a16="http://schemas.microsoft.com/office/drawing/2014/main" id="{4B82F876-3B5E-4B51-A3DD-18DFF0014230}"/>
              </a:ext>
            </a:extLst>
          </p:cNvPr>
          <p:cNvPicPr>
            <a:picLocks noGrp="1" noChangeAspect="1"/>
          </p:cNvPicPr>
          <p:nvPr>
            <p:ph idx="1"/>
          </p:nvPr>
        </p:nvPicPr>
        <p:blipFill>
          <a:blip r:embed="rId2"/>
          <a:stretch>
            <a:fillRect/>
          </a:stretch>
        </p:blipFill>
        <p:spPr>
          <a:xfrm>
            <a:off x="296389" y="2362200"/>
            <a:ext cx="2359972" cy="3634356"/>
          </a:xfrm>
          <a:prstGeom prst="rect">
            <a:avLst/>
          </a:prstGeom>
        </p:spPr>
      </p:pic>
      <p:sp>
        <p:nvSpPr>
          <p:cNvPr id="4" name="Date Placeholder 3">
            <a:extLst>
              <a:ext uri="{FF2B5EF4-FFF2-40B4-BE49-F238E27FC236}">
                <a16:creationId xmlns:a16="http://schemas.microsoft.com/office/drawing/2014/main" id="{E56EC1AC-E5C4-4120-9AF0-BC8049695C3C}"/>
              </a:ext>
            </a:extLst>
          </p:cNvPr>
          <p:cNvSpPr>
            <a:spLocks noGrp="1"/>
          </p:cNvSpPr>
          <p:nvPr>
            <p:ph type="dt" sz="half" idx="10"/>
          </p:nvPr>
        </p:nvSpPr>
        <p:spPr/>
        <p:txBody>
          <a:bodyPr/>
          <a:lstStyle/>
          <a:p>
            <a:r>
              <a:rPr lang="en-US" dirty="0"/>
              <a:t>Out March 3</a:t>
            </a:r>
            <a:r>
              <a:rPr lang="en-US" baseline="30000" dirty="0"/>
              <a:t>rd</a:t>
            </a:r>
            <a:r>
              <a:rPr lang="en-US" dirty="0"/>
              <a:t> on </a:t>
            </a:r>
            <a:r>
              <a:rPr lang="en-US" dirty="0" err="1"/>
              <a:t>netflix</a:t>
            </a:r>
            <a:endParaRPr lang="en-US" dirty="0"/>
          </a:p>
        </p:txBody>
      </p:sp>
      <p:sp>
        <p:nvSpPr>
          <p:cNvPr id="6" name="Slide Number Placeholder 5">
            <a:extLst>
              <a:ext uri="{FF2B5EF4-FFF2-40B4-BE49-F238E27FC236}">
                <a16:creationId xmlns:a16="http://schemas.microsoft.com/office/drawing/2014/main" id="{F6B27499-D306-4EE1-95F6-5882EB83411E}"/>
              </a:ext>
            </a:extLst>
          </p:cNvPr>
          <p:cNvSpPr>
            <a:spLocks noGrp="1"/>
          </p:cNvSpPr>
          <p:nvPr>
            <p:ph type="sldNum" sz="quarter" idx="12"/>
          </p:nvPr>
        </p:nvSpPr>
        <p:spPr/>
        <p:txBody>
          <a:bodyPr>
            <a:normAutofit lnSpcReduction="10000"/>
          </a:bodyPr>
          <a:lstStyle/>
          <a:p>
            <a:fld id="{81D2C36F-4504-47C0-B82F-A167342A2754}" type="slidenum">
              <a:rPr lang="en-US" smtClean="0"/>
              <a:t>12</a:t>
            </a:fld>
            <a:endParaRPr lang="en-US"/>
          </a:p>
        </p:txBody>
      </p:sp>
      <p:sp>
        <p:nvSpPr>
          <p:cNvPr id="9" name="TextBox 8">
            <a:extLst>
              <a:ext uri="{FF2B5EF4-FFF2-40B4-BE49-F238E27FC236}">
                <a16:creationId xmlns:a16="http://schemas.microsoft.com/office/drawing/2014/main" id="{41F215C3-3D4A-4D72-911D-68BA7EE61B72}"/>
              </a:ext>
            </a:extLst>
          </p:cNvPr>
          <p:cNvSpPr txBox="1"/>
          <p:nvPr/>
        </p:nvSpPr>
        <p:spPr>
          <a:xfrm>
            <a:off x="2857499" y="2386548"/>
            <a:ext cx="8181975" cy="3785652"/>
          </a:xfrm>
          <a:prstGeom prst="rect">
            <a:avLst/>
          </a:prstGeom>
          <a:noFill/>
        </p:spPr>
        <p:txBody>
          <a:bodyPr wrap="square">
            <a:spAutoFit/>
          </a:bodyPr>
          <a:lstStyle/>
          <a:p>
            <a:r>
              <a:rPr lang="en-GB" sz="2000" dirty="0"/>
              <a:t>Vivian Carter is fed up. Fed up with her high school teachers who think the football team can do no wrong. Fed up with sexist dress codes, hallway harassment and gross comments from guys during class. But most of all, Viv Carter is fed up with always following the rules. Viv's mum was a tough-as-nails, punk rock Riot </a:t>
            </a:r>
            <a:r>
              <a:rPr lang="en-GB" sz="2000" dirty="0" err="1"/>
              <a:t>Grrrl</a:t>
            </a:r>
            <a:r>
              <a:rPr lang="en-GB" sz="2000" dirty="0"/>
              <a:t> in the '90s, and now Viv takes a page from her mother's past and creates Moxie, a feminist zine that she distributes anonymously to her classmates. She's just blowing off steam, but other girls respond and spread the Moxie message. As Viv forges friendships with other young women across the divides of cliques and popularity rankings, she realises that what she has started is nothing short of a girl revolution.</a:t>
            </a:r>
          </a:p>
        </p:txBody>
      </p:sp>
      <p:pic>
        <p:nvPicPr>
          <p:cNvPr id="1026" name="Picture 2" descr="Moxie is Coming to Netflix! | Fierce Reads">
            <a:extLst>
              <a:ext uri="{FF2B5EF4-FFF2-40B4-BE49-F238E27FC236}">
                <a16:creationId xmlns:a16="http://schemas.microsoft.com/office/drawing/2014/main" id="{1D052F71-626A-4F35-AC7A-CED4740B87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6305" y="409648"/>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75934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873B5B5-358B-4A2A-A2DB-EBBAD9BEB011}"/>
              </a:ext>
            </a:extLst>
          </p:cNvPr>
          <p:cNvSpPr>
            <a:spLocks noGrp="1"/>
          </p:cNvSpPr>
          <p:nvPr>
            <p:ph type="dt" sz="half" idx="10"/>
          </p:nvPr>
        </p:nvSpPr>
        <p:spPr/>
        <p:txBody>
          <a:bodyPr/>
          <a:lstStyle/>
          <a:p>
            <a:fld id="{BE0A88F0-556B-4BB7-8AAB-D63AEB65C662}" type="datetime1">
              <a:rPr lang="en-US" smtClean="0"/>
              <a:t>1/29/2021</a:t>
            </a:fld>
            <a:endParaRPr lang="en-US"/>
          </a:p>
        </p:txBody>
      </p:sp>
      <p:sp>
        <p:nvSpPr>
          <p:cNvPr id="6" name="Slide Number Placeholder 5">
            <a:extLst>
              <a:ext uri="{FF2B5EF4-FFF2-40B4-BE49-F238E27FC236}">
                <a16:creationId xmlns:a16="http://schemas.microsoft.com/office/drawing/2014/main" id="{FE7ECECC-9860-4AFE-B2AD-1A8D1E611561}"/>
              </a:ext>
            </a:extLst>
          </p:cNvPr>
          <p:cNvSpPr>
            <a:spLocks noGrp="1"/>
          </p:cNvSpPr>
          <p:nvPr>
            <p:ph type="sldNum" sz="quarter" idx="12"/>
          </p:nvPr>
        </p:nvSpPr>
        <p:spPr/>
        <p:txBody>
          <a:bodyPr>
            <a:normAutofit lnSpcReduction="10000"/>
          </a:bodyPr>
          <a:lstStyle/>
          <a:p>
            <a:fld id="{81D2C36F-4504-47C0-B82F-A167342A2754}" type="slidenum">
              <a:rPr lang="en-US" smtClean="0"/>
              <a:t>13</a:t>
            </a:fld>
            <a:endParaRPr lang="en-US"/>
          </a:p>
        </p:txBody>
      </p:sp>
      <p:pic>
        <p:nvPicPr>
          <p:cNvPr id="8" name="Picture 7" descr="Graphical user interface, website&#10;&#10;Description automatically generated">
            <a:extLst>
              <a:ext uri="{FF2B5EF4-FFF2-40B4-BE49-F238E27FC236}">
                <a16:creationId xmlns:a16="http://schemas.microsoft.com/office/drawing/2014/main" id="{8168B652-A59A-4435-9B51-E857A90E8FD7}"/>
              </a:ext>
            </a:extLst>
          </p:cNvPr>
          <p:cNvPicPr>
            <a:picLocks noChangeAspect="1"/>
          </p:cNvPicPr>
          <p:nvPr/>
        </p:nvPicPr>
        <p:blipFill rotWithShape="1">
          <a:blip r:embed="rId2">
            <a:extLst>
              <a:ext uri="{28A0092B-C50C-407E-A947-70E740481C1C}">
                <a14:useLocalDpi xmlns:a14="http://schemas.microsoft.com/office/drawing/2010/main" val="0"/>
              </a:ext>
            </a:extLst>
          </a:blip>
          <a:srcRect b="16591"/>
          <a:stretch/>
        </p:blipFill>
        <p:spPr>
          <a:xfrm>
            <a:off x="328568" y="226753"/>
            <a:ext cx="11604036" cy="4237182"/>
          </a:xfrm>
          <a:prstGeom prst="rect">
            <a:avLst/>
          </a:prstGeom>
        </p:spPr>
      </p:pic>
      <p:pic>
        <p:nvPicPr>
          <p:cNvPr id="1026" name="Picture 2">
            <a:extLst>
              <a:ext uri="{FF2B5EF4-FFF2-40B4-BE49-F238E27FC236}">
                <a16:creationId xmlns:a16="http://schemas.microsoft.com/office/drawing/2014/main" id="{32E6C818-1CF6-49CE-9D51-5FFD91F160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11" y="4436335"/>
            <a:ext cx="1689726" cy="22796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2C8E626-57ED-4D8E-BFE2-DA0CE92B40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7236" y="4441758"/>
            <a:ext cx="1521402" cy="22742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E06D38C-6792-4FE5-B616-6480EC0539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1673" y="4436334"/>
            <a:ext cx="1522885" cy="22742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7CF71299-59EC-4D11-94F8-7733B33AB3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3075" y="4466645"/>
            <a:ext cx="1342925" cy="224392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859A775-753A-4FBF-8B68-24B180AEFD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442" y="4441757"/>
            <a:ext cx="1341002" cy="226881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874E6FD5-2924-415C-977C-185A54532C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37444" y="4441756"/>
            <a:ext cx="1341002" cy="226881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80B2BA87-2CA9-4CCA-B4A1-04C58428C95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15038" y="4436335"/>
            <a:ext cx="1689726" cy="227423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D0939793-2FC7-4731-8D0D-B0EC4D23EB0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09276" y="4436334"/>
            <a:ext cx="1689726" cy="227423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9CA7A56-073E-462A-838F-922056CD0498}"/>
              </a:ext>
            </a:extLst>
          </p:cNvPr>
          <p:cNvSpPr txBox="1"/>
          <p:nvPr/>
        </p:nvSpPr>
        <p:spPr>
          <a:xfrm>
            <a:off x="4671391" y="3607904"/>
            <a:ext cx="6977270" cy="369332"/>
          </a:xfrm>
          <a:prstGeom prst="rect">
            <a:avLst/>
          </a:prstGeom>
          <a:noFill/>
        </p:spPr>
        <p:txBody>
          <a:bodyPr wrap="square" rtlCol="0">
            <a:spAutoFit/>
          </a:bodyPr>
          <a:lstStyle/>
          <a:p>
            <a:r>
              <a:rPr lang="en-GB" dirty="0">
                <a:solidFill>
                  <a:srgbClr val="FF0000"/>
                </a:solidFill>
              </a:rPr>
              <a:t>In adult sci-fi female authors number 15% of total in YA it’s closer to 60%.</a:t>
            </a:r>
          </a:p>
        </p:txBody>
      </p:sp>
    </p:spTree>
    <p:extLst>
      <p:ext uri="{BB962C8B-B14F-4D97-AF65-F5344CB8AC3E}">
        <p14:creationId xmlns:p14="http://schemas.microsoft.com/office/powerpoint/2010/main" val="272098796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2000"/>
                                        <p:tgtEl>
                                          <p:spTgt spid="1026"/>
                                        </p:tgtEl>
                                      </p:cBhvr>
                                    </p:animEffect>
                                    <p:anim calcmode="lin" valueType="num">
                                      <p:cBhvr>
                                        <p:cTn id="18" dur="2000" fill="hold"/>
                                        <p:tgtEl>
                                          <p:spTgt spid="1026"/>
                                        </p:tgtEl>
                                        <p:attrNameLst>
                                          <p:attrName>ppt_w</p:attrName>
                                        </p:attrNameLst>
                                      </p:cBhvr>
                                      <p:tavLst>
                                        <p:tav tm="0" fmla="#ppt_w*sin(2.5*pi*$)">
                                          <p:val>
                                            <p:fltVal val="0"/>
                                          </p:val>
                                        </p:tav>
                                        <p:tav tm="100000">
                                          <p:val>
                                            <p:fltVal val="1"/>
                                          </p:val>
                                        </p:tav>
                                      </p:tavLst>
                                    </p:anim>
                                    <p:anim calcmode="lin" valueType="num">
                                      <p:cBhvr>
                                        <p:cTn id="19" dur="2000" fill="hold"/>
                                        <p:tgtEl>
                                          <p:spTgt spid="1026"/>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2000"/>
                                        <p:tgtEl>
                                          <p:spTgt spid="1028"/>
                                        </p:tgtEl>
                                      </p:cBhvr>
                                    </p:animEffect>
                                    <p:anim calcmode="lin" valueType="num">
                                      <p:cBhvr>
                                        <p:cTn id="23" dur="2000" fill="hold"/>
                                        <p:tgtEl>
                                          <p:spTgt spid="1028"/>
                                        </p:tgtEl>
                                        <p:attrNameLst>
                                          <p:attrName>ppt_w</p:attrName>
                                        </p:attrNameLst>
                                      </p:cBhvr>
                                      <p:tavLst>
                                        <p:tav tm="0" fmla="#ppt_w*sin(2.5*pi*$)">
                                          <p:val>
                                            <p:fltVal val="0"/>
                                          </p:val>
                                        </p:tav>
                                        <p:tav tm="100000">
                                          <p:val>
                                            <p:fltVal val="1"/>
                                          </p:val>
                                        </p:tav>
                                      </p:tavLst>
                                    </p:anim>
                                    <p:anim calcmode="lin" valueType="num">
                                      <p:cBhvr>
                                        <p:cTn id="24" dur="2000" fill="hold"/>
                                        <p:tgtEl>
                                          <p:spTgt spid="1028"/>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2000"/>
                                        <p:tgtEl>
                                          <p:spTgt spid="1030"/>
                                        </p:tgtEl>
                                      </p:cBhvr>
                                    </p:animEffect>
                                    <p:anim calcmode="lin" valueType="num">
                                      <p:cBhvr>
                                        <p:cTn id="28" dur="2000" fill="hold"/>
                                        <p:tgtEl>
                                          <p:spTgt spid="1030"/>
                                        </p:tgtEl>
                                        <p:attrNameLst>
                                          <p:attrName>ppt_w</p:attrName>
                                        </p:attrNameLst>
                                      </p:cBhvr>
                                      <p:tavLst>
                                        <p:tav tm="0" fmla="#ppt_w*sin(2.5*pi*$)">
                                          <p:val>
                                            <p:fltVal val="0"/>
                                          </p:val>
                                        </p:tav>
                                        <p:tav tm="100000">
                                          <p:val>
                                            <p:fltVal val="1"/>
                                          </p:val>
                                        </p:tav>
                                      </p:tavLst>
                                    </p:anim>
                                    <p:anim calcmode="lin" valueType="num">
                                      <p:cBhvr>
                                        <p:cTn id="29" dur="2000" fill="hold"/>
                                        <p:tgtEl>
                                          <p:spTgt spid="1030"/>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1032"/>
                                        </p:tgtEl>
                                        <p:attrNameLst>
                                          <p:attrName>style.visibility</p:attrName>
                                        </p:attrNameLst>
                                      </p:cBhvr>
                                      <p:to>
                                        <p:strVal val="visible"/>
                                      </p:to>
                                    </p:set>
                                    <p:animEffect transition="in" filter="fade">
                                      <p:cBhvr>
                                        <p:cTn id="32" dur="2000"/>
                                        <p:tgtEl>
                                          <p:spTgt spid="1032"/>
                                        </p:tgtEl>
                                      </p:cBhvr>
                                    </p:animEffect>
                                    <p:anim calcmode="lin" valueType="num">
                                      <p:cBhvr>
                                        <p:cTn id="33" dur="2000" fill="hold"/>
                                        <p:tgtEl>
                                          <p:spTgt spid="1032"/>
                                        </p:tgtEl>
                                        <p:attrNameLst>
                                          <p:attrName>ppt_w</p:attrName>
                                        </p:attrNameLst>
                                      </p:cBhvr>
                                      <p:tavLst>
                                        <p:tav tm="0" fmla="#ppt_w*sin(2.5*pi*$)">
                                          <p:val>
                                            <p:fltVal val="0"/>
                                          </p:val>
                                        </p:tav>
                                        <p:tav tm="100000">
                                          <p:val>
                                            <p:fltVal val="1"/>
                                          </p:val>
                                        </p:tav>
                                      </p:tavLst>
                                    </p:anim>
                                    <p:anim calcmode="lin" valueType="num">
                                      <p:cBhvr>
                                        <p:cTn id="34" dur="2000" fill="hold"/>
                                        <p:tgtEl>
                                          <p:spTgt spid="1032"/>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1034"/>
                                        </p:tgtEl>
                                        <p:attrNameLst>
                                          <p:attrName>style.visibility</p:attrName>
                                        </p:attrNameLst>
                                      </p:cBhvr>
                                      <p:to>
                                        <p:strVal val="visible"/>
                                      </p:to>
                                    </p:set>
                                    <p:animEffect transition="in" filter="fade">
                                      <p:cBhvr>
                                        <p:cTn id="37" dur="2000"/>
                                        <p:tgtEl>
                                          <p:spTgt spid="1034"/>
                                        </p:tgtEl>
                                      </p:cBhvr>
                                    </p:animEffect>
                                    <p:anim calcmode="lin" valueType="num">
                                      <p:cBhvr>
                                        <p:cTn id="38" dur="2000" fill="hold"/>
                                        <p:tgtEl>
                                          <p:spTgt spid="1034"/>
                                        </p:tgtEl>
                                        <p:attrNameLst>
                                          <p:attrName>ppt_w</p:attrName>
                                        </p:attrNameLst>
                                      </p:cBhvr>
                                      <p:tavLst>
                                        <p:tav tm="0" fmla="#ppt_w*sin(2.5*pi*$)">
                                          <p:val>
                                            <p:fltVal val="0"/>
                                          </p:val>
                                        </p:tav>
                                        <p:tav tm="100000">
                                          <p:val>
                                            <p:fltVal val="1"/>
                                          </p:val>
                                        </p:tav>
                                      </p:tavLst>
                                    </p:anim>
                                    <p:anim calcmode="lin" valueType="num">
                                      <p:cBhvr>
                                        <p:cTn id="39" dur="2000" fill="hold"/>
                                        <p:tgtEl>
                                          <p:spTgt spid="1034"/>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1036"/>
                                        </p:tgtEl>
                                        <p:attrNameLst>
                                          <p:attrName>style.visibility</p:attrName>
                                        </p:attrNameLst>
                                      </p:cBhvr>
                                      <p:to>
                                        <p:strVal val="visible"/>
                                      </p:to>
                                    </p:set>
                                    <p:animEffect transition="in" filter="fade">
                                      <p:cBhvr>
                                        <p:cTn id="42" dur="2000"/>
                                        <p:tgtEl>
                                          <p:spTgt spid="1036"/>
                                        </p:tgtEl>
                                      </p:cBhvr>
                                    </p:animEffect>
                                    <p:anim calcmode="lin" valueType="num">
                                      <p:cBhvr>
                                        <p:cTn id="43" dur="2000" fill="hold"/>
                                        <p:tgtEl>
                                          <p:spTgt spid="1036"/>
                                        </p:tgtEl>
                                        <p:attrNameLst>
                                          <p:attrName>ppt_w</p:attrName>
                                        </p:attrNameLst>
                                      </p:cBhvr>
                                      <p:tavLst>
                                        <p:tav tm="0" fmla="#ppt_w*sin(2.5*pi*$)">
                                          <p:val>
                                            <p:fltVal val="0"/>
                                          </p:val>
                                        </p:tav>
                                        <p:tav tm="100000">
                                          <p:val>
                                            <p:fltVal val="1"/>
                                          </p:val>
                                        </p:tav>
                                      </p:tavLst>
                                    </p:anim>
                                    <p:anim calcmode="lin" valueType="num">
                                      <p:cBhvr>
                                        <p:cTn id="44" dur="2000" fill="hold"/>
                                        <p:tgtEl>
                                          <p:spTgt spid="1036"/>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0"/>
                                  </p:stCondLst>
                                  <p:childTnLst>
                                    <p:set>
                                      <p:cBhvr>
                                        <p:cTn id="46" dur="1" fill="hold">
                                          <p:stCondLst>
                                            <p:cond delay="0"/>
                                          </p:stCondLst>
                                        </p:cTn>
                                        <p:tgtEl>
                                          <p:spTgt spid="1038"/>
                                        </p:tgtEl>
                                        <p:attrNameLst>
                                          <p:attrName>style.visibility</p:attrName>
                                        </p:attrNameLst>
                                      </p:cBhvr>
                                      <p:to>
                                        <p:strVal val="visible"/>
                                      </p:to>
                                    </p:set>
                                    <p:animEffect transition="in" filter="fade">
                                      <p:cBhvr>
                                        <p:cTn id="47" dur="2000"/>
                                        <p:tgtEl>
                                          <p:spTgt spid="1038"/>
                                        </p:tgtEl>
                                      </p:cBhvr>
                                    </p:animEffect>
                                    <p:anim calcmode="lin" valueType="num">
                                      <p:cBhvr>
                                        <p:cTn id="48" dur="2000" fill="hold"/>
                                        <p:tgtEl>
                                          <p:spTgt spid="1038"/>
                                        </p:tgtEl>
                                        <p:attrNameLst>
                                          <p:attrName>ppt_w</p:attrName>
                                        </p:attrNameLst>
                                      </p:cBhvr>
                                      <p:tavLst>
                                        <p:tav tm="0" fmla="#ppt_w*sin(2.5*pi*$)">
                                          <p:val>
                                            <p:fltVal val="0"/>
                                          </p:val>
                                        </p:tav>
                                        <p:tav tm="100000">
                                          <p:val>
                                            <p:fltVal val="1"/>
                                          </p:val>
                                        </p:tav>
                                      </p:tavLst>
                                    </p:anim>
                                    <p:anim calcmode="lin" valueType="num">
                                      <p:cBhvr>
                                        <p:cTn id="49" dur="2000" fill="hold"/>
                                        <p:tgtEl>
                                          <p:spTgt spid="1038"/>
                                        </p:tgtEl>
                                        <p:attrNameLst>
                                          <p:attrName>ppt_h</p:attrName>
                                        </p:attrNameLst>
                                      </p:cBhvr>
                                      <p:tavLst>
                                        <p:tav tm="0">
                                          <p:val>
                                            <p:strVal val="#ppt_h"/>
                                          </p:val>
                                        </p:tav>
                                        <p:tav tm="100000">
                                          <p:val>
                                            <p:strVal val="#ppt_h"/>
                                          </p:val>
                                        </p:tav>
                                      </p:tavLst>
                                    </p:anim>
                                  </p:childTnLst>
                                </p:cTn>
                              </p:par>
                              <p:par>
                                <p:cTn id="50" presetID="45" presetClass="entr" presetSubtype="0" fill="hold" nodeType="withEffect">
                                  <p:stCondLst>
                                    <p:cond delay="0"/>
                                  </p:stCondLst>
                                  <p:childTnLst>
                                    <p:set>
                                      <p:cBhvr>
                                        <p:cTn id="51" dur="1" fill="hold">
                                          <p:stCondLst>
                                            <p:cond delay="0"/>
                                          </p:stCondLst>
                                        </p:cTn>
                                        <p:tgtEl>
                                          <p:spTgt spid="1040"/>
                                        </p:tgtEl>
                                        <p:attrNameLst>
                                          <p:attrName>style.visibility</p:attrName>
                                        </p:attrNameLst>
                                      </p:cBhvr>
                                      <p:to>
                                        <p:strVal val="visible"/>
                                      </p:to>
                                    </p:set>
                                    <p:animEffect transition="in" filter="fade">
                                      <p:cBhvr>
                                        <p:cTn id="52" dur="2000"/>
                                        <p:tgtEl>
                                          <p:spTgt spid="1040"/>
                                        </p:tgtEl>
                                      </p:cBhvr>
                                    </p:animEffect>
                                    <p:anim calcmode="lin" valueType="num">
                                      <p:cBhvr>
                                        <p:cTn id="53" dur="2000" fill="hold"/>
                                        <p:tgtEl>
                                          <p:spTgt spid="1040"/>
                                        </p:tgtEl>
                                        <p:attrNameLst>
                                          <p:attrName>ppt_w</p:attrName>
                                        </p:attrNameLst>
                                      </p:cBhvr>
                                      <p:tavLst>
                                        <p:tav tm="0" fmla="#ppt_w*sin(2.5*pi*$)">
                                          <p:val>
                                            <p:fltVal val="0"/>
                                          </p:val>
                                        </p:tav>
                                        <p:tav tm="100000">
                                          <p:val>
                                            <p:fltVal val="1"/>
                                          </p:val>
                                        </p:tav>
                                      </p:tavLst>
                                    </p:anim>
                                    <p:anim calcmode="lin" valueType="num">
                                      <p:cBhvr>
                                        <p:cTn id="54" dur="2000" fill="hold"/>
                                        <p:tgtEl>
                                          <p:spTgt spid="10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2CB63-B15C-44DC-ACDD-3478993DED92}"/>
              </a:ext>
            </a:extLst>
          </p:cNvPr>
          <p:cNvSpPr>
            <a:spLocks noGrp="1"/>
          </p:cNvSpPr>
          <p:nvPr>
            <p:ph type="title"/>
          </p:nvPr>
        </p:nvSpPr>
        <p:spPr/>
        <p:txBody>
          <a:bodyPr/>
          <a:lstStyle/>
          <a:p>
            <a:r>
              <a:rPr lang="en-GB" dirty="0"/>
              <a:t>Education</a:t>
            </a:r>
          </a:p>
        </p:txBody>
      </p:sp>
      <p:sp>
        <p:nvSpPr>
          <p:cNvPr id="3" name="Content Placeholder 2">
            <a:extLst>
              <a:ext uri="{FF2B5EF4-FFF2-40B4-BE49-F238E27FC236}">
                <a16:creationId xmlns:a16="http://schemas.microsoft.com/office/drawing/2014/main" id="{1A7DE649-1976-4860-8816-93715637B333}"/>
              </a:ext>
            </a:extLst>
          </p:cNvPr>
          <p:cNvSpPr>
            <a:spLocks noGrp="1"/>
          </p:cNvSpPr>
          <p:nvPr>
            <p:ph idx="1"/>
          </p:nvPr>
        </p:nvSpPr>
        <p:spPr>
          <a:xfrm>
            <a:off x="418391" y="2108595"/>
            <a:ext cx="10287709" cy="3643931"/>
          </a:xfrm>
        </p:spPr>
        <p:txBody>
          <a:bodyPr>
            <a:normAutofit lnSpcReduction="10000"/>
          </a:bodyPr>
          <a:lstStyle/>
          <a:p>
            <a:r>
              <a:rPr lang="en-GB" dirty="0"/>
              <a:t> </a:t>
            </a:r>
            <a:r>
              <a:rPr lang="en-GB" b="1" dirty="0"/>
              <a:t>EVIDENCE – OUT OF SCHOOL CHILDREN </a:t>
            </a:r>
            <a:endParaRPr lang="en-GB" dirty="0"/>
          </a:p>
          <a:p>
            <a:pPr>
              <a:buFont typeface="Arial" panose="020B0604020202020204" pitchFamily="34" charset="0"/>
              <a:buChar char="•"/>
            </a:pPr>
            <a:r>
              <a:rPr lang="en-GB" dirty="0"/>
              <a:t>Girls are more likely to never enter primary school than boys. </a:t>
            </a:r>
          </a:p>
          <a:p>
            <a:pPr>
              <a:buFont typeface="Arial" panose="020B0604020202020204" pitchFamily="34" charset="0"/>
              <a:buChar char="•"/>
            </a:pPr>
            <a:r>
              <a:rPr lang="en-GB" dirty="0"/>
              <a:t>Less than 40% of countries provide girls and boys with equal access to education. Only 39% of countries have equal proportions of boys and girls enrolled in secondary education. </a:t>
            </a:r>
          </a:p>
          <a:p>
            <a:pPr>
              <a:buFont typeface="Arial" panose="020B0604020202020204" pitchFamily="34" charset="0"/>
              <a:buChar char="•"/>
            </a:pPr>
            <a:r>
              <a:rPr lang="en-GB" dirty="0"/>
              <a:t>54 million of the 76 million illiterate young women live in only 9 countries: </a:t>
            </a:r>
            <a:r>
              <a:rPr lang="en-GB" dirty="0">
                <a:hlinkClick r:id="rId2"/>
              </a:rPr>
              <a:t>http://www.uis.unesco.org/literacy/Documents/Intl-literacy-day/literacy-infographic-2013-en.pdf</a:t>
            </a:r>
            <a:endParaRPr lang="en-GB" dirty="0"/>
          </a:p>
          <a:p>
            <a:pPr>
              <a:buFont typeface="Arial" panose="020B0604020202020204" pitchFamily="34" charset="0"/>
              <a:buChar char="•"/>
            </a:pPr>
            <a:r>
              <a:rPr lang="en-GB" dirty="0"/>
              <a:t>Despite all international and national efforts, over half of children out of school are girls. </a:t>
            </a:r>
            <a:r>
              <a:rPr lang="en-GB" dirty="0">
                <a:hlinkClick r:id="rId3"/>
              </a:rPr>
              <a:t>31 million girls</a:t>
            </a:r>
            <a:r>
              <a:rPr lang="en-GB" dirty="0"/>
              <a:t> are still out of school around the world. </a:t>
            </a:r>
            <a:r>
              <a:rPr lang="en-GB" dirty="0">
                <a:hlinkClick r:id="rId2"/>
              </a:rPr>
              <a:t>http://www.uis.unesco.org/literacy/Documents/Intl-literacy-day/literacy-infographic-2013-en.pdf</a:t>
            </a:r>
            <a:endParaRPr lang="en-GB" dirty="0"/>
          </a:p>
          <a:p>
            <a:pPr marL="0" indent="0">
              <a:buNone/>
            </a:pPr>
            <a:endParaRPr lang="en-GB" dirty="0"/>
          </a:p>
        </p:txBody>
      </p:sp>
      <p:sp>
        <p:nvSpPr>
          <p:cNvPr id="4" name="Date Placeholder 3">
            <a:extLst>
              <a:ext uri="{FF2B5EF4-FFF2-40B4-BE49-F238E27FC236}">
                <a16:creationId xmlns:a16="http://schemas.microsoft.com/office/drawing/2014/main" id="{5E150D81-9CDE-4036-ADF2-4998543D4AC4}"/>
              </a:ext>
            </a:extLst>
          </p:cNvPr>
          <p:cNvSpPr>
            <a:spLocks noGrp="1"/>
          </p:cNvSpPr>
          <p:nvPr>
            <p:ph type="dt" sz="half" idx="10"/>
          </p:nvPr>
        </p:nvSpPr>
        <p:spPr>
          <a:xfrm>
            <a:off x="628652" y="6140304"/>
            <a:ext cx="9944098" cy="287075"/>
          </a:xfrm>
        </p:spPr>
        <p:txBody>
          <a:bodyPr/>
          <a:lstStyle/>
          <a:p>
            <a:r>
              <a:rPr lang="en-US" dirty="0"/>
              <a:t>http://www.unesco.org/new/en/unesco/events/prizes-and-celebrations/celebrations/international-days/international-womens-day-2014/women-ed-facts-and-figure/</a:t>
            </a:r>
          </a:p>
        </p:txBody>
      </p:sp>
      <p:sp>
        <p:nvSpPr>
          <p:cNvPr id="5" name="Footer Placeholder 4">
            <a:extLst>
              <a:ext uri="{FF2B5EF4-FFF2-40B4-BE49-F238E27FC236}">
                <a16:creationId xmlns:a16="http://schemas.microsoft.com/office/drawing/2014/main" id="{E55FA757-7E73-4146-815D-32FE6AF8A1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B9777B-1702-44FF-8794-9D1E89AB846B}"/>
              </a:ext>
            </a:extLst>
          </p:cNvPr>
          <p:cNvSpPr>
            <a:spLocks noGrp="1"/>
          </p:cNvSpPr>
          <p:nvPr>
            <p:ph type="sldNum" sz="quarter" idx="12"/>
          </p:nvPr>
        </p:nvSpPr>
        <p:spPr/>
        <p:txBody>
          <a:bodyPr>
            <a:normAutofit lnSpcReduction="10000"/>
          </a:bodyPr>
          <a:lstStyle/>
          <a:p>
            <a:fld id="{81D2C36F-4504-47C0-B82F-A167342A2754}" type="slidenum">
              <a:rPr lang="en-US" smtClean="0"/>
              <a:t>14</a:t>
            </a:fld>
            <a:endParaRPr lang="en-US"/>
          </a:p>
        </p:txBody>
      </p:sp>
    </p:spTree>
    <p:extLst>
      <p:ext uri="{BB962C8B-B14F-4D97-AF65-F5344CB8AC3E}">
        <p14:creationId xmlns:p14="http://schemas.microsoft.com/office/powerpoint/2010/main" val="5618189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descr="Text&#10;&#10;Description automatically generated">
            <a:extLst>
              <a:ext uri="{FF2B5EF4-FFF2-40B4-BE49-F238E27FC236}">
                <a16:creationId xmlns:a16="http://schemas.microsoft.com/office/drawing/2014/main" id="{D6AE88EB-0AB1-4F22-B68F-8D3F4FDFA44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492" b="22758"/>
          <a:stretch/>
        </p:blipFill>
        <p:spPr>
          <a:xfrm>
            <a:off x="20" y="10"/>
            <a:ext cx="12191980" cy="6857990"/>
          </a:xfrm>
          <a:prstGeom prst="rect">
            <a:avLst/>
          </a:prstGeom>
        </p:spPr>
      </p:pic>
      <p:sp>
        <p:nvSpPr>
          <p:cNvPr id="4" name="Date Placeholder 3">
            <a:extLst>
              <a:ext uri="{FF2B5EF4-FFF2-40B4-BE49-F238E27FC236}">
                <a16:creationId xmlns:a16="http://schemas.microsoft.com/office/drawing/2014/main" id="{9C4D1421-F6C8-46F3-B632-9D9BEA5C6969}"/>
              </a:ext>
            </a:extLst>
          </p:cNvPr>
          <p:cNvSpPr>
            <a:spLocks noGrp="1"/>
          </p:cNvSpPr>
          <p:nvPr>
            <p:ph type="dt" sz="half" idx="10"/>
          </p:nvPr>
        </p:nvSpPr>
        <p:spPr/>
        <p:txBody>
          <a:bodyPr vert="horz" lIns="91440" tIns="45720" rIns="91440" bIns="45720" rtlCol="0" anchor="ctr">
            <a:normAutofit/>
          </a:bodyPr>
          <a:lstStyle/>
          <a:p>
            <a:pPr>
              <a:spcAft>
                <a:spcPts val="600"/>
              </a:spcAft>
            </a:pPr>
            <a:fld id="{BE0A88F0-556B-4BB7-8AAB-D63AEB65C662}" type="datetime1">
              <a:rPr lang="en-US">
                <a:solidFill>
                  <a:srgbClr val="FFFFFF"/>
                </a:solidFill>
              </a:rPr>
              <a:pPr>
                <a:spcAft>
                  <a:spcPts val="600"/>
                </a:spcAft>
              </a:pPr>
              <a:t>1/29/2021</a:t>
            </a:fld>
            <a:endParaRPr lang="en-US">
              <a:solidFill>
                <a:srgbClr val="FFFFFF"/>
              </a:solidFill>
            </a:endParaRPr>
          </a:p>
        </p:txBody>
      </p:sp>
      <p:sp>
        <p:nvSpPr>
          <p:cNvPr id="5" name="Footer Placeholder 4">
            <a:extLst>
              <a:ext uri="{FF2B5EF4-FFF2-40B4-BE49-F238E27FC236}">
                <a16:creationId xmlns:a16="http://schemas.microsoft.com/office/drawing/2014/main" id="{2AFBCEC1-6064-4CC1-86E7-934DBD666030}"/>
              </a:ext>
            </a:extLst>
          </p:cNvPr>
          <p:cNvSpPr>
            <a:spLocks noGrp="1"/>
          </p:cNvSpPr>
          <p:nvPr>
            <p:ph type="ftr" sz="quarter" idx="11"/>
          </p:nvPr>
        </p:nvSpPr>
        <p:spPr/>
        <p:txBody>
          <a:bodyPr vert="horz" lIns="91440" tIns="45720" rIns="91440" bIns="45720" rtlCol="0" anchor="ctr">
            <a:normAutofit/>
          </a:bodyPr>
          <a:lstStyle/>
          <a:p>
            <a:endParaRPr lang="en-US" sz="1050" b="1" kern="1200" cap="all" spc="300" baseline="0">
              <a:solidFill>
                <a:srgbClr val="FFFFFF"/>
              </a:solidFill>
              <a:latin typeface="+mn-lt"/>
              <a:ea typeface="+mn-ea"/>
              <a:cs typeface="+mn-cs"/>
            </a:endParaRPr>
          </a:p>
        </p:txBody>
      </p:sp>
      <p:sp>
        <p:nvSpPr>
          <p:cNvPr id="6" name="Slide Number Placeholder 5">
            <a:extLst>
              <a:ext uri="{FF2B5EF4-FFF2-40B4-BE49-F238E27FC236}">
                <a16:creationId xmlns:a16="http://schemas.microsoft.com/office/drawing/2014/main" id="{71776F8E-99DE-4C35-94E4-109885C71232}"/>
              </a:ext>
            </a:extLst>
          </p:cNvPr>
          <p:cNvSpPr>
            <a:spLocks noGrp="1"/>
          </p:cNvSpPr>
          <p:nvPr>
            <p:ph type="sldNum" sz="quarter" idx="12"/>
          </p:nvPr>
        </p:nvSpPr>
        <p:spPr/>
        <p:txBody>
          <a:bodyPr vert="horz" lIns="91440" tIns="45720" rIns="91440" bIns="45720" rtlCol="0" anchor="ctr">
            <a:normAutofit lnSpcReduction="10000"/>
          </a:bodyPr>
          <a:lstStyle/>
          <a:p>
            <a:pPr>
              <a:spcAft>
                <a:spcPts val="600"/>
              </a:spcAft>
            </a:pPr>
            <a:fld id="{81D2C36F-4504-47C0-B82F-A167342A2754}" type="slidenum">
              <a:rPr lang="en-US">
                <a:solidFill>
                  <a:srgbClr val="FFFFFF"/>
                </a:solidFill>
              </a:rPr>
              <a:pPr>
                <a:spcAft>
                  <a:spcPts val="600"/>
                </a:spcAft>
              </a:pPr>
              <a:t>15</a:t>
            </a:fld>
            <a:endParaRPr lang="en-US">
              <a:solidFill>
                <a:srgbClr val="FFFFFF"/>
              </a:solidFill>
            </a:endParaRPr>
          </a:p>
        </p:txBody>
      </p:sp>
    </p:spTree>
    <p:extLst>
      <p:ext uri="{BB962C8B-B14F-4D97-AF65-F5344CB8AC3E}">
        <p14:creationId xmlns:p14="http://schemas.microsoft.com/office/powerpoint/2010/main" val="35681349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E7F3238-7C99-4480-9BEF-388DAA50EB3E}"/>
              </a:ext>
            </a:extLst>
          </p:cNvPr>
          <p:cNvSpPr>
            <a:spLocks noGrp="1"/>
          </p:cNvSpPr>
          <p:nvPr>
            <p:ph type="sldNum" sz="quarter" idx="12"/>
          </p:nvPr>
        </p:nvSpPr>
        <p:spPr/>
        <p:txBody>
          <a:bodyPr>
            <a:normAutofit lnSpcReduction="10000"/>
          </a:bodyPr>
          <a:lstStyle/>
          <a:p>
            <a:fld id="{81D2C36F-4504-47C0-B82F-A167342A2754}" type="slidenum">
              <a:rPr lang="en-US" smtClean="0"/>
              <a:t>16</a:t>
            </a:fld>
            <a:endParaRPr lang="en-US"/>
          </a:p>
        </p:txBody>
      </p:sp>
      <p:pic>
        <p:nvPicPr>
          <p:cNvPr id="8" name="Picture 7" descr="Text&#10;&#10;Description automatically generated">
            <a:extLst>
              <a:ext uri="{FF2B5EF4-FFF2-40B4-BE49-F238E27FC236}">
                <a16:creationId xmlns:a16="http://schemas.microsoft.com/office/drawing/2014/main" id="{4D568822-43B0-446D-BF2E-2CF1ABDEA7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149" y="138112"/>
            <a:ext cx="4200525" cy="6429375"/>
          </a:xfrm>
          <a:prstGeom prst="rect">
            <a:avLst/>
          </a:prstGeom>
        </p:spPr>
      </p:pic>
      <p:sp>
        <p:nvSpPr>
          <p:cNvPr id="10" name="TextBox 9">
            <a:extLst>
              <a:ext uri="{FF2B5EF4-FFF2-40B4-BE49-F238E27FC236}">
                <a16:creationId xmlns:a16="http://schemas.microsoft.com/office/drawing/2014/main" id="{BBAA73C7-DA5E-42FF-A912-68C62CCD2BEA}"/>
              </a:ext>
            </a:extLst>
          </p:cNvPr>
          <p:cNvSpPr txBox="1"/>
          <p:nvPr/>
        </p:nvSpPr>
        <p:spPr>
          <a:xfrm>
            <a:off x="4737420" y="376476"/>
            <a:ext cx="6444930" cy="5509200"/>
          </a:xfrm>
          <a:prstGeom prst="rect">
            <a:avLst/>
          </a:prstGeom>
          <a:noFill/>
        </p:spPr>
        <p:txBody>
          <a:bodyPr wrap="square">
            <a:spAutoFit/>
          </a:bodyPr>
          <a:lstStyle/>
          <a:p>
            <a:endParaRPr lang="en-GB" dirty="0"/>
          </a:p>
          <a:p>
            <a:endParaRPr lang="en-GB" dirty="0"/>
          </a:p>
          <a:p>
            <a:r>
              <a:rPr lang="en-GB" sz="4000" b="1" i="1" dirty="0">
                <a:solidFill>
                  <a:srgbClr val="C00000"/>
                </a:solidFill>
                <a:latin typeface="Andre Light SF" pitchFamily="2" charset="0"/>
              </a:rPr>
              <a:t>‘I don’t like to see girls wasting their talents. You are both clever, that I can see. And if you have brains, you ought to use them. It isn’t good for women to be ignored and </a:t>
            </a:r>
            <a:r>
              <a:rPr lang="en-GB" sz="4000" b="1" i="1" dirty="0" err="1">
                <a:solidFill>
                  <a:srgbClr val="C00000"/>
                </a:solidFill>
                <a:latin typeface="Andre Light SF" pitchFamily="2" charset="0"/>
              </a:rPr>
              <a:t>sidelined</a:t>
            </a:r>
            <a:r>
              <a:rPr lang="en-GB" sz="4000" b="1" i="1" dirty="0">
                <a:solidFill>
                  <a:srgbClr val="C00000"/>
                </a:solidFill>
                <a:latin typeface="Andre Light SF" pitchFamily="2" charset="0"/>
              </a:rPr>
              <a:t>.’</a:t>
            </a:r>
          </a:p>
          <a:p>
            <a:endParaRPr lang="en-GB" dirty="0"/>
          </a:p>
          <a:p>
            <a:r>
              <a:rPr lang="en-GB" dirty="0"/>
              <a:t>Aunt Eustacia, Mistletoe and Murder by Robin Stevens</a:t>
            </a:r>
          </a:p>
        </p:txBody>
      </p:sp>
    </p:spTree>
    <p:extLst>
      <p:ext uri="{BB962C8B-B14F-4D97-AF65-F5344CB8AC3E}">
        <p14:creationId xmlns:p14="http://schemas.microsoft.com/office/powerpoint/2010/main" val="17665065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F6F96-DC1F-4578-834A-0C87788687E0}"/>
              </a:ext>
            </a:extLst>
          </p:cNvPr>
          <p:cNvSpPr>
            <a:spLocks noGrp="1"/>
          </p:cNvSpPr>
          <p:nvPr>
            <p:ph type="title"/>
          </p:nvPr>
        </p:nvSpPr>
        <p:spPr>
          <a:xfrm>
            <a:off x="699897" y="201654"/>
            <a:ext cx="9692640" cy="1325562"/>
          </a:xfrm>
        </p:spPr>
        <p:txBody>
          <a:bodyPr>
            <a:normAutofit/>
          </a:bodyPr>
          <a:lstStyle/>
          <a:p>
            <a:r>
              <a:rPr lang="en-GB" sz="6600" dirty="0"/>
              <a:t>Non-fiction titles</a:t>
            </a:r>
          </a:p>
        </p:txBody>
      </p:sp>
      <p:sp>
        <p:nvSpPr>
          <p:cNvPr id="6" name="Slide Number Placeholder 5">
            <a:extLst>
              <a:ext uri="{FF2B5EF4-FFF2-40B4-BE49-F238E27FC236}">
                <a16:creationId xmlns:a16="http://schemas.microsoft.com/office/drawing/2014/main" id="{BF34E2F5-B509-494B-AAED-8D6D016033D8}"/>
              </a:ext>
            </a:extLst>
          </p:cNvPr>
          <p:cNvSpPr>
            <a:spLocks noGrp="1"/>
          </p:cNvSpPr>
          <p:nvPr>
            <p:ph type="sldNum" sz="quarter" idx="12"/>
          </p:nvPr>
        </p:nvSpPr>
        <p:spPr/>
        <p:txBody>
          <a:bodyPr>
            <a:normAutofit lnSpcReduction="10000"/>
          </a:bodyPr>
          <a:lstStyle/>
          <a:p>
            <a:fld id="{81D2C36F-4504-47C0-B82F-A167342A2754}" type="slidenum">
              <a:rPr lang="en-US" smtClean="0"/>
              <a:t>2</a:t>
            </a:fld>
            <a:endParaRPr lang="en-US"/>
          </a:p>
        </p:txBody>
      </p:sp>
      <p:pic>
        <p:nvPicPr>
          <p:cNvPr id="8" name="Picture 7" descr="Text, whiteboard&#10;&#10;Description automatically generated">
            <a:extLst>
              <a:ext uri="{FF2B5EF4-FFF2-40B4-BE49-F238E27FC236}">
                <a16:creationId xmlns:a16="http://schemas.microsoft.com/office/drawing/2014/main" id="{D31127C5-BDC4-4B8F-99AA-F29CC8591F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999" y="2124456"/>
            <a:ext cx="2440109" cy="2049691"/>
          </a:xfrm>
          <a:prstGeom prst="rect">
            <a:avLst/>
          </a:prstGeom>
        </p:spPr>
      </p:pic>
      <p:pic>
        <p:nvPicPr>
          <p:cNvPr id="11" name="Picture 10">
            <a:extLst>
              <a:ext uri="{FF2B5EF4-FFF2-40B4-BE49-F238E27FC236}">
                <a16:creationId xmlns:a16="http://schemas.microsoft.com/office/drawing/2014/main" id="{C69E55D5-BE84-4E32-AB34-F2F5B8F52298}"/>
              </a:ext>
            </a:extLst>
          </p:cNvPr>
          <p:cNvPicPr>
            <a:picLocks noChangeAspect="1"/>
          </p:cNvPicPr>
          <p:nvPr/>
        </p:nvPicPr>
        <p:blipFill>
          <a:blip r:embed="rId3"/>
          <a:stretch>
            <a:fillRect/>
          </a:stretch>
        </p:blipFill>
        <p:spPr>
          <a:xfrm>
            <a:off x="3063583" y="3985149"/>
            <a:ext cx="1686387" cy="2040528"/>
          </a:xfrm>
          <a:prstGeom prst="rect">
            <a:avLst/>
          </a:prstGeom>
        </p:spPr>
      </p:pic>
      <p:pic>
        <p:nvPicPr>
          <p:cNvPr id="13" name="Picture 12" descr="A picture containing text, newspaper&#10;&#10;Description automatically generated">
            <a:extLst>
              <a:ext uri="{FF2B5EF4-FFF2-40B4-BE49-F238E27FC236}">
                <a16:creationId xmlns:a16="http://schemas.microsoft.com/office/drawing/2014/main" id="{820AAF9D-5E38-4A1F-ACD3-D6FC20010F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0736" y="2085427"/>
            <a:ext cx="1645920" cy="2164385"/>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9AE9B939-0E7B-483B-8210-8E3B6B12E3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2642" y="3615759"/>
            <a:ext cx="1686387" cy="2377806"/>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FB422F77-7AA4-4103-A8F2-983C73A11B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8299" y="1971822"/>
            <a:ext cx="1882636" cy="2277989"/>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6DFAE7D9-131E-40E8-BA66-B51883EBA9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0911" y="4510745"/>
            <a:ext cx="873848" cy="1345726"/>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6AC09376-0A0F-4F87-9026-1C56276EC6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71954" y="4633297"/>
            <a:ext cx="797335" cy="1196003"/>
          </a:xfrm>
          <a:prstGeom prst="rect">
            <a:avLst/>
          </a:prstGeom>
        </p:spPr>
      </p:pic>
    </p:spTree>
    <p:extLst>
      <p:ext uri="{BB962C8B-B14F-4D97-AF65-F5344CB8AC3E}">
        <p14:creationId xmlns:p14="http://schemas.microsoft.com/office/powerpoint/2010/main" val="34773912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0DA30-9FFE-4C07-8C85-E017589A2D48}"/>
              </a:ext>
            </a:extLst>
          </p:cNvPr>
          <p:cNvSpPr>
            <a:spLocks noGrp="1"/>
          </p:cNvSpPr>
          <p:nvPr>
            <p:ph type="title"/>
          </p:nvPr>
        </p:nvSpPr>
        <p:spPr>
          <a:xfrm>
            <a:off x="229453" y="2371725"/>
            <a:ext cx="6466183" cy="3893230"/>
          </a:xfrm>
        </p:spPr>
        <p:txBody>
          <a:bodyPr vert="horz" lIns="91440" tIns="45720" rIns="91440" bIns="45720" rtlCol="0" anchor="b">
            <a:normAutofit fontScale="90000"/>
          </a:bodyPr>
          <a:lstStyle/>
          <a:p>
            <a:r>
              <a:rPr lang="en-GB" sz="2400" dirty="0"/>
              <a:t>Dorothy Vaughan, Mary Jackson, Katherine Johnson, and Christine Darden were good at math…</a:t>
            </a:r>
            <a:r>
              <a:rPr lang="en-GB" sz="2400" i="1" dirty="0"/>
              <a:t>really</a:t>
            </a:r>
            <a:r>
              <a:rPr lang="en-GB" sz="2400" dirty="0"/>
              <a:t> good. </a:t>
            </a:r>
            <a:br>
              <a:rPr lang="en-GB" sz="2400" dirty="0"/>
            </a:br>
            <a:br>
              <a:rPr lang="en-GB" sz="2400" dirty="0"/>
            </a:br>
            <a:r>
              <a:rPr lang="en-GB" sz="2400" dirty="0"/>
              <a:t>They participated in some of NASA's greatest successes, like providing the calculations for America's first journeys into space. And they did so during a time when being black and a woman limited what they could do. But they worked hard. They persisted. And they used their genius minds to change the world. </a:t>
            </a:r>
            <a:br>
              <a:rPr lang="en-GB" sz="2400" dirty="0"/>
            </a:br>
            <a:endParaRPr lang="en-US" sz="4800" dirty="0"/>
          </a:p>
        </p:txBody>
      </p:sp>
      <p:pic>
        <p:nvPicPr>
          <p:cNvPr id="9" name="Content Placeholder 8" descr="Graphical user interface, application, Teams&#10;&#10;Description automatically generated">
            <a:extLst>
              <a:ext uri="{FF2B5EF4-FFF2-40B4-BE49-F238E27FC236}">
                <a16:creationId xmlns:a16="http://schemas.microsoft.com/office/drawing/2014/main" id="{3D1142A8-49BE-4B9D-9708-C5EB60EF77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29354" y="3105161"/>
            <a:ext cx="1979969" cy="3049152"/>
          </a:xfrm>
          <a:prstGeom prst="rect">
            <a:avLst/>
          </a:prstGeom>
        </p:spPr>
      </p:pic>
      <p:sp>
        <p:nvSpPr>
          <p:cNvPr id="6" name="Slide Number Placeholder 5">
            <a:extLst>
              <a:ext uri="{FF2B5EF4-FFF2-40B4-BE49-F238E27FC236}">
                <a16:creationId xmlns:a16="http://schemas.microsoft.com/office/drawing/2014/main" id="{05900F0E-57DF-4E0B-B2AF-C3DE7D0047F9}"/>
              </a:ext>
            </a:extLst>
          </p:cNvPr>
          <p:cNvSpPr>
            <a:spLocks noGrp="1"/>
          </p:cNvSpPr>
          <p:nvPr>
            <p:ph type="sldNum" sz="quarter" idx="12"/>
          </p:nvPr>
        </p:nvSpPr>
        <p:spPr/>
        <p:txBody>
          <a:bodyPr vert="horz" lIns="91440" tIns="45720" rIns="91440" bIns="45720" rtlCol="0" anchor="ctr">
            <a:normAutofit lnSpcReduction="10000"/>
          </a:bodyPr>
          <a:lstStyle/>
          <a:p>
            <a:pPr>
              <a:spcAft>
                <a:spcPts val="600"/>
              </a:spcAft>
            </a:pPr>
            <a:fld id="{81D2C36F-4504-47C0-B82F-A167342A2754}" type="slidenum">
              <a:rPr lang="en-US" smtClean="0"/>
              <a:pPr>
                <a:spcAft>
                  <a:spcPts val="600"/>
                </a:spcAft>
              </a:pPr>
              <a:t>3</a:t>
            </a:fld>
            <a:endParaRPr lang="en-US"/>
          </a:p>
        </p:txBody>
      </p:sp>
      <p:pic>
        <p:nvPicPr>
          <p:cNvPr id="7" name="Picture 6">
            <a:extLst>
              <a:ext uri="{FF2B5EF4-FFF2-40B4-BE49-F238E27FC236}">
                <a16:creationId xmlns:a16="http://schemas.microsoft.com/office/drawing/2014/main" id="{DE7A3B7D-F8E6-4BBC-86B1-A8D3087A6605}"/>
              </a:ext>
            </a:extLst>
          </p:cNvPr>
          <p:cNvPicPr>
            <a:picLocks noChangeAspect="1"/>
          </p:cNvPicPr>
          <p:nvPr/>
        </p:nvPicPr>
        <p:blipFill>
          <a:blip r:embed="rId3"/>
          <a:stretch>
            <a:fillRect/>
          </a:stretch>
        </p:blipFill>
        <p:spPr>
          <a:xfrm>
            <a:off x="8909324" y="1322739"/>
            <a:ext cx="2108801" cy="2572737"/>
          </a:xfrm>
          <a:prstGeom prst="rect">
            <a:avLst/>
          </a:prstGeom>
        </p:spPr>
      </p:pic>
      <p:sp>
        <p:nvSpPr>
          <p:cNvPr id="10" name="TextBox 9">
            <a:extLst>
              <a:ext uri="{FF2B5EF4-FFF2-40B4-BE49-F238E27FC236}">
                <a16:creationId xmlns:a16="http://schemas.microsoft.com/office/drawing/2014/main" id="{46163C29-5FFE-4514-8A8A-E40FC80F8B91}"/>
              </a:ext>
            </a:extLst>
          </p:cNvPr>
          <p:cNvSpPr txBox="1"/>
          <p:nvPr/>
        </p:nvSpPr>
        <p:spPr>
          <a:xfrm>
            <a:off x="476249" y="284587"/>
            <a:ext cx="8810626" cy="1261884"/>
          </a:xfrm>
          <a:prstGeom prst="rect">
            <a:avLst/>
          </a:prstGeom>
          <a:noFill/>
        </p:spPr>
        <p:txBody>
          <a:bodyPr wrap="square" rtlCol="0">
            <a:spAutoFit/>
          </a:bodyPr>
          <a:lstStyle/>
          <a:p>
            <a:r>
              <a:rPr lang="en-GB" sz="4000" dirty="0"/>
              <a:t>HIDDEN FIGURES</a:t>
            </a:r>
          </a:p>
          <a:p>
            <a:endParaRPr lang="en-GB" dirty="0"/>
          </a:p>
          <a:p>
            <a:r>
              <a:rPr lang="en-GB" dirty="0"/>
              <a:t>Watch the trailer</a:t>
            </a:r>
            <a:r>
              <a:rPr lang="en-GB" dirty="0">
                <a:hlinkClick r:id="rId4"/>
              </a:rPr>
              <a:t> here</a:t>
            </a:r>
            <a:endParaRPr lang="en-GB" dirty="0"/>
          </a:p>
        </p:txBody>
      </p:sp>
    </p:spTree>
    <p:extLst>
      <p:ext uri="{BB962C8B-B14F-4D97-AF65-F5344CB8AC3E}">
        <p14:creationId xmlns:p14="http://schemas.microsoft.com/office/powerpoint/2010/main" val="18421186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AB828-36D2-4BBF-B621-35B57D6933F4}"/>
              </a:ext>
            </a:extLst>
          </p:cNvPr>
          <p:cNvSpPr>
            <a:spLocks noGrp="1"/>
          </p:cNvSpPr>
          <p:nvPr>
            <p:ph type="title"/>
          </p:nvPr>
        </p:nvSpPr>
        <p:spPr>
          <a:xfrm>
            <a:off x="2630400" y="611506"/>
            <a:ext cx="8662440" cy="1124805"/>
          </a:xfrm>
        </p:spPr>
        <p:txBody>
          <a:bodyPr vert="horz" lIns="91440" tIns="45720" rIns="91440" bIns="45720" rtlCol="0" anchor="ctr">
            <a:normAutofit fontScale="90000"/>
          </a:bodyPr>
          <a:lstStyle/>
          <a:p>
            <a:r>
              <a:rPr lang="en-US" sz="6000" dirty="0"/>
              <a:t>Rebel Voices </a:t>
            </a:r>
            <a:br>
              <a:rPr lang="en-US" sz="6000" dirty="0"/>
            </a:br>
            <a:r>
              <a:rPr lang="en-GB" sz="2400" dirty="0"/>
              <a:t>by Louise Kay Stewart (Author), Eve Lloyd Knight (Illustrator) </a:t>
            </a:r>
            <a:endParaRPr lang="en-US" dirty="0"/>
          </a:p>
        </p:txBody>
      </p:sp>
      <p:pic>
        <p:nvPicPr>
          <p:cNvPr id="8" name="Content Placeholder 7" descr="A picture containing text, mask&#10;&#10;Description automatically generated">
            <a:extLst>
              <a:ext uri="{FF2B5EF4-FFF2-40B4-BE49-F238E27FC236}">
                <a16:creationId xmlns:a16="http://schemas.microsoft.com/office/drawing/2014/main" id="{AC484AD0-C783-4C0E-9D0F-948CF8B7B8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219" y="149865"/>
            <a:ext cx="2413977" cy="3114031"/>
          </a:xfrm>
          <a:prstGeom prst="rect">
            <a:avLst/>
          </a:prstGeom>
        </p:spPr>
      </p:pic>
      <p:sp>
        <p:nvSpPr>
          <p:cNvPr id="6" name="Slide Number Placeholder 5">
            <a:extLst>
              <a:ext uri="{FF2B5EF4-FFF2-40B4-BE49-F238E27FC236}">
                <a16:creationId xmlns:a16="http://schemas.microsoft.com/office/drawing/2014/main" id="{D408C017-44AD-43CB-84E1-E48A4C22FEF0}"/>
              </a:ext>
            </a:extLst>
          </p:cNvPr>
          <p:cNvSpPr>
            <a:spLocks noGrp="1"/>
          </p:cNvSpPr>
          <p:nvPr>
            <p:ph type="sldNum" sz="quarter" idx="12"/>
          </p:nvPr>
        </p:nvSpPr>
        <p:spPr/>
        <p:txBody>
          <a:bodyPr vert="horz" lIns="91440" tIns="45720" rIns="91440" bIns="45720" rtlCol="0" anchor="ctr">
            <a:normAutofit lnSpcReduction="10000"/>
          </a:bodyPr>
          <a:lstStyle/>
          <a:p>
            <a:pPr>
              <a:spcAft>
                <a:spcPts val="600"/>
              </a:spcAft>
            </a:pPr>
            <a:fld id="{81D2C36F-4504-47C0-B82F-A167342A2754}" type="slidenum">
              <a:rPr lang="en-US" smtClean="0"/>
              <a:pPr>
                <a:spcAft>
                  <a:spcPts val="600"/>
                </a:spcAft>
              </a:pPr>
              <a:t>4</a:t>
            </a:fld>
            <a:endParaRPr lang="en-US"/>
          </a:p>
        </p:txBody>
      </p:sp>
      <p:pic>
        <p:nvPicPr>
          <p:cNvPr id="12" name="Picture 11" descr="A screenshot of a video game&#10;&#10;Description automatically generated with medium confidence">
            <a:extLst>
              <a:ext uri="{FF2B5EF4-FFF2-40B4-BE49-F238E27FC236}">
                <a16:creationId xmlns:a16="http://schemas.microsoft.com/office/drawing/2014/main" id="{6B8E8919-98A4-465D-B5D9-222721D4B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100" y="3405017"/>
            <a:ext cx="2455198" cy="1589741"/>
          </a:xfrm>
          <a:prstGeom prst="rect">
            <a:avLst/>
          </a:prstGeom>
        </p:spPr>
      </p:pic>
      <p:pic>
        <p:nvPicPr>
          <p:cNvPr id="10" name="Picture 9" descr="A picture containing background pattern&#10;&#10;Description automatically generated">
            <a:extLst>
              <a:ext uri="{FF2B5EF4-FFF2-40B4-BE49-F238E27FC236}">
                <a16:creationId xmlns:a16="http://schemas.microsoft.com/office/drawing/2014/main" id="{817EEB60-25B3-4BD3-865A-B5205C67A9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01" y="5135880"/>
            <a:ext cx="2455198" cy="1589741"/>
          </a:xfrm>
          <a:prstGeom prst="rect">
            <a:avLst/>
          </a:prstGeom>
        </p:spPr>
      </p:pic>
      <p:sp>
        <p:nvSpPr>
          <p:cNvPr id="9" name="TextBox 8">
            <a:extLst>
              <a:ext uri="{FF2B5EF4-FFF2-40B4-BE49-F238E27FC236}">
                <a16:creationId xmlns:a16="http://schemas.microsoft.com/office/drawing/2014/main" id="{207CB61F-C354-4712-8AEF-C12B046FC451}"/>
              </a:ext>
            </a:extLst>
          </p:cNvPr>
          <p:cNvSpPr txBox="1"/>
          <p:nvPr/>
        </p:nvSpPr>
        <p:spPr>
          <a:xfrm>
            <a:off x="3447298" y="1866900"/>
            <a:ext cx="7735051" cy="4772025"/>
          </a:xfrm>
          <a:prstGeom prst="rect">
            <a:avLst/>
          </a:prstGeom>
        </p:spPr>
        <p:txBody>
          <a:bodyPr vert="horz" lIns="91440" tIns="45720" rIns="91440" bIns="45720" rtlCol="0">
            <a:noAutofit/>
          </a:bodyPr>
          <a:lstStyle/>
          <a:p>
            <a:pPr indent="-228600">
              <a:lnSpc>
                <a:spcPct val="130000"/>
              </a:lnSpc>
              <a:spcAft>
                <a:spcPts val="600"/>
              </a:spcAft>
              <a:buFont typeface="Arial" panose="020B0604020202020204" pitchFamily="34" charset="0"/>
              <a:buChar char="•"/>
            </a:pPr>
            <a:r>
              <a:rPr lang="en-US" sz="1600" dirty="0">
                <a:solidFill>
                  <a:schemeClr val="accent1"/>
                </a:solidFill>
              </a:rPr>
              <a:t>The book shares the story of the suffragettes, and of their sisters campaigning for equal rights globally. Discover how 40,000 Russian women marched through St Petersburg demanding their rights, one Canadian woman changed opinions with a play, and Kuwaiti women protested via text message. And read how women climbed mountains, walked a lion through the streets of Paris, and starved themselves, all in the name of having a voice and a choice. Tracing its history from New Zealand at the end of the 19th century, follow this empowering movement as it spread from Oceania to Europe and the Americas, then Africa and Asia up to the present day. And be inspired by the brave women who rioted, rallied and refused to give up. </a:t>
            </a:r>
            <a:br>
              <a:rPr lang="en-US" sz="1600" dirty="0">
                <a:solidFill>
                  <a:schemeClr val="accent1"/>
                </a:solidFill>
              </a:rPr>
            </a:br>
            <a:br>
              <a:rPr lang="en-US" sz="1600" dirty="0">
                <a:solidFill>
                  <a:schemeClr val="accent1"/>
                </a:solidFill>
              </a:rPr>
            </a:br>
            <a:r>
              <a:rPr lang="en-US" sz="1600" dirty="0">
                <a:solidFill>
                  <a:schemeClr val="accent1"/>
                </a:solidFill>
              </a:rPr>
              <a:t>Stunningly illustrated by Eve Lloyd Knight, this book celebrates the women who stood up, spoke up, and refused to behave, rebelling against convention to give women everywhere a voice. And it shows what can be achieved when women stand together, and say </a:t>
            </a:r>
            <a:r>
              <a:rPr lang="en-US" sz="1600" b="1" dirty="0">
                <a:solidFill>
                  <a:schemeClr val="accent1"/>
                </a:solidFill>
              </a:rPr>
              <a:t>enough</a:t>
            </a:r>
            <a:r>
              <a:rPr lang="en-US" sz="1600" dirty="0">
                <a:solidFill>
                  <a:schemeClr val="accent1"/>
                </a:solidFill>
              </a:rPr>
              <a:t>. This book is big, bold and beautiful.</a:t>
            </a:r>
          </a:p>
        </p:txBody>
      </p:sp>
    </p:spTree>
    <p:extLst>
      <p:ext uri="{BB962C8B-B14F-4D97-AF65-F5344CB8AC3E}">
        <p14:creationId xmlns:p14="http://schemas.microsoft.com/office/powerpoint/2010/main" val="344324123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9538E-A56A-48DE-AC4D-4BA47B5D2B4C}"/>
              </a:ext>
            </a:extLst>
          </p:cNvPr>
          <p:cNvSpPr>
            <a:spLocks noGrp="1"/>
          </p:cNvSpPr>
          <p:nvPr>
            <p:ph type="title"/>
          </p:nvPr>
        </p:nvSpPr>
        <p:spPr>
          <a:xfrm>
            <a:off x="838201" y="4712806"/>
            <a:ext cx="9178361" cy="1123573"/>
          </a:xfrm>
        </p:spPr>
        <p:txBody>
          <a:bodyPr vert="horz" lIns="91440" tIns="45720" rIns="91440" bIns="45720" rtlCol="0" anchor="ctr">
            <a:normAutofit/>
          </a:bodyPr>
          <a:lstStyle/>
          <a:p>
            <a:r>
              <a:rPr lang="en-US" sz="3700"/>
              <a:t>Read together- the suffragette movement</a:t>
            </a:r>
          </a:p>
        </p:txBody>
      </p:sp>
      <p:pic>
        <p:nvPicPr>
          <p:cNvPr id="7" name="Content Placeholder 6">
            <a:extLst>
              <a:ext uri="{FF2B5EF4-FFF2-40B4-BE49-F238E27FC236}">
                <a16:creationId xmlns:a16="http://schemas.microsoft.com/office/drawing/2014/main" id="{420D2EF9-3C67-4E66-98E7-112641719AD6}"/>
              </a:ext>
            </a:extLst>
          </p:cNvPr>
          <p:cNvPicPr>
            <a:picLocks noGrp="1" noChangeAspect="1"/>
          </p:cNvPicPr>
          <p:nvPr>
            <p:ph idx="1"/>
          </p:nvPr>
        </p:nvPicPr>
        <p:blipFill>
          <a:blip r:embed="rId2"/>
          <a:stretch>
            <a:fillRect/>
          </a:stretch>
        </p:blipFill>
        <p:spPr>
          <a:xfrm>
            <a:off x="3562457" y="1589583"/>
            <a:ext cx="1577483" cy="2429324"/>
          </a:xfrm>
          <a:prstGeom prst="rect">
            <a:avLst/>
          </a:prstGeom>
        </p:spPr>
      </p:pic>
      <p:sp>
        <p:nvSpPr>
          <p:cNvPr id="6" name="Slide Number Placeholder 5">
            <a:extLst>
              <a:ext uri="{FF2B5EF4-FFF2-40B4-BE49-F238E27FC236}">
                <a16:creationId xmlns:a16="http://schemas.microsoft.com/office/drawing/2014/main" id="{14F0DB49-DEF6-4776-BC0D-88CCDC176197}"/>
              </a:ext>
            </a:extLst>
          </p:cNvPr>
          <p:cNvSpPr>
            <a:spLocks noGrp="1"/>
          </p:cNvSpPr>
          <p:nvPr>
            <p:ph type="sldNum" sz="quarter" idx="12"/>
          </p:nvPr>
        </p:nvSpPr>
        <p:spPr/>
        <p:txBody>
          <a:bodyPr vert="horz" lIns="91440" tIns="45720" rIns="91440" bIns="45720" rtlCol="0" anchor="ctr">
            <a:normAutofit lnSpcReduction="10000"/>
          </a:bodyPr>
          <a:lstStyle/>
          <a:p>
            <a:pPr>
              <a:spcAft>
                <a:spcPts val="600"/>
              </a:spcAft>
            </a:pPr>
            <a:fld id="{81D2C36F-4504-47C0-B82F-A167342A2754}" type="slidenum">
              <a:rPr lang="en-US" smtClean="0"/>
              <a:pPr>
                <a:spcAft>
                  <a:spcPts val="600"/>
                </a:spcAft>
              </a:pPr>
              <a:t>5</a:t>
            </a:fld>
            <a:endParaRPr lang="en-US"/>
          </a:p>
        </p:txBody>
      </p:sp>
      <p:pic>
        <p:nvPicPr>
          <p:cNvPr id="11" name="Picture 10" descr="A picture containing text&#10;&#10;Description automatically generated">
            <a:extLst>
              <a:ext uri="{FF2B5EF4-FFF2-40B4-BE49-F238E27FC236}">
                <a16:creationId xmlns:a16="http://schemas.microsoft.com/office/drawing/2014/main" id="{78F365A9-6C04-40E7-A616-7AEE34CCA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748" y="1589583"/>
            <a:ext cx="1619549" cy="2429324"/>
          </a:xfrm>
          <a:prstGeom prst="rect">
            <a:avLst/>
          </a:prstGeom>
        </p:spPr>
      </p:pic>
      <p:pic>
        <p:nvPicPr>
          <p:cNvPr id="13" name="Picture 12" descr="Text&#10;&#10;Description automatically generated with medium confidence">
            <a:extLst>
              <a:ext uri="{FF2B5EF4-FFF2-40B4-BE49-F238E27FC236}">
                <a16:creationId xmlns:a16="http://schemas.microsoft.com/office/drawing/2014/main" id="{1968575E-0DAE-4ABE-95AC-9F6428C27B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6506" y="1589583"/>
            <a:ext cx="1935714" cy="2429322"/>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BC141452-988A-44CD-B41E-CD464D94FE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9650" y="1601076"/>
            <a:ext cx="1587793" cy="2429324"/>
          </a:xfrm>
          <a:prstGeom prst="rect">
            <a:avLst/>
          </a:prstGeom>
        </p:spPr>
      </p:pic>
    </p:spTree>
    <p:extLst>
      <p:ext uri="{BB962C8B-B14F-4D97-AF65-F5344CB8AC3E}">
        <p14:creationId xmlns:p14="http://schemas.microsoft.com/office/powerpoint/2010/main" val="39744073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5878E-B2F0-4A57-92D8-7C52DD138DE5}"/>
              </a:ext>
            </a:extLst>
          </p:cNvPr>
          <p:cNvSpPr>
            <a:spLocks noGrp="1"/>
          </p:cNvSpPr>
          <p:nvPr>
            <p:ph type="title"/>
          </p:nvPr>
        </p:nvSpPr>
        <p:spPr>
          <a:xfrm>
            <a:off x="5345792" y="90972"/>
            <a:ext cx="5573984" cy="1222621"/>
          </a:xfrm>
        </p:spPr>
        <p:txBody>
          <a:bodyPr anchor="ctr">
            <a:noAutofit/>
          </a:bodyPr>
          <a:lstStyle/>
          <a:p>
            <a:r>
              <a:rPr lang="en-GB" sz="2700" dirty="0"/>
              <a:t>She </a:t>
            </a:r>
            <a:r>
              <a:rPr lang="en-GB" sz="2700" b="1" dirty="0"/>
              <a:t>has sold</a:t>
            </a:r>
            <a:r>
              <a:rPr lang="en-GB" sz="2700" dirty="0"/>
              <a:t> over ten million </a:t>
            </a:r>
            <a:r>
              <a:rPr lang="en-GB" sz="2700" b="1" dirty="0"/>
              <a:t>books</a:t>
            </a:r>
            <a:r>
              <a:rPr lang="en-GB" sz="2700" dirty="0"/>
              <a:t>, which have been translated into over 30 languages. </a:t>
            </a:r>
          </a:p>
        </p:txBody>
      </p:sp>
      <p:sp>
        <p:nvSpPr>
          <p:cNvPr id="12" name="Content Placeholder 11">
            <a:extLst>
              <a:ext uri="{FF2B5EF4-FFF2-40B4-BE49-F238E27FC236}">
                <a16:creationId xmlns:a16="http://schemas.microsoft.com/office/drawing/2014/main" id="{68EB755A-F1BA-4609-B90C-65B74882F29C}"/>
              </a:ext>
            </a:extLst>
          </p:cNvPr>
          <p:cNvSpPr>
            <a:spLocks noGrp="1"/>
          </p:cNvSpPr>
          <p:nvPr>
            <p:ph idx="1"/>
          </p:nvPr>
        </p:nvSpPr>
        <p:spPr>
          <a:xfrm>
            <a:off x="5345791" y="1313593"/>
            <a:ext cx="5865134" cy="3694269"/>
          </a:xfrm>
        </p:spPr>
        <p:txBody>
          <a:bodyPr>
            <a:noAutofit/>
          </a:bodyPr>
          <a:lstStyle/>
          <a:p>
            <a:pPr marL="0" indent="0">
              <a:buNone/>
            </a:pPr>
            <a:r>
              <a:rPr lang="en-GB" sz="1750" dirty="0"/>
              <a:t>Lots of </a:t>
            </a:r>
            <a:r>
              <a:rPr lang="en-GB" sz="1750" dirty="0">
                <a:hlinkClick r:id="rId2"/>
              </a:rPr>
              <a:t>Jacqueline Wilson's </a:t>
            </a:r>
            <a:r>
              <a:rPr lang="en-GB" sz="1750" dirty="0"/>
              <a:t>characters .re well-known and well-loved by thousands of readers: Hetty Feather, Ruby and Garnet, Pearl and Jodie, Elsa, Lily and, of course, the brilliant Tracy Beaker! But how much do you know about Jacqueline herself? </a:t>
            </a:r>
            <a:br>
              <a:rPr lang="en-GB" sz="1750" dirty="0"/>
            </a:br>
            <a:br>
              <a:rPr lang="en-GB" sz="1750" dirty="0"/>
            </a:br>
            <a:r>
              <a:rPr lang="en-GB" sz="1750" dirty="0"/>
              <a:t>Jacqueline takes a look back at her own childhood and teenage years in this captivating story of friendships, loneliness, books, family life and much more. She explores her past with the same warmth and lightness of touch that make her novels so special. Best of all, she reveals how she was always determined to be a writer; from the very first story she wrote, it was clear that this little girl had a very vivid imagination! But who would've guessed that she would grow up to be the mega-bestselling, award-winning Jacqueline Wilson?</a:t>
            </a:r>
            <a:br>
              <a:rPr lang="en-GB" sz="1750" dirty="0"/>
            </a:br>
            <a:br>
              <a:rPr lang="en-GB" sz="1750" dirty="0"/>
            </a:br>
            <a:r>
              <a:rPr lang="en-GB" sz="1750" dirty="0"/>
              <a:t>With original photographs and new illustrations by Nick </a:t>
            </a:r>
            <a:r>
              <a:rPr lang="en-GB" sz="1750" dirty="0" err="1"/>
              <a:t>Sharratt</a:t>
            </a:r>
            <a:r>
              <a:rPr lang="en-GB" sz="1750" dirty="0"/>
              <a:t>, this book is a delight for all of Jacky's fans, and a treat for any new readers too.</a:t>
            </a:r>
            <a:endParaRPr lang="en-US" sz="1750" dirty="0"/>
          </a:p>
        </p:txBody>
      </p:sp>
      <p:sp>
        <p:nvSpPr>
          <p:cNvPr id="5" name="Footer Placeholder 4">
            <a:extLst>
              <a:ext uri="{FF2B5EF4-FFF2-40B4-BE49-F238E27FC236}">
                <a16:creationId xmlns:a16="http://schemas.microsoft.com/office/drawing/2014/main" id="{645FCB97-24B4-486A-AFCA-AAE157F72243}"/>
              </a:ext>
            </a:extLst>
          </p:cNvPr>
          <p:cNvSpPr>
            <a:spLocks noGrp="1"/>
          </p:cNvSpPr>
          <p:nvPr>
            <p:ph type="ftr" sz="quarter" idx="11"/>
          </p:nvPr>
        </p:nvSpPr>
        <p:spPr>
          <a:xfrm rot="16200000">
            <a:off x="8972476" y="3124125"/>
            <a:ext cx="5490678" cy="300672"/>
          </a:xfrm>
        </p:spPr>
        <p:txBody>
          <a:bodyPr>
            <a:noAutofit/>
          </a:bodyPr>
          <a:lstStyle/>
          <a:p>
            <a:r>
              <a:rPr lang="en-US" sz="2400" dirty="0"/>
              <a:t>What’s your </a:t>
            </a:r>
            <a:r>
              <a:rPr lang="en-US" sz="2400" dirty="0" err="1"/>
              <a:t>favourite</a:t>
            </a:r>
            <a:r>
              <a:rPr lang="en-US" sz="2400" dirty="0"/>
              <a:t> Wilson title?</a:t>
            </a:r>
          </a:p>
        </p:txBody>
      </p:sp>
      <p:sp>
        <p:nvSpPr>
          <p:cNvPr id="6" name="Slide Number Placeholder 5">
            <a:extLst>
              <a:ext uri="{FF2B5EF4-FFF2-40B4-BE49-F238E27FC236}">
                <a16:creationId xmlns:a16="http://schemas.microsoft.com/office/drawing/2014/main" id="{72B48D75-F820-474F-BAD0-2362A6F4822F}"/>
              </a:ext>
            </a:extLst>
          </p:cNvPr>
          <p:cNvSpPr>
            <a:spLocks noGrp="1"/>
          </p:cNvSpPr>
          <p:nvPr>
            <p:ph type="sldNum" sz="quarter" idx="12"/>
          </p:nvPr>
        </p:nvSpPr>
        <p:spPr/>
        <p:txBody>
          <a:bodyPr>
            <a:normAutofit lnSpcReduction="10000"/>
          </a:bodyPr>
          <a:lstStyle/>
          <a:p>
            <a:pPr>
              <a:spcAft>
                <a:spcPts val="600"/>
              </a:spcAft>
            </a:pPr>
            <a:fld id="{81D2C36F-4504-47C0-B82F-A167342A2754}" type="slidenum">
              <a:rPr lang="en-US" smtClean="0"/>
              <a:pPr>
                <a:spcAft>
                  <a:spcPts val="600"/>
                </a:spcAft>
              </a:pPr>
              <a:t>6</a:t>
            </a:fld>
            <a:endParaRPr lang="en-US"/>
          </a:p>
        </p:txBody>
      </p:sp>
      <p:pic>
        <p:nvPicPr>
          <p:cNvPr id="8" name="Content Placeholder 7" descr="A poster with a person's face on it&#10;&#10;Description automatically generated with low confidence">
            <a:extLst>
              <a:ext uri="{FF2B5EF4-FFF2-40B4-BE49-F238E27FC236}">
                <a16:creationId xmlns:a16="http://schemas.microsoft.com/office/drawing/2014/main" id="{19F4BC95-B087-4652-BB65-75B95A2D553A}"/>
              </a:ext>
            </a:extLst>
          </p:cNvPr>
          <p:cNvPicPr>
            <a:picLocks noChangeAspect="1"/>
          </p:cNvPicPr>
          <p:nvPr/>
        </p:nvPicPr>
        <p:blipFill rotWithShape="1">
          <a:blip r:embed="rId3">
            <a:extLst>
              <a:ext uri="{28A0092B-C50C-407E-A947-70E740481C1C}">
                <a14:useLocalDpi xmlns:a14="http://schemas.microsoft.com/office/drawing/2010/main" val="0"/>
              </a:ext>
            </a:extLst>
          </a:blip>
          <a:srcRect t="1513" r="2" b="7971"/>
          <a:stretch/>
        </p:blipFill>
        <p:spPr>
          <a:xfrm>
            <a:off x="20" y="10"/>
            <a:ext cx="5225120" cy="6857990"/>
          </a:xfrm>
          <a:prstGeom prst="rect">
            <a:avLst/>
          </a:prstGeom>
        </p:spPr>
      </p:pic>
    </p:spTree>
    <p:extLst>
      <p:ext uri="{BB962C8B-B14F-4D97-AF65-F5344CB8AC3E}">
        <p14:creationId xmlns:p14="http://schemas.microsoft.com/office/powerpoint/2010/main" val="293017410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EB883-AAE5-4EDE-BAA4-F8EA1E14BC2C}"/>
              </a:ext>
            </a:extLst>
          </p:cNvPr>
          <p:cNvSpPr>
            <a:spLocks noGrp="1"/>
          </p:cNvSpPr>
          <p:nvPr>
            <p:ph type="title"/>
          </p:nvPr>
        </p:nvSpPr>
        <p:spPr>
          <a:xfrm>
            <a:off x="0" y="0"/>
            <a:ext cx="9692640" cy="1325562"/>
          </a:xfrm>
        </p:spPr>
        <p:txBody>
          <a:bodyPr/>
          <a:lstStyle/>
          <a:p>
            <a:r>
              <a:rPr lang="en-GB" dirty="0"/>
              <a:t>Courage to Soar – Simone Biles</a:t>
            </a:r>
          </a:p>
        </p:txBody>
      </p:sp>
      <p:pic>
        <p:nvPicPr>
          <p:cNvPr id="8" name="Content Placeholder 7" descr="A picture containing text, newspaper&#10;&#10;Description automatically generated">
            <a:extLst>
              <a:ext uri="{FF2B5EF4-FFF2-40B4-BE49-F238E27FC236}">
                <a16:creationId xmlns:a16="http://schemas.microsoft.com/office/drawing/2014/main" id="{3220B9BE-951D-44F1-BE06-A0DD3963EB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396" y="2143124"/>
            <a:ext cx="2397960" cy="3644900"/>
          </a:xfrm>
        </p:spPr>
      </p:pic>
      <p:sp>
        <p:nvSpPr>
          <p:cNvPr id="4" name="Date Placeholder 3">
            <a:extLst>
              <a:ext uri="{FF2B5EF4-FFF2-40B4-BE49-F238E27FC236}">
                <a16:creationId xmlns:a16="http://schemas.microsoft.com/office/drawing/2014/main" id="{A802E11D-59E7-4C1C-BF62-E0FB7521A72B}"/>
              </a:ext>
            </a:extLst>
          </p:cNvPr>
          <p:cNvSpPr>
            <a:spLocks noGrp="1"/>
          </p:cNvSpPr>
          <p:nvPr>
            <p:ph type="dt" sz="half" idx="10"/>
          </p:nvPr>
        </p:nvSpPr>
        <p:spPr/>
        <p:txBody>
          <a:bodyPr/>
          <a:lstStyle/>
          <a:p>
            <a:r>
              <a:rPr lang="en-US" dirty="0"/>
              <a:t>Beyond bendy</a:t>
            </a:r>
          </a:p>
        </p:txBody>
      </p:sp>
      <p:sp>
        <p:nvSpPr>
          <p:cNvPr id="5" name="Footer Placeholder 4">
            <a:extLst>
              <a:ext uri="{FF2B5EF4-FFF2-40B4-BE49-F238E27FC236}">
                <a16:creationId xmlns:a16="http://schemas.microsoft.com/office/drawing/2014/main" id="{B8E083CF-9477-4390-BBF6-253392D495E0}"/>
              </a:ext>
            </a:extLst>
          </p:cNvPr>
          <p:cNvSpPr>
            <a:spLocks noGrp="1"/>
          </p:cNvSpPr>
          <p:nvPr>
            <p:ph type="ftr" sz="quarter" idx="11"/>
          </p:nvPr>
        </p:nvSpPr>
        <p:spPr/>
        <p:txBody>
          <a:bodyPr/>
          <a:lstStyle/>
          <a:p>
            <a:r>
              <a:rPr lang="en-US" dirty="0"/>
              <a:t>Triple double</a:t>
            </a:r>
          </a:p>
        </p:txBody>
      </p:sp>
      <p:sp>
        <p:nvSpPr>
          <p:cNvPr id="6" name="Slide Number Placeholder 5">
            <a:extLst>
              <a:ext uri="{FF2B5EF4-FFF2-40B4-BE49-F238E27FC236}">
                <a16:creationId xmlns:a16="http://schemas.microsoft.com/office/drawing/2014/main" id="{E24D3550-2EB4-4850-85BC-C831D9594E1D}"/>
              </a:ext>
            </a:extLst>
          </p:cNvPr>
          <p:cNvSpPr>
            <a:spLocks noGrp="1"/>
          </p:cNvSpPr>
          <p:nvPr>
            <p:ph type="sldNum" sz="quarter" idx="12"/>
          </p:nvPr>
        </p:nvSpPr>
        <p:spPr/>
        <p:txBody>
          <a:bodyPr>
            <a:normAutofit lnSpcReduction="10000"/>
          </a:bodyPr>
          <a:lstStyle/>
          <a:p>
            <a:fld id="{81D2C36F-4504-47C0-B82F-A167342A2754}" type="slidenum">
              <a:rPr lang="en-US" smtClean="0"/>
              <a:t>7</a:t>
            </a:fld>
            <a:endParaRPr lang="en-US"/>
          </a:p>
        </p:txBody>
      </p:sp>
      <p:sp>
        <p:nvSpPr>
          <p:cNvPr id="10" name="TextBox 9">
            <a:extLst>
              <a:ext uri="{FF2B5EF4-FFF2-40B4-BE49-F238E27FC236}">
                <a16:creationId xmlns:a16="http://schemas.microsoft.com/office/drawing/2014/main" id="{24C01202-9BB3-476C-8D40-9659D47875F8}"/>
              </a:ext>
            </a:extLst>
          </p:cNvPr>
          <p:cNvSpPr txBox="1"/>
          <p:nvPr/>
        </p:nvSpPr>
        <p:spPr>
          <a:xfrm>
            <a:off x="2752725" y="2079724"/>
            <a:ext cx="8381999" cy="3693319"/>
          </a:xfrm>
          <a:prstGeom prst="rect">
            <a:avLst/>
          </a:prstGeom>
          <a:noFill/>
        </p:spPr>
        <p:txBody>
          <a:bodyPr wrap="square">
            <a:spAutoFit/>
          </a:bodyPr>
          <a:lstStyle/>
          <a:p>
            <a:r>
              <a:rPr lang="en-GB" dirty="0"/>
              <a:t>Simone Biles' entrance into the world of gymnastics may have started on a </a:t>
            </a:r>
            <a:r>
              <a:rPr lang="en-GB" dirty="0" err="1"/>
              <a:t>daycare</a:t>
            </a:r>
            <a:r>
              <a:rPr lang="en-GB" dirty="0"/>
              <a:t> field trip in her hometown of Spring, Texas, but her God-given talent, passion, and perseverance have made her one of the top gymnasts in the world, as well as a four-time winner of Olympic gold in Rio de Janeiro. But there is more to Simone than the 19 medals - 14 of them gold - and the Olympic successes. Through years of hard work and determination, she has relied on her faith and family to stay focused and positive, while having fun competing at the highest level and doing what she loves. Here, in her own words, Simone takes you through the events, challenges, and trials that carried her from an early childhood in foster care to a coveted spot on the 2016 Olympic team. Along the way, Simone shares the details of her inspiring personal story. </a:t>
            </a:r>
          </a:p>
          <a:p>
            <a:r>
              <a:rPr lang="en-GB" dirty="0">
                <a:hlinkClick r:id="rId3"/>
              </a:rPr>
              <a:t>Watch the routine I taught her here.</a:t>
            </a:r>
            <a:r>
              <a:rPr lang="en-GB" dirty="0"/>
              <a:t> ( this may be fib)</a:t>
            </a:r>
          </a:p>
        </p:txBody>
      </p:sp>
    </p:spTree>
    <p:extLst>
      <p:ext uri="{BB962C8B-B14F-4D97-AF65-F5344CB8AC3E}">
        <p14:creationId xmlns:p14="http://schemas.microsoft.com/office/powerpoint/2010/main" val="24302697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1C00A-71D8-4EF7-ADED-A57C197D6E65}"/>
              </a:ext>
            </a:extLst>
          </p:cNvPr>
          <p:cNvSpPr>
            <a:spLocks noGrp="1"/>
          </p:cNvSpPr>
          <p:nvPr>
            <p:ph type="title"/>
          </p:nvPr>
        </p:nvSpPr>
        <p:spPr>
          <a:xfrm>
            <a:off x="838199" y="703687"/>
            <a:ext cx="9464387" cy="918631"/>
          </a:xfrm>
        </p:spPr>
        <p:txBody>
          <a:bodyPr vert="horz" lIns="91440" tIns="45720" rIns="91440" bIns="45720" rtlCol="0" anchor="ctr">
            <a:normAutofit fontScale="90000"/>
          </a:bodyPr>
          <a:lstStyle/>
          <a:p>
            <a:r>
              <a:rPr lang="en-US" sz="6600" dirty="0"/>
              <a:t>Illustrated books</a:t>
            </a:r>
          </a:p>
        </p:txBody>
      </p:sp>
      <p:pic>
        <p:nvPicPr>
          <p:cNvPr id="8" name="Content Placeholder 7" descr="A picture containing text&#10;&#10;Description automatically generated">
            <a:extLst>
              <a:ext uri="{FF2B5EF4-FFF2-40B4-BE49-F238E27FC236}">
                <a16:creationId xmlns:a16="http://schemas.microsoft.com/office/drawing/2014/main" id="{05D54E8C-E8FC-4D9B-811D-6B886128E6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4434" y="2109874"/>
            <a:ext cx="1347299" cy="1616758"/>
          </a:xfrm>
          <a:prstGeom prst="rect">
            <a:avLst/>
          </a:prstGeom>
        </p:spPr>
      </p:pic>
      <p:sp>
        <p:nvSpPr>
          <p:cNvPr id="6" name="Slide Number Placeholder 5">
            <a:extLst>
              <a:ext uri="{FF2B5EF4-FFF2-40B4-BE49-F238E27FC236}">
                <a16:creationId xmlns:a16="http://schemas.microsoft.com/office/drawing/2014/main" id="{1B382B77-B432-4E3F-8D85-674E1AAB2E20}"/>
              </a:ext>
            </a:extLst>
          </p:cNvPr>
          <p:cNvSpPr>
            <a:spLocks noGrp="1"/>
          </p:cNvSpPr>
          <p:nvPr>
            <p:ph type="sldNum" sz="quarter" idx="12"/>
          </p:nvPr>
        </p:nvSpPr>
        <p:spPr/>
        <p:txBody>
          <a:bodyPr vert="horz" lIns="91440" tIns="45720" rIns="91440" bIns="45720" rtlCol="0" anchor="ctr">
            <a:normAutofit lnSpcReduction="10000"/>
          </a:bodyPr>
          <a:lstStyle/>
          <a:p>
            <a:pPr>
              <a:spcAft>
                <a:spcPts val="600"/>
              </a:spcAft>
            </a:pPr>
            <a:fld id="{81D2C36F-4504-47C0-B82F-A167342A2754}" type="slidenum">
              <a:rPr lang="en-US" smtClean="0"/>
              <a:pPr>
                <a:spcAft>
                  <a:spcPts val="600"/>
                </a:spcAft>
              </a:pPr>
              <a:t>8</a:t>
            </a:fld>
            <a:endParaRPr lang="en-US"/>
          </a:p>
        </p:txBody>
      </p:sp>
      <p:pic>
        <p:nvPicPr>
          <p:cNvPr id="10" name="Picture 9" descr="A picture containing text&#10;&#10;Description automatically generated">
            <a:extLst>
              <a:ext uri="{FF2B5EF4-FFF2-40B4-BE49-F238E27FC236}">
                <a16:creationId xmlns:a16="http://schemas.microsoft.com/office/drawing/2014/main" id="{4431FD7E-CD3F-4083-8283-909891633B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2423" y="2105314"/>
            <a:ext cx="1345175" cy="1641113"/>
          </a:xfrm>
          <a:prstGeom prst="rect">
            <a:avLst/>
          </a:prstGeom>
        </p:spPr>
      </p:pic>
      <p:pic>
        <p:nvPicPr>
          <p:cNvPr id="5" name="Picture 4" descr="Shape&#10;&#10;Description automatically generated">
            <a:extLst>
              <a:ext uri="{FF2B5EF4-FFF2-40B4-BE49-F238E27FC236}">
                <a16:creationId xmlns:a16="http://schemas.microsoft.com/office/drawing/2014/main" id="{5DA24EDD-E295-4121-A7DE-EC687649D1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082" y="4155387"/>
            <a:ext cx="1115004" cy="1694807"/>
          </a:xfrm>
          <a:prstGeom prst="rect">
            <a:avLst/>
          </a:prstGeom>
        </p:spPr>
      </p:pic>
      <p:pic>
        <p:nvPicPr>
          <p:cNvPr id="11" name="Picture 10">
            <a:extLst>
              <a:ext uri="{FF2B5EF4-FFF2-40B4-BE49-F238E27FC236}">
                <a16:creationId xmlns:a16="http://schemas.microsoft.com/office/drawing/2014/main" id="{88BBC9C3-9F1F-42BF-A164-9A53B2206109}"/>
              </a:ext>
            </a:extLst>
          </p:cNvPr>
          <p:cNvPicPr>
            <a:picLocks noChangeAspect="1"/>
          </p:cNvPicPr>
          <p:nvPr/>
        </p:nvPicPr>
        <p:blipFill>
          <a:blip r:embed="rId5"/>
          <a:stretch>
            <a:fillRect/>
          </a:stretch>
        </p:blipFill>
        <p:spPr>
          <a:xfrm>
            <a:off x="2434748" y="4155387"/>
            <a:ext cx="1100524" cy="1694807"/>
          </a:xfrm>
          <a:prstGeom prst="rect">
            <a:avLst/>
          </a:prstGeom>
        </p:spPr>
      </p:pic>
      <p:sp>
        <p:nvSpPr>
          <p:cNvPr id="3" name="TextBox 2">
            <a:extLst>
              <a:ext uri="{FF2B5EF4-FFF2-40B4-BE49-F238E27FC236}">
                <a16:creationId xmlns:a16="http://schemas.microsoft.com/office/drawing/2014/main" id="{9087BF61-C2C5-459F-A4D0-EEB6834486B8}"/>
              </a:ext>
            </a:extLst>
          </p:cNvPr>
          <p:cNvSpPr txBox="1"/>
          <p:nvPr/>
        </p:nvSpPr>
        <p:spPr>
          <a:xfrm>
            <a:off x="4299835" y="2105314"/>
            <a:ext cx="6706486" cy="3949483"/>
          </a:xfrm>
          <a:prstGeom prst="rect">
            <a:avLst/>
          </a:prstGeom>
        </p:spPr>
        <p:txBody>
          <a:bodyPr vert="horz" lIns="91440" tIns="45720" rIns="91440" bIns="45720" rtlCol="0">
            <a:normAutofit/>
          </a:bodyPr>
          <a:lstStyle/>
          <a:p>
            <a:pPr indent="-228600">
              <a:lnSpc>
                <a:spcPct val="140000"/>
              </a:lnSpc>
              <a:spcAft>
                <a:spcPts val="600"/>
              </a:spcAft>
              <a:buFont typeface="Arial" panose="020B0604020202020204" pitchFamily="34" charset="0"/>
              <a:buChar char="•"/>
            </a:pPr>
            <a:r>
              <a:rPr lang="en-US" sz="2400" dirty="0">
                <a:solidFill>
                  <a:schemeClr val="accent1"/>
                </a:solidFill>
              </a:rPr>
              <a:t>From roller derby to pilots in WW2 we have lots of brilliant fiction and non-fiction titles for you to enjoy. </a:t>
            </a:r>
          </a:p>
          <a:p>
            <a:pPr indent="-228600">
              <a:lnSpc>
                <a:spcPct val="140000"/>
              </a:lnSpc>
              <a:spcAft>
                <a:spcPts val="600"/>
              </a:spcAft>
              <a:buFont typeface="Arial" panose="020B0604020202020204" pitchFamily="34" charset="0"/>
              <a:buChar char="•"/>
            </a:pPr>
            <a:endParaRPr lang="en-US" sz="2400" dirty="0">
              <a:solidFill>
                <a:schemeClr val="accent1"/>
              </a:solidFill>
            </a:endParaRPr>
          </a:p>
          <a:p>
            <a:pPr indent="-228600">
              <a:lnSpc>
                <a:spcPct val="140000"/>
              </a:lnSpc>
              <a:spcAft>
                <a:spcPts val="600"/>
              </a:spcAft>
              <a:buFont typeface="Arial" panose="020B0604020202020204" pitchFamily="34" charset="0"/>
              <a:buChar char="•"/>
            </a:pPr>
            <a:r>
              <a:rPr lang="en-US" sz="2400" dirty="0">
                <a:solidFill>
                  <a:schemeClr val="accent1"/>
                </a:solidFill>
              </a:rPr>
              <a:t>Read something and would recommend it for the library? Drop me an</a:t>
            </a:r>
            <a:r>
              <a:rPr lang="en-US" sz="2400" dirty="0">
                <a:solidFill>
                  <a:schemeClr val="accent1"/>
                </a:solidFill>
                <a:hlinkClick r:id="rId6"/>
              </a:rPr>
              <a:t> email </a:t>
            </a:r>
            <a:r>
              <a:rPr lang="en-US" sz="2400" dirty="0">
                <a:solidFill>
                  <a:schemeClr val="accent1"/>
                </a:solidFill>
              </a:rPr>
              <a:t>and I will see what I can do.</a:t>
            </a:r>
          </a:p>
        </p:txBody>
      </p:sp>
    </p:spTree>
    <p:extLst>
      <p:ext uri="{BB962C8B-B14F-4D97-AF65-F5344CB8AC3E}">
        <p14:creationId xmlns:p14="http://schemas.microsoft.com/office/powerpoint/2010/main" val="322426305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D30D4-8359-42C5-8E57-C8816FB7801A}"/>
              </a:ext>
            </a:extLst>
          </p:cNvPr>
          <p:cNvSpPr>
            <a:spLocks noGrp="1"/>
          </p:cNvSpPr>
          <p:nvPr>
            <p:ph type="title"/>
          </p:nvPr>
        </p:nvSpPr>
        <p:spPr>
          <a:xfrm>
            <a:off x="161925" y="-43627"/>
            <a:ext cx="10764012" cy="1325562"/>
          </a:xfrm>
        </p:spPr>
        <p:txBody>
          <a:bodyPr/>
          <a:lstStyle/>
          <a:p>
            <a:r>
              <a:rPr lang="en-GB" dirty="0"/>
              <a:t>Fiction – </a:t>
            </a:r>
            <a:r>
              <a:rPr lang="en-GB" sz="2000" dirty="0"/>
              <a:t>pirates and vampires and witches and bullies and brides and more </a:t>
            </a:r>
            <a:endParaRPr lang="en-GB" dirty="0"/>
          </a:p>
        </p:txBody>
      </p:sp>
      <p:sp>
        <p:nvSpPr>
          <p:cNvPr id="4" name="Date Placeholder 3">
            <a:extLst>
              <a:ext uri="{FF2B5EF4-FFF2-40B4-BE49-F238E27FC236}">
                <a16:creationId xmlns:a16="http://schemas.microsoft.com/office/drawing/2014/main" id="{901F7920-07C9-416F-AAC6-FC7840601682}"/>
              </a:ext>
            </a:extLst>
          </p:cNvPr>
          <p:cNvSpPr>
            <a:spLocks noGrp="1"/>
          </p:cNvSpPr>
          <p:nvPr>
            <p:ph type="dt" sz="half" idx="10"/>
          </p:nvPr>
        </p:nvSpPr>
        <p:spPr>
          <a:xfrm>
            <a:off x="1765635" y="6378066"/>
            <a:ext cx="5883908" cy="287075"/>
          </a:xfrm>
        </p:spPr>
        <p:txBody>
          <a:bodyPr/>
          <a:lstStyle/>
          <a:p>
            <a:r>
              <a:rPr lang="en-US" sz="2800" b="1" dirty="0"/>
              <a:t>All available from the library</a:t>
            </a:r>
          </a:p>
        </p:txBody>
      </p:sp>
      <p:sp>
        <p:nvSpPr>
          <p:cNvPr id="5" name="Footer Placeholder 4">
            <a:extLst>
              <a:ext uri="{FF2B5EF4-FFF2-40B4-BE49-F238E27FC236}">
                <a16:creationId xmlns:a16="http://schemas.microsoft.com/office/drawing/2014/main" id="{7D004C0B-4E93-4061-AAD9-EBE48F17170B}"/>
              </a:ext>
            </a:extLst>
          </p:cNvPr>
          <p:cNvSpPr>
            <a:spLocks noGrp="1"/>
          </p:cNvSpPr>
          <p:nvPr>
            <p:ph type="ftr" sz="quarter" idx="11"/>
          </p:nvPr>
        </p:nvSpPr>
        <p:spPr>
          <a:xfrm rot="16200000">
            <a:off x="9955211" y="3781518"/>
            <a:ext cx="3581400" cy="365125"/>
          </a:xfrm>
        </p:spPr>
        <p:txBody>
          <a:bodyPr/>
          <a:lstStyle/>
          <a:p>
            <a:r>
              <a:rPr lang="en-US" sz="2400" dirty="0"/>
              <a:t>All </a:t>
            </a:r>
            <a:r>
              <a:rPr lang="en-US" sz="2400" dirty="0" err="1"/>
              <a:t>flavours</a:t>
            </a:r>
            <a:r>
              <a:rPr lang="en-US" sz="2400" dirty="0"/>
              <a:t> of female</a:t>
            </a:r>
          </a:p>
        </p:txBody>
      </p:sp>
      <p:sp>
        <p:nvSpPr>
          <p:cNvPr id="6" name="Slide Number Placeholder 5">
            <a:extLst>
              <a:ext uri="{FF2B5EF4-FFF2-40B4-BE49-F238E27FC236}">
                <a16:creationId xmlns:a16="http://schemas.microsoft.com/office/drawing/2014/main" id="{A2638FDC-5765-40F1-B3C3-517D376446D2}"/>
              </a:ext>
            </a:extLst>
          </p:cNvPr>
          <p:cNvSpPr>
            <a:spLocks noGrp="1"/>
          </p:cNvSpPr>
          <p:nvPr>
            <p:ph type="sldNum" sz="quarter" idx="12"/>
          </p:nvPr>
        </p:nvSpPr>
        <p:spPr/>
        <p:txBody>
          <a:bodyPr>
            <a:normAutofit lnSpcReduction="10000"/>
          </a:bodyPr>
          <a:lstStyle/>
          <a:p>
            <a:fld id="{81D2C36F-4504-47C0-B82F-A167342A2754}" type="slidenum">
              <a:rPr lang="en-US" smtClean="0"/>
              <a:t>9</a:t>
            </a:fld>
            <a:endParaRPr lang="en-US"/>
          </a:p>
        </p:txBody>
      </p:sp>
      <p:pic>
        <p:nvPicPr>
          <p:cNvPr id="8" name="Picture 7" descr="A picture containing text, close&#10;&#10;Description automatically generated">
            <a:extLst>
              <a:ext uri="{FF2B5EF4-FFF2-40B4-BE49-F238E27FC236}">
                <a16:creationId xmlns:a16="http://schemas.microsoft.com/office/drawing/2014/main" id="{0306B043-22D3-4761-A7C0-0A372E6AE9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2" y="2143125"/>
            <a:ext cx="1270000" cy="198120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CDB6D845-D814-449C-8D8F-3AD8837B7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6537" y="3586479"/>
            <a:ext cx="1538773" cy="2354323"/>
          </a:xfrm>
          <a:prstGeom prst="rect">
            <a:avLst/>
          </a:prstGeom>
        </p:spPr>
      </p:pic>
      <p:pic>
        <p:nvPicPr>
          <p:cNvPr id="12" name="Picture 11">
            <a:extLst>
              <a:ext uri="{FF2B5EF4-FFF2-40B4-BE49-F238E27FC236}">
                <a16:creationId xmlns:a16="http://schemas.microsoft.com/office/drawing/2014/main" id="{D034C69B-05EC-4C8A-BC9A-5715428110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0202" y="1902125"/>
            <a:ext cx="1538773" cy="2061956"/>
          </a:xfrm>
          <a:prstGeom prst="rect">
            <a:avLst/>
          </a:prstGeom>
        </p:spPr>
      </p:pic>
      <p:pic>
        <p:nvPicPr>
          <p:cNvPr id="15" name="Picture 14">
            <a:extLst>
              <a:ext uri="{FF2B5EF4-FFF2-40B4-BE49-F238E27FC236}">
                <a16:creationId xmlns:a16="http://schemas.microsoft.com/office/drawing/2014/main" id="{C7296E35-A346-414A-8F7C-387EB643D372}"/>
              </a:ext>
            </a:extLst>
          </p:cNvPr>
          <p:cNvPicPr>
            <a:picLocks noChangeAspect="1"/>
          </p:cNvPicPr>
          <p:nvPr/>
        </p:nvPicPr>
        <p:blipFill>
          <a:blip r:embed="rId5"/>
          <a:stretch>
            <a:fillRect/>
          </a:stretch>
        </p:blipFill>
        <p:spPr>
          <a:xfrm>
            <a:off x="4469866" y="3844197"/>
            <a:ext cx="1370330" cy="2096605"/>
          </a:xfrm>
          <a:prstGeom prst="rect">
            <a:avLst/>
          </a:prstGeom>
        </p:spPr>
      </p:pic>
      <p:pic>
        <p:nvPicPr>
          <p:cNvPr id="17" name="Picture 16" descr="Text&#10;&#10;Description automatically generated">
            <a:extLst>
              <a:ext uri="{FF2B5EF4-FFF2-40B4-BE49-F238E27FC236}">
                <a16:creationId xmlns:a16="http://schemas.microsoft.com/office/drawing/2014/main" id="{86D2387A-FE92-4DEA-A360-EC8189BDC9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4422" y="1972352"/>
            <a:ext cx="1370330" cy="2082902"/>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C67A0695-4496-46EF-B2DF-03F5F929F9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26567" y="3714036"/>
            <a:ext cx="1445952" cy="2226766"/>
          </a:xfrm>
          <a:prstGeom prst="rect">
            <a:avLst/>
          </a:prstGeom>
        </p:spPr>
      </p:pic>
      <p:pic>
        <p:nvPicPr>
          <p:cNvPr id="21" name="Picture 20" descr="A person standing in front of a pink sign&#10;&#10;Description automatically generated with low confidence">
            <a:extLst>
              <a:ext uri="{FF2B5EF4-FFF2-40B4-BE49-F238E27FC236}">
                <a16:creationId xmlns:a16="http://schemas.microsoft.com/office/drawing/2014/main" id="{4D67DF6C-0B78-4CBF-8F58-0C51722F64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72449" y="1897638"/>
            <a:ext cx="1538773" cy="2369710"/>
          </a:xfrm>
          <a:prstGeom prst="rect">
            <a:avLst/>
          </a:prstGeom>
        </p:spPr>
      </p:pic>
    </p:spTree>
    <p:extLst>
      <p:ext uri="{BB962C8B-B14F-4D97-AF65-F5344CB8AC3E}">
        <p14:creationId xmlns:p14="http://schemas.microsoft.com/office/powerpoint/2010/main" val="11653155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par>
                                <p:cTn id="35" presetID="53" presetClass="entr" presetSubtype="16"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par>
                                <p:cTn id="40" presetID="53" presetClass="entr" presetSubtype="16"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otalTime>10</TotalTime>
  <Words>1320</Words>
  <Application>Microsoft Office PowerPoint</Application>
  <PresentationFormat>Widescreen</PresentationFormat>
  <Paragraphs>60</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Abadi</vt:lpstr>
      <vt:lpstr>Andre Light SF</vt:lpstr>
      <vt:lpstr>Arial</vt:lpstr>
      <vt:lpstr>Century Schoolbook</vt:lpstr>
      <vt:lpstr>Wingdings 2</vt:lpstr>
      <vt:lpstr>View</vt:lpstr>
      <vt:lpstr>Female Voices</vt:lpstr>
      <vt:lpstr>Non-fiction titles</vt:lpstr>
      <vt:lpstr>Dorothy Vaughan, Mary Jackson, Katherine Johnson, and Christine Darden were good at math…really good.   They participated in some of NASA's greatest successes, like providing the calculations for America's first journeys into space. And they did so during a time when being black and a woman limited what they could do. But they worked hard. They persisted. And they used their genius minds to change the world.  </vt:lpstr>
      <vt:lpstr>Rebel Voices  by Louise Kay Stewart (Author), Eve Lloyd Knight (Illustrator) </vt:lpstr>
      <vt:lpstr>Read together- the suffragette movement</vt:lpstr>
      <vt:lpstr>She has sold over ten million books, which have been translated into over 30 languages. </vt:lpstr>
      <vt:lpstr>Courage to Soar – Simone Biles</vt:lpstr>
      <vt:lpstr>Illustrated books</vt:lpstr>
      <vt:lpstr>Fiction – pirates and vampires and witches and bullies and brides and more </vt:lpstr>
      <vt:lpstr>PowerPoint Presentation</vt:lpstr>
      <vt:lpstr>Who Runs the World? by Virginia Bergin</vt:lpstr>
      <vt:lpstr>Moxie by Jennifer Mathieu</vt:lpstr>
      <vt:lpstr>PowerPoint Presentation</vt:lpstr>
      <vt:lpstr>Education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Female Voices</dc:title>
  <dc:creator>Stuart</dc:creator>
  <cp:lastModifiedBy>Stuart</cp:lastModifiedBy>
  <cp:revision>3</cp:revision>
  <dcterms:created xsi:type="dcterms:W3CDTF">2021-01-29T11:00:17Z</dcterms:created>
  <dcterms:modified xsi:type="dcterms:W3CDTF">2021-01-29T11:11:12Z</dcterms:modified>
</cp:coreProperties>
</file>