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75" r:id="rId3"/>
    <p:sldId id="276" r:id="rId4"/>
    <p:sldId id="277" r:id="rId5"/>
    <p:sldId id="278" r:id="rId6"/>
    <p:sldId id="289" r:id="rId7"/>
    <p:sldId id="279" r:id="rId8"/>
    <p:sldId id="280" r:id="rId9"/>
    <p:sldId id="281" r:id="rId10"/>
    <p:sldId id="282" r:id="rId11"/>
    <p:sldId id="283" r:id="rId12"/>
    <p:sldId id="286" r:id="rId13"/>
    <p:sldId id="284" r:id="rId14"/>
    <p:sldId id="285" r:id="rId15"/>
    <p:sldId id="287" r:id="rId16"/>
    <p:sldId id="288"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67" d="100"/>
          <a:sy n="67" d="100"/>
        </p:scale>
        <p:origin x="644" y="3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1/20/2021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1/20/2021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1/20/2021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1/20/2021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1/20/2021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1/20/2021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1/20/2021</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1/20/2021</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1/20/2021</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1/20/2021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1/20/2021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1/20/2021</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app=desktop&amp;v=4JLVneJa1Is"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t3URdEzlKQ"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hyperlink" Target="https://www.youtube.com/watch?v=IFACrIx5SZ0"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s://www.youtube.com/watch?v=TMrtLsQbaok" TargetMode="External"/><Relationship Id="rId5" Type="http://schemas.openxmlformats.org/officeDocument/2006/relationships/image" Target="../media/image37.jpe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fBftzzBFg" TargetMode="External"/><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4BPU5mKipN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9CN1BwLsO40"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s://marcussedgwick.com/floodland/"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gTSCB5V0M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t54NjD9P3o"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73026206"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a:t>
            </a:r>
            <a:br>
              <a:rPr lang="en-US" dirty="0"/>
            </a:br>
            <a:r>
              <a:rPr lang="en-US" dirty="0"/>
              <a:t>Activism</a:t>
            </a:r>
          </a:p>
        </p:txBody>
      </p:sp>
      <p:sp>
        <p:nvSpPr>
          <p:cNvPr id="3" name="Subtitle 2"/>
          <p:cNvSpPr>
            <a:spLocks noGrp="1"/>
          </p:cNvSpPr>
          <p:nvPr>
            <p:ph type="subTitle" idx="1"/>
          </p:nvPr>
        </p:nvSpPr>
        <p:spPr/>
        <p:txBody>
          <a:bodyPr/>
          <a:lstStyle/>
          <a:p>
            <a:r>
              <a:rPr lang="en-US" dirty="0"/>
              <a:t>Fiction, non-fiction and more.</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6B517-B53E-49C9-A9A6-3E81D8F6AA48}"/>
              </a:ext>
            </a:extLst>
          </p:cNvPr>
          <p:cNvSpPr>
            <a:spLocks noGrp="1"/>
          </p:cNvSpPr>
          <p:nvPr>
            <p:ph type="sldNum" sz="quarter" idx="12"/>
          </p:nvPr>
        </p:nvSpPr>
        <p:spPr/>
        <p:txBody>
          <a:bodyPr/>
          <a:lstStyle/>
          <a:p>
            <a:fld id="{9CD8D479-8942-46E8-A226-A4E01F7A105C}" type="slidenum">
              <a:rPr lang="en-GB" smtClean="0"/>
              <a:t>10</a:t>
            </a:fld>
            <a:endParaRPr lang="en-GB"/>
          </a:p>
        </p:txBody>
      </p:sp>
      <p:sp>
        <p:nvSpPr>
          <p:cNvPr id="5" name="Date Placeholder 4">
            <a:extLst>
              <a:ext uri="{FF2B5EF4-FFF2-40B4-BE49-F238E27FC236}">
                <a16:creationId xmlns:a16="http://schemas.microsoft.com/office/drawing/2014/main" id="{34574B39-C1B0-4A5B-9F43-C11996A348CE}"/>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440ECCEE-241E-4A23-8A60-096028B4BE42}"/>
              </a:ext>
            </a:extLst>
          </p:cNvPr>
          <p:cNvSpPr>
            <a:spLocks noGrp="1"/>
          </p:cNvSpPr>
          <p:nvPr>
            <p:ph type="ftr" sz="quarter" idx="11"/>
          </p:nvPr>
        </p:nvSpPr>
        <p:spPr/>
        <p:txBody>
          <a:bodyPr/>
          <a:lstStyle/>
          <a:p>
            <a:r>
              <a:rPr lang="en-US" dirty="0"/>
              <a:t>environment</a:t>
            </a:r>
          </a:p>
          <a:p>
            <a:endParaRPr lang="en-US" dirty="0"/>
          </a:p>
        </p:txBody>
      </p:sp>
      <p:pic>
        <p:nvPicPr>
          <p:cNvPr id="8" name="Picture 7" descr="A picture containing text, grass, outdoor, sign&#10;&#10;Description automatically generated">
            <a:hlinkClick r:id="rId2"/>
            <a:extLst>
              <a:ext uri="{FF2B5EF4-FFF2-40B4-BE49-F238E27FC236}">
                <a16:creationId xmlns:a16="http://schemas.microsoft.com/office/drawing/2014/main" id="{601900D3-A1B8-4E8E-8A25-EAA0091CD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1" y="178309"/>
            <a:ext cx="3862972" cy="5871717"/>
          </a:xfrm>
          <a:prstGeom prst="rect">
            <a:avLst/>
          </a:prstGeom>
        </p:spPr>
      </p:pic>
      <p:pic>
        <p:nvPicPr>
          <p:cNvPr id="10" name="Picture 9" descr="A cat looking out a window&#10;&#10;Description automatically generated with medium confidence">
            <a:extLst>
              <a:ext uri="{FF2B5EF4-FFF2-40B4-BE49-F238E27FC236}">
                <a16:creationId xmlns:a16="http://schemas.microsoft.com/office/drawing/2014/main" id="{0AAB3B88-5145-47FC-8C50-19C4CA0A8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655" y="0"/>
            <a:ext cx="5429250" cy="4333875"/>
          </a:xfrm>
          <a:prstGeom prst="rect">
            <a:avLst/>
          </a:prstGeom>
        </p:spPr>
      </p:pic>
      <p:sp>
        <p:nvSpPr>
          <p:cNvPr id="13" name="TextBox 12">
            <a:extLst>
              <a:ext uri="{FF2B5EF4-FFF2-40B4-BE49-F238E27FC236}">
                <a16:creationId xmlns:a16="http://schemas.microsoft.com/office/drawing/2014/main" id="{DED72A67-6728-468F-A081-C2FE099B394E}"/>
              </a:ext>
            </a:extLst>
          </p:cNvPr>
          <p:cNvSpPr txBox="1"/>
          <p:nvPr/>
        </p:nvSpPr>
        <p:spPr>
          <a:xfrm>
            <a:off x="4162425" y="4865624"/>
            <a:ext cx="7667625" cy="1200329"/>
          </a:xfrm>
          <a:prstGeom prst="rect">
            <a:avLst/>
          </a:prstGeom>
          <a:noFill/>
        </p:spPr>
        <p:txBody>
          <a:bodyPr wrap="square" rtlCol="0">
            <a:spAutoFit/>
          </a:bodyPr>
          <a:lstStyle/>
          <a:p>
            <a:r>
              <a:rPr lang="en-GB" dirty="0"/>
              <a:t>This is a wordless picture book- if you click on the font cover the link will take you to a short video  of the book. Look how the view changes – what is happening to our society and is it for the better? How has the view outside your window changed?</a:t>
            </a:r>
          </a:p>
        </p:txBody>
      </p:sp>
    </p:spTree>
    <p:extLst>
      <p:ext uri="{BB962C8B-B14F-4D97-AF65-F5344CB8AC3E}">
        <p14:creationId xmlns:p14="http://schemas.microsoft.com/office/powerpoint/2010/main" val="36842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7E57-DA30-4420-BEFC-7AAD6B22A500}"/>
              </a:ext>
            </a:extLst>
          </p:cNvPr>
          <p:cNvSpPr>
            <a:spLocks noGrp="1"/>
          </p:cNvSpPr>
          <p:nvPr>
            <p:ph type="title"/>
          </p:nvPr>
        </p:nvSpPr>
        <p:spPr>
          <a:xfrm>
            <a:off x="1410026" y="276087"/>
            <a:ext cx="9371949" cy="1183566"/>
          </a:xfrm>
        </p:spPr>
        <p:txBody>
          <a:bodyPr anchor="b">
            <a:normAutofit/>
          </a:bodyPr>
          <a:lstStyle/>
          <a:p>
            <a:r>
              <a:rPr lang="en-GB" dirty="0"/>
              <a:t>Non-fiction</a:t>
            </a:r>
          </a:p>
        </p:txBody>
      </p:sp>
      <p:pic>
        <p:nvPicPr>
          <p:cNvPr id="8" name="Graphic 7" descr="A group of trees with bushes and flowers">
            <a:extLst>
              <a:ext uri="{FF2B5EF4-FFF2-40B4-BE49-F238E27FC236}">
                <a16:creationId xmlns:a16="http://schemas.microsoft.com/office/drawing/2014/main" id="{C415F5DF-C0FD-4F38-8850-077D9A133F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334" y="2851892"/>
            <a:ext cx="4610099" cy="4610099"/>
          </a:xfrm>
          <a:prstGeom prst="rect">
            <a:avLst/>
          </a:prstGeom>
        </p:spPr>
      </p:pic>
      <p:sp>
        <p:nvSpPr>
          <p:cNvPr id="3" name="Content Placeholder 2">
            <a:extLst>
              <a:ext uri="{FF2B5EF4-FFF2-40B4-BE49-F238E27FC236}">
                <a16:creationId xmlns:a16="http://schemas.microsoft.com/office/drawing/2014/main" id="{7DC1ADE8-F739-4237-B75C-FD66473480CD}"/>
              </a:ext>
            </a:extLst>
          </p:cNvPr>
          <p:cNvSpPr>
            <a:spLocks noGrp="1"/>
          </p:cNvSpPr>
          <p:nvPr>
            <p:ph sz="half" idx="2"/>
          </p:nvPr>
        </p:nvSpPr>
        <p:spPr>
          <a:xfrm>
            <a:off x="6355851" y="2642131"/>
            <a:ext cx="4609775" cy="4620682"/>
          </a:xfrm>
        </p:spPr>
        <p:txBody>
          <a:bodyPr>
            <a:normAutofit/>
          </a:bodyPr>
          <a:lstStyle/>
          <a:p>
            <a:r>
              <a:rPr lang="en-GB" dirty="0"/>
              <a:t>Facts and information about the environment and what you can do to help.</a:t>
            </a:r>
          </a:p>
        </p:txBody>
      </p:sp>
      <p:sp>
        <p:nvSpPr>
          <p:cNvPr id="4" name="Slide Number Placeholder 3">
            <a:extLst>
              <a:ext uri="{FF2B5EF4-FFF2-40B4-BE49-F238E27FC236}">
                <a16:creationId xmlns:a16="http://schemas.microsoft.com/office/drawing/2014/main" id="{8F1C7199-8FE2-4529-8451-4A54A57C8356}"/>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GB" sz="1000" smtClean="0"/>
              <a:pPr>
                <a:lnSpc>
                  <a:spcPct val="90000"/>
                </a:lnSpc>
                <a:spcAft>
                  <a:spcPts val="600"/>
                </a:spcAft>
              </a:pPr>
              <a:t>11</a:t>
            </a:fld>
            <a:endParaRPr lang="en-GB" sz="1000"/>
          </a:p>
        </p:txBody>
      </p:sp>
      <p:sp>
        <p:nvSpPr>
          <p:cNvPr id="5" name="Date Placeholder 4">
            <a:extLst>
              <a:ext uri="{FF2B5EF4-FFF2-40B4-BE49-F238E27FC236}">
                <a16:creationId xmlns:a16="http://schemas.microsoft.com/office/drawing/2014/main" id="{A17005FD-066C-4ECD-8FFB-B3811E5F368E}"/>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1/20/2021</a:t>
            </a:fld>
            <a:endParaRPr lang="en-US" sz="1000"/>
          </a:p>
        </p:txBody>
      </p:sp>
      <p:sp>
        <p:nvSpPr>
          <p:cNvPr id="6" name="Footer Placeholder 5">
            <a:extLst>
              <a:ext uri="{FF2B5EF4-FFF2-40B4-BE49-F238E27FC236}">
                <a16:creationId xmlns:a16="http://schemas.microsoft.com/office/drawing/2014/main" id="{BB069D3D-00AD-4496-BC56-A46BDD0B545D}"/>
              </a:ext>
            </a:extLst>
          </p:cNvPr>
          <p:cNvSpPr>
            <a:spLocks noGrp="1"/>
          </p:cNvSpPr>
          <p:nvPr>
            <p:ph type="ftr" sz="quarter" idx="11"/>
          </p:nvPr>
        </p:nvSpPr>
        <p:spPr>
          <a:xfrm>
            <a:off x="1637716" y="6629400"/>
            <a:ext cx="9144259" cy="228600"/>
          </a:xfrm>
        </p:spPr>
        <p:txBody>
          <a:bodyPr anchor="ctr">
            <a:normAutofit fontScale="47500" lnSpcReduction="20000"/>
          </a:bodyPr>
          <a:lstStyle/>
          <a:p>
            <a:pPr>
              <a:lnSpc>
                <a:spcPct val="90000"/>
              </a:lnSpc>
              <a:spcAft>
                <a:spcPts val="600"/>
              </a:spcAft>
            </a:pPr>
            <a:r>
              <a:rPr lang="en-US" sz="1000" dirty="0"/>
              <a:t>environment</a:t>
            </a:r>
          </a:p>
          <a:p>
            <a:pPr>
              <a:lnSpc>
                <a:spcPct val="90000"/>
              </a:lnSpc>
              <a:spcAft>
                <a:spcPts val="600"/>
              </a:spcAft>
            </a:pPr>
            <a:endParaRPr lang="en-US" sz="1000" dirty="0"/>
          </a:p>
        </p:txBody>
      </p:sp>
    </p:spTree>
    <p:extLst>
      <p:ext uri="{BB962C8B-B14F-4D97-AF65-F5344CB8AC3E}">
        <p14:creationId xmlns:p14="http://schemas.microsoft.com/office/powerpoint/2010/main" val="190711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E11-BDCD-4359-B2E6-1FD6BD1BA550}"/>
              </a:ext>
            </a:extLst>
          </p:cNvPr>
          <p:cNvSpPr>
            <a:spLocks noGrp="1"/>
          </p:cNvSpPr>
          <p:nvPr>
            <p:ph type="title"/>
          </p:nvPr>
        </p:nvSpPr>
        <p:spPr>
          <a:xfrm>
            <a:off x="205201" y="57891"/>
            <a:ext cx="9371949" cy="1183566"/>
          </a:xfrm>
        </p:spPr>
        <p:txBody>
          <a:bodyPr>
            <a:normAutofit/>
          </a:bodyPr>
          <a:lstStyle/>
          <a:p>
            <a:r>
              <a:rPr lang="en-GB" sz="4800" dirty="0"/>
              <a:t>Lots to choose from</a:t>
            </a:r>
          </a:p>
        </p:txBody>
      </p:sp>
      <p:sp>
        <p:nvSpPr>
          <p:cNvPr id="5" name="Slide Number Placeholder 4">
            <a:extLst>
              <a:ext uri="{FF2B5EF4-FFF2-40B4-BE49-F238E27FC236}">
                <a16:creationId xmlns:a16="http://schemas.microsoft.com/office/drawing/2014/main" id="{07201806-6430-41B1-A184-9A1E75214942}"/>
              </a:ext>
            </a:extLst>
          </p:cNvPr>
          <p:cNvSpPr>
            <a:spLocks noGrp="1"/>
          </p:cNvSpPr>
          <p:nvPr>
            <p:ph type="sldNum" sz="quarter" idx="12"/>
          </p:nvPr>
        </p:nvSpPr>
        <p:spPr/>
        <p:txBody>
          <a:bodyPr/>
          <a:lstStyle/>
          <a:p>
            <a:fld id="{9CD8D479-8942-46E8-A226-A4E01F7A105C}" type="slidenum">
              <a:rPr lang="en-GB" smtClean="0"/>
              <a:t>12</a:t>
            </a:fld>
            <a:endParaRPr lang="en-GB"/>
          </a:p>
        </p:txBody>
      </p:sp>
      <p:sp>
        <p:nvSpPr>
          <p:cNvPr id="6" name="Date Placeholder 5">
            <a:extLst>
              <a:ext uri="{FF2B5EF4-FFF2-40B4-BE49-F238E27FC236}">
                <a16:creationId xmlns:a16="http://schemas.microsoft.com/office/drawing/2014/main" id="{F24729A0-A84C-47F5-81D0-065C064453AB}"/>
              </a:ext>
            </a:extLst>
          </p:cNvPr>
          <p:cNvSpPr>
            <a:spLocks noGrp="1"/>
          </p:cNvSpPr>
          <p:nvPr>
            <p:ph type="dt" sz="half" idx="10"/>
          </p:nvPr>
        </p:nvSpPr>
        <p:spPr/>
        <p:txBody>
          <a:bodyPr/>
          <a:lstStyle/>
          <a:p>
            <a:fld id="{93A66BA0-BF77-43AC-894A-20AD8220B887}" type="datetime1">
              <a:rPr lang="en-US" smtClean="0"/>
              <a:pPr/>
              <a:t>1/20/2021</a:t>
            </a:fld>
            <a:endParaRPr lang="en-US" dirty="0"/>
          </a:p>
        </p:txBody>
      </p:sp>
      <p:sp>
        <p:nvSpPr>
          <p:cNvPr id="7" name="Footer Placeholder 6">
            <a:extLst>
              <a:ext uri="{FF2B5EF4-FFF2-40B4-BE49-F238E27FC236}">
                <a16:creationId xmlns:a16="http://schemas.microsoft.com/office/drawing/2014/main" id="{78F274C0-97D3-4ED0-97E5-1031FA2F56FF}"/>
              </a:ext>
            </a:extLst>
          </p:cNvPr>
          <p:cNvSpPr>
            <a:spLocks noGrp="1"/>
          </p:cNvSpPr>
          <p:nvPr>
            <p:ph type="ftr" sz="quarter" idx="11"/>
          </p:nvPr>
        </p:nvSpPr>
        <p:spPr/>
        <p:txBody>
          <a:bodyPr/>
          <a:lstStyle/>
          <a:p>
            <a:r>
              <a:rPr lang="en-US" dirty="0"/>
              <a:t>environment</a:t>
            </a:r>
          </a:p>
          <a:p>
            <a:endParaRPr lang="en-US" dirty="0"/>
          </a:p>
        </p:txBody>
      </p:sp>
      <p:pic>
        <p:nvPicPr>
          <p:cNvPr id="9" name="Picture 8" descr="A picture containing text, sign, outdoor, bin&#10;&#10;Description automatically generated">
            <a:extLst>
              <a:ext uri="{FF2B5EF4-FFF2-40B4-BE49-F238E27FC236}">
                <a16:creationId xmlns:a16="http://schemas.microsoft.com/office/drawing/2014/main" id="{D8E4D3D4-C7DD-4388-961D-42A1899A4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16" y="1770126"/>
            <a:ext cx="1828800" cy="267004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D1FD45-3783-4CD8-9282-C9EE52E67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40" y="3648879"/>
            <a:ext cx="1828800" cy="2459736"/>
          </a:xfrm>
          <a:prstGeom prst="rect">
            <a:avLst/>
          </a:prstGeom>
        </p:spPr>
      </p:pic>
      <p:pic>
        <p:nvPicPr>
          <p:cNvPr id="13" name="Picture 12" descr="Text&#10;&#10;Description automatically generated with low confidence">
            <a:extLst>
              <a:ext uri="{FF2B5EF4-FFF2-40B4-BE49-F238E27FC236}">
                <a16:creationId xmlns:a16="http://schemas.microsoft.com/office/drawing/2014/main" id="{483DB061-5072-4BCE-9294-2F07ACD72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3115" y="3428999"/>
            <a:ext cx="3055569" cy="3025014"/>
          </a:xfrm>
          <a:prstGeom prst="rect">
            <a:avLst/>
          </a:prstGeom>
        </p:spPr>
      </p:pic>
      <p:pic>
        <p:nvPicPr>
          <p:cNvPr id="15" name="Picture 14" descr="Text, letter&#10;&#10;Description automatically generated">
            <a:extLst>
              <a:ext uri="{FF2B5EF4-FFF2-40B4-BE49-F238E27FC236}">
                <a16:creationId xmlns:a16="http://schemas.microsoft.com/office/drawing/2014/main" id="{EAE8E801-701A-4566-B1DC-EB04D4570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6135" y="831426"/>
            <a:ext cx="2540000" cy="3213100"/>
          </a:xfrm>
          <a:prstGeom prst="rect">
            <a:avLst/>
          </a:prstGeom>
        </p:spPr>
      </p:pic>
      <p:pic>
        <p:nvPicPr>
          <p:cNvPr id="17" name="Picture 16" descr="A picture containing text, reptile, turtle&#10;&#10;Description automatically generated">
            <a:extLst>
              <a:ext uri="{FF2B5EF4-FFF2-40B4-BE49-F238E27FC236}">
                <a16:creationId xmlns:a16="http://schemas.microsoft.com/office/drawing/2014/main" id="{124DD03F-486D-48F5-82E3-9DA234537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175" y="2027991"/>
            <a:ext cx="1952625" cy="2802017"/>
          </a:xfrm>
          <a:prstGeom prst="rect">
            <a:avLst/>
          </a:prstGeom>
        </p:spPr>
      </p:pic>
    </p:spTree>
    <p:extLst>
      <p:ext uri="{BB962C8B-B14F-4D97-AF65-F5344CB8AC3E}">
        <p14:creationId xmlns:p14="http://schemas.microsoft.com/office/powerpoint/2010/main" val="30067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505EA-A93B-423F-85C1-9ADD521C4111}"/>
              </a:ext>
            </a:extLst>
          </p:cNvPr>
          <p:cNvSpPr>
            <a:spLocks noGrp="1"/>
          </p:cNvSpPr>
          <p:nvPr>
            <p:ph type="sldNum" sz="quarter" idx="12"/>
          </p:nvPr>
        </p:nvSpPr>
        <p:spPr/>
        <p:txBody>
          <a:bodyPr/>
          <a:lstStyle/>
          <a:p>
            <a:fld id="{9CD8D479-8942-46E8-A226-A4E01F7A105C}" type="slidenum">
              <a:rPr lang="en-GB" smtClean="0"/>
              <a:t>13</a:t>
            </a:fld>
            <a:endParaRPr lang="en-GB"/>
          </a:p>
        </p:txBody>
      </p:sp>
      <p:sp>
        <p:nvSpPr>
          <p:cNvPr id="6" name="Date Placeholder 5">
            <a:extLst>
              <a:ext uri="{FF2B5EF4-FFF2-40B4-BE49-F238E27FC236}">
                <a16:creationId xmlns:a16="http://schemas.microsoft.com/office/drawing/2014/main" id="{7F7A180E-F9CF-451E-93A9-026A52D9A8F5}"/>
              </a:ext>
            </a:extLst>
          </p:cNvPr>
          <p:cNvSpPr>
            <a:spLocks noGrp="1"/>
          </p:cNvSpPr>
          <p:nvPr>
            <p:ph type="dt" sz="half" idx="10"/>
          </p:nvPr>
        </p:nvSpPr>
        <p:spPr/>
        <p:txBody>
          <a:bodyPr/>
          <a:lstStyle/>
          <a:p>
            <a:fld id="{93A66BA0-BF77-43AC-894A-20AD8220B887}" type="datetime1">
              <a:rPr lang="en-US" smtClean="0"/>
              <a:pPr/>
              <a:t>1/20/2021</a:t>
            </a:fld>
            <a:endParaRPr lang="en-US" dirty="0"/>
          </a:p>
        </p:txBody>
      </p:sp>
      <p:sp>
        <p:nvSpPr>
          <p:cNvPr id="7" name="Footer Placeholder 6">
            <a:extLst>
              <a:ext uri="{FF2B5EF4-FFF2-40B4-BE49-F238E27FC236}">
                <a16:creationId xmlns:a16="http://schemas.microsoft.com/office/drawing/2014/main" id="{C1757DAF-64D4-4ACF-BAEB-6C4A3A8659F2}"/>
              </a:ext>
            </a:extLst>
          </p:cNvPr>
          <p:cNvSpPr>
            <a:spLocks noGrp="1"/>
          </p:cNvSpPr>
          <p:nvPr>
            <p:ph type="ftr" sz="quarter" idx="11"/>
          </p:nvPr>
        </p:nvSpPr>
        <p:spPr/>
        <p:txBody>
          <a:bodyPr/>
          <a:lstStyle/>
          <a:p>
            <a:r>
              <a:rPr lang="en-US" dirty="0"/>
              <a:t>environment</a:t>
            </a:r>
          </a:p>
          <a:p>
            <a:endParaRPr lang="en-US" dirty="0"/>
          </a:p>
        </p:txBody>
      </p:sp>
      <p:pic>
        <p:nvPicPr>
          <p:cNvPr id="10" name="Picture 9">
            <a:extLst>
              <a:ext uri="{FF2B5EF4-FFF2-40B4-BE49-F238E27FC236}">
                <a16:creationId xmlns:a16="http://schemas.microsoft.com/office/drawing/2014/main" id="{57E8EB21-53E3-48E1-A608-E283D467F914}"/>
              </a:ext>
            </a:extLst>
          </p:cNvPr>
          <p:cNvPicPr>
            <a:picLocks noChangeAspect="1"/>
          </p:cNvPicPr>
          <p:nvPr/>
        </p:nvPicPr>
        <p:blipFill>
          <a:blip r:embed="rId2"/>
          <a:stretch>
            <a:fillRect/>
          </a:stretch>
        </p:blipFill>
        <p:spPr>
          <a:xfrm>
            <a:off x="723900" y="804875"/>
            <a:ext cx="3726180" cy="5067605"/>
          </a:xfrm>
          <a:prstGeom prst="rect">
            <a:avLst/>
          </a:prstGeom>
        </p:spPr>
      </p:pic>
      <p:sp>
        <p:nvSpPr>
          <p:cNvPr id="12" name="TextBox 11">
            <a:extLst>
              <a:ext uri="{FF2B5EF4-FFF2-40B4-BE49-F238E27FC236}">
                <a16:creationId xmlns:a16="http://schemas.microsoft.com/office/drawing/2014/main" id="{BF9A808C-8650-4A65-A754-A4A11A7C5E44}"/>
              </a:ext>
            </a:extLst>
          </p:cNvPr>
          <p:cNvSpPr txBox="1"/>
          <p:nvPr/>
        </p:nvSpPr>
        <p:spPr>
          <a:xfrm>
            <a:off x="4810125" y="663703"/>
            <a:ext cx="6096000" cy="4893647"/>
          </a:xfrm>
          <a:prstGeom prst="rect">
            <a:avLst/>
          </a:prstGeom>
          <a:noFill/>
        </p:spPr>
        <p:txBody>
          <a:bodyPr wrap="square">
            <a:spAutoFit/>
          </a:bodyPr>
          <a:lstStyle/>
          <a:p>
            <a:r>
              <a:rPr lang="en-GB" sz="2400" dirty="0"/>
              <a:t>Where does the food we eat come from? What are the working conditions like for people who form part of the supply chain for the world's food industry? What impact do food choices have on our lives and on the environment - both in terms of what we eat and the food we waste? How can we improve our lives and those of others with the things we buy? This book aims to answer these questions.</a:t>
            </a:r>
          </a:p>
          <a:p>
            <a:endParaRPr lang="en-GB" sz="2400" dirty="0"/>
          </a:p>
          <a:p>
            <a:r>
              <a:rPr lang="en-GB" sz="2400" dirty="0">
                <a:hlinkClick r:id="rId3"/>
              </a:rPr>
              <a:t>So, how much does a burger cost? </a:t>
            </a:r>
            <a:endParaRPr lang="en-GB" sz="2400" dirty="0"/>
          </a:p>
          <a:p>
            <a:endParaRPr lang="en-GB" sz="2400" dirty="0"/>
          </a:p>
          <a:p>
            <a:r>
              <a:rPr lang="en-GB" sz="2400" dirty="0"/>
              <a:t>Other titles in the series include:</a:t>
            </a:r>
          </a:p>
        </p:txBody>
      </p:sp>
      <p:pic>
        <p:nvPicPr>
          <p:cNvPr id="14" name="Picture 13" descr="Text&#10;&#10;Description automatically generated">
            <a:extLst>
              <a:ext uri="{FF2B5EF4-FFF2-40B4-BE49-F238E27FC236}">
                <a16:creationId xmlns:a16="http://schemas.microsoft.com/office/drawing/2014/main" id="{C835EB4C-10C3-4846-BF56-3CBE50960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465" y="4829175"/>
            <a:ext cx="1194285" cy="1618256"/>
          </a:xfrm>
          <a:prstGeom prst="rect">
            <a:avLst/>
          </a:prstGeom>
        </p:spPr>
      </p:pic>
    </p:spTree>
    <p:extLst>
      <p:ext uri="{BB962C8B-B14F-4D97-AF65-F5344CB8AC3E}">
        <p14:creationId xmlns:p14="http://schemas.microsoft.com/office/powerpoint/2010/main" val="40911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0DDCA8-42B8-4AF2-864A-1F63B12D54CB}"/>
              </a:ext>
            </a:extLst>
          </p:cNvPr>
          <p:cNvSpPr>
            <a:spLocks noGrp="1"/>
          </p:cNvSpPr>
          <p:nvPr>
            <p:ph type="sldNum" sz="quarter" idx="12"/>
          </p:nvPr>
        </p:nvSpPr>
        <p:spPr/>
        <p:txBody>
          <a:bodyPr/>
          <a:lstStyle/>
          <a:p>
            <a:fld id="{9CD8D479-8942-46E8-A226-A4E01F7A105C}" type="slidenum">
              <a:rPr lang="en-GB" smtClean="0"/>
              <a:t>14</a:t>
            </a:fld>
            <a:endParaRPr lang="en-GB"/>
          </a:p>
        </p:txBody>
      </p:sp>
      <p:sp>
        <p:nvSpPr>
          <p:cNvPr id="3" name="Date Placeholder 2">
            <a:extLst>
              <a:ext uri="{FF2B5EF4-FFF2-40B4-BE49-F238E27FC236}">
                <a16:creationId xmlns:a16="http://schemas.microsoft.com/office/drawing/2014/main" id="{48CD9E64-8AB2-4D80-B7E6-D4DE445DB801}"/>
              </a:ext>
            </a:extLst>
          </p:cNvPr>
          <p:cNvSpPr>
            <a:spLocks noGrp="1"/>
          </p:cNvSpPr>
          <p:nvPr>
            <p:ph type="dt" sz="half" idx="10"/>
          </p:nvPr>
        </p:nvSpPr>
        <p:spPr/>
        <p:txBody>
          <a:bodyPr/>
          <a:lstStyle/>
          <a:p>
            <a:fld id="{C81B9673-AC7F-4F1F-84E4-F0E5EAAE106D}" type="datetime1">
              <a:rPr lang="en-US" smtClean="0"/>
              <a:pPr/>
              <a:t>1/20/2021</a:t>
            </a:fld>
            <a:endParaRPr lang="en-US" dirty="0"/>
          </a:p>
        </p:txBody>
      </p:sp>
      <p:sp>
        <p:nvSpPr>
          <p:cNvPr id="4" name="Footer Placeholder 3">
            <a:extLst>
              <a:ext uri="{FF2B5EF4-FFF2-40B4-BE49-F238E27FC236}">
                <a16:creationId xmlns:a16="http://schemas.microsoft.com/office/drawing/2014/main" id="{5F4C5E7F-9E56-4279-9BF2-13A0C7A4183E}"/>
              </a:ext>
            </a:extLst>
          </p:cNvPr>
          <p:cNvSpPr>
            <a:spLocks noGrp="1"/>
          </p:cNvSpPr>
          <p:nvPr>
            <p:ph type="ftr" sz="quarter" idx="11"/>
          </p:nvPr>
        </p:nvSpPr>
        <p:spPr/>
        <p:txBody>
          <a:bodyPr/>
          <a:lstStyle/>
          <a:p>
            <a:r>
              <a:rPr lang="en-US" dirty="0"/>
              <a:t>environment</a:t>
            </a:r>
          </a:p>
          <a:p>
            <a:endParaRPr lang="en-US" dirty="0"/>
          </a:p>
        </p:txBody>
      </p:sp>
      <p:pic>
        <p:nvPicPr>
          <p:cNvPr id="7" name="Picture 6">
            <a:extLst>
              <a:ext uri="{FF2B5EF4-FFF2-40B4-BE49-F238E27FC236}">
                <a16:creationId xmlns:a16="http://schemas.microsoft.com/office/drawing/2014/main" id="{CC346459-DC24-4BE2-A8D9-B3D14DA83DE8}"/>
              </a:ext>
            </a:extLst>
          </p:cNvPr>
          <p:cNvPicPr>
            <a:picLocks noChangeAspect="1"/>
          </p:cNvPicPr>
          <p:nvPr/>
        </p:nvPicPr>
        <p:blipFill>
          <a:blip r:embed="rId2"/>
          <a:stretch>
            <a:fillRect/>
          </a:stretch>
        </p:blipFill>
        <p:spPr>
          <a:xfrm>
            <a:off x="196215" y="199644"/>
            <a:ext cx="3431540" cy="4581106"/>
          </a:xfrm>
          <a:prstGeom prst="rect">
            <a:avLst/>
          </a:prstGeom>
        </p:spPr>
      </p:pic>
      <p:pic>
        <p:nvPicPr>
          <p:cNvPr id="9" name="Picture 8" descr="Text, letter&#10;&#10;Description automatically generated">
            <a:extLst>
              <a:ext uri="{FF2B5EF4-FFF2-40B4-BE49-F238E27FC236}">
                <a16:creationId xmlns:a16="http://schemas.microsoft.com/office/drawing/2014/main" id="{0F57D8E1-7AAC-4678-9A61-69EF798C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340" y="199644"/>
            <a:ext cx="2092960" cy="3034792"/>
          </a:xfrm>
          <a:prstGeom prst="rect">
            <a:avLst/>
          </a:prstGeom>
        </p:spPr>
      </p:pic>
      <p:pic>
        <p:nvPicPr>
          <p:cNvPr id="11" name="Picture 10" descr="A picture containing text, toy&#10;&#10;Description automatically generated">
            <a:extLst>
              <a:ext uri="{FF2B5EF4-FFF2-40B4-BE49-F238E27FC236}">
                <a16:creationId xmlns:a16="http://schemas.microsoft.com/office/drawing/2014/main" id="{E2B8840F-3FA4-434A-A6C7-1FC70C786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865" y="2510314"/>
            <a:ext cx="3105150" cy="3810000"/>
          </a:xfrm>
          <a:prstGeom prst="rect">
            <a:avLst/>
          </a:prstGeom>
        </p:spPr>
      </p:pic>
      <p:pic>
        <p:nvPicPr>
          <p:cNvPr id="1026" name="Picture 2">
            <a:extLst>
              <a:ext uri="{FF2B5EF4-FFF2-40B4-BE49-F238E27FC236}">
                <a16:creationId xmlns:a16="http://schemas.microsoft.com/office/drawing/2014/main" id="{CF2792AF-79B4-43BE-B2A2-EF677D43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755" y="875348"/>
            <a:ext cx="1895475" cy="2790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AA48B0-B133-4904-B951-CB1379E8A82A}"/>
              </a:ext>
            </a:extLst>
          </p:cNvPr>
          <p:cNvSpPr txBox="1"/>
          <p:nvPr/>
        </p:nvSpPr>
        <p:spPr>
          <a:xfrm>
            <a:off x="314960" y="5242560"/>
            <a:ext cx="5547360" cy="584775"/>
          </a:xfrm>
          <a:prstGeom prst="rect">
            <a:avLst/>
          </a:prstGeom>
          <a:noFill/>
        </p:spPr>
        <p:txBody>
          <a:bodyPr wrap="square" rtlCol="0">
            <a:spAutoFit/>
          </a:bodyPr>
          <a:lstStyle/>
          <a:p>
            <a:r>
              <a:rPr lang="en-GB" sz="3200" b="1" dirty="0"/>
              <a:t>People who make a difference</a:t>
            </a:r>
            <a:r>
              <a:rPr lang="en-GB" dirty="0"/>
              <a:t>:</a:t>
            </a:r>
          </a:p>
        </p:txBody>
      </p:sp>
      <p:sp>
        <p:nvSpPr>
          <p:cNvPr id="13" name="TextBox 12">
            <a:extLst>
              <a:ext uri="{FF2B5EF4-FFF2-40B4-BE49-F238E27FC236}">
                <a16:creationId xmlns:a16="http://schemas.microsoft.com/office/drawing/2014/main" id="{88631B8E-0ABF-4479-8088-542BD074E7D8}"/>
              </a:ext>
            </a:extLst>
          </p:cNvPr>
          <p:cNvSpPr txBox="1"/>
          <p:nvPr/>
        </p:nvSpPr>
        <p:spPr>
          <a:xfrm>
            <a:off x="7286625" y="514350"/>
            <a:ext cx="2352675" cy="369332"/>
          </a:xfrm>
          <a:prstGeom prst="rect">
            <a:avLst/>
          </a:prstGeom>
          <a:noFill/>
        </p:spPr>
        <p:txBody>
          <a:bodyPr wrap="square" rtlCol="0">
            <a:spAutoFit/>
          </a:bodyPr>
          <a:lstStyle/>
          <a:p>
            <a:r>
              <a:rPr lang="en-GB" dirty="0">
                <a:hlinkClick r:id="rId6"/>
              </a:rPr>
              <a:t>“You have stolen…</a:t>
            </a:r>
            <a:endParaRPr lang="en-GB" dirty="0"/>
          </a:p>
        </p:txBody>
      </p:sp>
      <p:sp>
        <p:nvSpPr>
          <p:cNvPr id="14" name="TextBox 13">
            <a:extLst>
              <a:ext uri="{FF2B5EF4-FFF2-40B4-BE49-F238E27FC236}">
                <a16:creationId xmlns:a16="http://schemas.microsoft.com/office/drawing/2014/main" id="{BCF8E73C-7696-4CC6-8EA7-25E8A40E2E48}"/>
              </a:ext>
            </a:extLst>
          </p:cNvPr>
          <p:cNvSpPr txBox="1"/>
          <p:nvPr/>
        </p:nvSpPr>
        <p:spPr>
          <a:xfrm>
            <a:off x="10420350" y="4257675"/>
            <a:ext cx="1575435" cy="646331"/>
          </a:xfrm>
          <a:prstGeom prst="rect">
            <a:avLst/>
          </a:prstGeom>
          <a:noFill/>
        </p:spPr>
        <p:txBody>
          <a:bodyPr wrap="square" rtlCol="0">
            <a:spAutoFit/>
          </a:bodyPr>
          <a:lstStyle/>
          <a:p>
            <a:r>
              <a:rPr lang="en-GB" dirty="0">
                <a:hlinkClick r:id="rId7"/>
              </a:rPr>
              <a:t>Fun with David</a:t>
            </a:r>
            <a:endParaRPr lang="en-GB" dirty="0"/>
          </a:p>
        </p:txBody>
      </p:sp>
    </p:spTree>
    <p:extLst>
      <p:ext uri="{BB962C8B-B14F-4D97-AF65-F5344CB8AC3E}">
        <p14:creationId xmlns:p14="http://schemas.microsoft.com/office/powerpoint/2010/main" val="30381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F9BC7-C573-4E09-A537-5EE6272F7663}"/>
              </a:ext>
            </a:extLst>
          </p:cNvPr>
          <p:cNvSpPr>
            <a:spLocks noGrp="1"/>
          </p:cNvSpPr>
          <p:nvPr>
            <p:ph type="sldNum" sz="quarter" idx="12"/>
          </p:nvPr>
        </p:nvSpPr>
        <p:spPr/>
        <p:txBody>
          <a:bodyPr/>
          <a:lstStyle/>
          <a:p>
            <a:fld id="{9CD8D479-8942-46E8-A226-A4E01F7A105C}" type="slidenum">
              <a:rPr lang="en-GB" smtClean="0"/>
              <a:t>15</a:t>
            </a:fld>
            <a:endParaRPr lang="en-GB"/>
          </a:p>
        </p:txBody>
      </p:sp>
      <p:sp>
        <p:nvSpPr>
          <p:cNvPr id="3" name="Date Placeholder 2">
            <a:extLst>
              <a:ext uri="{FF2B5EF4-FFF2-40B4-BE49-F238E27FC236}">
                <a16:creationId xmlns:a16="http://schemas.microsoft.com/office/drawing/2014/main" id="{4BCEF2B5-A820-4A32-8381-F5AE6C75238B}"/>
              </a:ext>
            </a:extLst>
          </p:cNvPr>
          <p:cNvSpPr>
            <a:spLocks noGrp="1"/>
          </p:cNvSpPr>
          <p:nvPr>
            <p:ph type="dt" sz="half" idx="10"/>
          </p:nvPr>
        </p:nvSpPr>
        <p:spPr/>
        <p:txBody>
          <a:bodyPr/>
          <a:lstStyle/>
          <a:p>
            <a:fld id="{C81B9673-AC7F-4F1F-84E4-F0E5EAAE106D}" type="datetime1">
              <a:rPr lang="en-US" smtClean="0"/>
              <a:pPr/>
              <a:t>1/20/2021</a:t>
            </a:fld>
            <a:endParaRPr lang="en-US" dirty="0"/>
          </a:p>
        </p:txBody>
      </p:sp>
      <p:sp>
        <p:nvSpPr>
          <p:cNvPr id="4" name="Footer Placeholder 3">
            <a:extLst>
              <a:ext uri="{FF2B5EF4-FFF2-40B4-BE49-F238E27FC236}">
                <a16:creationId xmlns:a16="http://schemas.microsoft.com/office/drawing/2014/main" id="{6D4F1F75-E8BA-4F59-88CF-AAE4D8CAC4DE}"/>
              </a:ext>
            </a:extLst>
          </p:cNvPr>
          <p:cNvSpPr>
            <a:spLocks noGrp="1"/>
          </p:cNvSpPr>
          <p:nvPr>
            <p:ph type="ftr" sz="quarter" idx="11"/>
          </p:nvPr>
        </p:nvSpPr>
        <p:spPr/>
        <p:txBody>
          <a:bodyPr/>
          <a:lstStyle/>
          <a:p>
            <a:r>
              <a:rPr lang="en-US"/>
              <a:t>Add a footer</a:t>
            </a:r>
            <a:endParaRPr lang="en-US" dirty="0"/>
          </a:p>
        </p:txBody>
      </p:sp>
      <p:sp>
        <p:nvSpPr>
          <p:cNvPr id="9" name="Rectangle: Rounded Corners 8">
            <a:extLst>
              <a:ext uri="{FF2B5EF4-FFF2-40B4-BE49-F238E27FC236}">
                <a16:creationId xmlns:a16="http://schemas.microsoft.com/office/drawing/2014/main" id="{C79700CE-D08E-44A3-844F-73981C9555BF}"/>
              </a:ext>
            </a:extLst>
          </p:cNvPr>
          <p:cNvSpPr/>
          <p:nvPr/>
        </p:nvSpPr>
        <p:spPr>
          <a:xfrm>
            <a:off x="132080" y="335280"/>
            <a:ext cx="4307840" cy="6294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DB1400F9-10AB-43E6-8A2E-10C720BF8C10}"/>
              </a:ext>
            </a:extLst>
          </p:cNvPr>
          <p:cNvSpPr txBox="1"/>
          <p:nvPr/>
        </p:nvSpPr>
        <p:spPr>
          <a:xfrm>
            <a:off x="205201" y="681722"/>
            <a:ext cx="4234719" cy="923330"/>
          </a:xfrm>
          <a:prstGeom prst="rect">
            <a:avLst/>
          </a:prstGeom>
          <a:noFill/>
        </p:spPr>
        <p:txBody>
          <a:bodyPr wrap="square">
            <a:spAutoFit/>
          </a:bodyPr>
          <a:lstStyle/>
          <a:p>
            <a:pPr algn="ctr"/>
            <a:r>
              <a:rPr lang="en-GB" dirty="0"/>
              <a:t>Have you ever wondered what went wrong when inventions, structures and technology failed spectacularly?</a:t>
            </a:r>
          </a:p>
        </p:txBody>
      </p:sp>
      <p:pic>
        <p:nvPicPr>
          <p:cNvPr id="8" name="Picture 7" descr="A screenshot of a video game&#10;&#10;Description automatically generated">
            <a:extLst>
              <a:ext uri="{FF2B5EF4-FFF2-40B4-BE49-F238E27FC236}">
                <a16:creationId xmlns:a16="http://schemas.microsoft.com/office/drawing/2014/main" id="{56C0E0E1-6179-4529-BE1E-69FE35E0C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47825"/>
            <a:ext cx="3352800" cy="4752975"/>
          </a:xfrm>
          <a:prstGeom prst="rect">
            <a:avLst/>
          </a:prstGeom>
        </p:spPr>
      </p:pic>
      <p:sp>
        <p:nvSpPr>
          <p:cNvPr id="10" name="Rectangle: Rounded Corners 9">
            <a:extLst>
              <a:ext uri="{FF2B5EF4-FFF2-40B4-BE49-F238E27FC236}">
                <a16:creationId xmlns:a16="http://schemas.microsoft.com/office/drawing/2014/main" id="{73B91494-B29B-422C-8764-5C5528659DA7}"/>
              </a:ext>
            </a:extLst>
          </p:cNvPr>
          <p:cNvSpPr/>
          <p:nvPr/>
        </p:nvSpPr>
        <p:spPr>
          <a:xfrm>
            <a:off x="6724649" y="220980"/>
            <a:ext cx="5262149" cy="6294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2" name="Picture 11" descr="A picture containing graphical user interface&#10;&#10;Description automatically generated">
            <a:extLst>
              <a:ext uri="{FF2B5EF4-FFF2-40B4-BE49-F238E27FC236}">
                <a16:creationId xmlns:a16="http://schemas.microsoft.com/office/drawing/2014/main" id="{14C313A4-2008-4B95-B0C9-475FBAC5A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105" y="2318326"/>
            <a:ext cx="2952750" cy="4178141"/>
          </a:xfrm>
          <a:prstGeom prst="rect">
            <a:avLst/>
          </a:prstGeom>
        </p:spPr>
      </p:pic>
      <p:sp>
        <p:nvSpPr>
          <p:cNvPr id="14" name="TextBox 13">
            <a:extLst>
              <a:ext uri="{FF2B5EF4-FFF2-40B4-BE49-F238E27FC236}">
                <a16:creationId xmlns:a16="http://schemas.microsoft.com/office/drawing/2014/main" id="{FE8066B9-9CF1-4A7F-B07F-06BDFC917826}"/>
              </a:ext>
            </a:extLst>
          </p:cNvPr>
          <p:cNvSpPr txBox="1"/>
          <p:nvPr/>
        </p:nvSpPr>
        <p:spPr>
          <a:xfrm>
            <a:off x="6988760" y="506850"/>
            <a:ext cx="4733925" cy="1754326"/>
          </a:xfrm>
          <a:prstGeom prst="rect">
            <a:avLst/>
          </a:prstGeom>
          <a:noFill/>
        </p:spPr>
        <p:txBody>
          <a:bodyPr wrap="square">
            <a:spAutoFit/>
          </a:bodyPr>
          <a:lstStyle/>
          <a:p>
            <a:pPr algn="ctr"/>
            <a:r>
              <a:rPr lang="en-GB" dirty="0"/>
              <a:t>While trends show that we are making the effort to living greener lives, the problem of pollution has not gone away, with the UK dumping more waste into landfill than any other EU country. Will our environmental legacy survive? This book explores the issues involved.</a:t>
            </a:r>
          </a:p>
        </p:txBody>
      </p:sp>
    </p:spTree>
    <p:extLst>
      <p:ext uri="{BB962C8B-B14F-4D97-AF65-F5344CB8AC3E}">
        <p14:creationId xmlns:p14="http://schemas.microsoft.com/office/powerpoint/2010/main" val="34228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A8E2F-2347-4323-9020-DA24549DB333}"/>
              </a:ext>
            </a:extLst>
          </p:cNvPr>
          <p:cNvSpPr>
            <a:spLocks noGrp="1"/>
          </p:cNvSpPr>
          <p:nvPr>
            <p:ph type="sldNum" sz="quarter" idx="12"/>
          </p:nvPr>
        </p:nvSpPr>
        <p:spPr/>
        <p:txBody>
          <a:bodyPr/>
          <a:lstStyle/>
          <a:p>
            <a:fld id="{9CD8D479-8942-46E8-A226-A4E01F7A105C}" type="slidenum">
              <a:rPr lang="en-GB" smtClean="0"/>
              <a:t>16</a:t>
            </a:fld>
            <a:endParaRPr lang="en-GB"/>
          </a:p>
        </p:txBody>
      </p:sp>
      <p:sp>
        <p:nvSpPr>
          <p:cNvPr id="3" name="Date Placeholder 2">
            <a:extLst>
              <a:ext uri="{FF2B5EF4-FFF2-40B4-BE49-F238E27FC236}">
                <a16:creationId xmlns:a16="http://schemas.microsoft.com/office/drawing/2014/main" id="{B9C1A4E0-3EE5-4BAF-A650-5CAE6B77C614}"/>
              </a:ext>
            </a:extLst>
          </p:cNvPr>
          <p:cNvSpPr>
            <a:spLocks noGrp="1"/>
          </p:cNvSpPr>
          <p:nvPr>
            <p:ph type="dt" sz="half" idx="10"/>
          </p:nvPr>
        </p:nvSpPr>
        <p:spPr/>
        <p:txBody>
          <a:bodyPr/>
          <a:lstStyle/>
          <a:p>
            <a:fld id="{C81B9673-AC7F-4F1F-84E4-F0E5EAAE106D}" type="datetime1">
              <a:rPr lang="en-US" smtClean="0"/>
              <a:pPr/>
              <a:t>1/20/2021</a:t>
            </a:fld>
            <a:endParaRPr lang="en-US" dirty="0"/>
          </a:p>
        </p:txBody>
      </p:sp>
      <p:sp>
        <p:nvSpPr>
          <p:cNvPr id="4" name="Footer Placeholder 3">
            <a:extLst>
              <a:ext uri="{FF2B5EF4-FFF2-40B4-BE49-F238E27FC236}">
                <a16:creationId xmlns:a16="http://schemas.microsoft.com/office/drawing/2014/main" id="{AF0811C0-2897-4B57-8CE3-E34A5C0F03D3}"/>
              </a:ext>
            </a:extLst>
          </p:cNvPr>
          <p:cNvSpPr>
            <a:spLocks noGrp="1"/>
          </p:cNvSpPr>
          <p:nvPr>
            <p:ph type="ftr" sz="quarter" idx="11"/>
          </p:nvPr>
        </p:nvSpPr>
        <p:spPr/>
        <p:txBody>
          <a:bodyPr/>
          <a:lstStyle/>
          <a:p>
            <a:r>
              <a:rPr lang="en-US" dirty="0"/>
              <a:t>bananas</a:t>
            </a:r>
          </a:p>
        </p:txBody>
      </p:sp>
      <p:pic>
        <p:nvPicPr>
          <p:cNvPr id="6" name="Picture 5" descr="Shape&#10;&#10;Description automatically generated">
            <a:extLst>
              <a:ext uri="{FF2B5EF4-FFF2-40B4-BE49-F238E27FC236}">
                <a16:creationId xmlns:a16="http://schemas.microsoft.com/office/drawing/2014/main" id="{9C088F7B-1B48-4EE7-BA7F-249F4BB2C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259486"/>
            <a:ext cx="3759601" cy="5714594"/>
          </a:xfrm>
          <a:prstGeom prst="rect">
            <a:avLst/>
          </a:prstGeom>
        </p:spPr>
      </p:pic>
      <p:sp>
        <p:nvSpPr>
          <p:cNvPr id="8" name="TextBox 7">
            <a:extLst>
              <a:ext uri="{FF2B5EF4-FFF2-40B4-BE49-F238E27FC236}">
                <a16:creationId xmlns:a16="http://schemas.microsoft.com/office/drawing/2014/main" id="{6EF802D5-60A3-40D6-9686-607050E49537}"/>
              </a:ext>
            </a:extLst>
          </p:cNvPr>
          <p:cNvSpPr txBox="1"/>
          <p:nvPr/>
        </p:nvSpPr>
        <p:spPr>
          <a:xfrm>
            <a:off x="5048250" y="2426315"/>
            <a:ext cx="6096000" cy="2246769"/>
          </a:xfrm>
          <a:prstGeom prst="rect">
            <a:avLst/>
          </a:prstGeom>
          <a:noFill/>
        </p:spPr>
        <p:txBody>
          <a:bodyPr wrap="square">
            <a:spAutoFit/>
          </a:bodyPr>
          <a:lstStyle/>
          <a:p>
            <a:r>
              <a:rPr lang="en-GB" sz="2800" dirty="0"/>
              <a:t>Part popular science, part green-lifestyle guide, 'How Bad are Bananas?' provides the facts we need to make carbon-savvy purchases and lifestyle decisions. Listen to the podcast </a:t>
            </a:r>
            <a:r>
              <a:rPr lang="en-GB" sz="2800" dirty="0">
                <a:hlinkClick r:id="rId3"/>
              </a:rPr>
              <a:t>here</a:t>
            </a:r>
            <a:endParaRPr lang="en-GB" sz="2800" dirty="0"/>
          </a:p>
        </p:txBody>
      </p:sp>
    </p:spTree>
    <p:extLst>
      <p:ext uri="{BB962C8B-B14F-4D97-AF65-F5344CB8AC3E}">
        <p14:creationId xmlns:p14="http://schemas.microsoft.com/office/powerpoint/2010/main" val="23920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F8206-00E9-45BE-BA11-5BB8DE6F7127}"/>
              </a:ext>
            </a:extLst>
          </p:cNvPr>
          <p:cNvSpPr>
            <a:spLocks noGrp="1"/>
          </p:cNvSpPr>
          <p:nvPr>
            <p:ph type="sldNum" sz="quarter" idx="12"/>
          </p:nvPr>
        </p:nvSpPr>
        <p:spPr/>
        <p:txBody>
          <a:bodyPr/>
          <a:lstStyle/>
          <a:p>
            <a:fld id="{9CD8D479-8942-46E8-A226-A4E01F7A105C}" type="slidenum">
              <a:rPr lang="en-GB" smtClean="0"/>
              <a:t>17</a:t>
            </a:fld>
            <a:endParaRPr lang="en-GB"/>
          </a:p>
        </p:txBody>
      </p:sp>
      <p:sp>
        <p:nvSpPr>
          <p:cNvPr id="3" name="Date Placeholder 2">
            <a:extLst>
              <a:ext uri="{FF2B5EF4-FFF2-40B4-BE49-F238E27FC236}">
                <a16:creationId xmlns:a16="http://schemas.microsoft.com/office/drawing/2014/main" id="{AC3347DC-8A57-4857-A31D-28492F432537}"/>
              </a:ext>
            </a:extLst>
          </p:cNvPr>
          <p:cNvSpPr>
            <a:spLocks noGrp="1"/>
          </p:cNvSpPr>
          <p:nvPr>
            <p:ph type="dt" sz="half" idx="10"/>
          </p:nvPr>
        </p:nvSpPr>
        <p:spPr/>
        <p:txBody>
          <a:bodyPr/>
          <a:lstStyle/>
          <a:p>
            <a:fld id="{C81B9673-AC7F-4F1F-84E4-F0E5EAAE106D}" type="datetime1">
              <a:rPr lang="en-US" smtClean="0"/>
              <a:pPr/>
              <a:t>1/20/2021</a:t>
            </a:fld>
            <a:endParaRPr lang="en-US" dirty="0"/>
          </a:p>
        </p:txBody>
      </p:sp>
      <p:sp>
        <p:nvSpPr>
          <p:cNvPr id="4" name="Footer Placeholder 3">
            <a:extLst>
              <a:ext uri="{FF2B5EF4-FFF2-40B4-BE49-F238E27FC236}">
                <a16:creationId xmlns:a16="http://schemas.microsoft.com/office/drawing/2014/main" id="{3B4F3C7F-5BAA-4F37-A46D-116CCD4F1CD4}"/>
              </a:ext>
            </a:extLst>
          </p:cNvPr>
          <p:cNvSpPr>
            <a:spLocks noGrp="1"/>
          </p:cNvSpPr>
          <p:nvPr>
            <p:ph type="ftr" sz="quarter" idx="11"/>
          </p:nvPr>
        </p:nvSpPr>
        <p:spPr/>
        <p:txBody>
          <a:bodyPr/>
          <a:lstStyle/>
          <a:p>
            <a:r>
              <a:rPr lang="en-US" dirty="0"/>
              <a:t>Vroom </a:t>
            </a:r>
            <a:r>
              <a:rPr lang="en-US" dirty="0" err="1"/>
              <a:t>vroom</a:t>
            </a:r>
            <a:endParaRPr lang="en-US" dirty="0"/>
          </a:p>
        </p:txBody>
      </p:sp>
      <p:pic>
        <p:nvPicPr>
          <p:cNvPr id="6" name="Picture 5">
            <a:hlinkClick r:id="rId2"/>
            <a:extLst>
              <a:ext uri="{FF2B5EF4-FFF2-40B4-BE49-F238E27FC236}">
                <a16:creationId xmlns:a16="http://schemas.microsoft.com/office/drawing/2014/main" id="{DEE344EB-2CE0-4CC4-8BEC-30778A306F94}"/>
              </a:ext>
            </a:extLst>
          </p:cNvPr>
          <p:cNvPicPr>
            <a:picLocks noChangeAspect="1"/>
          </p:cNvPicPr>
          <p:nvPr/>
        </p:nvPicPr>
        <p:blipFill>
          <a:blip r:embed="rId3"/>
          <a:stretch>
            <a:fillRect/>
          </a:stretch>
        </p:blipFill>
        <p:spPr>
          <a:xfrm>
            <a:off x="2662237" y="1428750"/>
            <a:ext cx="6867525" cy="4000500"/>
          </a:xfrm>
          <a:prstGeom prst="rect">
            <a:avLst/>
          </a:prstGeom>
        </p:spPr>
      </p:pic>
      <p:sp>
        <p:nvSpPr>
          <p:cNvPr id="7" name="TextBox 6">
            <a:extLst>
              <a:ext uri="{FF2B5EF4-FFF2-40B4-BE49-F238E27FC236}">
                <a16:creationId xmlns:a16="http://schemas.microsoft.com/office/drawing/2014/main" id="{E856FFD5-B2AB-4CD8-98E5-C0B943F2D9BC}"/>
              </a:ext>
            </a:extLst>
          </p:cNvPr>
          <p:cNvSpPr txBox="1"/>
          <p:nvPr/>
        </p:nvSpPr>
        <p:spPr>
          <a:xfrm>
            <a:off x="883920" y="447040"/>
            <a:ext cx="10099040" cy="369332"/>
          </a:xfrm>
          <a:prstGeom prst="rect">
            <a:avLst/>
          </a:prstGeom>
          <a:noFill/>
        </p:spPr>
        <p:txBody>
          <a:bodyPr wrap="square" rtlCol="0">
            <a:spAutoFit/>
          </a:bodyPr>
          <a:lstStyle/>
          <a:p>
            <a:pPr algn="ctr"/>
            <a:r>
              <a:rPr lang="en-GB" dirty="0"/>
              <a:t>You might think about getting an electric car to help the environment – click on the image and sing along!</a:t>
            </a:r>
          </a:p>
        </p:txBody>
      </p:sp>
    </p:spTree>
    <p:extLst>
      <p:ext uri="{BB962C8B-B14F-4D97-AF65-F5344CB8AC3E}">
        <p14:creationId xmlns:p14="http://schemas.microsoft.com/office/powerpoint/2010/main" val="3793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herry blossom trees">
            <a:extLst>
              <a:ext uri="{FF2B5EF4-FFF2-40B4-BE49-F238E27FC236}">
                <a16:creationId xmlns:a16="http://schemas.microsoft.com/office/drawing/2014/main" id="{F1653D1B-2455-4F6C-9CD7-7B5A1163F5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600" y="1295400"/>
            <a:ext cx="6629400" cy="6629400"/>
          </a:xfrm>
          <a:prstGeom prst="rect">
            <a:avLst/>
          </a:prstGeom>
        </p:spPr>
      </p:pic>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p:cNvSpPr>
            <a:spLocks noGrp="1"/>
          </p:cNvSpPr>
          <p:nvPr>
            <p:ph type="ftr" sz="quarter" idx="11"/>
          </p:nvPr>
        </p:nvSpPr>
        <p:spPr/>
        <p:txBody>
          <a:bodyPr/>
          <a:lstStyle/>
          <a:p>
            <a:r>
              <a:rPr lang="en-US" dirty="0"/>
              <a:t>environment</a:t>
            </a:r>
          </a:p>
        </p:txBody>
      </p:sp>
      <p:sp>
        <p:nvSpPr>
          <p:cNvPr id="2" name="Title 1"/>
          <p:cNvSpPr>
            <a:spLocks noGrp="1"/>
          </p:cNvSpPr>
          <p:nvPr>
            <p:ph type="title"/>
          </p:nvPr>
        </p:nvSpPr>
        <p:spPr>
          <a:xfrm>
            <a:off x="96484" y="2409687"/>
            <a:ext cx="9371949" cy="1183566"/>
          </a:xfrm>
        </p:spPr>
        <p:txBody>
          <a:bodyPr>
            <a:normAutofit fontScale="90000"/>
          </a:bodyPr>
          <a:lstStyle/>
          <a:p>
            <a:r>
              <a:rPr lang="fr-FR" dirty="0"/>
              <a:t>Resources-</a:t>
            </a:r>
            <a:br>
              <a:rPr lang="fr-FR" dirty="0"/>
            </a:br>
            <a:br>
              <a:rPr lang="fr-FR" dirty="0"/>
            </a:br>
            <a:r>
              <a:rPr lang="fr-FR" dirty="0"/>
              <a:t>fiction – including clifi</a:t>
            </a:r>
            <a:br>
              <a:rPr lang="fr-FR" dirty="0"/>
            </a:br>
            <a:r>
              <a:rPr lang="fr-FR" dirty="0"/>
              <a:t>non-fiction – people and action</a:t>
            </a:r>
            <a:br>
              <a:rPr lang="fr-FR" dirty="0"/>
            </a:br>
            <a:r>
              <a:rPr lang="fr-FR" dirty="0"/>
              <a:t>illustrated books – the power of the picture</a:t>
            </a:r>
            <a:br>
              <a:rPr lang="fr-FR" dirty="0"/>
            </a:br>
            <a:r>
              <a:rPr lang="fr-FR" dirty="0"/>
              <a:t> and a sneaky wee song!</a:t>
            </a:r>
            <a:br>
              <a:rPr lang="fr-FR" dirty="0"/>
            </a:br>
            <a:br>
              <a:rPr lang="fr-FR" dirty="0"/>
            </a:b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DAA159-D148-4B64-A93A-150E902E00E8}"/>
              </a:ext>
            </a:extLst>
          </p:cNvPr>
          <p:cNvSpPr>
            <a:spLocks noGrp="1"/>
          </p:cNvSpPr>
          <p:nvPr>
            <p:ph type="sldNum" sz="quarter" idx="12"/>
          </p:nvPr>
        </p:nvSpPr>
        <p:spPr/>
        <p:txBody>
          <a:bodyPr/>
          <a:lstStyle/>
          <a:p>
            <a:fld id="{9CD8D479-8942-46E8-A226-A4E01F7A105C}" type="slidenum">
              <a:rPr lang="en-GB" smtClean="0"/>
              <a:t>3</a:t>
            </a:fld>
            <a:endParaRPr lang="en-GB"/>
          </a:p>
        </p:txBody>
      </p:sp>
      <p:sp>
        <p:nvSpPr>
          <p:cNvPr id="5" name="Date Placeholder 4">
            <a:extLst>
              <a:ext uri="{FF2B5EF4-FFF2-40B4-BE49-F238E27FC236}">
                <a16:creationId xmlns:a16="http://schemas.microsoft.com/office/drawing/2014/main" id="{38072068-1D3F-456C-AA00-E79A0BFC43FF}"/>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005357B3-943F-4375-8121-1E413ACA566D}"/>
              </a:ext>
            </a:extLst>
          </p:cNvPr>
          <p:cNvSpPr>
            <a:spLocks noGrp="1"/>
          </p:cNvSpPr>
          <p:nvPr>
            <p:ph type="ftr" sz="quarter" idx="11"/>
          </p:nvPr>
        </p:nvSpPr>
        <p:spPr/>
        <p:txBody>
          <a:bodyPr/>
          <a:lstStyle/>
          <a:p>
            <a:r>
              <a:rPr lang="en-US" dirty="0"/>
              <a:t>environment</a:t>
            </a:r>
          </a:p>
          <a:p>
            <a:endParaRPr lang="en-US" dirty="0"/>
          </a:p>
        </p:txBody>
      </p:sp>
      <p:sp>
        <p:nvSpPr>
          <p:cNvPr id="8" name="TextBox 7">
            <a:extLst>
              <a:ext uri="{FF2B5EF4-FFF2-40B4-BE49-F238E27FC236}">
                <a16:creationId xmlns:a16="http://schemas.microsoft.com/office/drawing/2014/main" id="{86285D1D-2797-4974-9274-D0EF023759FB}"/>
              </a:ext>
            </a:extLst>
          </p:cNvPr>
          <p:cNvSpPr txBox="1"/>
          <p:nvPr/>
        </p:nvSpPr>
        <p:spPr>
          <a:xfrm>
            <a:off x="5066665" y="678716"/>
            <a:ext cx="7125335" cy="6001643"/>
          </a:xfrm>
          <a:prstGeom prst="rect">
            <a:avLst/>
          </a:prstGeom>
          <a:noFill/>
        </p:spPr>
        <p:txBody>
          <a:bodyPr wrap="square">
            <a:spAutoFit/>
          </a:bodyPr>
          <a:lstStyle/>
          <a:p>
            <a:r>
              <a:rPr lang="en-GB" sz="2400" dirty="0"/>
              <a:t>It is 2099 - and the world is gradually drowning, as mighty Arctic ice floes melt, the seas rise and land disappears forever beneath storm-tossed waves. For fifteen-year-old Mara, her family and community, huddled on the fast-disappearing island of Wing, the new century brings flight. Packed into tiny boats, a terrifying journey begins to a bizarre city that rises into the sky, built on the drowned remains of the ancient city of Glasgow. But even here there is no safety and, shut out of the city, Mara realizes they are asylum-seekers in a world torn between high-tech wizardry and the most primitive injustice. To save her people, Mara must not only find a way into the city, but also search for a new land and a new home . . .</a:t>
            </a:r>
          </a:p>
          <a:p>
            <a:endParaRPr lang="en-GB" sz="2400" dirty="0"/>
          </a:p>
          <a:p>
            <a:r>
              <a:rPr lang="en-GB" sz="2400" dirty="0">
                <a:hlinkClick r:id="rId2"/>
              </a:rPr>
              <a:t>Noisy interview at the festival</a:t>
            </a:r>
            <a:endParaRPr lang="en-GB" sz="2400" dirty="0"/>
          </a:p>
        </p:txBody>
      </p:sp>
      <p:pic>
        <p:nvPicPr>
          <p:cNvPr id="10" name="Picture 9" descr="A picture containing text, book&#10;&#10;Description automatically generated">
            <a:extLst>
              <a:ext uri="{FF2B5EF4-FFF2-40B4-BE49-F238E27FC236}">
                <a16:creationId xmlns:a16="http://schemas.microsoft.com/office/drawing/2014/main" id="{5D100380-44FC-4189-AB29-089B1AD62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68" y="313055"/>
            <a:ext cx="3143250" cy="4762500"/>
          </a:xfrm>
          <a:prstGeom prst="rect">
            <a:avLst/>
          </a:prstGeom>
        </p:spPr>
      </p:pic>
      <p:pic>
        <p:nvPicPr>
          <p:cNvPr id="12" name="Picture 11" descr="A picture containing background pattern&#10;&#10;Description automatically generated">
            <a:extLst>
              <a:ext uri="{FF2B5EF4-FFF2-40B4-BE49-F238E27FC236}">
                <a16:creationId xmlns:a16="http://schemas.microsoft.com/office/drawing/2014/main" id="{65D90E68-520F-4F16-9F84-36E9BF805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846" y="3657600"/>
            <a:ext cx="1524000" cy="2286000"/>
          </a:xfrm>
          <a:prstGeom prst="rect">
            <a:avLst/>
          </a:prstGeom>
        </p:spPr>
      </p:pic>
      <p:pic>
        <p:nvPicPr>
          <p:cNvPr id="14" name="Picture 13" descr="Text&#10;&#10;Description automatically generated">
            <a:extLst>
              <a:ext uri="{FF2B5EF4-FFF2-40B4-BE49-F238E27FC236}">
                <a16:creationId xmlns:a16="http://schemas.microsoft.com/office/drawing/2014/main" id="{A0A13564-C4C8-4CBA-8BB9-809B3DDF7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010" y="4258945"/>
            <a:ext cx="1524000" cy="2286000"/>
          </a:xfrm>
          <a:prstGeom prst="rect">
            <a:avLst/>
          </a:prstGeom>
        </p:spPr>
      </p:pic>
    </p:spTree>
    <p:extLst>
      <p:ext uri="{BB962C8B-B14F-4D97-AF65-F5344CB8AC3E}">
        <p14:creationId xmlns:p14="http://schemas.microsoft.com/office/powerpoint/2010/main" val="29458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B99122-25CC-4BED-ACCE-5EB41D0C2F40}"/>
              </a:ext>
            </a:extLst>
          </p:cNvPr>
          <p:cNvSpPr>
            <a:spLocks noGrp="1"/>
          </p:cNvSpPr>
          <p:nvPr>
            <p:ph type="sldNum" sz="quarter" idx="12"/>
          </p:nvPr>
        </p:nvSpPr>
        <p:spPr/>
        <p:txBody>
          <a:bodyPr/>
          <a:lstStyle/>
          <a:p>
            <a:fld id="{9CD8D479-8942-46E8-A226-A4E01F7A105C}" type="slidenum">
              <a:rPr lang="en-GB" smtClean="0"/>
              <a:t>4</a:t>
            </a:fld>
            <a:endParaRPr lang="en-GB"/>
          </a:p>
        </p:txBody>
      </p:sp>
      <p:sp>
        <p:nvSpPr>
          <p:cNvPr id="5" name="Date Placeholder 4">
            <a:extLst>
              <a:ext uri="{FF2B5EF4-FFF2-40B4-BE49-F238E27FC236}">
                <a16:creationId xmlns:a16="http://schemas.microsoft.com/office/drawing/2014/main" id="{69E8449D-A5BD-439A-B576-5A995E1CEDE9}"/>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05411A47-FFB5-4067-83DE-8621581D1FBA}"/>
              </a:ext>
            </a:extLst>
          </p:cNvPr>
          <p:cNvSpPr>
            <a:spLocks noGrp="1"/>
          </p:cNvSpPr>
          <p:nvPr>
            <p:ph type="ftr" sz="quarter" idx="11"/>
          </p:nvPr>
        </p:nvSpPr>
        <p:spPr/>
        <p:txBody>
          <a:bodyPr/>
          <a:lstStyle/>
          <a:p>
            <a:r>
              <a:rPr lang="en-US" dirty="0"/>
              <a:t>environment</a:t>
            </a:r>
          </a:p>
          <a:p>
            <a:endParaRPr lang="en-US" dirty="0"/>
          </a:p>
        </p:txBody>
      </p:sp>
      <p:pic>
        <p:nvPicPr>
          <p:cNvPr id="8" name="Picture 7" descr="Logo&#10;&#10;Description automatically generated with medium confidence">
            <a:extLst>
              <a:ext uri="{FF2B5EF4-FFF2-40B4-BE49-F238E27FC236}">
                <a16:creationId xmlns:a16="http://schemas.microsoft.com/office/drawing/2014/main" id="{4FEF7A36-B6EA-4025-87F8-DA5C5AA6A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15" y="299720"/>
            <a:ext cx="5999480" cy="5999480"/>
          </a:xfrm>
          <a:prstGeom prst="rect">
            <a:avLst/>
          </a:prstGeom>
        </p:spPr>
      </p:pic>
      <p:sp>
        <p:nvSpPr>
          <p:cNvPr id="10" name="TextBox 9">
            <a:extLst>
              <a:ext uri="{FF2B5EF4-FFF2-40B4-BE49-F238E27FC236}">
                <a16:creationId xmlns:a16="http://schemas.microsoft.com/office/drawing/2014/main" id="{BD788570-9CBD-4647-9AC8-CAC8030759A9}"/>
              </a:ext>
            </a:extLst>
          </p:cNvPr>
          <p:cNvSpPr txBox="1"/>
          <p:nvPr/>
        </p:nvSpPr>
        <p:spPr>
          <a:xfrm>
            <a:off x="4928235" y="661095"/>
            <a:ext cx="6385560" cy="4093428"/>
          </a:xfrm>
          <a:prstGeom prst="rect">
            <a:avLst/>
          </a:prstGeom>
          <a:noFill/>
        </p:spPr>
        <p:txBody>
          <a:bodyPr wrap="square">
            <a:spAutoFit/>
          </a:bodyPr>
          <a:lstStyle/>
          <a:p>
            <a:r>
              <a:rPr lang="en-GB" sz="2000" dirty="0"/>
              <a:t>Imagine that a few years from now England is covered by water, and Norwich is an island. </a:t>
            </a:r>
          </a:p>
          <a:p>
            <a:r>
              <a:rPr lang="en-GB" sz="2000" dirty="0"/>
              <a:t>Zoe, left behind in the confusion when her parents escaped, survives there as best she can. Alone and desperate among marauding gangs, she manages to dig a derelict boat out of the mud and gets away to Eels Island. But Eels Island, whose raggle-taggle inhabitants are dominated by the strange boy Dooby, is full of danger too.</a:t>
            </a:r>
          </a:p>
          <a:p>
            <a:r>
              <a:rPr lang="en-GB" sz="2000" dirty="0"/>
              <a:t>The belief that she will one day find her parents spurs Zoe on to a dramatic escape in a story of courage and determination that is handled with warmth and humanity. A great short novel and thanks to the author you can hear the whole story here – </a:t>
            </a:r>
            <a:r>
              <a:rPr lang="en-GB" sz="2000" dirty="0">
                <a:hlinkClick r:id="rId3"/>
              </a:rPr>
              <a:t>read by him.</a:t>
            </a:r>
            <a:endParaRPr lang="en-GB" sz="2000" dirty="0"/>
          </a:p>
        </p:txBody>
      </p:sp>
    </p:spTree>
    <p:extLst>
      <p:ext uri="{BB962C8B-B14F-4D97-AF65-F5344CB8AC3E}">
        <p14:creationId xmlns:p14="http://schemas.microsoft.com/office/powerpoint/2010/main" val="37696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1B97A7-E4F7-478B-8EDD-08208E4F6C92}"/>
              </a:ext>
            </a:extLst>
          </p:cNvPr>
          <p:cNvSpPr>
            <a:spLocks noGrp="1"/>
          </p:cNvSpPr>
          <p:nvPr>
            <p:ph type="sldNum" sz="quarter" idx="12"/>
          </p:nvPr>
        </p:nvSpPr>
        <p:spPr/>
        <p:txBody>
          <a:bodyPr/>
          <a:lstStyle/>
          <a:p>
            <a:fld id="{9CD8D479-8942-46E8-A226-A4E01F7A105C}" type="slidenum">
              <a:rPr lang="en-GB" smtClean="0"/>
              <a:t>5</a:t>
            </a:fld>
            <a:endParaRPr lang="en-GB"/>
          </a:p>
        </p:txBody>
      </p:sp>
      <p:sp>
        <p:nvSpPr>
          <p:cNvPr id="5" name="Date Placeholder 4">
            <a:extLst>
              <a:ext uri="{FF2B5EF4-FFF2-40B4-BE49-F238E27FC236}">
                <a16:creationId xmlns:a16="http://schemas.microsoft.com/office/drawing/2014/main" id="{C22F9673-805C-4A18-901A-E9FCFC4F9ECF}"/>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BD238671-F9BC-48A7-9C55-B99D937FBE3B}"/>
              </a:ext>
            </a:extLst>
          </p:cNvPr>
          <p:cNvSpPr>
            <a:spLocks noGrp="1"/>
          </p:cNvSpPr>
          <p:nvPr>
            <p:ph type="ftr" sz="quarter" idx="11"/>
          </p:nvPr>
        </p:nvSpPr>
        <p:spPr/>
        <p:txBody>
          <a:bodyPr/>
          <a:lstStyle/>
          <a:p>
            <a:r>
              <a:rPr lang="en-US"/>
              <a:t>Add a footer</a:t>
            </a:r>
            <a:endParaRPr lang="en-US" dirty="0"/>
          </a:p>
        </p:txBody>
      </p:sp>
      <p:pic>
        <p:nvPicPr>
          <p:cNvPr id="8" name="Picture 7" descr="A picture containing text&#10;&#10;Description automatically generated">
            <a:extLst>
              <a:ext uri="{FF2B5EF4-FFF2-40B4-BE49-F238E27FC236}">
                <a16:creationId xmlns:a16="http://schemas.microsoft.com/office/drawing/2014/main" id="{8259B9C7-BE7C-4D63-B9D7-813A35FAD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257" y="845500"/>
            <a:ext cx="3248343" cy="4995230"/>
          </a:xfrm>
          <a:prstGeom prst="rect">
            <a:avLst/>
          </a:prstGeom>
        </p:spPr>
      </p:pic>
      <p:sp>
        <p:nvSpPr>
          <p:cNvPr id="10" name="TextBox 9">
            <a:extLst>
              <a:ext uri="{FF2B5EF4-FFF2-40B4-BE49-F238E27FC236}">
                <a16:creationId xmlns:a16="http://schemas.microsoft.com/office/drawing/2014/main" id="{7B7CB217-AA0E-45C3-B4F9-A8BF4DBFBEFD}"/>
              </a:ext>
            </a:extLst>
          </p:cNvPr>
          <p:cNvSpPr txBox="1"/>
          <p:nvPr/>
        </p:nvSpPr>
        <p:spPr>
          <a:xfrm>
            <a:off x="453403" y="1039416"/>
            <a:ext cx="7366622" cy="5324535"/>
          </a:xfrm>
          <a:prstGeom prst="rect">
            <a:avLst/>
          </a:prstGeom>
          <a:noFill/>
        </p:spPr>
        <p:txBody>
          <a:bodyPr wrap="square">
            <a:spAutoFit/>
          </a:bodyPr>
          <a:lstStyle/>
          <a:p>
            <a:r>
              <a:rPr lang="en-GB" sz="2000" dirty="0"/>
              <a:t>OK enough about flooding what about the opposite – drought? </a:t>
            </a:r>
          </a:p>
          <a:p>
            <a:r>
              <a:rPr lang="en-GB" sz="2000" dirty="0"/>
              <a:t>The drought – or the Tap-Out, as everyone calls it – has been going on for a while now. Everyone’s lives have become an endless list of don’ts: don’t water the lawn, don’t fill up your pool, don’t take long showers.</a:t>
            </a:r>
            <a:br>
              <a:rPr lang="en-GB" sz="2000" dirty="0"/>
            </a:br>
            <a:br>
              <a:rPr lang="en-GB" sz="2000" dirty="0"/>
            </a:br>
            <a:r>
              <a:rPr lang="en-GB" sz="2000" dirty="0">
                <a:hlinkClick r:id="rId3"/>
              </a:rPr>
              <a:t>Until the taps run dry.</a:t>
            </a:r>
            <a:br>
              <a:rPr lang="en-GB" sz="2000" dirty="0"/>
            </a:br>
            <a:br>
              <a:rPr lang="en-GB" sz="2000" dirty="0"/>
            </a:br>
            <a:r>
              <a:rPr lang="en-GB" sz="2000" dirty="0"/>
              <a:t>Suddenly, Alyssa’s quiet suburban street spirals into a warzone of desperation; neighbours and families turned against each other on the hunt for water. And when her parents don’t return and her life – and the life of her brother – is threatened, Alyssa has to make impossible choices if she’s going to survive.</a:t>
            </a:r>
          </a:p>
          <a:p>
            <a:endParaRPr lang="en-GB" sz="2000" dirty="0"/>
          </a:p>
          <a:p>
            <a:r>
              <a:rPr lang="en-GB" sz="2000" dirty="0"/>
              <a:t> This is a brilliant thriller with a huge twist you will not see coming – honesty make sure you have a drink beside you when you red this as it genuinely makes you thirsty!</a:t>
            </a:r>
          </a:p>
        </p:txBody>
      </p:sp>
    </p:spTree>
    <p:extLst>
      <p:ext uri="{BB962C8B-B14F-4D97-AF65-F5344CB8AC3E}">
        <p14:creationId xmlns:p14="http://schemas.microsoft.com/office/powerpoint/2010/main" val="13634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91B564-A775-4246-B057-1BA6D66509C6}"/>
              </a:ext>
            </a:extLst>
          </p:cNvPr>
          <p:cNvSpPr>
            <a:spLocks noGrp="1"/>
          </p:cNvSpPr>
          <p:nvPr>
            <p:ph type="sldNum" sz="quarter" idx="12"/>
          </p:nvPr>
        </p:nvSpPr>
        <p:spPr/>
        <p:txBody>
          <a:bodyPr/>
          <a:lstStyle/>
          <a:p>
            <a:fld id="{9CD8D479-8942-46E8-A226-A4E01F7A105C}" type="slidenum">
              <a:rPr lang="en-GB" smtClean="0"/>
              <a:t>6</a:t>
            </a:fld>
            <a:endParaRPr lang="en-GB"/>
          </a:p>
        </p:txBody>
      </p:sp>
      <p:sp>
        <p:nvSpPr>
          <p:cNvPr id="5" name="Date Placeholder 4">
            <a:extLst>
              <a:ext uri="{FF2B5EF4-FFF2-40B4-BE49-F238E27FC236}">
                <a16:creationId xmlns:a16="http://schemas.microsoft.com/office/drawing/2014/main" id="{2611DE4F-6D38-4975-8569-AF93F4BAB641}"/>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69CBC1AC-FAD9-4A83-839A-3F5159D86E7B}"/>
              </a:ext>
            </a:extLst>
          </p:cNvPr>
          <p:cNvSpPr>
            <a:spLocks noGrp="1"/>
          </p:cNvSpPr>
          <p:nvPr>
            <p:ph type="ftr" sz="quarter" idx="11"/>
          </p:nvPr>
        </p:nvSpPr>
        <p:spPr/>
        <p:txBody>
          <a:bodyPr/>
          <a:lstStyle/>
          <a:p>
            <a:r>
              <a:rPr lang="en-US" dirty="0"/>
              <a:t>environment</a:t>
            </a:r>
          </a:p>
          <a:p>
            <a:endParaRPr lang="en-US" dirty="0"/>
          </a:p>
        </p:txBody>
      </p:sp>
      <p:pic>
        <p:nvPicPr>
          <p:cNvPr id="8" name="Picture 7" descr="Text&#10;&#10;Description automatically generated">
            <a:extLst>
              <a:ext uri="{FF2B5EF4-FFF2-40B4-BE49-F238E27FC236}">
                <a16:creationId xmlns:a16="http://schemas.microsoft.com/office/drawing/2014/main" id="{F619B162-9D28-4BBE-9AF6-63E03ADAB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1" y="1431500"/>
            <a:ext cx="1838325" cy="2849404"/>
          </a:xfrm>
          <a:prstGeom prst="rect">
            <a:avLst/>
          </a:prstGeom>
        </p:spPr>
      </p:pic>
      <p:sp>
        <p:nvSpPr>
          <p:cNvPr id="10" name="TextBox 9">
            <a:extLst>
              <a:ext uri="{FF2B5EF4-FFF2-40B4-BE49-F238E27FC236}">
                <a16:creationId xmlns:a16="http://schemas.microsoft.com/office/drawing/2014/main" id="{A6E3C346-202F-4D5B-8CEC-0E46B64E1077}"/>
              </a:ext>
            </a:extLst>
          </p:cNvPr>
          <p:cNvSpPr txBox="1"/>
          <p:nvPr/>
        </p:nvSpPr>
        <p:spPr>
          <a:xfrm>
            <a:off x="3905250" y="1930515"/>
            <a:ext cx="6096000" cy="1477328"/>
          </a:xfrm>
          <a:prstGeom prst="rect">
            <a:avLst/>
          </a:prstGeom>
          <a:noFill/>
        </p:spPr>
        <p:txBody>
          <a:bodyPr wrap="square">
            <a:spAutoFit/>
          </a:bodyPr>
          <a:lstStyle/>
          <a:p>
            <a:r>
              <a:rPr lang="en-GB" dirty="0"/>
              <a:t>It's January 1st, 2015, and the UK is the first nation to introduce carbon dioxide rationing in a drastic bid to combat climate change. As her family spirals out of control, Laura Brown chronicles the first year of rationing with scathing abandon.</a:t>
            </a:r>
          </a:p>
          <a:p>
            <a:r>
              <a:rPr lang="en-GB" dirty="0"/>
              <a:t> </a:t>
            </a:r>
            <a:r>
              <a:rPr lang="en-GB" dirty="0">
                <a:hlinkClick r:id="rId3"/>
              </a:rPr>
              <a:t>Hear an extract</a:t>
            </a:r>
            <a:r>
              <a:rPr lang="en-GB" dirty="0"/>
              <a:t>.</a:t>
            </a:r>
          </a:p>
        </p:txBody>
      </p:sp>
      <p:sp>
        <p:nvSpPr>
          <p:cNvPr id="11" name="TextBox 10">
            <a:extLst>
              <a:ext uri="{FF2B5EF4-FFF2-40B4-BE49-F238E27FC236}">
                <a16:creationId xmlns:a16="http://schemas.microsoft.com/office/drawing/2014/main" id="{940EEB5B-0FB2-446C-B66A-489243005788}"/>
              </a:ext>
            </a:extLst>
          </p:cNvPr>
          <p:cNvSpPr txBox="1"/>
          <p:nvPr/>
        </p:nvSpPr>
        <p:spPr>
          <a:xfrm>
            <a:off x="2373228" y="571500"/>
            <a:ext cx="9561598" cy="646331"/>
          </a:xfrm>
          <a:prstGeom prst="rect">
            <a:avLst/>
          </a:prstGeom>
          <a:noFill/>
        </p:spPr>
        <p:txBody>
          <a:bodyPr wrap="square" rtlCol="0">
            <a:spAutoFit/>
          </a:bodyPr>
          <a:lstStyle/>
          <a:p>
            <a:r>
              <a:rPr lang="en-GB" sz="3600" i="1" dirty="0"/>
              <a:t>“Imagine a world where carbon dioxide is rationed”</a:t>
            </a:r>
          </a:p>
        </p:txBody>
      </p:sp>
      <p:pic>
        <p:nvPicPr>
          <p:cNvPr id="13" name="Picture 12" descr="Text&#10;&#10;Description automatically generated">
            <a:extLst>
              <a:ext uri="{FF2B5EF4-FFF2-40B4-BE49-F238E27FC236}">
                <a16:creationId xmlns:a16="http://schemas.microsoft.com/office/drawing/2014/main" id="{38F8AC9D-3FFD-4236-B223-9AD215914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16" y="3155990"/>
            <a:ext cx="1828800" cy="2816352"/>
          </a:xfrm>
          <a:prstGeom prst="rect">
            <a:avLst/>
          </a:prstGeom>
        </p:spPr>
      </p:pic>
      <p:sp>
        <p:nvSpPr>
          <p:cNvPr id="15" name="TextBox 14">
            <a:extLst>
              <a:ext uri="{FF2B5EF4-FFF2-40B4-BE49-F238E27FC236}">
                <a16:creationId xmlns:a16="http://schemas.microsoft.com/office/drawing/2014/main" id="{392590EA-875E-4765-AFDE-AC8F50877C89}"/>
              </a:ext>
            </a:extLst>
          </p:cNvPr>
          <p:cNvSpPr txBox="1"/>
          <p:nvPr/>
        </p:nvSpPr>
        <p:spPr>
          <a:xfrm>
            <a:off x="4106027" y="4475036"/>
            <a:ext cx="6096000" cy="1200329"/>
          </a:xfrm>
          <a:prstGeom prst="rect">
            <a:avLst/>
          </a:prstGeom>
          <a:noFill/>
        </p:spPr>
        <p:txBody>
          <a:bodyPr wrap="square">
            <a:spAutoFit/>
          </a:bodyPr>
          <a:lstStyle/>
          <a:p>
            <a:r>
              <a:rPr lang="en-GB" dirty="0"/>
              <a:t>It's 2017 and London is a city on the edge, fighting for survival in the new carbon rationing era. As ever, Laura Brown is right on the front line, charting events with acerbic wit as Europe descends into student revolt, strikes and a bitter water war</a:t>
            </a:r>
          </a:p>
        </p:txBody>
      </p:sp>
    </p:spTree>
    <p:extLst>
      <p:ext uri="{BB962C8B-B14F-4D97-AF65-F5344CB8AC3E}">
        <p14:creationId xmlns:p14="http://schemas.microsoft.com/office/powerpoint/2010/main" val="19474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A05C-2C6F-449B-AAB6-1AC772B267B4}"/>
              </a:ext>
            </a:extLst>
          </p:cNvPr>
          <p:cNvSpPr>
            <a:spLocks noGrp="1"/>
          </p:cNvSpPr>
          <p:nvPr>
            <p:ph type="title"/>
          </p:nvPr>
        </p:nvSpPr>
        <p:spPr>
          <a:xfrm>
            <a:off x="148715" y="129662"/>
            <a:ext cx="9371949" cy="554764"/>
          </a:xfrm>
        </p:spPr>
        <p:txBody>
          <a:bodyPr>
            <a:normAutofit fontScale="90000"/>
          </a:bodyPr>
          <a:lstStyle/>
          <a:p>
            <a:r>
              <a:rPr lang="en-GB" dirty="0"/>
              <a:t>Carl </a:t>
            </a:r>
            <a:r>
              <a:rPr lang="en-GB" dirty="0" err="1"/>
              <a:t>Hiasson</a:t>
            </a:r>
            <a:r>
              <a:rPr lang="en-GB" dirty="0"/>
              <a:t>-</a:t>
            </a:r>
          </a:p>
        </p:txBody>
      </p:sp>
      <p:sp>
        <p:nvSpPr>
          <p:cNvPr id="4" name="Slide Number Placeholder 3">
            <a:extLst>
              <a:ext uri="{FF2B5EF4-FFF2-40B4-BE49-F238E27FC236}">
                <a16:creationId xmlns:a16="http://schemas.microsoft.com/office/drawing/2014/main" id="{84FDF6C2-181C-4339-8791-6BCBC67E5DC1}"/>
              </a:ext>
            </a:extLst>
          </p:cNvPr>
          <p:cNvSpPr>
            <a:spLocks noGrp="1"/>
          </p:cNvSpPr>
          <p:nvPr>
            <p:ph type="sldNum" sz="quarter" idx="12"/>
          </p:nvPr>
        </p:nvSpPr>
        <p:spPr/>
        <p:txBody>
          <a:bodyPr/>
          <a:lstStyle/>
          <a:p>
            <a:fld id="{9CD8D479-8942-46E8-A226-A4E01F7A105C}" type="slidenum">
              <a:rPr lang="en-GB" smtClean="0"/>
              <a:t>7</a:t>
            </a:fld>
            <a:endParaRPr lang="en-GB"/>
          </a:p>
        </p:txBody>
      </p:sp>
      <p:sp>
        <p:nvSpPr>
          <p:cNvPr id="5" name="Date Placeholder 4">
            <a:extLst>
              <a:ext uri="{FF2B5EF4-FFF2-40B4-BE49-F238E27FC236}">
                <a16:creationId xmlns:a16="http://schemas.microsoft.com/office/drawing/2014/main" id="{87ADE83C-CE03-4E04-9ECC-6DD5BAFB1D96}"/>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AE675F01-0059-435A-A772-EBC803D0FC91}"/>
              </a:ext>
            </a:extLst>
          </p:cNvPr>
          <p:cNvSpPr>
            <a:spLocks noGrp="1"/>
          </p:cNvSpPr>
          <p:nvPr>
            <p:ph type="ftr" sz="quarter" idx="11"/>
          </p:nvPr>
        </p:nvSpPr>
        <p:spPr/>
        <p:txBody>
          <a:bodyPr/>
          <a:lstStyle/>
          <a:p>
            <a:r>
              <a:rPr lang="en-US" dirty="0"/>
              <a:t>environment</a:t>
            </a:r>
          </a:p>
          <a:p>
            <a:endParaRPr lang="en-US" dirty="0"/>
          </a:p>
        </p:txBody>
      </p:sp>
      <p:pic>
        <p:nvPicPr>
          <p:cNvPr id="14" name="Picture 13" descr="A picture containing diagram&#10;&#10;Description automatically generated">
            <a:extLst>
              <a:ext uri="{FF2B5EF4-FFF2-40B4-BE49-F238E27FC236}">
                <a16:creationId xmlns:a16="http://schemas.microsoft.com/office/drawing/2014/main" id="{29256E8F-8726-4133-A944-AB204640D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015" y="3795205"/>
            <a:ext cx="1815284" cy="2750431"/>
          </a:xfrm>
          <a:prstGeom prst="rect">
            <a:avLst/>
          </a:prstGeom>
        </p:spPr>
      </p:pic>
      <p:sp>
        <p:nvSpPr>
          <p:cNvPr id="15" name="TextBox 14">
            <a:extLst>
              <a:ext uri="{FF2B5EF4-FFF2-40B4-BE49-F238E27FC236}">
                <a16:creationId xmlns:a16="http://schemas.microsoft.com/office/drawing/2014/main" id="{08750AEB-4ED1-43F3-B62A-E6A0F6A1207C}"/>
              </a:ext>
            </a:extLst>
          </p:cNvPr>
          <p:cNvSpPr txBox="1"/>
          <p:nvPr/>
        </p:nvSpPr>
        <p:spPr>
          <a:xfrm rot="16200000">
            <a:off x="8640246" y="5152914"/>
            <a:ext cx="2162175" cy="369332"/>
          </a:xfrm>
          <a:prstGeom prst="rect">
            <a:avLst/>
          </a:prstGeom>
          <a:noFill/>
        </p:spPr>
        <p:txBody>
          <a:bodyPr wrap="square" rtlCol="0">
            <a:spAutoFit/>
          </a:bodyPr>
          <a:lstStyle/>
          <a:p>
            <a:r>
              <a:rPr lang="en-GB" dirty="0"/>
              <a:t>Animal Protection</a:t>
            </a:r>
          </a:p>
        </p:txBody>
      </p:sp>
      <p:pic>
        <p:nvPicPr>
          <p:cNvPr id="8" name="Picture 7" descr="Text&#10;&#10;Description automatically generated">
            <a:extLst>
              <a:ext uri="{FF2B5EF4-FFF2-40B4-BE49-F238E27FC236}">
                <a16:creationId xmlns:a16="http://schemas.microsoft.com/office/drawing/2014/main" id="{9AC08A60-E321-4C61-8EC6-34F9223DD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02" y="2278018"/>
            <a:ext cx="2071129" cy="2951847"/>
          </a:xfrm>
          <a:prstGeom prst="rect">
            <a:avLst/>
          </a:prstGeom>
        </p:spPr>
      </p:pic>
      <p:sp>
        <p:nvSpPr>
          <p:cNvPr id="9" name="TextBox 8">
            <a:extLst>
              <a:ext uri="{FF2B5EF4-FFF2-40B4-BE49-F238E27FC236}">
                <a16:creationId xmlns:a16="http://schemas.microsoft.com/office/drawing/2014/main" id="{A02B6B33-0139-4D26-B699-404A360AE08F}"/>
              </a:ext>
            </a:extLst>
          </p:cNvPr>
          <p:cNvSpPr txBox="1"/>
          <p:nvPr/>
        </p:nvSpPr>
        <p:spPr>
          <a:xfrm>
            <a:off x="431794" y="5300818"/>
            <a:ext cx="2659568" cy="396378"/>
          </a:xfrm>
          <a:prstGeom prst="rect">
            <a:avLst/>
          </a:prstGeom>
          <a:noFill/>
        </p:spPr>
        <p:txBody>
          <a:bodyPr wrap="square" rtlCol="0">
            <a:spAutoFit/>
          </a:bodyPr>
          <a:lstStyle/>
          <a:p>
            <a:r>
              <a:rPr lang="en-GB" dirty="0"/>
              <a:t>Pollution</a:t>
            </a:r>
          </a:p>
        </p:txBody>
      </p:sp>
      <p:pic>
        <p:nvPicPr>
          <p:cNvPr id="11" name="Picture 10" descr="Text&#10;&#10;Description automatically generated">
            <a:extLst>
              <a:ext uri="{FF2B5EF4-FFF2-40B4-BE49-F238E27FC236}">
                <a16:creationId xmlns:a16="http://schemas.microsoft.com/office/drawing/2014/main" id="{26CAD411-ABAB-46E5-8238-390E4DEE7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320" y="3593789"/>
            <a:ext cx="2387122" cy="2951847"/>
          </a:xfrm>
          <a:prstGeom prst="rect">
            <a:avLst/>
          </a:prstGeom>
        </p:spPr>
      </p:pic>
      <p:sp>
        <p:nvSpPr>
          <p:cNvPr id="12" name="TextBox 11">
            <a:extLst>
              <a:ext uri="{FF2B5EF4-FFF2-40B4-BE49-F238E27FC236}">
                <a16:creationId xmlns:a16="http://schemas.microsoft.com/office/drawing/2014/main" id="{DF939C20-3912-4B2A-AD55-6F9199887731}"/>
              </a:ext>
            </a:extLst>
          </p:cNvPr>
          <p:cNvSpPr txBox="1"/>
          <p:nvPr/>
        </p:nvSpPr>
        <p:spPr>
          <a:xfrm>
            <a:off x="3044837" y="2838659"/>
            <a:ext cx="2247126" cy="693662"/>
          </a:xfrm>
          <a:prstGeom prst="rect">
            <a:avLst/>
          </a:prstGeom>
          <a:noFill/>
        </p:spPr>
        <p:txBody>
          <a:bodyPr wrap="square" rtlCol="0">
            <a:spAutoFit/>
          </a:bodyPr>
          <a:lstStyle/>
          <a:p>
            <a:r>
              <a:rPr lang="en-GB" dirty="0"/>
              <a:t>Endangered animals</a:t>
            </a:r>
          </a:p>
        </p:txBody>
      </p:sp>
      <p:pic>
        <p:nvPicPr>
          <p:cNvPr id="17" name="Picture 16" descr="A screenshot of a cell phone&#10;&#10;Description automatically generated with medium confidence">
            <a:extLst>
              <a:ext uri="{FF2B5EF4-FFF2-40B4-BE49-F238E27FC236}">
                <a16:creationId xmlns:a16="http://schemas.microsoft.com/office/drawing/2014/main" id="{AD3B08C0-FC26-4EF2-BA38-471426C8E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5260" y="2569367"/>
            <a:ext cx="2259090" cy="3157533"/>
          </a:xfrm>
          <a:prstGeom prst="rect">
            <a:avLst/>
          </a:prstGeom>
        </p:spPr>
      </p:pic>
      <p:sp>
        <p:nvSpPr>
          <p:cNvPr id="18" name="TextBox 17">
            <a:extLst>
              <a:ext uri="{FF2B5EF4-FFF2-40B4-BE49-F238E27FC236}">
                <a16:creationId xmlns:a16="http://schemas.microsoft.com/office/drawing/2014/main" id="{64A2CB2B-46EA-4162-A70F-A9ADA0CB6E71}"/>
              </a:ext>
            </a:extLst>
          </p:cNvPr>
          <p:cNvSpPr txBox="1"/>
          <p:nvPr/>
        </p:nvSpPr>
        <p:spPr>
          <a:xfrm>
            <a:off x="6050283" y="5811558"/>
            <a:ext cx="2061166" cy="396378"/>
          </a:xfrm>
          <a:prstGeom prst="rect">
            <a:avLst/>
          </a:prstGeom>
          <a:noFill/>
        </p:spPr>
        <p:txBody>
          <a:bodyPr wrap="square" rtlCol="0">
            <a:spAutoFit/>
          </a:bodyPr>
          <a:lstStyle/>
          <a:p>
            <a:r>
              <a:rPr lang="en-GB" dirty="0"/>
              <a:t>Saving Owls</a:t>
            </a:r>
          </a:p>
        </p:txBody>
      </p:sp>
      <p:pic>
        <p:nvPicPr>
          <p:cNvPr id="20" name="Picture 19" descr="A picture containing text, sign, clipart&#10;&#10;Description automatically generated">
            <a:extLst>
              <a:ext uri="{FF2B5EF4-FFF2-40B4-BE49-F238E27FC236}">
                <a16:creationId xmlns:a16="http://schemas.microsoft.com/office/drawing/2014/main" id="{59E61874-F45A-44EB-B146-8BEF3A24A0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178" y="23625"/>
            <a:ext cx="2051822" cy="3146966"/>
          </a:xfrm>
          <a:prstGeom prst="rect">
            <a:avLst/>
          </a:prstGeom>
        </p:spPr>
      </p:pic>
      <p:sp>
        <p:nvSpPr>
          <p:cNvPr id="21" name="TextBox 20">
            <a:extLst>
              <a:ext uri="{FF2B5EF4-FFF2-40B4-BE49-F238E27FC236}">
                <a16:creationId xmlns:a16="http://schemas.microsoft.com/office/drawing/2014/main" id="{909B090E-752C-4B1C-B23A-65AAE42EDD76}"/>
              </a:ext>
            </a:extLst>
          </p:cNvPr>
          <p:cNvSpPr txBox="1"/>
          <p:nvPr/>
        </p:nvSpPr>
        <p:spPr>
          <a:xfrm>
            <a:off x="10258681" y="3135841"/>
            <a:ext cx="2167498" cy="369332"/>
          </a:xfrm>
          <a:prstGeom prst="rect">
            <a:avLst/>
          </a:prstGeom>
          <a:noFill/>
        </p:spPr>
        <p:txBody>
          <a:bodyPr wrap="square" rtlCol="0">
            <a:spAutoFit/>
          </a:bodyPr>
          <a:lstStyle/>
          <a:p>
            <a:r>
              <a:rPr lang="en-GB" dirty="0"/>
              <a:t>Eco activists</a:t>
            </a:r>
          </a:p>
        </p:txBody>
      </p:sp>
      <p:sp>
        <p:nvSpPr>
          <p:cNvPr id="24" name="TextBox 23">
            <a:extLst>
              <a:ext uri="{FF2B5EF4-FFF2-40B4-BE49-F238E27FC236}">
                <a16:creationId xmlns:a16="http://schemas.microsoft.com/office/drawing/2014/main" id="{22A07184-1E50-478F-BCAE-6BBEBDD56B9A}"/>
              </a:ext>
            </a:extLst>
          </p:cNvPr>
          <p:cNvSpPr txBox="1"/>
          <p:nvPr/>
        </p:nvSpPr>
        <p:spPr>
          <a:xfrm>
            <a:off x="148714" y="702730"/>
            <a:ext cx="9757285" cy="1200329"/>
          </a:xfrm>
          <a:prstGeom prst="rect">
            <a:avLst/>
          </a:prstGeom>
          <a:noFill/>
        </p:spPr>
        <p:txBody>
          <a:bodyPr wrap="square">
            <a:spAutoFit/>
          </a:bodyPr>
          <a:lstStyle/>
          <a:p>
            <a:r>
              <a:rPr lang="en-GB" dirty="0"/>
              <a:t>born and raised in Florida. After graduating from the University of Florida, he joined the </a:t>
            </a:r>
            <a:r>
              <a:rPr lang="en-GB" i="1" dirty="0"/>
              <a:t>Miami Herald</a:t>
            </a:r>
            <a:r>
              <a:rPr lang="en-GB" dirty="0"/>
              <a:t> as a general assignment reporter and went on to work for the newspaper’s weekly magazine and prize-winning investigations team. As a journalist and author, Carl has spent most of his life advocating for the protection of the Florida Everglades. He and his family live in southern Florida.</a:t>
            </a:r>
          </a:p>
        </p:txBody>
      </p:sp>
    </p:spTree>
    <p:extLst>
      <p:ext uri="{BB962C8B-B14F-4D97-AF65-F5344CB8AC3E}">
        <p14:creationId xmlns:p14="http://schemas.microsoft.com/office/powerpoint/2010/main" val="342608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AB3A79-22D6-4FEA-A542-822746FB9C89}"/>
              </a:ext>
            </a:extLst>
          </p:cNvPr>
          <p:cNvSpPr>
            <a:spLocks noGrp="1"/>
          </p:cNvSpPr>
          <p:nvPr>
            <p:ph type="sldNum" sz="quarter" idx="12"/>
          </p:nvPr>
        </p:nvSpPr>
        <p:spPr/>
        <p:txBody>
          <a:bodyPr/>
          <a:lstStyle/>
          <a:p>
            <a:fld id="{9CD8D479-8942-46E8-A226-A4E01F7A105C}" type="slidenum">
              <a:rPr lang="en-GB" smtClean="0"/>
              <a:t>8</a:t>
            </a:fld>
            <a:endParaRPr lang="en-GB"/>
          </a:p>
        </p:txBody>
      </p:sp>
      <p:sp>
        <p:nvSpPr>
          <p:cNvPr id="5" name="Date Placeholder 4">
            <a:extLst>
              <a:ext uri="{FF2B5EF4-FFF2-40B4-BE49-F238E27FC236}">
                <a16:creationId xmlns:a16="http://schemas.microsoft.com/office/drawing/2014/main" id="{8F87A3FD-B3CA-440A-9112-0DF86F53DECF}"/>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AADEFE4B-0FFC-4FBD-8292-484658F24342}"/>
              </a:ext>
            </a:extLst>
          </p:cNvPr>
          <p:cNvSpPr>
            <a:spLocks noGrp="1"/>
          </p:cNvSpPr>
          <p:nvPr>
            <p:ph type="ftr" sz="quarter" idx="11"/>
          </p:nvPr>
        </p:nvSpPr>
        <p:spPr/>
        <p:txBody>
          <a:bodyPr/>
          <a:lstStyle/>
          <a:p>
            <a:r>
              <a:rPr lang="en-US" dirty="0"/>
              <a:t>environment</a:t>
            </a:r>
          </a:p>
          <a:p>
            <a:endParaRPr lang="en-US" dirty="0"/>
          </a:p>
        </p:txBody>
      </p:sp>
      <p:pic>
        <p:nvPicPr>
          <p:cNvPr id="8" name="Picture 7" descr="A picture containing text&#10;&#10;Description automatically generated">
            <a:extLst>
              <a:ext uri="{FF2B5EF4-FFF2-40B4-BE49-F238E27FC236}">
                <a16:creationId xmlns:a16="http://schemas.microsoft.com/office/drawing/2014/main" id="{3A95972B-5301-4E4D-B121-7CF67691CFE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0" y="0"/>
            <a:ext cx="8572500" cy="6143625"/>
          </a:xfrm>
          <a:prstGeom prst="rect">
            <a:avLst/>
          </a:prstGeom>
        </p:spPr>
      </p:pic>
      <p:sp>
        <p:nvSpPr>
          <p:cNvPr id="9" name="TextBox 8">
            <a:extLst>
              <a:ext uri="{FF2B5EF4-FFF2-40B4-BE49-F238E27FC236}">
                <a16:creationId xmlns:a16="http://schemas.microsoft.com/office/drawing/2014/main" id="{1729836D-136D-46F5-96A6-5981A12CB104}"/>
              </a:ext>
            </a:extLst>
          </p:cNvPr>
          <p:cNvSpPr txBox="1"/>
          <p:nvPr/>
        </p:nvSpPr>
        <p:spPr>
          <a:xfrm>
            <a:off x="7391400" y="3508415"/>
            <a:ext cx="3048000" cy="646331"/>
          </a:xfrm>
          <a:prstGeom prst="rect">
            <a:avLst/>
          </a:prstGeom>
          <a:noFill/>
        </p:spPr>
        <p:txBody>
          <a:bodyPr wrap="square" rtlCol="0">
            <a:spAutoFit/>
          </a:bodyPr>
          <a:lstStyle/>
          <a:p>
            <a:r>
              <a:rPr lang="en-GB" sz="3600" dirty="0"/>
              <a:t>Books</a:t>
            </a:r>
          </a:p>
        </p:txBody>
      </p:sp>
    </p:spTree>
    <p:extLst>
      <p:ext uri="{BB962C8B-B14F-4D97-AF65-F5344CB8AC3E}">
        <p14:creationId xmlns:p14="http://schemas.microsoft.com/office/powerpoint/2010/main" val="387804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F30253-535B-4C48-AB3C-DC04E9F357DC}"/>
              </a:ext>
            </a:extLst>
          </p:cNvPr>
          <p:cNvSpPr>
            <a:spLocks noGrp="1"/>
          </p:cNvSpPr>
          <p:nvPr>
            <p:ph type="sldNum" sz="quarter" idx="12"/>
          </p:nvPr>
        </p:nvSpPr>
        <p:spPr/>
        <p:txBody>
          <a:bodyPr/>
          <a:lstStyle/>
          <a:p>
            <a:fld id="{9CD8D479-8942-46E8-A226-A4E01F7A105C}" type="slidenum">
              <a:rPr lang="en-GB" smtClean="0"/>
              <a:t>9</a:t>
            </a:fld>
            <a:endParaRPr lang="en-GB"/>
          </a:p>
        </p:txBody>
      </p:sp>
      <p:sp>
        <p:nvSpPr>
          <p:cNvPr id="5" name="Date Placeholder 4">
            <a:extLst>
              <a:ext uri="{FF2B5EF4-FFF2-40B4-BE49-F238E27FC236}">
                <a16:creationId xmlns:a16="http://schemas.microsoft.com/office/drawing/2014/main" id="{F3C7EE47-0E4F-457F-BB74-7437D5CFDD6E}"/>
              </a:ext>
            </a:extLst>
          </p:cNvPr>
          <p:cNvSpPr>
            <a:spLocks noGrp="1"/>
          </p:cNvSpPr>
          <p:nvPr>
            <p:ph type="dt" sz="half" idx="10"/>
          </p:nvPr>
        </p:nvSpPr>
        <p:spPr/>
        <p:txBody>
          <a:bodyPr/>
          <a:lstStyle/>
          <a:p>
            <a:fld id="{6DD1B487-36FD-4CED-B07A-1A81FC6540B1}" type="datetime1">
              <a:rPr lang="en-US" smtClean="0"/>
              <a:pPr/>
              <a:t>1/20/2021</a:t>
            </a:fld>
            <a:endParaRPr lang="en-US" dirty="0"/>
          </a:p>
        </p:txBody>
      </p:sp>
      <p:sp>
        <p:nvSpPr>
          <p:cNvPr id="6" name="Footer Placeholder 5">
            <a:extLst>
              <a:ext uri="{FF2B5EF4-FFF2-40B4-BE49-F238E27FC236}">
                <a16:creationId xmlns:a16="http://schemas.microsoft.com/office/drawing/2014/main" id="{65B8AE8D-5041-4C35-B853-35393686782C}"/>
              </a:ext>
            </a:extLst>
          </p:cNvPr>
          <p:cNvSpPr>
            <a:spLocks noGrp="1"/>
          </p:cNvSpPr>
          <p:nvPr>
            <p:ph type="ftr" sz="quarter" idx="11"/>
          </p:nvPr>
        </p:nvSpPr>
        <p:spPr/>
        <p:txBody>
          <a:bodyPr/>
          <a:lstStyle/>
          <a:p>
            <a:r>
              <a:rPr lang="en-US"/>
              <a:t>Add a footer</a:t>
            </a:r>
            <a:endParaRPr lang="en-US" dirty="0"/>
          </a:p>
        </p:txBody>
      </p:sp>
      <p:pic>
        <p:nvPicPr>
          <p:cNvPr id="9" name="Picture 8">
            <a:extLst>
              <a:ext uri="{FF2B5EF4-FFF2-40B4-BE49-F238E27FC236}">
                <a16:creationId xmlns:a16="http://schemas.microsoft.com/office/drawing/2014/main" id="{8850440C-FFD9-47AA-B00E-BD1B13DD937F}"/>
              </a:ext>
            </a:extLst>
          </p:cNvPr>
          <p:cNvPicPr>
            <a:picLocks noChangeAspect="1"/>
          </p:cNvPicPr>
          <p:nvPr/>
        </p:nvPicPr>
        <p:blipFill>
          <a:blip r:embed="rId2"/>
          <a:stretch>
            <a:fillRect/>
          </a:stretch>
        </p:blipFill>
        <p:spPr>
          <a:xfrm>
            <a:off x="224251" y="632394"/>
            <a:ext cx="4220167" cy="4410075"/>
          </a:xfrm>
          <a:prstGeom prst="rect">
            <a:avLst/>
          </a:prstGeom>
        </p:spPr>
      </p:pic>
      <p:sp>
        <p:nvSpPr>
          <p:cNvPr id="11" name="TextBox 10">
            <a:extLst>
              <a:ext uri="{FF2B5EF4-FFF2-40B4-BE49-F238E27FC236}">
                <a16:creationId xmlns:a16="http://schemas.microsoft.com/office/drawing/2014/main" id="{2D4FB359-47D7-4729-9E0D-7A34BF8F4B2D}"/>
              </a:ext>
            </a:extLst>
          </p:cNvPr>
          <p:cNvSpPr txBox="1"/>
          <p:nvPr/>
        </p:nvSpPr>
        <p:spPr>
          <a:xfrm>
            <a:off x="4819325" y="496342"/>
            <a:ext cx="6096000" cy="2385268"/>
          </a:xfrm>
          <a:prstGeom prst="rect">
            <a:avLst/>
          </a:prstGeom>
          <a:noFill/>
        </p:spPr>
        <p:txBody>
          <a:bodyPr wrap="square">
            <a:spAutoFit/>
          </a:bodyPr>
          <a:lstStyle/>
          <a:p>
            <a:r>
              <a:rPr lang="en-GB" sz="2000" dirty="0"/>
              <a:t>On a mean street in a mean city, a thief tries to snatch an old woman's bag. But she finds she can't have it without promising something in return - to 'plant them all'. When it turns out the bag is full of acorns, the young thief embarks on a journey that changes her own life and the lives of others for generations to come. </a:t>
            </a:r>
          </a:p>
          <a:p>
            <a:endParaRPr lang="en-GB" sz="800" dirty="0"/>
          </a:p>
          <a:p>
            <a:r>
              <a:rPr lang="en-GB" dirty="0">
                <a:hlinkClick r:id="rId3"/>
              </a:rPr>
              <a:t>Hear the author read </a:t>
            </a:r>
            <a:endParaRPr lang="en-GB" dirty="0"/>
          </a:p>
        </p:txBody>
      </p:sp>
      <p:pic>
        <p:nvPicPr>
          <p:cNvPr id="13" name="Picture 12" descr="A picture containing text&#10;&#10;Description automatically generated">
            <a:extLst>
              <a:ext uri="{FF2B5EF4-FFF2-40B4-BE49-F238E27FC236}">
                <a16:creationId xmlns:a16="http://schemas.microsoft.com/office/drawing/2014/main" id="{AF9CA93B-BC38-4691-A4B5-92C7124D9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500"/>
          <a:stretch/>
        </p:blipFill>
        <p:spPr>
          <a:xfrm>
            <a:off x="4819325" y="2837432"/>
            <a:ext cx="6096001" cy="3759201"/>
          </a:xfrm>
          <a:prstGeom prst="rect">
            <a:avLst/>
          </a:prstGeom>
        </p:spPr>
      </p:pic>
    </p:spTree>
    <p:extLst>
      <p:ext uri="{BB962C8B-B14F-4D97-AF65-F5344CB8AC3E}">
        <p14:creationId xmlns:p14="http://schemas.microsoft.com/office/powerpoint/2010/main" val="382471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1118</Words>
  <Application>Microsoft Office PowerPoint</Application>
  <PresentationFormat>Widescreen</PresentationFormat>
  <Paragraphs>93</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Ecology 16x9</vt:lpstr>
      <vt:lpstr>Environmental  Activism</vt:lpstr>
      <vt:lpstr>Resources-  fiction – including clifi non-fiction – people and action illustrated books – the power of the picture  and a sneaky wee song!  </vt:lpstr>
      <vt:lpstr>PowerPoint Presentation</vt:lpstr>
      <vt:lpstr>PowerPoint Presentation</vt:lpstr>
      <vt:lpstr>PowerPoint Presentation</vt:lpstr>
      <vt:lpstr>PowerPoint Presentation</vt:lpstr>
      <vt:lpstr>Carl Hiasson-</vt:lpstr>
      <vt:lpstr>PowerPoint Presentation</vt:lpstr>
      <vt:lpstr>PowerPoint Presentation</vt:lpstr>
      <vt:lpstr>PowerPoint Presentation</vt:lpstr>
      <vt:lpstr>Non-fiction</vt:lpstr>
      <vt:lpstr>Lots to choose from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Activism</dc:title>
  <dc:creator>Stuart</dc:creator>
  <cp:lastModifiedBy>Stuart</cp:lastModifiedBy>
  <cp:revision>11</cp:revision>
  <dcterms:created xsi:type="dcterms:W3CDTF">2021-01-20T10:40:07Z</dcterms:created>
  <dcterms:modified xsi:type="dcterms:W3CDTF">2021-01-20T15:01:20Z</dcterms:modified>
</cp:coreProperties>
</file>