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3" r:id="rId6"/>
    <p:sldId id="261" r:id="rId7"/>
    <p:sldId id="260" r:id="rId8"/>
    <p:sldId id="262" r:id="rId9"/>
    <p:sldId id="265" r:id="rId10"/>
    <p:sldId id="267" r:id="rId11"/>
    <p:sldId id="268" r:id="rId12"/>
    <p:sldId id="264" r:id="rId13"/>
    <p:sldId id="266" r:id="rId14"/>
    <p:sldId id="269" r:id="rId15"/>
    <p:sldId id="270" r:id="rId16"/>
    <p:sldId id="272" r:id="rId17"/>
    <p:sldId id="271"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randomBar dir="vert"/>
  </p:transition>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eams.microsoft.com/l/team/19%3a60619244e7b8488a980dfe452759047c%40thread.tacv2/conversations?groupId=499d34ae-ee4e-4375-88a2-65080ab67bb8&amp;tenantId=ccd32ca3-16ce-428f-9541-372d6b05192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app=desktop&amp;v=4JLVneJa1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A9FA-1359-4E15-965C-102438F83E4D}"/>
              </a:ext>
            </a:extLst>
          </p:cNvPr>
          <p:cNvSpPr>
            <a:spLocks noGrp="1"/>
          </p:cNvSpPr>
          <p:nvPr>
            <p:ph type="ctrTitle"/>
          </p:nvPr>
        </p:nvSpPr>
        <p:spPr/>
        <p:txBody>
          <a:bodyPr/>
          <a:lstStyle/>
          <a:p>
            <a:r>
              <a:rPr lang="en-GB" dirty="0"/>
              <a:t>Beyond my Window</a:t>
            </a:r>
          </a:p>
        </p:txBody>
      </p:sp>
      <p:sp>
        <p:nvSpPr>
          <p:cNvPr id="3" name="Subtitle 2">
            <a:extLst>
              <a:ext uri="{FF2B5EF4-FFF2-40B4-BE49-F238E27FC236}">
                <a16:creationId xmlns:a16="http://schemas.microsoft.com/office/drawing/2014/main" id="{F90FBC02-7E29-47AC-89E2-47DF59B68AA8}"/>
              </a:ext>
            </a:extLst>
          </p:cNvPr>
          <p:cNvSpPr>
            <a:spLocks noGrp="1"/>
          </p:cNvSpPr>
          <p:nvPr>
            <p:ph type="subTitle" idx="1"/>
          </p:nvPr>
        </p:nvSpPr>
        <p:spPr/>
        <p:txBody>
          <a:bodyPr/>
          <a:lstStyle/>
          <a:p>
            <a:r>
              <a:rPr lang="en-GB" dirty="0"/>
              <a:t>S1 creative writing competition</a:t>
            </a:r>
          </a:p>
        </p:txBody>
      </p:sp>
    </p:spTree>
    <p:extLst>
      <p:ext uri="{BB962C8B-B14F-4D97-AF65-F5344CB8AC3E}">
        <p14:creationId xmlns:p14="http://schemas.microsoft.com/office/powerpoint/2010/main" val="306026509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9BDD38-C409-406D-A900-E845C582A494}"/>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dirty="0"/>
              <a:t>Futuristic View</a:t>
            </a:r>
          </a:p>
        </p:txBody>
      </p:sp>
      <p:pic>
        <p:nvPicPr>
          <p:cNvPr id="4" name="Picture 3">
            <a:extLst>
              <a:ext uri="{FF2B5EF4-FFF2-40B4-BE49-F238E27FC236}">
                <a16:creationId xmlns:a16="http://schemas.microsoft.com/office/drawing/2014/main" id="{621CF331-A2A8-420B-B725-7000F8A7F638}"/>
              </a:ext>
            </a:extLst>
          </p:cNvPr>
          <p:cNvPicPr>
            <a:picLocks noChangeAspect="1"/>
          </p:cNvPicPr>
          <p:nvPr/>
        </p:nvPicPr>
        <p:blipFill rotWithShape="1">
          <a:blip r:embed="rId2"/>
          <a:srcRect l="34305" r="-1" b="-1"/>
          <a:stretch/>
        </p:blipFill>
        <p:spPr>
          <a:xfrm>
            <a:off x="5120640" y="759599"/>
            <a:ext cx="6367271"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169517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A2A2B2-867A-4AA0-9DED-82A8FFBA0D63}"/>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UnderSea View</a:t>
            </a:r>
          </a:p>
        </p:txBody>
      </p:sp>
      <p:pic>
        <p:nvPicPr>
          <p:cNvPr id="8" name="Picture 7" descr="A turtle in a cage&#10;&#10;Description automatically generated with low confidence">
            <a:extLst>
              <a:ext uri="{FF2B5EF4-FFF2-40B4-BE49-F238E27FC236}">
                <a16:creationId xmlns:a16="http://schemas.microsoft.com/office/drawing/2014/main" id="{BB48CC2C-106A-4692-94F3-17F2E2F1C839}"/>
              </a:ext>
            </a:extLst>
          </p:cNvPr>
          <p:cNvPicPr>
            <a:picLocks noChangeAspect="1"/>
          </p:cNvPicPr>
          <p:nvPr/>
        </p:nvPicPr>
        <p:blipFill rotWithShape="1">
          <a:blip r:embed="rId2"/>
          <a:srcRect l="11727" r="8543"/>
          <a:stretch/>
        </p:blipFill>
        <p:spPr>
          <a:xfrm>
            <a:off x="5120640" y="759599"/>
            <a:ext cx="6367271" cy="5330650"/>
          </a:xfrm>
          <a:prstGeom prst="rect">
            <a:avLst/>
          </a:prstGeom>
        </p:spPr>
      </p:pic>
      <p:sp>
        <p:nvSpPr>
          <p:cNvPr id="21" name="Rectangle 20">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077526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D897F0F-34CC-46D4-B25D-F6B0EBD9E4C2}"/>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dirty="0"/>
              <a:t>Jurassic View</a:t>
            </a:r>
          </a:p>
        </p:txBody>
      </p:sp>
      <p:pic>
        <p:nvPicPr>
          <p:cNvPr id="5" name="Picture 4" descr="A picture containing reptile, window, crocodilian reptile&#10;&#10;Description automatically generated">
            <a:extLst>
              <a:ext uri="{FF2B5EF4-FFF2-40B4-BE49-F238E27FC236}">
                <a16:creationId xmlns:a16="http://schemas.microsoft.com/office/drawing/2014/main" id="{9C3D1DB2-317E-4C00-8E18-C65F786999C1}"/>
              </a:ext>
            </a:extLst>
          </p:cNvPr>
          <p:cNvPicPr>
            <a:picLocks noChangeAspect="1"/>
          </p:cNvPicPr>
          <p:nvPr/>
        </p:nvPicPr>
        <p:blipFill rotWithShape="1">
          <a:blip r:embed="rId2"/>
          <a:srcRect l="2880" r="17389"/>
          <a:stretch/>
        </p:blipFill>
        <p:spPr>
          <a:xfrm>
            <a:off x="5120640" y="759599"/>
            <a:ext cx="6367271" cy="5330650"/>
          </a:xfrm>
          <a:prstGeom prst="rect">
            <a:avLst/>
          </a:prstGeom>
        </p:spPr>
      </p:pic>
      <p:sp>
        <p:nvSpPr>
          <p:cNvPr id="18" name="Rectangle 1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56538B29-0156-4E2A-8B95-1193EBEE9824}"/>
              </a:ext>
            </a:extLst>
          </p:cNvPr>
          <p:cNvSpPr txBox="1"/>
          <p:nvPr/>
        </p:nvSpPr>
        <p:spPr>
          <a:xfrm>
            <a:off x="375920" y="5334000"/>
            <a:ext cx="3312160" cy="646331"/>
          </a:xfrm>
          <a:prstGeom prst="rect">
            <a:avLst/>
          </a:prstGeom>
          <a:noFill/>
        </p:spPr>
        <p:txBody>
          <a:bodyPr wrap="square" rtlCol="0">
            <a:spAutoFit/>
          </a:bodyPr>
          <a:lstStyle/>
          <a:p>
            <a:r>
              <a:rPr lang="en-GB" dirty="0"/>
              <a:t>No, not a view from Mrs Baird’s bedroom when she was wee!</a:t>
            </a:r>
          </a:p>
        </p:txBody>
      </p:sp>
    </p:spTree>
    <p:extLst>
      <p:ext uri="{BB962C8B-B14F-4D97-AF65-F5344CB8AC3E}">
        <p14:creationId xmlns:p14="http://schemas.microsoft.com/office/powerpoint/2010/main" val="15971649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0D1E37-2226-410B-A352-EEDE357F3440}"/>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Fantasy View</a:t>
            </a:r>
          </a:p>
        </p:txBody>
      </p:sp>
      <p:pic>
        <p:nvPicPr>
          <p:cNvPr id="4" name="Picture 3">
            <a:extLst>
              <a:ext uri="{FF2B5EF4-FFF2-40B4-BE49-F238E27FC236}">
                <a16:creationId xmlns:a16="http://schemas.microsoft.com/office/drawing/2014/main" id="{1DBC809A-F99B-4699-81C5-EFDB0C34BE3C}"/>
              </a:ext>
            </a:extLst>
          </p:cNvPr>
          <p:cNvPicPr>
            <a:picLocks noChangeAspect="1"/>
          </p:cNvPicPr>
          <p:nvPr/>
        </p:nvPicPr>
        <p:blipFill rotWithShape="1">
          <a:blip r:embed="rId2"/>
          <a:srcRect l="10077" r="10491"/>
          <a:stretch/>
        </p:blipFill>
        <p:spPr>
          <a:xfrm>
            <a:off x="5120640" y="759599"/>
            <a:ext cx="6367271"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977055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385F-58BE-4B78-8BBC-868B4F6735CD}"/>
              </a:ext>
            </a:extLst>
          </p:cNvPr>
          <p:cNvSpPr>
            <a:spLocks noGrp="1"/>
          </p:cNvSpPr>
          <p:nvPr>
            <p:ph type="title"/>
          </p:nvPr>
        </p:nvSpPr>
        <p:spPr/>
        <p:txBody>
          <a:bodyPr/>
          <a:lstStyle/>
          <a:p>
            <a:r>
              <a:rPr lang="en-GB" dirty="0"/>
              <a:t>Your challenge</a:t>
            </a:r>
          </a:p>
        </p:txBody>
      </p:sp>
      <p:sp>
        <p:nvSpPr>
          <p:cNvPr id="3" name="Content Placeholder 2">
            <a:extLst>
              <a:ext uri="{FF2B5EF4-FFF2-40B4-BE49-F238E27FC236}">
                <a16:creationId xmlns:a16="http://schemas.microsoft.com/office/drawing/2014/main" id="{776CACB2-4FEC-486F-BB25-7C308DB8682C}"/>
              </a:ext>
            </a:extLst>
          </p:cNvPr>
          <p:cNvSpPr>
            <a:spLocks noGrp="1"/>
          </p:cNvSpPr>
          <p:nvPr>
            <p:ph idx="1"/>
          </p:nvPr>
        </p:nvSpPr>
        <p:spPr/>
        <p:txBody>
          <a:bodyPr/>
          <a:lstStyle/>
          <a:p>
            <a:r>
              <a:rPr lang="en-GB" dirty="0"/>
              <a:t>Using your own window or an imagined one as inspiration write a poem, letter or short paragraph about what is beyond your window.</a:t>
            </a:r>
          </a:p>
          <a:p>
            <a:endParaRPr lang="en-GB" dirty="0"/>
          </a:p>
          <a:p>
            <a:r>
              <a:rPr lang="en-GB" dirty="0"/>
              <a:t>Your response can be as serious or as silly as you like. </a:t>
            </a:r>
          </a:p>
          <a:p>
            <a:pPr marL="0" indent="0">
              <a:buNone/>
            </a:pPr>
            <a:endParaRPr lang="en-GB" dirty="0"/>
          </a:p>
          <a:p>
            <a:r>
              <a:rPr lang="en-GB" dirty="0"/>
              <a:t>You can add , cartoons, illustrations or even photographs to your work (please don’t include people in the pics).</a:t>
            </a:r>
          </a:p>
          <a:p>
            <a:endParaRPr lang="en-GB" dirty="0"/>
          </a:p>
          <a:p>
            <a:r>
              <a:rPr lang="en-GB" dirty="0"/>
              <a:t>We would like to display the entries on our return to the school.</a:t>
            </a:r>
          </a:p>
          <a:p>
            <a:r>
              <a:rPr lang="en-GB" dirty="0"/>
              <a:t>Your entry should be easily recognisable as a window.</a:t>
            </a:r>
          </a:p>
        </p:txBody>
      </p:sp>
    </p:spTree>
    <p:extLst>
      <p:ext uri="{BB962C8B-B14F-4D97-AF65-F5344CB8AC3E}">
        <p14:creationId xmlns:p14="http://schemas.microsoft.com/office/powerpoint/2010/main" val="164908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A1E1-89AF-4E9A-90B9-C9724DC8DA50}"/>
              </a:ext>
            </a:extLst>
          </p:cNvPr>
          <p:cNvSpPr>
            <a:spLocks noGrp="1"/>
          </p:cNvSpPr>
          <p:nvPr>
            <p:ph type="title"/>
          </p:nvPr>
        </p:nvSpPr>
        <p:spPr/>
        <p:txBody>
          <a:bodyPr/>
          <a:lstStyle/>
          <a:p>
            <a:r>
              <a:rPr lang="en-GB" dirty="0"/>
              <a:t>Some design ideas.</a:t>
            </a:r>
          </a:p>
        </p:txBody>
      </p:sp>
      <p:pic>
        <p:nvPicPr>
          <p:cNvPr id="5" name="Picture 4" descr="A picture containing window&#10;&#10;Description automatically generated">
            <a:extLst>
              <a:ext uri="{FF2B5EF4-FFF2-40B4-BE49-F238E27FC236}">
                <a16:creationId xmlns:a16="http://schemas.microsoft.com/office/drawing/2014/main" id="{BF00DFE2-BB92-4CC6-AB5B-1CF7E5343F8D}"/>
              </a:ext>
            </a:extLst>
          </p:cNvPr>
          <p:cNvPicPr>
            <a:picLocks noChangeAspect="1"/>
          </p:cNvPicPr>
          <p:nvPr/>
        </p:nvPicPr>
        <p:blipFill>
          <a:blip r:embed="rId2"/>
          <a:stretch>
            <a:fillRect/>
          </a:stretch>
        </p:blipFill>
        <p:spPr>
          <a:xfrm>
            <a:off x="8068310" y="0"/>
            <a:ext cx="3467100" cy="6858000"/>
          </a:xfrm>
          <a:prstGeom prst="rect">
            <a:avLst/>
          </a:prstGeom>
        </p:spPr>
      </p:pic>
      <p:sp>
        <p:nvSpPr>
          <p:cNvPr id="6" name="TextBox 5">
            <a:extLst>
              <a:ext uri="{FF2B5EF4-FFF2-40B4-BE49-F238E27FC236}">
                <a16:creationId xmlns:a16="http://schemas.microsoft.com/office/drawing/2014/main" id="{04500FF9-A161-4E7D-B38B-D1B4F6428FFA}"/>
              </a:ext>
            </a:extLst>
          </p:cNvPr>
          <p:cNvSpPr txBox="1"/>
          <p:nvPr/>
        </p:nvSpPr>
        <p:spPr>
          <a:xfrm>
            <a:off x="3771900" y="1564640"/>
            <a:ext cx="3881120" cy="2677656"/>
          </a:xfrm>
          <a:prstGeom prst="rect">
            <a:avLst/>
          </a:prstGeom>
          <a:noFill/>
        </p:spPr>
        <p:txBody>
          <a:bodyPr wrap="square" rtlCol="0">
            <a:spAutoFit/>
          </a:bodyPr>
          <a:lstStyle/>
          <a:p>
            <a:r>
              <a:rPr lang="en-GB" sz="2400" dirty="0"/>
              <a:t>Find a clip art image of a window online and use this as your base. If you plan to add lots of images or drawings then why not use a template with lots of sections?</a:t>
            </a:r>
          </a:p>
        </p:txBody>
      </p:sp>
      <p:cxnSp>
        <p:nvCxnSpPr>
          <p:cNvPr id="8" name="Straight Arrow Connector 7">
            <a:extLst>
              <a:ext uri="{FF2B5EF4-FFF2-40B4-BE49-F238E27FC236}">
                <a16:creationId xmlns:a16="http://schemas.microsoft.com/office/drawing/2014/main" id="{B6908F04-1E7E-4677-A193-5A2D9BDD9B50}"/>
              </a:ext>
            </a:extLst>
          </p:cNvPr>
          <p:cNvCxnSpPr>
            <a:cxnSpLocks/>
          </p:cNvCxnSpPr>
          <p:nvPr/>
        </p:nvCxnSpPr>
        <p:spPr>
          <a:xfrm flipV="1">
            <a:off x="6581775" y="1442720"/>
            <a:ext cx="1993265" cy="24720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2233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59C6-A6B9-4F06-AFE8-5C5A4EF523B8}"/>
              </a:ext>
            </a:extLst>
          </p:cNvPr>
          <p:cNvSpPr>
            <a:spLocks noGrp="1"/>
          </p:cNvSpPr>
          <p:nvPr>
            <p:ph type="title"/>
          </p:nvPr>
        </p:nvSpPr>
        <p:spPr/>
        <p:txBody>
          <a:bodyPr/>
          <a:lstStyle/>
          <a:p>
            <a:r>
              <a:rPr lang="en-GB" dirty="0"/>
              <a:t>Mix it up</a:t>
            </a:r>
          </a:p>
        </p:txBody>
      </p:sp>
      <p:pic>
        <p:nvPicPr>
          <p:cNvPr id="4" name="Picture 3" descr="A picture containing window&#10;&#10;Description automatically generated">
            <a:extLst>
              <a:ext uri="{FF2B5EF4-FFF2-40B4-BE49-F238E27FC236}">
                <a16:creationId xmlns:a16="http://schemas.microsoft.com/office/drawing/2014/main" id="{369F1457-E911-4AC9-BB30-ABD03786F0E2}"/>
              </a:ext>
            </a:extLst>
          </p:cNvPr>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blip>
          <a:srcRect l="61405" t="32518" b="44074"/>
          <a:stretch/>
        </p:blipFill>
        <p:spPr>
          <a:xfrm>
            <a:off x="8226728" y="1255415"/>
            <a:ext cx="3544701" cy="4252328"/>
          </a:xfrm>
          <a:prstGeom prst="rect">
            <a:avLst/>
          </a:prstGeom>
        </p:spPr>
      </p:pic>
      <p:pic>
        <p:nvPicPr>
          <p:cNvPr id="5" name="Picture 4" descr="A picture containing window&#10;&#10;Description automatically generated">
            <a:extLst>
              <a:ext uri="{FF2B5EF4-FFF2-40B4-BE49-F238E27FC236}">
                <a16:creationId xmlns:a16="http://schemas.microsoft.com/office/drawing/2014/main" id="{2F668CB2-9393-4C8E-80F3-0A03865B2A47}"/>
              </a:ext>
            </a:extLst>
          </p:cNvPr>
          <p:cNvPicPr>
            <a:picLocks noChangeAspect="1"/>
          </p:cNvPicPr>
          <p:nvPr/>
        </p:nvPicPr>
        <p:blipFill rotWithShape="1">
          <a:blip r:embed="rId2">
            <a:duotone>
              <a:schemeClr val="accent1">
                <a:shade val="45000"/>
                <a:satMod val="135000"/>
              </a:schemeClr>
              <a:prstClr val="white"/>
            </a:duotone>
          </a:blip>
          <a:srcRect t="32518" r="62451" b="44074"/>
          <a:stretch/>
        </p:blipFill>
        <p:spPr>
          <a:xfrm>
            <a:off x="4075242" y="918687"/>
            <a:ext cx="4347398" cy="5360701"/>
          </a:xfrm>
          <a:prstGeom prst="rect">
            <a:avLst/>
          </a:prstGeom>
        </p:spPr>
      </p:pic>
      <p:sp>
        <p:nvSpPr>
          <p:cNvPr id="6" name="Oval 5">
            <a:extLst>
              <a:ext uri="{FF2B5EF4-FFF2-40B4-BE49-F238E27FC236}">
                <a16:creationId xmlns:a16="http://schemas.microsoft.com/office/drawing/2014/main" id="{C50E5EA7-8546-431B-9FD8-3AA65B7D3BE4}"/>
              </a:ext>
            </a:extLst>
          </p:cNvPr>
          <p:cNvSpPr/>
          <p:nvPr/>
        </p:nvSpPr>
        <p:spPr>
          <a:xfrm>
            <a:off x="4882032" y="1904999"/>
            <a:ext cx="2781300" cy="277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06FF2F6-DDE6-450E-B094-DADB06B0E14B}"/>
              </a:ext>
            </a:extLst>
          </p:cNvPr>
          <p:cNvSpPr/>
          <p:nvPr/>
        </p:nvSpPr>
        <p:spPr>
          <a:xfrm>
            <a:off x="5210175" y="2924175"/>
            <a:ext cx="2095500" cy="9239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4434FF84-56C9-47CF-9668-1C3BBCBD6D51}"/>
              </a:ext>
            </a:extLst>
          </p:cNvPr>
          <p:cNvSpPr txBox="1"/>
          <p:nvPr/>
        </p:nvSpPr>
        <p:spPr>
          <a:xfrm>
            <a:off x="3714750" y="752090"/>
            <a:ext cx="1495425" cy="369332"/>
          </a:xfrm>
          <a:prstGeom prst="rect">
            <a:avLst/>
          </a:prstGeom>
          <a:noFill/>
        </p:spPr>
        <p:txBody>
          <a:bodyPr wrap="square" rtlCol="0">
            <a:spAutoFit/>
          </a:bodyPr>
          <a:lstStyle/>
          <a:p>
            <a:r>
              <a:rPr lang="en-GB" dirty="0"/>
              <a:t>Big picture</a:t>
            </a:r>
          </a:p>
        </p:txBody>
      </p:sp>
      <p:sp>
        <p:nvSpPr>
          <p:cNvPr id="10" name="TextBox 9">
            <a:extLst>
              <a:ext uri="{FF2B5EF4-FFF2-40B4-BE49-F238E27FC236}">
                <a16:creationId xmlns:a16="http://schemas.microsoft.com/office/drawing/2014/main" id="{0F585662-BDB4-4992-BDA0-52DC0C2F111D}"/>
              </a:ext>
            </a:extLst>
          </p:cNvPr>
          <p:cNvSpPr txBox="1"/>
          <p:nvPr/>
        </p:nvSpPr>
        <p:spPr>
          <a:xfrm>
            <a:off x="8630732" y="5633057"/>
            <a:ext cx="2503993" cy="646331"/>
          </a:xfrm>
          <a:prstGeom prst="rect">
            <a:avLst/>
          </a:prstGeom>
          <a:noFill/>
        </p:spPr>
        <p:txBody>
          <a:bodyPr wrap="square" rtlCol="0">
            <a:spAutoFit/>
          </a:bodyPr>
          <a:lstStyle/>
          <a:p>
            <a:r>
              <a:rPr lang="en-GB" dirty="0"/>
              <a:t>Story in sections or different points of view</a:t>
            </a:r>
          </a:p>
        </p:txBody>
      </p:sp>
      <p:cxnSp>
        <p:nvCxnSpPr>
          <p:cNvPr id="12" name="Straight Arrow Connector 11">
            <a:extLst>
              <a:ext uri="{FF2B5EF4-FFF2-40B4-BE49-F238E27FC236}">
                <a16:creationId xmlns:a16="http://schemas.microsoft.com/office/drawing/2014/main" id="{3102F60F-3365-42ED-9D88-09EAE9F26F4F}"/>
              </a:ext>
            </a:extLst>
          </p:cNvPr>
          <p:cNvCxnSpPr/>
          <p:nvPr/>
        </p:nvCxnSpPr>
        <p:spPr>
          <a:xfrm>
            <a:off x="4462462" y="1190625"/>
            <a:ext cx="814388" cy="9715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24DECF2F-0E9F-43CF-93A0-4A1191288A66}"/>
              </a:ext>
            </a:extLst>
          </p:cNvPr>
          <p:cNvCxnSpPr/>
          <p:nvPr/>
        </p:nvCxnSpPr>
        <p:spPr>
          <a:xfrm flipV="1">
            <a:off x="5143500" y="3599037"/>
            <a:ext cx="1105441" cy="25068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FCB86B-9BD4-444A-98FB-255F678D1703}"/>
              </a:ext>
            </a:extLst>
          </p:cNvPr>
          <p:cNvSpPr txBox="1"/>
          <p:nvPr/>
        </p:nvSpPr>
        <p:spPr>
          <a:xfrm>
            <a:off x="8422640" y="466057"/>
            <a:ext cx="1495425" cy="369332"/>
          </a:xfrm>
          <a:prstGeom prst="rect">
            <a:avLst/>
          </a:prstGeom>
          <a:noFill/>
        </p:spPr>
        <p:txBody>
          <a:bodyPr wrap="square" rtlCol="0">
            <a:spAutoFit/>
          </a:bodyPr>
          <a:lstStyle/>
          <a:p>
            <a:r>
              <a:rPr lang="en-GB" dirty="0"/>
              <a:t>pictures</a:t>
            </a:r>
          </a:p>
        </p:txBody>
      </p:sp>
      <p:sp>
        <p:nvSpPr>
          <p:cNvPr id="16" name="TextBox 15">
            <a:extLst>
              <a:ext uri="{FF2B5EF4-FFF2-40B4-BE49-F238E27FC236}">
                <a16:creationId xmlns:a16="http://schemas.microsoft.com/office/drawing/2014/main" id="{5D1C7FF7-1874-4AD3-AB76-C12F6C4322B8}"/>
              </a:ext>
            </a:extLst>
          </p:cNvPr>
          <p:cNvSpPr txBox="1"/>
          <p:nvPr/>
        </p:nvSpPr>
        <p:spPr>
          <a:xfrm>
            <a:off x="3867150" y="6091713"/>
            <a:ext cx="1495425" cy="646331"/>
          </a:xfrm>
          <a:prstGeom prst="rect">
            <a:avLst/>
          </a:prstGeom>
          <a:noFill/>
        </p:spPr>
        <p:txBody>
          <a:bodyPr wrap="square" rtlCol="0">
            <a:spAutoFit/>
          </a:bodyPr>
          <a:lstStyle/>
          <a:p>
            <a:r>
              <a:rPr lang="en-GB" dirty="0"/>
              <a:t>Story in the middle</a:t>
            </a:r>
          </a:p>
        </p:txBody>
      </p:sp>
      <p:cxnSp>
        <p:nvCxnSpPr>
          <p:cNvPr id="18" name="Straight Arrow Connector 17">
            <a:extLst>
              <a:ext uri="{FF2B5EF4-FFF2-40B4-BE49-F238E27FC236}">
                <a16:creationId xmlns:a16="http://schemas.microsoft.com/office/drawing/2014/main" id="{2302ED1E-6130-4382-AB3C-C99A39EB4CD7}"/>
              </a:ext>
            </a:extLst>
          </p:cNvPr>
          <p:cNvCxnSpPr/>
          <p:nvPr/>
        </p:nvCxnSpPr>
        <p:spPr>
          <a:xfrm flipH="1">
            <a:off x="9067800" y="918687"/>
            <a:ext cx="133350" cy="986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B0CBE77-28EC-4839-ACD4-3EBAEFC9F4D8}"/>
              </a:ext>
            </a:extLst>
          </p:cNvPr>
          <p:cNvCxnSpPr/>
          <p:nvPr/>
        </p:nvCxnSpPr>
        <p:spPr>
          <a:xfrm>
            <a:off x="9332169" y="793373"/>
            <a:ext cx="943835" cy="18164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A36EB1F-B3A7-4168-948E-25F03B5F8943}"/>
              </a:ext>
            </a:extLst>
          </p:cNvPr>
          <p:cNvCxnSpPr/>
          <p:nvPr/>
        </p:nvCxnSpPr>
        <p:spPr>
          <a:xfrm>
            <a:off x="8630732" y="835389"/>
            <a:ext cx="570418" cy="2593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E236D64-C29B-467F-BB77-36E1F898972D}"/>
              </a:ext>
            </a:extLst>
          </p:cNvPr>
          <p:cNvCxnSpPr/>
          <p:nvPr/>
        </p:nvCxnSpPr>
        <p:spPr>
          <a:xfrm flipH="1" flipV="1">
            <a:off x="9638218" y="2609850"/>
            <a:ext cx="1201182" cy="3115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28C93F6-084B-489A-A362-EA83C9ECC1CF}"/>
              </a:ext>
            </a:extLst>
          </p:cNvPr>
          <p:cNvCxnSpPr/>
          <p:nvPr/>
        </p:nvCxnSpPr>
        <p:spPr>
          <a:xfrm flipV="1">
            <a:off x="10525125" y="1988297"/>
            <a:ext cx="431916" cy="36860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76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232029-D309-4D03-8F01-B0BF641314C6}"/>
              </a:ext>
            </a:extLst>
          </p:cNvPr>
          <p:cNvSpPr>
            <a:spLocks noGrp="1"/>
          </p:cNvSpPr>
          <p:nvPr>
            <p:ph type="title"/>
          </p:nvPr>
        </p:nvSpPr>
        <p:spPr>
          <a:xfrm>
            <a:off x="4810242" y="1097280"/>
            <a:ext cx="6068070" cy="977392"/>
          </a:xfrm>
        </p:spPr>
        <p:txBody>
          <a:bodyPr vert="horz" lIns="91440" tIns="45720" rIns="91440" bIns="45720" rtlCol="0" anchor="b">
            <a:normAutofit/>
          </a:bodyPr>
          <a:lstStyle/>
          <a:p>
            <a:r>
              <a:rPr lang="en-US" sz="5900" spc="-100" dirty="0"/>
              <a:t>More ideas</a:t>
            </a:r>
          </a:p>
        </p:txBody>
      </p:sp>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DB237775-E9CA-4E57-A5CF-CDB22456B0AB}"/>
              </a:ext>
            </a:extLst>
          </p:cNvPr>
          <p:cNvPicPr>
            <a:picLocks noChangeAspect="1"/>
          </p:cNvPicPr>
          <p:nvPr/>
        </p:nvPicPr>
        <p:blipFill>
          <a:blip r:embed="rId2"/>
          <a:stretch>
            <a:fillRect/>
          </a:stretch>
        </p:blipFill>
        <p:spPr>
          <a:xfrm>
            <a:off x="696177" y="989537"/>
            <a:ext cx="3458249" cy="4870773"/>
          </a:xfrm>
          <a:prstGeom prst="rect">
            <a:avLst/>
          </a:prstGeom>
        </p:spPr>
      </p:pic>
      <p:sp>
        <p:nvSpPr>
          <p:cNvPr id="6" name="TextBox 5">
            <a:extLst>
              <a:ext uri="{FF2B5EF4-FFF2-40B4-BE49-F238E27FC236}">
                <a16:creationId xmlns:a16="http://schemas.microsoft.com/office/drawing/2014/main" id="{818896D4-1555-4A40-8147-1AE8BB6EEBFB}"/>
              </a:ext>
            </a:extLst>
          </p:cNvPr>
          <p:cNvSpPr txBox="1"/>
          <p:nvPr/>
        </p:nvSpPr>
        <p:spPr>
          <a:xfrm>
            <a:off x="5831840" y="3088640"/>
            <a:ext cx="4927600" cy="646331"/>
          </a:xfrm>
          <a:prstGeom prst="rect">
            <a:avLst/>
          </a:prstGeom>
          <a:noFill/>
        </p:spPr>
        <p:txBody>
          <a:bodyPr wrap="square" rtlCol="0">
            <a:spAutoFit/>
          </a:bodyPr>
          <a:lstStyle/>
          <a:p>
            <a:r>
              <a:rPr lang="en-GB" dirty="0"/>
              <a:t>What about using a stained glass effect?</a:t>
            </a:r>
          </a:p>
          <a:p>
            <a:r>
              <a:rPr lang="en-GB" dirty="0"/>
              <a:t> You can do this online or offline or a mix of both.</a:t>
            </a:r>
          </a:p>
        </p:txBody>
      </p:sp>
    </p:spTree>
    <p:extLst>
      <p:ext uri="{BB962C8B-B14F-4D97-AF65-F5344CB8AC3E}">
        <p14:creationId xmlns:p14="http://schemas.microsoft.com/office/powerpoint/2010/main" val="1471236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1D38-3D22-43A9-89DE-D7594FF4F152}"/>
              </a:ext>
            </a:extLst>
          </p:cNvPr>
          <p:cNvSpPr>
            <a:spLocks noGrp="1"/>
          </p:cNvSpPr>
          <p:nvPr>
            <p:ph type="title"/>
          </p:nvPr>
        </p:nvSpPr>
        <p:spPr/>
        <p:txBody>
          <a:bodyPr/>
          <a:lstStyle/>
          <a:p>
            <a:r>
              <a:rPr lang="en-GB" dirty="0"/>
              <a:t>Finished article</a:t>
            </a:r>
          </a:p>
        </p:txBody>
      </p:sp>
      <p:sp>
        <p:nvSpPr>
          <p:cNvPr id="3" name="Content Placeholder 2">
            <a:extLst>
              <a:ext uri="{FF2B5EF4-FFF2-40B4-BE49-F238E27FC236}">
                <a16:creationId xmlns:a16="http://schemas.microsoft.com/office/drawing/2014/main" id="{D9621648-383C-475A-82B3-8F870A069AD0}"/>
              </a:ext>
            </a:extLst>
          </p:cNvPr>
          <p:cNvSpPr>
            <a:spLocks noGrp="1"/>
          </p:cNvSpPr>
          <p:nvPr>
            <p:ph idx="1"/>
          </p:nvPr>
        </p:nvSpPr>
        <p:spPr/>
        <p:txBody>
          <a:bodyPr/>
          <a:lstStyle/>
          <a:p>
            <a:r>
              <a:rPr lang="en-GB" dirty="0"/>
              <a:t>Upload your finished work by </a:t>
            </a:r>
            <a:r>
              <a:rPr lang="en-GB" b="1" dirty="0"/>
              <a:t>Friday 12 Feb. </a:t>
            </a:r>
          </a:p>
          <a:p>
            <a:r>
              <a:rPr lang="en-GB" dirty="0"/>
              <a:t>To Mrs Baird’s </a:t>
            </a:r>
            <a:r>
              <a:rPr lang="en-GB" dirty="0">
                <a:hlinkClick r:id="rId2"/>
              </a:rPr>
              <a:t>page</a:t>
            </a:r>
            <a:r>
              <a:rPr lang="en-GB" dirty="0"/>
              <a:t>  - direct link </a:t>
            </a:r>
          </a:p>
          <a:p>
            <a:r>
              <a:rPr lang="en-GB" dirty="0"/>
              <a:t>Or look use code - zhu6912</a:t>
            </a:r>
          </a:p>
          <a:p>
            <a:endParaRPr lang="en-GB" dirty="0"/>
          </a:p>
          <a:p>
            <a:endParaRPr lang="en-GB" dirty="0"/>
          </a:p>
          <a:p>
            <a:endParaRPr lang="en-GB" dirty="0"/>
          </a:p>
          <a:p>
            <a:pPr marL="0" indent="0">
              <a:buNone/>
            </a:pPr>
            <a:r>
              <a:rPr lang="en-GB" dirty="0"/>
              <a:t>There may </a:t>
            </a:r>
            <a:r>
              <a:rPr lang="en-GB"/>
              <a:t>be prizes……….</a:t>
            </a:r>
            <a:endParaRPr lang="en-GB" dirty="0"/>
          </a:p>
        </p:txBody>
      </p:sp>
    </p:spTree>
    <p:extLst>
      <p:ext uri="{BB962C8B-B14F-4D97-AF65-F5344CB8AC3E}">
        <p14:creationId xmlns:p14="http://schemas.microsoft.com/office/powerpoint/2010/main" val="8719323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3E4089-A87D-4A27-83EC-77A5417DF546}"/>
              </a:ext>
            </a:extLst>
          </p:cNvPr>
          <p:cNvSpPr>
            <a:spLocks noGrp="1"/>
          </p:cNvSpPr>
          <p:nvPr>
            <p:ph type="title"/>
          </p:nvPr>
        </p:nvSpPr>
        <p:spPr>
          <a:xfrm>
            <a:off x="4646969" y="1298448"/>
            <a:ext cx="7552943" cy="3255264"/>
          </a:xfrm>
        </p:spPr>
        <p:txBody>
          <a:bodyPr vert="horz" lIns="91440" tIns="45720" rIns="91440" bIns="45720" rtlCol="0" anchor="b">
            <a:normAutofit/>
          </a:bodyPr>
          <a:lstStyle/>
          <a:p>
            <a:r>
              <a:rPr lang="en-US" sz="5900" spc="-100" dirty="0"/>
              <a:t>Click on the book cover.</a:t>
            </a:r>
          </a:p>
        </p:txBody>
      </p:sp>
      <p:sp>
        <p:nvSpPr>
          <p:cNvPr id="17" name="Rectangle 1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text, grass, outdoor, sign&#10;&#10;Description automatically generated">
            <a:hlinkClick r:id="rId2"/>
            <a:extLst>
              <a:ext uri="{FF2B5EF4-FFF2-40B4-BE49-F238E27FC236}">
                <a16:creationId xmlns:a16="http://schemas.microsoft.com/office/drawing/2014/main" id="{7B1D9309-DFE3-4EF8-9A8A-684D43631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77" y="796655"/>
            <a:ext cx="3458249" cy="5256538"/>
          </a:xfrm>
          <a:prstGeom prst="rect">
            <a:avLst/>
          </a:prstGeom>
        </p:spPr>
      </p:pic>
    </p:spTree>
    <p:extLst>
      <p:ext uri="{BB962C8B-B14F-4D97-AF65-F5344CB8AC3E}">
        <p14:creationId xmlns:p14="http://schemas.microsoft.com/office/powerpoint/2010/main" val="92776867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49A3-4799-4B48-8319-2045219ED65C}"/>
              </a:ext>
            </a:extLst>
          </p:cNvPr>
          <p:cNvSpPr>
            <a:spLocks noGrp="1"/>
          </p:cNvSpPr>
          <p:nvPr>
            <p:ph type="title"/>
          </p:nvPr>
        </p:nvSpPr>
        <p:spPr/>
        <p:txBody>
          <a:bodyPr/>
          <a:lstStyle/>
          <a:p>
            <a:r>
              <a:rPr lang="en-GB" dirty="0"/>
              <a:t>Change</a:t>
            </a:r>
          </a:p>
        </p:txBody>
      </p:sp>
      <p:sp>
        <p:nvSpPr>
          <p:cNvPr id="3" name="Content Placeholder 2">
            <a:extLst>
              <a:ext uri="{FF2B5EF4-FFF2-40B4-BE49-F238E27FC236}">
                <a16:creationId xmlns:a16="http://schemas.microsoft.com/office/drawing/2014/main" id="{A6ED2970-8F8F-499A-B02D-AC501923EA22}"/>
              </a:ext>
            </a:extLst>
          </p:cNvPr>
          <p:cNvSpPr>
            <a:spLocks noGrp="1"/>
          </p:cNvSpPr>
          <p:nvPr>
            <p:ph idx="1"/>
          </p:nvPr>
        </p:nvSpPr>
        <p:spPr/>
        <p:txBody>
          <a:bodyPr/>
          <a:lstStyle/>
          <a:p>
            <a:r>
              <a:rPr lang="en-GB" dirty="0"/>
              <a:t>Did you see how the view from the window changed over time?</a:t>
            </a:r>
          </a:p>
          <a:p>
            <a:r>
              <a:rPr lang="en-GB" dirty="0"/>
              <a:t>Our views of outside have been limited recently and perhaps many of us have been looking out our windows more wishing we could experience more of the world outside.</a:t>
            </a:r>
          </a:p>
        </p:txBody>
      </p:sp>
    </p:spTree>
    <p:extLst>
      <p:ext uri="{BB962C8B-B14F-4D97-AF65-F5344CB8AC3E}">
        <p14:creationId xmlns:p14="http://schemas.microsoft.com/office/powerpoint/2010/main" val="178205955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A384-9256-4198-B226-690A7FAD3358}"/>
              </a:ext>
            </a:extLst>
          </p:cNvPr>
          <p:cNvSpPr>
            <a:spLocks noGrp="1"/>
          </p:cNvSpPr>
          <p:nvPr>
            <p:ph type="title"/>
          </p:nvPr>
        </p:nvSpPr>
        <p:spPr/>
        <p:txBody>
          <a:bodyPr/>
          <a:lstStyle/>
          <a:p>
            <a:r>
              <a:rPr lang="en-GB" dirty="0"/>
              <a:t>Your window</a:t>
            </a:r>
          </a:p>
        </p:txBody>
      </p:sp>
      <p:sp>
        <p:nvSpPr>
          <p:cNvPr id="3" name="Content Placeholder 2">
            <a:extLst>
              <a:ext uri="{FF2B5EF4-FFF2-40B4-BE49-F238E27FC236}">
                <a16:creationId xmlns:a16="http://schemas.microsoft.com/office/drawing/2014/main" id="{583F3E44-53CD-4B47-8D1F-90A89BF986E0}"/>
              </a:ext>
            </a:extLst>
          </p:cNvPr>
          <p:cNvSpPr>
            <a:spLocks noGrp="1"/>
          </p:cNvSpPr>
          <p:nvPr>
            <p:ph idx="1"/>
          </p:nvPr>
        </p:nvSpPr>
        <p:spPr/>
        <p:txBody>
          <a:bodyPr/>
          <a:lstStyle/>
          <a:p>
            <a:r>
              <a:rPr lang="en-GB" dirty="0"/>
              <a:t>Take a couple of minutes to look outside – try different windows – which view is your favourite and which is your least? Think about how these views make you feel. </a:t>
            </a:r>
          </a:p>
          <a:p>
            <a:endParaRPr lang="en-GB" dirty="0"/>
          </a:p>
          <a:p>
            <a:r>
              <a:rPr lang="en-GB" dirty="0"/>
              <a:t>Over the past few weeks the views from our windows have changed, from stormy, to rainy, to sunny and even snow and ice. Even the weather makes us view what is outside our window differently.</a:t>
            </a:r>
          </a:p>
          <a:p>
            <a:pPr marL="0" indent="0">
              <a:buNone/>
            </a:pPr>
            <a:endParaRPr lang="en-GB" dirty="0"/>
          </a:p>
        </p:txBody>
      </p:sp>
    </p:spTree>
    <p:extLst>
      <p:ext uri="{BB962C8B-B14F-4D97-AF65-F5344CB8AC3E}">
        <p14:creationId xmlns:p14="http://schemas.microsoft.com/office/powerpoint/2010/main" val="168667290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B0AE18-DC62-41FD-95AF-0C0C6965D487}"/>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Castle in Wales</a:t>
            </a:r>
          </a:p>
        </p:txBody>
      </p:sp>
      <p:pic>
        <p:nvPicPr>
          <p:cNvPr id="5" name="Picture 4" descr="A picture containing tree, outdoor, valley, rock&#10;&#10;Description automatically generated">
            <a:extLst>
              <a:ext uri="{FF2B5EF4-FFF2-40B4-BE49-F238E27FC236}">
                <a16:creationId xmlns:a16="http://schemas.microsoft.com/office/drawing/2014/main" id="{1B03BE4D-7D46-4A1B-A72B-DC0DF12D91A8}"/>
              </a:ext>
            </a:extLst>
          </p:cNvPr>
          <p:cNvPicPr>
            <a:picLocks noChangeAspect="1"/>
          </p:cNvPicPr>
          <p:nvPr/>
        </p:nvPicPr>
        <p:blipFill rotWithShape="1">
          <a:blip r:embed="rId2"/>
          <a:srcRect t="9736" r="-1" b="-1"/>
          <a:stretch/>
        </p:blipFill>
        <p:spPr>
          <a:xfrm>
            <a:off x="5120640" y="759599"/>
            <a:ext cx="6367271" cy="5330650"/>
          </a:xfrm>
          <a:prstGeom prst="rect">
            <a:avLst/>
          </a:prstGeom>
        </p:spPr>
      </p:pic>
      <p:sp>
        <p:nvSpPr>
          <p:cNvPr id="18" name="Rectangle 1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226870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7A3E-C93F-41C3-9BD9-276440C6F73F}"/>
              </a:ext>
            </a:extLst>
          </p:cNvPr>
          <p:cNvSpPr>
            <a:spLocks noGrp="1"/>
          </p:cNvSpPr>
          <p:nvPr>
            <p:ph type="title"/>
          </p:nvPr>
        </p:nvSpPr>
        <p:spPr/>
        <p:txBody>
          <a:bodyPr/>
          <a:lstStyle/>
          <a:p>
            <a:r>
              <a:rPr lang="en-GB" dirty="0"/>
              <a:t>Germany in winter</a:t>
            </a:r>
          </a:p>
        </p:txBody>
      </p:sp>
      <p:pic>
        <p:nvPicPr>
          <p:cNvPr id="5" name="Picture 4" descr="A picture containing window, mountain, overlooking, day&#10;&#10;Description automatically generated">
            <a:extLst>
              <a:ext uri="{FF2B5EF4-FFF2-40B4-BE49-F238E27FC236}">
                <a16:creationId xmlns:a16="http://schemas.microsoft.com/office/drawing/2014/main" id="{7CFD9683-6857-4E81-BFEC-4908DF279388}"/>
              </a:ext>
            </a:extLst>
          </p:cNvPr>
          <p:cNvPicPr>
            <a:picLocks noChangeAspect="1"/>
          </p:cNvPicPr>
          <p:nvPr/>
        </p:nvPicPr>
        <p:blipFill>
          <a:blip r:embed="rId2"/>
          <a:stretch>
            <a:fillRect/>
          </a:stretch>
        </p:blipFill>
        <p:spPr>
          <a:xfrm>
            <a:off x="5542280" y="457200"/>
            <a:ext cx="5775960" cy="5781040"/>
          </a:xfrm>
          <a:prstGeom prst="rect">
            <a:avLst/>
          </a:prstGeom>
        </p:spPr>
      </p:pic>
    </p:spTree>
    <p:extLst>
      <p:ext uri="{BB962C8B-B14F-4D97-AF65-F5344CB8AC3E}">
        <p14:creationId xmlns:p14="http://schemas.microsoft.com/office/powerpoint/2010/main" val="153630109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4FF1-01F0-45D9-9112-278B202C1A17}"/>
              </a:ext>
            </a:extLst>
          </p:cNvPr>
          <p:cNvSpPr>
            <a:spLocks noGrp="1"/>
          </p:cNvSpPr>
          <p:nvPr>
            <p:ph type="title"/>
          </p:nvPr>
        </p:nvSpPr>
        <p:spPr/>
        <p:txBody>
          <a:bodyPr/>
          <a:lstStyle/>
          <a:p>
            <a:r>
              <a:rPr lang="en-GB" dirty="0"/>
              <a:t>Summer in Cambridge</a:t>
            </a:r>
          </a:p>
        </p:txBody>
      </p:sp>
      <p:pic>
        <p:nvPicPr>
          <p:cNvPr id="5" name="Picture 4" descr="A picture containing window, indoor, building, room&#10;&#10;Description automatically generated">
            <a:extLst>
              <a:ext uri="{FF2B5EF4-FFF2-40B4-BE49-F238E27FC236}">
                <a16:creationId xmlns:a16="http://schemas.microsoft.com/office/drawing/2014/main" id="{D02B682A-FC0F-415F-8984-8ACBAD06D3E6}"/>
              </a:ext>
            </a:extLst>
          </p:cNvPr>
          <p:cNvPicPr>
            <a:picLocks noChangeAspect="1"/>
          </p:cNvPicPr>
          <p:nvPr/>
        </p:nvPicPr>
        <p:blipFill>
          <a:blip r:embed="rId2"/>
          <a:stretch>
            <a:fillRect/>
          </a:stretch>
        </p:blipFill>
        <p:spPr>
          <a:xfrm>
            <a:off x="3838575" y="152400"/>
            <a:ext cx="6858000" cy="6858000"/>
          </a:xfrm>
          <a:prstGeom prst="rect">
            <a:avLst/>
          </a:prstGeom>
        </p:spPr>
      </p:pic>
    </p:spTree>
    <p:extLst>
      <p:ext uri="{BB962C8B-B14F-4D97-AF65-F5344CB8AC3E}">
        <p14:creationId xmlns:p14="http://schemas.microsoft.com/office/powerpoint/2010/main" val="130657366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D0B-E06B-4E56-9E10-0D85F87FECFC}"/>
              </a:ext>
            </a:extLst>
          </p:cNvPr>
          <p:cNvSpPr>
            <a:spLocks noGrp="1"/>
          </p:cNvSpPr>
          <p:nvPr>
            <p:ph type="title"/>
          </p:nvPr>
        </p:nvSpPr>
        <p:spPr/>
        <p:txBody>
          <a:bodyPr/>
          <a:lstStyle/>
          <a:p>
            <a:r>
              <a:rPr lang="en-GB" dirty="0"/>
              <a:t>Space station</a:t>
            </a:r>
          </a:p>
        </p:txBody>
      </p:sp>
      <p:pic>
        <p:nvPicPr>
          <p:cNvPr id="5" name="Picture 4">
            <a:extLst>
              <a:ext uri="{FF2B5EF4-FFF2-40B4-BE49-F238E27FC236}">
                <a16:creationId xmlns:a16="http://schemas.microsoft.com/office/drawing/2014/main" id="{98E38317-2528-479A-BBF0-66758C8CE36A}"/>
              </a:ext>
            </a:extLst>
          </p:cNvPr>
          <p:cNvPicPr>
            <a:picLocks noChangeAspect="1"/>
          </p:cNvPicPr>
          <p:nvPr/>
        </p:nvPicPr>
        <p:blipFill>
          <a:blip r:embed="rId2"/>
          <a:stretch>
            <a:fillRect/>
          </a:stretch>
        </p:blipFill>
        <p:spPr>
          <a:xfrm>
            <a:off x="4972050" y="1347978"/>
            <a:ext cx="6286500" cy="4152900"/>
          </a:xfrm>
          <a:prstGeom prst="rect">
            <a:avLst/>
          </a:prstGeom>
        </p:spPr>
      </p:pic>
    </p:spTree>
    <p:extLst>
      <p:ext uri="{BB962C8B-B14F-4D97-AF65-F5344CB8AC3E}">
        <p14:creationId xmlns:p14="http://schemas.microsoft.com/office/powerpoint/2010/main" val="296456885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Shape 13">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75075E21-6B43-4BF8-A634-DB4A4EA62C27}"/>
              </a:ext>
            </a:extLst>
          </p:cNvPr>
          <p:cNvSpPr>
            <a:spLocks noGrp="1"/>
          </p:cNvSpPr>
          <p:nvPr>
            <p:ph type="ctrTitle"/>
          </p:nvPr>
        </p:nvSpPr>
        <p:spPr>
          <a:xfrm>
            <a:off x="4084398" y="1298448"/>
            <a:ext cx="7315200" cy="3255264"/>
          </a:xfrm>
        </p:spPr>
        <p:txBody>
          <a:bodyPr>
            <a:normAutofit/>
          </a:bodyPr>
          <a:lstStyle/>
          <a:p>
            <a:r>
              <a:rPr lang="en-GB" dirty="0">
                <a:solidFill>
                  <a:schemeClr val="tx2"/>
                </a:solidFill>
              </a:rPr>
              <a:t>Alternative Views</a:t>
            </a:r>
          </a:p>
        </p:txBody>
      </p:sp>
      <p:sp>
        <p:nvSpPr>
          <p:cNvPr id="5" name="Subtitle 4">
            <a:extLst>
              <a:ext uri="{FF2B5EF4-FFF2-40B4-BE49-F238E27FC236}">
                <a16:creationId xmlns:a16="http://schemas.microsoft.com/office/drawing/2014/main" id="{67206277-53B3-4AFB-A0C6-ABF373DA9175}"/>
              </a:ext>
            </a:extLst>
          </p:cNvPr>
          <p:cNvSpPr>
            <a:spLocks noGrp="1"/>
          </p:cNvSpPr>
          <p:nvPr>
            <p:ph type="subTitle" idx="1"/>
          </p:nvPr>
        </p:nvSpPr>
        <p:spPr>
          <a:xfrm>
            <a:off x="4084397" y="4670246"/>
            <a:ext cx="6714232" cy="914400"/>
          </a:xfrm>
        </p:spPr>
        <p:txBody>
          <a:bodyPr>
            <a:normAutofit/>
          </a:bodyPr>
          <a:lstStyle/>
          <a:p>
            <a:r>
              <a:rPr lang="en-GB" dirty="0">
                <a:solidFill>
                  <a:schemeClr val="accent1"/>
                </a:solidFill>
              </a:rPr>
              <a:t>Sometimes we let our mind wander when we look out of the window – where else could we be?</a:t>
            </a:r>
          </a:p>
        </p:txBody>
      </p:sp>
    </p:spTree>
    <p:extLst>
      <p:ext uri="{BB962C8B-B14F-4D97-AF65-F5344CB8AC3E}">
        <p14:creationId xmlns:p14="http://schemas.microsoft.com/office/powerpoint/2010/main" val="1087750639"/>
      </p:ext>
    </p:extLst>
  </p:cSld>
  <p:clrMapOvr>
    <a:masterClrMapping/>
  </p:clrMapOvr>
  <p:transition spd="slow">
    <p:randomBar dir="vert"/>
  </p:transition>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55</TotalTime>
  <Words>385</Words>
  <Application>Microsoft Office PowerPoint</Application>
  <PresentationFormat>Widescreen</PresentationFormat>
  <Paragraphs>48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Corbel</vt:lpstr>
      <vt:lpstr>Wingdings 2</vt:lpstr>
      <vt:lpstr>Frame</vt:lpstr>
      <vt:lpstr>Beyond my Window</vt:lpstr>
      <vt:lpstr>Click on the book cover.</vt:lpstr>
      <vt:lpstr>Change</vt:lpstr>
      <vt:lpstr>Your window</vt:lpstr>
      <vt:lpstr>Castle in Wales</vt:lpstr>
      <vt:lpstr>Germany in winter</vt:lpstr>
      <vt:lpstr>Summer in Cambridge</vt:lpstr>
      <vt:lpstr>Space station</vt:lpstr>
      <vt:lpstr>Alternative Views</vt:lpstr>
      <vt:lpstr>Futuristic View</vt:lpstr>
      <vt:lpstr>UnderSea View</vt:lpstr>
      <vt:lpstr>Jurassic View</vt:lpstr>
      <vt:lpstr>Fantasy View</vt:lpstr>
      <vt:lpstr>Your challenge</vt:lpstr>
      <vt:lpstr>Some design ideas.</vt:lpstr>
      <vt:lpstr>Mix it up</vt:lpstr>
      <vt:lpstr>More ideas</vt:lpstr>
      <vt:lpstr>Finished article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dc:title>
  <dc:creator>Stuart</dc:creator>
  <cp:lastModifiedBy>Stuart</cp:lastModifiedBy>
  <cp:revision>10</cp:revision>
  <dcterms:created xsi:type="dcterms:W3CDTF">2021-01-20T09:51:49Z</dcterms:created>
  <dcterms:modified xsi:type="dcterms:W3CDTF">2021-01-20T12:05:11Z</dcterms:modified>
</cp:coreProperties>
</file>