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93" r:id="rId5"/>
    <p:sldId id="299" r:id="rId6"/>
    <p:sldId id="294" r:id="rId7"/>
    <p:sldId id="295" r:id="rId8"/>
    <p:sldId id="296" r:id="rId9"/>
    <p:sldId id="297" r:id="rId10"/>
    <p:sldId id="300" r:id="rId11"/>
    <p:sldId id="301" r:id="rId12"/>
    <p:sldId id="298" r:id="rId13"/>
    <p:sldId id="303" r:id="rId14"/>
    <p:sldId id="302" r:id="rId15"/>
    <p:sldId id="305" r:id="rId16"/>
    <p:sldId id="30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67" d="100"/>
          <a:sy n="67" d="100"/>
        </p:scale>
        <p:origin x="6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1/19/2021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71344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0300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9999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8040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1/19/2021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5796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1998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3768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196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9782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1/19/2021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6886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1/19/2021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9130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1/19/2021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13215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hyperlink" Target="https://commons.wikimedia.org/wiki/File:Harvard_Classics_books_on_a_bookshelf.jpg" TargetMode="Externa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gutenberg.org/ebooks/1257"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www.gutenberg.org/ebooks/42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www.gutenberg.org/ebooks/7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bc.co.uk/history/ww2peopleswar/stories/82/a3913382.shtml"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someday%20we%20will%20fly%20rachel%20dewoski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hyperlink" Target="https://www.youtube.com/watch?v=bC-EJ83vgbM" TargetMode="External"/><Relationship Id="rId4" Type="http://schemas.openxmlformats.org/officeDocument/2006/relationships/hyperlink" Target="the%20last%20paper%20crane%20kerry%20drewery"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Ufz64ZR30qw"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amazon.co.uk/Short-Knife-Elen-Caldecott/dp/1783449799/ref=sr_1_1?dchild=1&amp;keywords=the+short+knife&amp;qid=1611050735&amp;s=books&amp;sr=1-1" TargetMode="External"/><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hyperlink" Target="https://www.amazon.co.uk/Silence-Bones-June-Hur/dp/1250229553/ref=sr_1_1?dchild=1&amp;keywords=silence+of+bones&amp;qid=1611050682&amp;s=books&amp;sr=1-1" TargetMode="External"/><Relationship Id="rId1" Type="http://schemas.openxmlformats.org/officeDocument/2006/relationships/slideLayout" Target="../slideLayouts/slideLayout2.xml"/><Relationship Id="rId6" Type="http://schemas.openxmlformats.org/officeDocument/2006/relationships/hyperlink" Target="https://www.amazon.co.uk/When-World-Was-Ours-Kessler/dp/1471196801/ref=sr_1_1?crid=1G8OXEVZI5DF7&amp;dchild=1&amp;keywords=when+the+world+was+ours&amp;qid=1611050743&amp;s=books&amp;sprefix=when+the+world+was%2Cstripbooks%2C159&amp;sr=1-1" TargetMode="External"/><Relationship Id="rId11" Type="http://schemas.openxmlformats.org/officeDocument/2006/relationships/image" Target="../media/image12.jpg"/><Relationship Id="rId5" Type="http://schemas.openxmlformats.org/officeDocument/2006/relationships/image" Target="../media/image9.jpg"/><Relationship Id="rId10" Type="http://schemas.openxmlformats.org/officeDocument/2006/relationships/hyperlink" Target="https://www.amazon.co.uk/We-Played-Fire-Catherine-Barter/dp/1839130067/ref=sr_1_22?dchild=1&amp;qid=1611050459&amp;refinements=p_n_publication_date%3A182243031&amp;rnid=52&amp;s=books&amp;sr=1-22" TargetMode="External"/><Relationship Id="rId4" Type="http://schemas.openxmlformats.org/officeDocument/2006/relationships/hyperlink" Target="https://www.amazon.co.uk/Are-Not-Free-Traci-Chee/dp/035813143X/ref=sr_1_1?dchild=1&amp;keywords=we+are+not+free&amp;qid=1611050690&amp;s=books&amp;sr=1-1" TargetMode="External"/><Relationship Id="rId9"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Ken4et3Aq10"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michaelgrantbooks.co.uk/about-the-author/"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pr.org/2017/04/26/524744989/when-la-erupted-in-anger-a-look-back-at-the-rodney-king-riots?t=1611050139423"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369th_Infantry_Regiment_(United_States)"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F73848-91FE-4D29-B0DC-BFC408416682}"/>
              </a:ext>
              <a:ext uri="{C183D7F6-B498-43B3-948B-1728B52AA6E4}">
                <adec:decorative xmlns:adec="http://schemas.microsoft.com/office/drawing/2017/decorative" val="1"/>
              </a:ext>
            </a:extLst>
          </p:cNvPr>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p:blipFill>
        <p:spPr>
          <a:xfrm>
            <a:off x="20" y="-839"/>
            <a:ext cx="12191980" cy="6858000"/>
          </a:xfrm>
          <a:prstGeom prst="rect">
            <a:avLst/>
          </a:prstGeom>
        </p:spPr>
      </p:pic>
      <p:sp>
        <p:nvSpPr>
          <p:cNvPr id="89" name="Rectangle 8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91" name="Rectangle 9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a:bodyPr>
          <a:lstStyle/>
          <a:p>
            <a:r>
              <a:rPr lang="en-US" sz="4400" dirty="0">
                <a:solidFill>
                  <a:schemeClr val="tx1"/>
                </a:solidFill>
              </a:rPr>
              <a:t>Historical fiction</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a:bodyPr>
          <a:lstStyle/>
          <a:p>
            <a:pPr>
              <a:spcAft>
                <a:spcPts val="600"/>
              </a:spcAft>
            </a:pPr>
            <a:r>
              <a:rPr lang="en-US" dirty="0">
                <a:solidFill>
                  <a:schemeClr val="tx1"/>
                </a:solidFill>
              </a:rPr>
              <a:t>S3+</a:t>
            </a:r>
          </a:p>
        </p:txBody>
      </p:sp>
    </p:spTree>
    <p:extLst>
      <p:ext uri="{BB962C8B-B14F-4D97-AF65-F5344CB8AC3E}">
        <p14:creationId xmlns:p14="http://schemas.microsoft.com/office/powerpoint/2010/main" val="42696815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books&#10;&#10;Description automatically generated with low confidence">
            <a:extLst>
              <a:ext uri="{FF2B5EF4-FFF2-40B4-BE49-F238E27FC236}">
                <a16:creationId xmlns:a16="http://schemas.microsoft.com/office/drawing/2014/main" id="{C2B12934-4208-45E3-A579-6FA0FFC9D18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8315" r="9091" b="23503"/>
          <a:stretch/>
        </p:blipFill>
        <p:spPr>
          <a:xfrm>
            <a:off x="-1866" y="-1"/>
            <a:ext cx="12191980" cy="6857999"/>
          </a:xfrm>
          <a:prstGeom prst="rect">
            <a:avLst/>
          </a:prstGeom>
        </p:spPr>
      </p:pic>
      <p:sp>
        <p:nvSpPr>
          <p:cNvPr id="13" name="Rectangle 12">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A0A0B-A281-4C19-A0F2-B2E222229E9A}"/>
              </a:ext>
            </a:extLst>
          </p:cNvPr>
          <p:cNvSpPr>
            <a:spLocks noGrp="1"/>
          </p:cNvSpPr>
          <p:nvPr>
            <p:ph type="title"/>
          </p:nvPr>
        </p:nvSpPr>
        <p:spPr>
          <a:xfrm>
            <a:off x="774043" y="727626"/>
            <a:ext cx="4602152" cy="1718225"/>
          </a:xfrm>
        </p:spPr>
        <p:txBody>
          <a:bodyPr>
            <a:normAutofit/>
          </a:bodyPr>
          <a:lstStyle/>
          <a:p>
            <a:r>
              <a:rPr lang="en-GB" sz="6000" b="1" dirty="0">
                <a:latin typeface="Accord Heavy SF" panose="020BE200000000000000" pitchFamily="34" charset="0"/>
              </a:rPr>
              <a:t>Classics</a:t>
            </a:r>
          </a:p>
        </p:txBody>
      </p:sp>
      <p:sp>
        <p:nvSpPr>
          <p:cNvPr id="3" name="Content Placeholder 2">
            <a:extLst>
              <a:ext uri="{FF2B5EF4-FFF2-40B4-BE49-F238E27FC236}">
                <a16:creationId xmlns:a16="http://schemas.microsoft.com/office/drawing/2014/main" id="{05D09DEF-0187-46BB-83FF-AAFE7CC413FD}"/>
              </a:ext>
            </a:extLst>
          </p:cNvPr>
          <p:cNvSpPr>
            <a:spLocks noGrp="1"/>
          </p:cNvSpPr>
          <p:nvPr>
            <p:ph idx="1"/>
          </p:nvPr>
        </p:nvSpPr>
        <p:spPr>
          <a:xfrm>
            <a:off x="609451" y="2043619"/>
            <a:ext cx="5019824" cy="4233355"/>
          </a:xfrm>
        </p:spPr>
        <p:txBody>
          <a:bodyPr>
            <a:normAutofit lnSpcReduction="10000"/>
          </a:bodyPr>
          <a:lstStyle/>
          <a:p>
            <a:pPr marL="0" indent="0">
              <a:lnSpc>
                <a:spcPct val="100000"/>
              </a:lnSpc>
              <a:buNone/>
            </a:pPr>
            <a:r>
              <a:rPr lang="en-GB" sz="1600" dirty="0"/>
              <a:t>There is so much out there that it is hard to know where to start. </a:t>
            </a:r>
          </a:p>
          <a:p>
            <a:pPr marL="0" indent="0">
              <a:lnSpc>
                <a:spcPct val="100000"/>
              </a:lnSpc>
              <a:buNone/>
            </a:pPr>
            <a:r>
              <a:rPr lang="en-GB" sz="1600" dirty="0"/>
              <a:t>Sometimes the issue with historical fiction can be that it is too specific and meant to be of it’s time – an example of the is Gulliver’s Travels. Sure, you can read it as a story of a giant in a little land but that’s not really what its about- it’s about politics and empires and monarchs and generals and if you are not aware of the specifics you might not enjoy the book. </a:t>
            </a:r>
          </a:p>
          <a:p>
            <a:pPr marL="0" indent="0">
              <a:lnSpc>
                <a:spcPct val="100000"/>
              </a:lnSpc>
              <a:buNone/>
            </a:pPr>
            <a:endParaRPr lang="en-GB" sz="1600" dirty="0"/>
          </a:p>
          <a:p>
            <a:pPr marL="0" indent="0">
              <a:lnSpc>
                <a:spcPct val="100000"/>
              </a:lnSpc>
              <a:buNone/>
            </a:pPr>
            <a:r>
              <a:rPr lang="en-GB" sz="1600" dirty="0"/>
              <a:t>I have included 3 classics here that you can just throw yourself into – some swash </a:t>
            </a:r>
            <a:r>
              <a:rPr lang="en-GB" sz="1600" dirty="0" err="1"/>
              <a:t>buckely</a:t>
            </a:r>
            <a:r>
              <a:rPr lang="en-GB" sz="1600" dirty="0"/>
              <a:t>, some social commentary but all free to download from Project Gutenberg. </a:t>
            </a:r>
          </a:p>
          <a:p>
            <a:pPr marL="0" indent="0">
              <a:lnSpc>
                <a:spcPct val="100000"/>
              </a:lnSpc>
              <a:buNone/>
            </a:pPr>
            <a:r>
              <a:rPr lang="en-GB" sz="1600" dirty="0"/>
              <a:t>Mrs Baird.</a:t>
            </a:r>
          </a:p>
        </p:txBody>
      </p:sp>
      <p:sp>
        <p:nvSpPr>
          <p:cNvPr id="6" name="TextBox 5">
            <a:extLst>
              <a:ext uri="{FF2B5EF4-FFF2-40B4-BE49-F238E27FC236}">
                <a16:creationId xmlns:a16="http://schemas.microsoft.com/office/drawing/2014/main" id="{4A857EDD-CB1C-4B53-A75D-FE9FAC640D13}"/>
              </a:ext>
            </a:extLst>
          </p:cNvPr>
          <p:cNvSpPr txBox="1"/>
          <p:nvPr/>
        </p:nvSpPr>
        <p:spPr>
          <a:xfrm>
            <a:off x="9585197" y="6657943"/>
            <a:ext cx="2606803"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commons.wikimedia.org/wiki/File:Harvard_Classics_books_on_a_bookshelf.jpg">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1968262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Three Musketeers by Alexandre Dumas - Penguin Books Australia">
            <a:extLst>
              <a:ext uri="{FF2B5EF4-FFF2-40B4-BE49-F238E27FC236}">
                <a16:creationId xmlns:a16="http://schemas.microsoft.com/office/drawing/2014/main" id="{F66E2692-265F-48A0-A3AA-FDE2CA397C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8" y="1227079"/>
            <a:ext cx="3186112" cy="44038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E1F7795-50A5-4EE1-8118-F98EB3677236}"/>
              </a:ext>
            </a:extLst>
          </p:cNvPr>
          <p:cNvSpPr txBox="1"/>
          <p:nvPr/>
        </p:nvSpPr>
        <p:spPr>
          <a:xfrm>
            <a:off x="4610099" y="1227079"/>
            <a:ext cx="7153275" cy="4247317"/>
          </a:xfrm>
          <a:prstGeom prst="rect">
            <a:avLst/>
          </a:prstGeom>
          <a:noFill/>
        </p:spPr>
        <p:txBody>
          <a:bodyPr wrap="square">
            <a:spAutoFit/>
          </a:bodyPr>
          <a:lstStyle/>
          <a:p>
            <a:r>
              <a:rPr lang="en-GB" dirty="0"/>
              <a:t>Young </a:t>
            </a:r>
            <a:r>
              <a:rPr lang="en-GB" dirty="0" err="1"/>
              <a:t>D'Artagnan</a:t>
            </a:r>
            <a:r>
              <a:rPr lang="en-GB" dirty="0"/>
              <a:t> arrives in Paris to join the King's elite guards, but almost immediately finds he is duelling with some of the very men he has come to swear allegiance to - </a:t>
            </a:r>
            <a:r>
              <a:rPr lang="en-GB" dirty="0" err="1"/>
              <a:t>Porthos</a:t>
            </a:r>
            <a:r>
              <a:rPr lang="en-GB" dirty="0"/>
              <a:t>, Athos and Aramis, inseparable friends: the Three Musketeers. Young </a:t>
            </a:r>
            <a:r>
              <a:rPr lang="en-GB" dirty="0" err="1"/>
              <a:t>D'Artagnan</a:t>
            </a:r>
            <a:r>
              <a:rPr lang="en-GB" dirty="0"/>
              <a:t> arrives in Paris to join the King's elite guards, but almost immediately finds he is duelling with some of the very men he has come to swear allegiance to - </a:t>
            </a:r>
            <a:r>
              <a:rPr lang="en-GB" dirty="0" err="1"/>
              <a:t>Porthos</a:t>
            </a:r>
            <a:r>
              <a:rPr lang="en-GB" dirty="0"/>
              <a:t>, Athos and Aramis, inseparable friends: the Three Musketeers. Soon part of their close band, </a:t>
            </a:r>
            <a:r>
              <a:rPr lang="en-GB" dirty="0" err="1"/>
              <a:t>D'Artagnan's</a:t>
            </a:r>
            <a:r>
              <a:rPr lang="en-GB" dirty="0"/>
              <a:t> loyalty to his new allies puts him in the deadly path of Cardinal </a:t>
            </a:r>
            <a:r>
              <a:rPr lang="en-GB" dirty="0" err="1"/>
              <a:t>Richlieu's</a:t>
            </a:r>
            <a:r>
              <a:rPr lang="en-GB" dirty="0"/>
              <a:t> machinations. And when the young hero falls in love with the beautiful but inaccessible Constance, he finds himself in a world of murder, conspiracy and lies, with only the Musketeers to depend on.</a:t>
            </a:r>
          </a:p>
          <a:p>
            <a:endParaRPr lang="en-GB" dirty="0"/>
          </a:p>
          <a:p>
            <a:r>
              <a:rPr lang="en-GB" dirty="0"/>
              <a:t>One for all and all for one – a great read! </a:t>
            </a:r>
            <a:r>
              <a:rPr lang="en-GB" dirty="0">
                <a:hlinkClick r:id="rId3"/>
              </a:rPr>
              <a:t>Download it here for free</a:t>
            </a:r>
            <a:r>
              <a:rPr lang="en-GB" dirty="0"/>
              <a:t>.</a:t>
            </a:r>
          </a:p>
        </p:txBody>
      </p:sp>
    </p:spTree>
    <p:extLst>
      <p:ext uri="{BB962C8B-B14F-4D97-AF65-F5344CB8AC3E}">
        <p14:creationId xmlns:p14="http://schemas.microsoft.com/office/powerpoint/2010/main" val="262150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hlinkClick r:id="rId2"/>
            <a:extLst>
              <a:ext uri="{FF2B5EF4-FFF2-40B4-BE49-F238E27FC236}">
                <a16:creationId xmlns:a16="http://schemas.microsoft.com/office/drawing/2014/main" id="{8ACA09E3-2BA7-43E6-8109-44D61877E713}"/>
              </a:ext>
            </a:extLst>
          </p:cNvPr>
          <p:cNvPicPr>
            <a:picLocks noGrp="1" noChangeAspect="1"/>
          </p:cNvPicPr>
          <p:nvPr>
            <p:ph idx="1"/>
          </p:nvPr>
        </p:nvPicPr>
        <p:blipFill>
          <a:blip r:embed="rId3"/>
          <a:stretch>
            <a:fillRect/>
          </a:stretch>
        </p:blipFill>
        <p:spPr>
          <a:xfrm>
            <a:off x="8067040" y="461923"/>
            <a:ext cx="3449869" cy="5132814"/>
          </a:xfrm>
        </p:spPr>
      </p:pic>
      <p:sp>
        <p:nvSpPr>
          <p:cNvPr id="6" name="TextBox 5">
            <a:extLst>
              <a:ext uri="{FF2B5EF4-FFF2-40B4-BE49-F238E27FC236}">
                <a16:creationId xmlns:a16="http://schemas.microsoft.com/office/drawing/2014/main" id="{F3B88934-FBF9-4021-A9BB-D11C3A473CE4}"/>
              </a:ext>
            </a:extLst>
          </p:cNvPr>
          <p:cNvSpPr txBox="1"/>
          <p:nvPr/>
        </p:nvSpPr>
        <p:spPr>
          <a:xfrm>
            <a:off x="8190864" y="5724902"/>
            <a:ext cx="3582035" cy="646331"/>
          </a:xfrm>
          <a:prstGeom prst="rect">
            <a:avLst/>
          </a:prstGeom>
          <a:noFill/>
        </p:spPr>
        <p:txBody>
          <a:bodyPr wrap="square" rtlCol="0">
            <a:spAutoFit/>
          </a:bodyPr>
          <a:lstStyle/>
          <a:p>
            <a:r>
              <a:rPr lang="en-GB" dirty="0"/>
              <a:t>How good is this cover? Click on pirate to read the book.</a:t>
            </a:r>
          </a:p>
        </p:txBody>
      </p:sp>
      <p:sp>
        <p:nvSpPr>
          <p:cNvPr id="8" name="TextBox 7">
            <a:extLst>
              <a:ext uri="{FF2B5EF4-FFF2-40B4-BE49-F238E27FC236}">
                <a16:creationId xmlns:a16="http://schemas.microsoft.com/office/drawing/2014/main" id="{D84DF2B3-1AC4-4003-A813-C4F6280DE8BE}"/>
              </a:ext>
            </a:extLst>
          </p:cNvPr>
          <p:cNvSpPr txBox="1"/>
          <p:nvPr/>
        </p:nvSpPr>
        <p:spPr>
          <a:xfrm>
            <a:off x="419100" y="461923"/>
            <a:ext cx="7562850" cy="5909310"/>
          </a:xfrm>
          <a:prstGeom prst="rect">
            <a:avLst/>
          </a:prstGeom>
          <a:noFill/>
        </p:spPr>
        <p:txBody>
          <a:bodyPr wrap="square">
            <a:spAutoFit/>
          </a:bodyPr>
          <a:lstStyle/>
          <a:p>
            <a:r>
              <a:rPr lang="en-GB" dirty="0"/>
              <a:t>David's father has recently died, and he is now an orphan. Since he is now 17, he has decided it is time to go and seek his fortune. Before he leaves for Edinburgh, he meets with his guardian, Mr. Campbell. Campbell reveals that David has an uncle, Ebenezer Balfour, of the House of Shaws—meaning that David is, to his surprise, from a wealthy family. </a:t>
            </a:r>
          </a:p>
          <a:p>
            <a:endParaRPr lang="en-GB" dirty="0"/>
          </a:p>
          <a:p>
            <a:r>
              <a:rPr lang="en-GB" dirty="0"/>
              <a:t>David decides to go to </a:t>
            </a:r>
            <a:r>
              <a:rPr lang="en-GB" dirty="0" err="1"/>
              <a:t>Cramond</a:t>
            </a:r>
            <a:r>
              <a:rPr lang="en-GB" dirty="0"/>
              <a:t>, where his uncle lives, and meet his wealthy relatives.</a:t>
            </a:r>
          </a:p>
          <a:p>
            <a:endParaRPr lang="en-GB" dirty="0"/>
          </a:p>
          <a:p>
            <a:r>
              <a:rPr lang="en-GB" dirty="0"/>
              <a:t>David walks 2 days to Edinburgh, and soon finds his way to </a:t>
            </a:r>
            <a:r>
              <a:rPr lang="en-GB" dirty="0" err="1"/>
              <a:t>Cramond</a:t>
            </a:r>
            <a:r>
              <a:rPr lang="en-GB" dirty="0"/>
              <a:t>. As he begins to ask about the House of Shaws, he finds it is an unpopular place. His Uncle is not liked by the community, and is in fact the only occupant of the house. Nevertheless, David continues. Ebenezer gives him a cold welcome, and seems very interested in the death of David's father. Ebenezer treats David badly, almost as if David were a thief, but he wins some of David's respect by giving the lad money But when Ebenezer nearly sends David to his death in the tower adjacent to the house, the boy demands to know why his uncle hates him and, if he does, why he wants him to stay. Can you guess what happens next? </a:t>
            </a:r>
            <a:r>
              <a:rPr lang="en-GB" sz="1100" dirty="0"/>
              <a:t>(spoiler alert in title)</a:t>
            </a:r>
            <a:endParaRPr lang="en-GB" dirty="0"/>
          </a:p>
        </p:txBody>
      </p:sp>
    </p:spTree>
    <p:extLst>
      <p:ext uri="{BB962C8B-B14F-4D97-AF65-F5344CB8AC3E}">
        <p14:creationId xmlns:p14="http://schemas.microsoft.com/office/powerpoint/2010/main" val="128424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B23FCD-3FA7-4690-B891-EAC1A9A77F4E}"/>
              </a:ext>
            </a:extLst>
          </p:cNvPr>
          <p:cNvSpPr>
            <a:spLocks noGrp="1"/>
          </p:cNvSpPr>
          <p:nvPr>
            <p:ph idx="1"/>
          </p:nvPr>
        </p:nvSpPr>
        <p:spPr>
          <a:xfrm>
            <a:off x="476250" y="714375"/>
            <a:ext cx="7524750" cy="5238369"/>
          </a:xfrm>
        </p:spPr>
        <p:txBody>
          <a:bodyPr>
            <a:normAutofit/>
          </a:bodyPr>
          <a:lstStyle/>
          <a:p>
            <a:r>
              <a:rPr lang="en-GB" sz="1800" dirty="0"/>
              <a:t>During the Civil War, a Union regiment rests along a riverbank, where it has been camped for weeks. A tall soldier named Jim Conklin spreads a </a:t>
            </a:r>
            <a:r>
              <a:rPr lang="en-GB" sz="1800" dirty="0" err="1"/>
              <a:t>rumor</a:t>
            </a:r>
            <a:r>
              <a:rPr lang="en-GB" sz="1800" dirty="0"/>
              <a:t> that the army will soon march. Henry Fleming, a recent recruit with this 304th Regiment, worries about his courage. He fears that if he were to see battle, he might run. The narrator reveals that Henry joined the army because he was drawn to the glory of military conflict. Since the time he joined, however, the army has merely been waiting for engagement.</a:t>
            </a:r>
          </a:p>
          <a:p>
            <a:r>
              <a:rPr lang="en-GB" sz="1800" dirty="0"/>
              <a:t>At last the regiment is given orders to march, and the soldiers spend several weary days traveling on foot. Eventually they approach a battlefield and begin to hear the distant roar of conflict. After securing its position, the enemy charges. Henry, boxed in by his fellow soldiers, realizes that he could not run even if he wanted to. He fires mechanically, feeling like a cog in a machine.</a:t>
            </a:r>
          </a:p>
          <a:p>
            <a:endParaRPr lang="en-GB" dirty="0"/>
          </a:p>
          <a:p>
            <a:r>
              <a:rPr lang="en-GB" dirty="0">
                <a:hlinkClick r:id="rId2"/>
              </a:rPr>
              <a:t>A controversial title, banned in some places.</a:t>
            </a:r>
            <a:endParaRPr lang="en-GB" dirty="0"/>
          </a:p>
          <a:p>
            <a:pPr marL="0" indent="0">
              <a:buNone/>
            </a:pPr>
            <a:endParaRPr lang="en-GB" dirty="0"/>
          </a:p>
        </p:txBody>
      </p:sp>
      <p:pic>
        <p:nvPicPr>
          <p:cNvPr id="5" name="Picture 4" descr="A picture containing text, painted, graffiti&#10;&#10;Description automatically generated">
            <a:extLst>
              <a:ext uri="{FF2B5EF4-FFF2-40B4-BE49-F238E27FC236}">
                <a16:creationId xmlns:a16="http://schemas.microsoft.com/office/drawing/2014/main" id="{407B0D1F-973F-49ED-A376-F007C482EA00}"/>
              </a:ext>
            </a:extLst>
          </p:cNvPr>
          <p:cNvPicPr>
            <a:picLocks noChangeAspect="1"/>
          </p:cNvPicPr>
          <p:nvPr/>
        </p:nvPicPr>
        <p:blipFill>
          <a:blip r:embed="rId3"/>
          <a:stretch>
            <a:fillRect/>
          </a:stretch>
        </p:blipFill>
        <p:spPr>
          <a:xfrm>
            <a:off x="8137525" y="608688"/>
            <a:ext cx="3481976" cy="5344056"/>
          </a:xfrm>
          <a:prstGeom prst="rect">
            <a:avLst/>
          </a:prstGeom>
        </p:spPr>
      </p:pic>
    </p:spTree>
    <p:extLst>
      <p:ext uri="{BB962C8B-B14F-4D97-AF65-F5344CB8AC3E}">
        <p14:creationId xmlns:p14="http://schemas.microsoft.com/office/powerpoint/2010/main" val="222467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lackboard&#10;&#10;Description automatically generated">
            <a:extLst>
              <a:ext uri="{FF2B5EF4-FFF2-40B4-BE49-F238E27FC236}">
                <a16:creationId xmlns:a16="http://schemas.microsoft.com/office/drawing/2014/main" id="{1146161C-4B9B-4EAA-B7E9-1E05F61286CE}"/>
              </a:ext>
            </a:extLst>
          </p:cNvPr>
          <p:cNvPicPr>
            <a:picLocks noChangeAspect="1"/>
          </p:cNvPicPr>
          <p:nvPr/>
        </p:nvPicPr>
        <p:blipFill>
          <a:blip r:embed="rId2"/>
          <a:stretch>
            <a:fillRect/>
          </a:stretch>
        </p:blipFill>
        <p:spPr>
          <a:xfrm>
            <a:off x="881062" y="938212"/>
            <a:ext cx="3000375" cy="4524375"/>
          </a:xfrm>
          <a:prstGeom prst="rect">
            <a:avLst/>
          </a:prstGeom>
        </p:spPr>
      </p:pic>
      <p:sp>
        <p:nvSpPr>
          <p:cNvPr id="7" name="TextBox 6">
            <a:extLst>
              <a:ext uri="{FF2B5EF4-FFF2-40B4-BE49-F238E27FC236}">
                <a16:creationId xmlns:a16="http://schemas.microsoft.com/office/drawing/2014/main" id="{6B32AD5F-4E21-49AD-AF95-5A075EFA2882}"/>
              </a:ext>
            </a:extLst>
          </p:cNvPr>
          <p:cNvSpPr txBox="1"/>
          <p:nvPr/>
        </p:nvSpPr>
        <p:spPr>
          <a:xfrm>
            <a:off x="4171950" y="612844"/>
            <a:ext cx="7448550" cy="5632311"/>
          </a:xfrm>
          <a:prstGeom prst="rect">
            <a:avLst/>
          </a:prstGeom>
          <a:noFill/>
        </p:spPr>
        <p:txBody>
          <a:bodyPr wrap="square">
            <a:spAutoFit/>
          </a:bodyPr>
          <a:lstStyle/>
          <a:p>
            <a:r>
              <a:rPr lang="en-GB" dirty="0"/>
              <a:t>Warsaw, Poland. The year is 1940 and Lillia is 15 when her mother, </a:t>
            </a:r>
            <a:r>
              <a:rPr lang="en-GB" dirty="0" err="1"/>
              <a:t>Alenka</a:t>
            </a:r>
            <a:r>
              <a:rPr lang="en-GB" dirty="0"/>
              <a:t>, disappears and her father flees with Lillia and her younger sister, Naomi, to </a:t>
            </a:r>
            <a:r>
              <a:rPr lang="en-GB" dirty="0">
                <a:hlinkClick r:id="rId3"/>
              </a:rPr>
              <a:t>Shanghai</a:t>
            </a:r>
            <a:r>
              <a:rPr lang="en-GB" dirty="0"/>
              <a:t>, one of the few places that will accept Jews without visas. There they struggle to make a life; they have no money, there is little work, no decent place to live, a culture that doesn't understand them. And always the worry about </a:t>
            </a:r>
            <a:r>
              <a:rPr lang="en-GB" dirty="0" err="1"/>
              <a:t>Alenka</a:t>
            </a:r>
            <a:r>
              <a:rPr lang="en-GB" dirty="0"/>
              <a:t>. How will she find them? Is she still alive? </a:t>
            </a:r>
            <a:br>
              <a:rPr lang="en-GB" dirty="0"/>
            </a:br>
            <a:br>
              <a:rPr lang="en-GB" dirty="0"/>
            </a:br>
            <a:r>
              <a:rPr lang="en-GB" dirty="0"/>
              <a:t>Meanwhile Lillia is growing up, trying to care for Naomi, whose development is frighteningly slow, in part from malnourishment. Lillia finds an outlet for her artistic talent by making puppets, remembering the happy days in Warsaw when they were circus performers. She attends school sporadically, makes friends with Wei, a Chinese boy, and finds work as a performer at a "gentlemen's club" without her father's knowledge.</a:t>
            </a:r>
            <a:br>
              <a:rPr lang="en-GB" dirty="0"/>
            </a:br>
            <a:br>
              <a:rPr lang="en-GB" dirty="0"/>
            </a:br>
            <a:r>
              <a:rPr lang="en-GB" dirty="0"/>
              <a:t>But meanwhile the conflict grows more intense as the Americans declare war and the Japanese force the Americans in Shanghai into camps. More bombing, more death. Can they survive, caught in the crossfire? Hear more from the </a:t>
            </a:r>
            <a:r>
              <a:rPr lang="en-GB" dirty="0">
                <a:hlinkClick r:id="rId4" action="ppaction://hlinkfile"/>
              </a:rPr>
              <a:t>author.</a:t>
            </a:r>
            <a:endParaRPr lang="en-GB" dirty="0"/>
          </a:p>
        </p:txBody>
      </p:sp>
    </p:spTree>
    <p:extLst>
      <p:ext uri="{BB962C8B-B14F-4D97-AF65-F5344CB8AC3E}">
        <p14:creationId xmlns:p14="http://schemas.microsoft.com/office/powerpoint/2010/main" val="312038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4A7A5B0-A86B-4B2D-B579-7DD9405944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6" name="Rectangle 15">
            <a:extLst>
              <a:ext uri="{FF2B5EF4-FFF2-40B4-BE49-F238E27FC236}">
                <a16:creationId xmlns:a16="http://schemas.microsoft.com/office/drawing/2014/main" id="{D92E8A20-C7E5-410C-8629-67A146626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useBgFill="1">
        <p:nvSpPr>
          <p:cNvPr id="18" name="Rectangle 17">
            <a:extLst>
              <a:ext uri="{FF2B5EF4-FFF2-40B4-BE49-F238E27FC236}">
                <a16:creationId xmlns:a16="http://schemas.microsoft.com/office/drawing/2014/main" id="{419C08F7-5C9F-4B0E-B456-7D65B3614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 whiteboard&#10;&#10;Description automatically generated">
            <a:extLst>
              <a:ext uri="{FF2B5EF4-FFF2-40B4-BE49-F238E27FC236}">
                <a16:creationId xmlns:a16="http://schemas.microsoft.com/office/drawing/2014/main" id="{8ABBB779-50FD-4870-BE42-8705A9F4EA3F}"/>
              </a:ext>
            </a:extLst>
          </p:cNvPr>
          <p:cNvPicPr>
            <a:picLocks noChangeAspect="1"/>
          </p:cNvPicPr>
          <p:nvPr/>
        </p:nvPicPr>
        <p:blipFill>
          <a:blip r:embed="rId2"/>
          <a:stretch>
            <a:fillRect/>
          </a:stretch>
        </p:blipFill>
        <p:spPr>
          <a:xfrm>
            <a:off x="3812" y="0"/>
            <a:ext cx="4178299" cy="5571066"/>
          </a:xfrm>
          <a:prstGeom prst="rect">
            <a:avLst/>
          </a:prstGeom>
        </p:spPr>
      </p:pic>
      <p:pic>
        <p:nvPicPr>
          <p:cNvPr id="5" name="Picture 4" descr="A screenshot of a computer&#10;&#10;Description automatically generated with low confidence">
            <a:extLst>
              <a:ext uri="{FF2B5EF4-FFF2-40B4-BE49-F238E27FC236}">
                <a16:creationId xmlns:a16="http://schemas.microsoft.com/office/drawing/2014/main" id="{A808610F-093E-451D-BE9C-7636D3B2BBAA}"/>
              </a:ext>
            </a:extLst>
          </p:cNvPr>
          <p:cNvPicPr>
            <a:picLocks noChangeAspect="1"/>
          </p:cNvPicPr>
          <p:nvPr/>
        </p:nvPicPr>
        <p:blipFill>
          <a:blip r:embed="rId3"/>
          <a:stretch>
            <a:fillRect/>
          </a:stretch>
        </p:blipFill>
        <p:spPr>
          <a:xfrm>
            <a:off x="11560" y="5192650"/>
            <a:ext cx="4170552" cy="1665350"/>
          </a:xfrm>
          <a:prstGeom prst="rect">
            <a:avLst/>
          </a:prstGeom>
        </p:spPr>
      </p:pic>
      <p:sp>
        <p:nvSpPr>
          <p:cNvPr id="8" name="TextBox 7">
            <a:extLst>
              <a:ext uri="{FF2B5EF4-FFF2-40B4-BE49-F238E27FC236}">
                <a16:creationId xmlns:a16="http://schemas.microsoft.com/office/drawing/2014/main" id="{0DD82540-D93A-4A9D-A523-025B93D5F100}"/>
              </a:ext>
            </a:extLst>
          </p:cNvPr>
          <p:cNvSpPr txBox="1"/>
          <p:nvPr/>
        </p:nvSpPr>
        <p:spPr>
          <a:xfrm>
            <a:off x="4182112" y="107881"/>
            <a:ext cx="7912352" cy="2354491"/>
          </a:xfrm>
          <a:prstGeom prst="rect">
            <a:avLst/>
          </a:prstGeom>
          <a:noFill/>
        </p:spPr>
        <p:txBody>
          <a:bodyPr wrap="square" rtlCol="0">
            <a:spAutoFit/>
          </a:bodyPr>
          <a:lstStyle/>
          <a:p>
            <a:r>
              <a:rPr lang="en-GB" sz="2100" dirty="0">
                <a:hlinkClick r:id="rId4" action="ppaction://hlinkfile"/>
              </a:rPr>
              <a:t>I think this book is amazing! </a:t>
            </a:r>
            <a:endParaRPr lang="en-GB" sz="2100" dirty="0"/>
          </a:p>
          <a:p>
            <a:r>
              <a:rPr lang="en-GB" sz="2100" dirty="0"/>
              <a:t>Beautifully written by Kerry </a:t>
            </a:r>
            <a:r>
              <a:rPr lang="en-GB" sz="2100" dirty="0" err="1"/>
              <a:t>Drewery</a:t>
            </a:r>
            <a:r>
              <a:rPr lang="en-GB" sz="2100" dirty="0"/>
              <a:t> and delicately illustrated by </a:t>
            </a:r>
            <a:r>
              <a:rPr lang="en-GB" sz="2100" dirty="0" err="1"/>
              <a:t>Natsko</a:t>
            </a:r>
            <a:r>
              <a:rPr lang="en-GB" sz="2100" dirty="0"/>
              <a:t> Seki, Paper Crane tells one boy’s story of the bombing of Hiroshima.  There is no blaming of sides, there is no demonising of individuals; there is only a boy and his survival.  Sometimes brutal and always honest this is a book that will stay with you for a long time. </a:t>
            </a:r>
            <a:r>
              <a:rPr lang="en-GB" sz="2100" dirty="0">
                <a:hlinkClick r:id="rId5"/>
              </a:rPr>
              <a:t>Hear an extract.</a:t>
            </a:r>
            <a:endParaRPr lang="en-GB" sz="2100" dirty="0"/>
          </a:p>
        </p:txBody>
      </p:sp>
      <p:pic>
        <p:nvPicPr>
          <p:cNvPr id="11" name="Picture 10" descr="Diagram&#10;&#10;Description automatically generated with medium confidence">
            <a:extLst>
              <a:ext uri="{FF2B5EF4-FFF2-40B4-BE49-F238E27FC236}">
                <a16:creationId xmlns:a16="http://schemas.microsoft.com/office/drawing/2014/main" id="{D1A14F14-F0EA-4CE1-9BE5-2E681C4225E9}"/>
              </a:ext>
            </a:extLst>
          </p:cNvPr>
          <p:cNvPicPr>
            <a:picLocks noChangeAspect="1"/>
          </p:cNvPicPr>
          <p:nvPr/>
        </p:nvPicPr>
        <p:blipFill rotWithShape="1">
          <a:blip r:embed="rId6"/>
          <a:srcRect l="18747" t="5023" r="18747" b="7866"/>
          <a:stretch/>
        </p:blipFill>
        <p:spPr>
          <a:xfrm>
            <a:off x="4189858" y="2499424"/>
            <a:ext cx="8013701" cy="4358576"/>
          </a:xfrm>
          <a:prstGeom prst="rect">
            <a:avLst/>
          </a:prstGeom>
        </p:spPr>
      </p:pic>
    </p:spTree>
    <p:extLst>
      <p:ext uri="{BB962C8B-B14F-4D97-AF65-F5344CB8AC3E}">
        <p14:creationId xmlns:p14="http://schemas.microsoft.com/office/powerpoint/2010/main" val="103637983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C976D04F-F474-4205-9F13-C8E051A5EBF0}"/>
              </a:ext>
            </a:extLst>
          </p:cNvPr>
          <p:cNvPicPr>
            <a:picLocks noChangeAspect="1"/>
          </p:cNvPicPr>
          <p:nvPr/>
        </p:nvPicPr>
        <p:blipFill>
          <a:blip r:embed="rId2"/>
          <a:stretch>
            <a:fillRect/>
          </a:stretch>
        </p:blipFill>
        <p:spPr>
          <a:xfrm>
            <a:off x="485775" y="1122313"/>
            <a:ext cx="2946400" cy="4468862"/>
          </a:xfrm>
          <a:prstGeom prst="rect">
            <a:avLst/>
          </a:prstGeom>
        </p:spPr>
      </p:pic>
      <p:sp>
        <p:nvSpPr>
          <p:cNvPr id="7" name="TextBox 6">
            <a:extLst>
              <a:ext uri="{FF2B5EF4-FFF2-40B4-BE49-F238E27FC236}">
                <a16:creationId xmlns:a16="http://schemas.microsoft.com/office/drawing/2014/main" id="{9C29ECA2-5E88-44DF-83AE-1537966E7F16}"/>
              </a:ext>
            </a:extLst>
          </p:cNvPr>
          <p:cNvSpPr txBox="1"/>
          <p:nvPr/>
        </p:nvSpPr>
        <p:spPr>
          <a:xfrm>
            <a:off x="3562350" y="1217563"/>
            <a:ext cx="7794625" cy="5416868"/>
          </a:xfrm>
          <a:prstGeom prst="rect">
            <a:avLst/>
          </a:prstGeom>
          <a:noFill/>
        </p:spPr>
        <p:txBody>
          <a:bodyPr wrap="square">
            <a:spAutoFit/>
          </a:bodyPr>
          <a:lstStyle/>
          <a:p>
            <a:r>
              <a:rPr lang="en-GB" sz="2800" b="1" dirty="0" err="1"/>
              <a:t>Dae</a:t>
            </a:r>
            <a:r>
              <a:rPr lang="en-GB" sz="2800" b="1" dirty="0"/>
              <a:t> ye ken </a:t>
            </a:r>
            <a:r>
              <a:rPr lang="en-GB" sz="2800" b="1" dirty="0" err="1"/>
              <a:t>yer</a:t>
            </a:r>
            <a:r>
              <a:rPr lang="en-GB" sz="2800" b="1" dirty="0"/>
              <a:t> ain history?</a:t>
            </a:r>
          </a:p>
          <a:p>
            <a:r>
              <a:rPr lang="en-GB" sz="2400" dirty="0"/>
              <a:t>When her father, Robert the Bruce, is crowned King of Scotland, Marjorie Bruce becomes a princess. But Edward Longshanks, the ruthless King of England, captures Marjorie and keeps her prisoner in a wooden cage in the centre of a town square, exposed to wind, rain, and the bullying taunts of the townspeople. Marjorie knows that despite her suffering and pain, she must stay strong: the future of Scotland depends on her. </a:t>
            </a:r>
            <a:r>
              <a:rPr lang="en-GB" dirty="0"/>
              <a:t>(to get a feel for the era </a:t>
            </a:r>
            <a:r>
              <a:rPr lang="en-GB" dirty="0">
                <a:hlinkClick r:id="rId3"/>
              </a:rPr>
              <a:t>this link </a:t>
            </a:r>
            <a:r>
              <a:rPr lang="en-GB" dirty="0"/>
              <a:t>will take you to the trailer for Outlaw King  (rated 18)– be aware it’s a bit gruesome  - lots of hairy Scotsmen and fighting)</a:t>
            </a:r>
          </a:p>
          <a:p>
            <a:endParaRPr lang="en-GB" dirty="0"/>
          </a:p>
          <a:p>
            <a:endParaRPr lang="en-GB" dirty="0"/>
          </a:p>
          <a:p>
            <a:r>
              <a:rPr lang="en-GB" dirty="0"/>
              <a:t>Did you know that this book was published on the Isle of Lewis?</a:t>
            </a:r>
          </a:p>
        </p:txBody>
      </p:sp>
    </p:spTree>
    <p:extLst>
      <p:ext uri="{BB962C8B-B14F-4D97-AF65-F5344CB8AC3E}">
        <p14:creationId xmlns:p14="http://schemas.microsoft.com/office/powerpoint/2010/main" val="392936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2B094-8683-4F0F-82EE-1199FFB0644D}"/>
              </a:ext>
            </a:extLst>
          </p:cNvPr>
          <p:cNvSpPr>
            <a:spLocks noGrp="1"/>
          </p:cNvSpPr>
          <p:nvPr>
            <p:ph type="title"/>
          </p:nvPr>
        </p:nvSpPr>
        <p:spPr/>
        <p:txBody>
          <a:bodyPr>
            <a:normAutofit/>
          </a:bodyPr>
          <a:lstStyle/>
          <a:p>
            <a:r>
              <a:rPr lang="en-GB" sz="6000" b="1" dirty="0"/>
              <a:t>Most Wanted </a:t>
            </a:r>
          </a:p>
        </p:txBody>
      </p:sp>
      <p:pic>
        <p:nvPicPr>
          <p:cNvPr id="5" name="Picture 4" descr="A picture containing text&#10;&#10;Description automatically generated">
            <a:hlinkClick r:id="rId2"/>
            <a:extLst>
              <a:ext uri="{FF2B5EF4-FFF2-40B4-BE49-F238E27FC236}">
                <a16:creationId xmlns:a16="http://schemas.microsoft.com/office/drawing/2014/main" id="{B6431FE1-66AD-49A5-B769-5874787DEFBA}"/>
              </a:ext>
            </a:extLst>
          </p:cNvPr>
          <p:cNvPicPr>
            <a:picLocks noChangeAspect="1"/>
          </p:cNvPicPr>
          <p:nvPr/>
        </p:nvPicPr>
        <p:blipFill>
          <a:blip r:embed="rId3"/>
          <a:stretch>
            <a:fillRect/>
          </a:stretch>
        </p:blipFill>
        <p:spPr>
          <a:xfrm>
            <a:off x="8708707" y="649070"/>
            <a:ext cx="2943225" cy="4524375"/>
          </a:xfrm>
          <a:prstGeom prst="rect">
            <a:avLst/>
          </a:prstGeom>
        </p:spPr>
      </p:pic>
      <p:pic>
        <p:nvPicPr>
          <p:cNvPr id="7" name="Picture 6" descr="A picture containing text&#10;&#10;Description automatically generated">
            <a:hlinkClick r:id="rId4"/>
            <a:extLst>
              <a:ext uri="{FF2B5EF4-FFF2-40B4-BE49-F238E27FC236}">
                <a16:creationId xmlns:a16="http://schemas.microsoft.com/office/drawing/2014/main" id="{72E891F8-0930-4700-A338-A41B5347DCBA}"/>
              </a:ext>
            </a:extLst>
          </p:cNvPr>
          <p:cNvPicPr>
            <a:picLocks noChangeAspect="1"/>
          </p:cNvPicPr>
          <p:nvPr/>
        </p:nvPicPr>
        <p:blipFill>
          <a:blip r:embed="rId5"/>
          <a:stretch>
            <a:fillRect/>
          </a:stretch>
        </p:blipFill>
        <p:spPr>
          <a:xfrm>
            <a:off x="4474845" y="2896942"/>
            <a:ext cx="1996440" cy="3121152"/>
          </a:xfrm>
          <a:prstGeom prst="rect">
            <a:avLst/>
          </a:prstGeom>
        </p:spPr>
      </p:pic>
      <p:sp>
        <p:nvSpPr>
          <p:cNvPr id="8" name="TextBox 7">
            <a:extLst>
              <a:ext uri="{FF2B5EF4-FFF2-40B4-BE49-F238E27FC236}">
                <a16:creationId xmlns:a16="http://schemas.microsoft.com/office/drawing/2014/main" id="{74023AC5-64BE-43EB-A00F-EC657E5D779D}"/>
              </a:ext>
            </a:extLst>
          </p:cNvPr>
          <p:cNvSpPr txBox="1"/>
          <p:nvPr/>
        </p:nvSpPr>
        <p:spPr>
          <a:xfrm>
            <a:off x="428625" y="2014194"/>
            <a:ext cx="8458199" cy="646331"/>
          </a:xfrm>
          <a:prstGeom prst="rect">
            <a:avLst/>
          </a:prstGeom>
          <a:noFill/>
        </p:spPr>
        <p:txBody>
          <a:bodyPr wrap="square" rtlCol="0">
            <a:spAutoFit/>
          </a:bodyPr>
          <a:lstStyle/>
          <a:p>
            <a:r>
              <a:rPr lang="en-GB" i="1" dirty="0"/>
              <a:t>These are some books I would love for the library but they are either not available in the UK or not out yet – one can but dream… What would you add</a:t>
            </a:r>
            <a:r>
              <a:rPr lang="en-GB" dirty="0"/>
              <a:t>?</a:t>
            </a:r>
          </a:p>
        </p:txBody>
      </p:sp>
      <p:pic>
        <p:nvPicPr>
          <p:cNvPr id="4" name="Picture 3" descr="A picture containing text&#10;&#10;Description automatically generated">
            <a:hlinkClick r:id="rId6"/>
            <a:extLst>
              <a:ext uri="{FF2B5EF4-FFF2-40B4-BE49-F238E27FC236}">
                <a16:creationId xmlns:a16="http://schemas.microsoft.com/office/drawing/2014/main" id="{817559F4-01A9-4A56-AE50-F90E442D1478}"/>
              </a:ext>
            </a:extLst>
          </p:cNvPr>
          <p:cNvPicPr>
            <a:picLocks noChangeAspect="1"/>
          </p:cNvPicPr>
          <p:nvPr/>
        </p:nvPicPr>
        <p:blipFill>
          <a:blip r:embed="rId7"/>
          <a:stretch>
            <a:fillRect/>
          </a:stretch>
        </p:blipFill>
        <p:spPr>
          <a:xfrm>
            <a:off x="428625" y="2898303"/>
            <a:ext cx="1943100" cy="3114675"/>
          </a:xfrm>
          <a:prstGeom prst="rect">
            <a:avLst/>
          </a:prstGeom>
        </p:spPr>
      </p:pic>
      <p:pic>
        <p:nvPicPr>
          <p:cNvPr id="9" name="Picture 8">
            <a:hlinkClick r:id="rId8"/>
            <a:extLst>
              <a:ext uri="{FF2B5EF4-FFF2-40B4-BE49-F238E27FC236}">
                <a16:creationId xmlns:a16="http://schemas.microsoft.com/office/drawing/2014/main" id="{28EA1CA0-2975-4349-ACFC-419FFF767902}"/>
              </a:ext>
            </a:extLst>
          </p:cNvPr>
          <p:cNvPicPr>
            <a:picLocks noChangeAspect="1"/>
          </p:cNvPicPr>
          <p:nvPr/>
        </p:nvPicPr>
        <p:blipFill>
          <a:blip r:embed="rId9"/>
          <a:stretch>
            <a:fillRect/>
          </a:stretch>
        </p:blipFill>
        <p:spPr>
          <a:xfrm>
            <a:off x="2480945" y="2896942"/>
            <a:ext cx="1943100" cy="3114675"/>
          </a:xfrm>
          <a:prstGeom prst="rect">
            <a:avLst/>
          </a:prstGeom>
        </p:spPr>
      </p:pic>
      <p:pic>
        <p:nvPicPr>
          <p:cNvPr id="11" name="Picture 10" descr="A picture containing text, old&#10;&#10;Description automatically generated">
            <a:hlinkClick r:id="rId10"/>
            <a:extLst>
              <a:ext uri="{FF2B5EF4-FFF2-40B4-BE49-F238E27FC236}">
                <a16:creationId xmlns:a16="http://schemas.microsoft.com/office/drawing/2014/main" id="{67F0B550-5317-430A-8253-4007C1FF8356}"/>
              </a:ext>
            </a:extLst>
          </p:cNvPr>
          <p:cNvPicPr>
            <a:picLocks noChangeAspect="1"/>
          </p:cNvPicPr>
          <p:nvPr/>
        </p:nvPicPr>
        <p:blipFill>
          <a:blip r:embed="rId11"/>
          <a:stretch>
            <a:fillRect/>
          </a:stretch>
        </p:blipFill>
        <p:spPr>
          <a:xfrm>
            <a:off x="6639910" y="2896942"/>
            <a:ext cx="1900172" cy="3121152"/>
          </a:xfrm>
          <a:prstGeom prst="rect">
            <a:avLst/>
          </a:prstGeom>
        </p:spPr>
      </p:pic>
      <p:sp>
        <p:nvSpPr>
          <p:cNvPr id="12" name="TextBox 11">
            <a:extLst>
              <a:ext uri="{FF2B5EF4-FFF2-40B4-BE49-F238E27FC236}">
                <a16:creationId xmlns:a16="http://schemas.microsoft.com/office/drawing/2014/main" id="{9C56B8AA-0878-4FA8-A7DE-9F2713D674C7}"/>
              </a:ext>
            </a:extLst>
          </p:cNvPr>
          <p:cNvSpPr txBox="1"/>
          <p:nvPr/>
        </p:nvSpPr>
        <p:spPr>
          <a:xfrm>
            <a:off x="8798559" y="5648960"/>
            <a:ext cx="2964815" cy="646331"/>
          </a:xfrm>
          <a:prstGeom prst="rect">
            <a:avLst/>
          </a:prstGeom>
          <a:noFill/>
        </p:spPr>
        <p:txBody>
          <a:bodyPr wrap="square" rtlCol="0">
            <a:spAutoFit/>
          </a:bodyPr>
          <a:lstStyle/>
          <a:p>
            <a:r>
              <a:rPr lang="en-GB" dirty="0"/>
              <a:t>Click on each of the book covers to find out more.</a:t>
            </a:r>
          </a:p>
        </p:txBody>
      </p:sp>
    </p:spTree>
    <p:extLst>
      <p:ext uri="{BB962C8B-B14F-4D97-AF65-F5344CB8AC3E}">
        <p14:creationId xmlns:p14="http://schemas.microsoft.com/office/powerpoint/2010/main" val="216201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327B793E-A33E-4990-A0ED-6C2224B3053C}"/>
              </a:ext>
            </a:extLst>
          </p:cNvPr>
          <p:cNvPicPr>
            <a:picLocks noChangeAspect="1"/>
          </p:cNvPicPr>
          <p:nvPr/>
        </p:nvPicPr>
        <p:blipFill>
          <a:blip r:embed="rId2"/>
          <a:stretch>
            <a:fillRect/>
          </a:stretch>
        </p:blipFill>
        <p:spPr>
          <a:xfrm>
            <a:off x="7772400" y="612844"/>
            <a:ext cx="3400425" cy="5095274"/>
          </a:xfrm>
          <a:prstGeom prst="rect">
            <a:avLst/>
          </a:prstGeom>
        </p:spPr>
      </p:pic>
      <p:sp>
        <p:nvSpPr>
          <p:cNvPr id="7" name="TextBox 6">
            <a:extLst>
              <a:ext uri="{FF2B5EF4-FFF2-40B4-BE49-F238E27FC236}">
                <a16:creationId xmlns:a16="http://schemas.microsoft.com/office/drawing/2014/main" id="{D270D079-F26B-412D-9F15-22C9F7CD2C0C}"/>
              </a:ext>
            </a:extLst>
          </p:cNvPr>
          <p:cNvSpPr txBox="1"/>
          <p:nvPr/>
        </p:nvSpPr>
        <p:spPr>
          <a:xfrm>
            <a:off x="600075" y="612844"/>
            <a:ext cx="7010400" cy="5078313"/>
          </a:xfrm>
          <a:prstGeom prst="rect">
            <a:avLst/>
          </a:prstGeom>
          <a:noFill/>
        </p:spPr>
        <p:txBody>
          <a:bodyPr wrap="square">
            <a:spAutoFit/>
          </a:bodyPr>
          <a:lstStyle/>
          <a:p>
            <a:r>
              <a:rPr lang="en-GB" dirty="0"/>
              <a:t>Madrid, 1957. Under the fascist dictatorship of General Francisco Franco, Spain is hiding a dark secret. Meanwhile, tourists and foreign businessmen flood into Spain under the welcoming promise of sunshine and wine. Among them is eighteen-year-old Daniel Matheson, the son of an oil tycoon, who arrives in Madrid with his parents hoping to connect with the country of his mother's birth through the lens of his camera. Photography--and fate--introduce him to Ana, whose family's interweaving obstacles reveal the lingering grasp of the Spanish Civil War--as well as chilling definitions of fortune and fear. Daniel's photographs leave him with uncomfortable questions amidst shadows of danger. He is backed into a corner of difficult decisions to protect those he loves. Lives and hearts collide, revealing an incredibly dark side to the sunny Spanish city.</a:t>
            </a:r>
            <a:br>
              <a:rPr lang="en-GB" dirty="0"/>
            </a:br>
            <a:br>
              <a:rPr lang="en-GB" dirty="0"/>
            </a:br>
            <a:r>
              <a:rPr lang="en-GB" dirty="0"/>
              <a:t>Includes vintage media reports, oral history commentary, photos, and more.</a:t>
            </a:r>
          </a:p>
          <a:p>
            <a:r>
              <a:rPr lang="en-GB" dirty="0">
                <a:hlinkClick r:id="rId3"/>
              </a:rPr>
              <a:t> In-depth author interview here.</a:t>
            </a:r>
            <a:endParaRPr lang="en-GB" dirty="0"/>
          </a:p>
        </p:txBody>
      </p:sp>
    </p:spTree>
    <p:extLst>
      <p:ext uri="{BB962C8B-B14F-4D97-AF65-F5344CB8AC3E}">
        <p14:creationId xmlns:p14="http://schemas.microsoft.com/office/powerpoint/2010/main" val="173057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A727271D-2A3A-497A-BE1F-67E08817035C}"/>
              </a:ext>
            </a:extLst>
          </p:cNvPr>
          <p:cNvPicPr>
            <a:picLocks noChangeAspect="1"/>
          </p:cNvPicPr>
          <p:nvPr/>
        </p:nvPicPr>
        <p:blipFill>
          <a:blip r:embed="rId2"/>
          <a:stretch>
            <a:fillRect/>
          </a:stretch>
        </p:blipFill>
        <p:spPr>
          <a:xfrm>
            <a:off x="933450" y="751344"/>
            <a:ext cx="2800350" cy="4494562"/>
          </a:xfrm>
          <a:prstGeom prst="rect">
            <a:avLst/>
          </a:prstGeom>
        </p:spPr>
      </p:pic>
      <p:sp>
        <p:nvSpPr>
          <p:cNvPr id="6" name="TextBox 5">
            <a:extLst>
              <a:ext uri="{FF2B5EF4-FFF2-40B4-BE49-F238E27FC236}">
                <a16:creationId xmlns:a16="http://schemas.microsoft.com/office/drawing/2014/main" id="{FCEF6B43-CF8C-4279-B0DD-83348E328681}"/>
              </a:ext>
            </a:extLst>
          </p:cNvPr>
          <p:cNvSpPr txBox="1"/>
          <p:nvPr/>
        </p:nvSpPr>
        <p:spPr>
          <a:xfrm>
            <a:off x="4181474" y="751344"/>
            <a:ext cx="7515225" cy="5078313"/>
          </a:xfrm>
          <a:prstGeom prst="rect">
            <a:avLst/>
          </a:prstGeom>
          <a:noFill/>
        </p:spPr>
        <p:txBody>
          <a:bodyPr wrap="square" rtlCol="0">
            <a:spAutoFit/>
          </a:bodyPr>
          <a:lstStyle/>
          <a:p>
            <a:r>
              <a:rPr lang="en-GB" dirty="0"/>
              <a:t>This is a great wee book – a spin off from the Front Lines series by Michael Grant ( a re imagining of WW2 if women could sign up as GIs) though you don’t have o know the series to enjoy this book. </a:t>
            </a:r>
          </a:p>
          <a:p>
            <a:endParaRPr lang="en-GB" dirty="0"/>
          </a:p>
          <a:p>
            <a:r>
              <a:rPr lang="en-GB" dirty="0"/>
              <a:t>Rio </a:t>
            </a:r>
            <a:r>
              <a:rPr lang="en-GB" dirty="0" err="1"/>
              <a:t>Richlin</a:t>
            </a:r>
            <a:r>
              <a:rPr lang="en-GB" dirty="0"/>
              <a:t> doesn't have superpowers. She is an ordinary young woman. A soldier in the American army, wearing a uniform, carrying a rifle, and fighting alongside thousands who are trying to make a difference, trying to change the world. At least, that's the plan. Right now she's part of a squad on a training exercise in some place called Wales. They're cold, they're wet, and Rio's pretty sure they're also lost. Spending the night in a creepy old inn wasn't part of the plan at all. </a:t>
            </a:r>
          </a:p>
          <a:p>
            <a:endParaRPr lang="en-GB" dirty="0"/>
          </a:p>
          <a:p>
            <a:r>
              <a:rPr lang="en-GB" dirty="0"/>
              <a:t>Echoes of Dickens and horrors this title is only 112 pages long but fair packs a punch. Warning not for the faint of hearted. I have met Michael on a few occasions – he is a very </a:t>
            </a:r>
            <a:r>
              <a:rPr lang="en-GB" dirty="0">
                <a:hlinkClick r:id="rId3"/>
              </a:rPr>
              <a:t>“interesting” </a:t>
            </a:r>
            <a:r>
              <a:rPr lang="en-GB" dirty="0"/>
              <a:t>person.</a:t>
            </a:r>
          </a:p>
          <a:p>
            <a:endParaRPr lang="en-GB" dirty="0"/>
          </a:p>
          <a:p>
            <a:r>
              <a:rPr lang="en-GB" dirty="0"/>
              <a:t>As for a copy when we get back to school.</a:t>
            </a:r>
          </a:p>
          <a:p>
            <a:endParaRPr lang="en-GB" dirty="0"/>
          </a:p>
        </p:txBody>
      </p:sp>
    </p:spTree>
    <p:extLst>
      <p:ext uri="{BB962C8B-B14F-4D97-AF65-F5344CB8AC3E}">
        <p14:creationId xmlns:p14="http://schemas.microsoft.com/office/powerpoint/2010/main" val="354229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578C568-977C-43BE-9746-27CB93080358}"/>
              </a:ext>
            </a:extLst>
          </p:cNvPr>
          <p:cNvPicPr>
            <a:picLocks noChangeAspect="1"/>
          </p:cNvPicPr>
          <p:nvPr/>
        </p:nvPicPr>
        <p:blipFill>
          <a:blip r:embed="rId2"/>
          <a:stretch>
            <a:fillRect/>
          </a:stretch>
        </p:blipFill>
        <p:spPr>
          <a:xfrm>
            <a:off x="8267700" y="1524000"/>
            <a:ext cx="2495550" cy="3810000"/>
          </a:xfrm>
          <a:prstGeom prst="rect">
            <a:avLst/>
          </a:prstGeom>
        </p:spPr>
      </p:pic>
      <p:sp>
        <p:nvSpPr>
          <p:cNvPr id="7" name="TextBox 6">
            <a:extLst>
              <a:ext uri="{FF2B5EF4-FFF2-40B4-BE49-F238E27FC236}">
                <a16:creationId xmlns:a16="http://schemas.microsoft.com/office/drawing/2014/main" id="{B9BB4897-6AE5-4B64-9CC7-05EB06CDEAA1}"/>
              </a:ext>
            </a:extLst>
          </p:cNvPr>
          <p:cNvSpPr txBox="1"/>
          <p:nvPr/>
        </p:nvSpPr>
        <p:spPr>
          <a:xfrm>
            <a:off x="809625" y="1454140"/>
            <a:ext cx="6096000" cy="4524315"/>
          </a:xfrm>
          <a:prstGeom prst="rect">
            <a:avLst/>
          </a:prstGeom>
          <a:noFill/>
        </p:spPr>
        <p:txBody>
          <a:bodyPr wrap="square">
            <a:spAutoFit/>
          </a:bodyPr>
          <a:lstStyle/>
          <a:p>
            <a:r>
              <a:rPr lang="en-GB" dirty="0"/>
              <a:t>As violent protests engulf LA and the city burns, Ashley tries to continue on as if life were normal. Even as her self-destructive sister gets dangerously involved in the riots. Even as the model black family facade her wealthy and prominent parents have built starts to crumble. Even as her best friends help spread a </a:t>
            </a:r>
            <a:r>
              <a:rPr lang="en-GB" dirty="0" err="1"/>
              <a:t>rumor</a:t>
            </a:r>
            <a:r>
              <a:rPr lang="en-GB" dirty="0"/>
              <a:t> that could completely derail the future of her classmate and fellow black kid, LaShawn Johnson. If you want to know more about the riots – </a:t>
            </a:r>
            <a:r>
              <a:rPr lang="en-GB" dirty="0">
                <a:hlinkClick r:id="rId3"/>
              </a:rPr>
              <a:t>click here.</a:t>
            </a:r>
            <a:br>
              <a:rPr lang="en-GB" dirty="0"/>
            </a:br>
            <a:br>
              <a:rPr lang="en-GB" dirty="0"/>
            </a:br>
            <a:r>
              <a:rPr lang="en-GB" b="1" dirty="0"/>
              <a:t>With her world splintering around her, Ashley, along with the rest of LA, is left to question who is the </a:t>
            </a:r>
            <a:r>
              <a:rPr lang="en-GB" b="1" i="1" dirty="0"/>
              <a:t>us</a:t>
            </a:r>
            <a:r>
              <a:rPr lang="en-GB" b="1" dirty="0"/>
              <a:t>? And who is the </a:t>
            </a:r>
            <a:r>
              <a:rPr lang="en-GB" b="1" i="1" dirty="0"/>
              <a:t>them</a:t>
            </a:r>
            <a:r>
              <a:rPr lang="en-GB" b="1" dirty="0"/>
              <a:t>?</a:t>
            </a:r>
          </a:p>
          <a:p>
            <a:endParaRPr lang="en-GB" b="1" dirty="0"/>
          </a:p>
          <a:p>
            <a:r>
              <a:rPr lang="en-GB" b="1" dirty="0"/>
              <a:t>If you are a fan of Angie Taylor and Nic Stone – this is a must read.</a:t>
            </a:r>
            <a:endParaRPr lang="en-GB" dirty="0"/>
          </a:p>
        </p:txBody>
      </p:sp>
    </p:spTree>
    <p:extLst>
      <p:ext uri="{BB962C8B-B14F-4D97-AF65-F5344CB8AC3E}">
        <p14:creationId xmlns:p14="http://schemas.microsoft.com/office/powerpoint/2010/main" val="21486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 posing&#10;&#10;Description automatically generated">
            <a:extLst>
              <a:ext uri="{FF2B5EF4-FFF2-40B4-BE49-F238E27FC236}">
                <a16:creationId xmlns:a16="http://schemas.microsoft.com/office/drawing/2014/main" id="{89F3D9E3-FB3F-439E-AD31-1CB2C41382BF}"/>
              </a:ext>
            </a:extLst>
          </p:cNvPr>
          <p:cNvPicPr>
            <a:picLocks noChangeAspect="1"/>
          </p:cNvPicPr>
          <p:nvPr/>
        </p:nvPicPr>
        <p:blipFill>
          <a:blip r:embed="rId2"/>
          <a:stretch>
            <a:fillRect/>
          </a:stretch>
        </p:blipFill>
        <p:spPr>
          <a:xfrm>
            <a:off x="1145667" y="1099251"/>
            <a:ext cx="2940558" cy="4406199"/>
          </a:xfrm>
          <a:prstGeom prst="rect">
            <a:avLst/>
          </a:prstGeom>
        </p:spPr>
      </p:pic>
      <p:sp>
        <p:nvSpPr>
          <p:cNvPr id="7" name="TextBox 6">
            <a:extLst>
              <a:ext uri="{FF2B5EF4-FFF2-40B4-BE49-F238E27FC236}">
                <a16:creationId xmlns:a16="http://schemas.microsoft.com/office/drawing/2014/main" id="{DCAA5120-E5F6-4CD5-8912-C350EF4D5290}"/>
              </a:ext>
            </a:extLst>
          </p:cNvPr>
          <p:cNvSpPr txBox="1"/>
          <p:nvPr/>
        </p:nvSpPr>
        <p:spPr>
          <a:xfrm>
            <a:off x="5057777" y="1099251"/>
            <a:ext cx="6096000" cy="5078313"/>
          </a:xfrm>
          <a:prstGeom prst="rect">
            <a:avLst/>
          </a:prstGeom>
          <a:noFill/>
        </p:spPr>
        <p:txBody>
          <a:bodyPr wrap="square">
            <a:spAutoFit/>
          </a:bodyPr>
          <a:lstStyle/>
          <a:p>
            <a:r>
              <a:rPr lang="en-GB" dirty="0"/>
              <a:t>It's 1917, and World War I is at its zenith when Hazel and James first catch sight of each other at a London party. She's a shy and talented pianist; he's a newly minted soldier with dreams of becoming an architect. When they fall in love, it's immediate and deep--and cut short when James is shipped off to the killing fields.</a:t>
            </a:r>
            <a:br>
              <a:rPr lang="en-GB" dirty="0"/>
            </a:br>
            <a:br>
              <a:rPr lang="en-GB" dirty="0"/>
            </a:br>
            <a:r>
              <a:rPr lang="en-GB" dirty="0"/>
              <a:t>Aubrey Edwards is also headed toward the trenches. A gifted musician who's played Carnegie Hall, he's a member of the 15th New York Infantry, an all-African-American regiment being sent to Europe to help end the Great War. Love is the last thing on his mind. But that's before he meets Colette Fournier, a Belgian chanteuse who's already survived unspeakable tragedy at the hands of the Germans.</a:t>
            </a:r>
          </a:p>
          <a:p>
            <a:endParaRPr lang="en-GB" dirty="0"/>
          </a:p>
          <a:p>
            <a:r>
              <a:rPr lang="en-GB" i="1" dirty="0"/>
              <a:t>The 15</a:t>
            </a:r>
            <a:r>
              <a:rPr lang="en-GB" i="1" baseline="30000" dirty="0"/>
              <a:t>th</a:t>
            </a:r>
            <a:r>
              <a:rPr lang="en-GB" i="1" dirty="0"/>
              <a:t> </a:t>
            </a:r>
            <a:r>
              <a:rPr lang="en-GB" i="1" dirty="0" err="1"/>
              <a:t>Infantary</a:t>
            </a:r>
            <a:r>
              <a:rPr lang="en-GB" i="1" dirty="0"/>
              <a:t> is now known as the 369</a:t>
            </a:r>
            <a:r>
              <a:rPr lang="en-GB" i="1" baseline="30000" dirty="0"/>
              <a:t>th</a:t>
            </a:r>
            <a:r>
              <a:rPr lang="en-GB" i="1" dirty="0"/>
              <a:t>  and were dubbed the Harlem </a:t>
            </a:r>
            <a:r>
              <a:rPr lang="en-GB" i="1" dirty="0" err="1"/>
              <a:t>Hellfighters</a:t>
            </a:r>
            <a:r>
              <a:rPr lang="en-GB" i="1" dirty="0"/>
              <a:t> – </a:t>
            </a:r>
            <a:r>
              <a:rPr lang="en-GB" i="1" dirty="0">
                <a:hlinkClick r:id="rId3"/>
              </a:rPr>
              <a:t>want to know more?</a:t>
            </a:r>
            <a:endParaRPr lang="en-GB" i="1" dirty="0"/>
          </a:p>
        </p:txBody>
      </p:sp>
    </p:spTree>
    <p:extLst>
      <p:ext uri="{BB962C8B-B14F-4D97-AF65-F5344CB8AC3E}">
        <p14:creationId xmlns:p14="http://schemas.microsoft.com/office/powerpoint/2010/main" val="117890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26DBD101-FC0A-4B21-82B0-57CAA7AEEC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4F055B-D391-44D3-A87A-BCD07BD5A31C}">
  <ds:schemaRefs>
    <ds:schemaRef ds:uri="http://schemas.microsoft.com/sharepoint/v3/contenttype/forms"/>
  </ds:schemaRefs>
</ds:datastoreItem>
</file>

<file path=customXml/itemProps3.xml><?xml version="1.0" encoding="utf-8"?>
<ds:datastoreItem xmlns:ds="http://schemas.openxmlformats.org/officeDocument/2006/customXml" ds:itemID="{B975FBC4-9D33-46BE-911D-419763BA9AF9}">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otalTime>27</TotalTime>
  <Words>1937</Words>
  <Application>Microsoft Office PowerPoint</Application>
  <PresentationFormat>Widescreen</PresentationFormat>
  <Paragraphs>48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Accord Heavy SF</vt:lpstr>
      <vt:lpstr>Avenir Next LT Pro</vt:lpstr>
      <vt:lpstr>Avenir Next LT Pro Light</vt:lpstr>
      <vt:lpstr>Garamond</vt:lpstr>
      <vt:lpstr>SavonVTI</vt:lpstr>
      <vt:lpstr>Historical fiction</vt:lpstr>
      <vt:lpstr>PowerPoint Presentation</vt:lpstr>
      <vt:lpstr>PowerPoint Presentation</vt:lpstr>
      <vt:lpstr>PowerPoint Presentation</vt:lpstr>
      <vt:lpstr>Most Wanted </vt:lpstr>
      <vt:lpstr>PowerPoint Presentation</vt:lpstr>
      <vt:lpstr>PowerPoint Presentation</vt:lpstr>
      <vt:lpstr>PowerPoint Presentation</vt:lpstr>
      <vt:lpstr>PowerPoint Presentation</vt:lpstr>
      <vt:lpstr>Classics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Historical fiction</dc:title>
  <dc:creator>Stuart</dc:creator>
  <cp:lastModifiedBy>Stuart</cp:lastModifiedBy>
  <cp:revision>6</cp:revision>
  <dcterms:created xsi:type="dcterms:W3CDTF">2021-01-19T10:11:24Z</dcterms:created>
  <dcterms:modified xsi:type="dcterms:W3CDTF">2021-01-19T10:38:57Z</dcterms:modified>
</cp:coreProperties>
</file>