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92" r:id="rId5"/>
    <p:sldId id="293" r:id="rId6"/>
    <p:sldId id="310" r:id="rId7"/>
    <p:sldId id="294" r:id="rId8"/>
    <p:sldId id="295" r:id="rId9"/>
    <p:sldId id="296" r:id="rId10"/>
    <p:sldId id="297" r:id="rId11"/>
    <p:sldId id="301" r:id="rId12"/>
    <p:sldId id="300" r:id="rId13"/>
    <p:sldId id="298" r:id="rId14"/>
    <p:sldId id="299" r:id="rId15"/>
    <p:sldId id="302" r:id="rId16"/>
    <p:sldId id="303" r:id="rId17"/>
    <p:sldId id="304" r:id="rId18"/>
    <p:sldId id="305" r:id="rId19"/>
    <p:sldId id="307" r:id="rId20"/>
    <p:sldId id="306" r:id="rId21"/>
    <p:sldId id="308" r:id="rId22"/>
    <p:sldId id="30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1/15/2021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957750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870318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1/15/2021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499058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90950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545147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381700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969161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1/15/2021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007531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1/15/2021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88086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1/15/2021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116409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lang="en-US" sz="36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hyperlink" Target="https://www.goodreads.com/work/quotes/2964424"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ncyclopedia.ushmm.org/content/en/article/kristallnacht" TargetMode="External"/><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1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tompalmer.co.uk/after-the-war/" TargetMode="External"/><Relationship Id="rId2" Type="http://schemas.openxmlformats.org/officeDocument/2006/relationships/hyperlink" Target="https://www.bbc.co.uk/programmes/m000dt7g" TargetMode="Externa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hyperlink" Target="https://www.nytimes.com/2003/09/09/obituaries/leni-riefenstahl-filmmaker-and-nazi-propagandist-dies-at-101.html"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goodreads.com/work/quotes/10870318"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www.youtube.com/watch?v=MShio5yeseA"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https://www.youtube.com/watch?v=sjqA9TYtIQE"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Volksdeutsche" TargetMode="Externa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Sophie_Scholl" TargetMode="External"/><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22.jpg"/><Relationship Id="rId4" Type="http://schemas.openxmlformats.org/officeDocument/2006/relationships/image" Target="../media/image16.jpg"/><Relationship Id="rId9"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BA1780-A246-4C7F-9267-727EF2F4E785}"/>
              </a:ext>
              <a:ext uri="{C183D7F6-B498-43B3-948B-1728B52AA6E4}">
                <adec:decorative xmlns:adec="http://schemas.microsoft.com/office/drawing/2017/decorative" val="1"/>
              </a:ext>
            </a:extLst>
          </p:cNvPr>
          <p:cNvPicPr>
            <a:picLocks noChangeAspect="1"/>
          </p:cNvPicPr>
          <p:nvPr/>
        </p:nvPicPr>
        <p:blipFill rotWithShape="1">
          <a:blip r:embed="rId3"/>
          <a:srcRect t="3846"/>
          <a:stretch/>
        </p:blipFill>
        <p:spPr>
          <a:xfrm>
            <a:off x="20" y="10"/>
            <a:ext cx="12191979" cy="6857990"/>
          </a:xfrm>
          <a:prstGeom prst="rect">
            <a:avLst/>
          </a:prstGeom>
        </p:spPr>
      </p:pic>
      <p:sp>
        <p:nvSpPr>
          <p:cNvPr id="19" name="Rectangle 1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21" name="Rectangle 2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0D7398C-75E5-4CB0-BA4F-D7D5CF2495D4}"/>
              </a:ext>
            </a:extLst>
          </p:cNvPr>
          <p:cNvSpPr>
            <a:spLocks noGrp="1"/>
          </p:cNvSpPr>
          <p:nvPr>
            <p:ph type="ctrTitle"/>
          </p:nvPr>
        </p:nvSpPr>
        <p:spPr>
          <a:xfrm>
            <a:off x="1276055" y="2350017"/>
            <a:ext cx="4775075" cy="1630906"/>
          </a:xfrm>
        </p:spPr>
        <p:txBody>
          <a:bodyPr>
            <a:normAutofit/>
          </a:bodyPr>
          <a:lstStyle/>
          <a:p>
            <a:r>
              <a:rPr lang="en-US" sz="4400" dirty="0">
                <a:solidFill>
                  <a:schemeClr val="tx1"/>
                </a:solidFill>
              </a:rPr>
              <a:t>WW2</a:t>
            </a:r>
          </a:p>
        </p:txBody>
      </p:sp>
      <p:sp>
        <p:nvSpPr>
          <p:cNvPr id="3" name="Subtitle 2">
            <a:extLst>
              <a:ext uri="{FF2B5EF4-FFF2-40B4-BE49-F238E27FC236}">
                <a16:creationId xmlns:a16="http://schemas.microsoft.com/office/drawing/2014/main" id="{5C5BFB45-FC34-495C-9C68-F9641246C2EE}"/>
              </a:ext>
            </a:extLst>
          </p:cNvPr>
          <p:cNvSpPr>
            <a:spLocks noGrp="1"/>
          </p:cNvSpPr>
          <p:nvPr>
            <p:ph type="subTitle" idx="1"/>
          </p:nvPr>
        </p:nvSpPr>
        <p:spPr>
          <a:xfrm>
            <a:off x="1276055" y="3990546"/>
            <a:ext cx="4775075" cy="559656"/>
          </a:xfrm>
        </p:spPr>
        <p:txBody>
          <a:bodyPr>
            <a:normAutofit fontScale="55000" lnSpcReduction="20000"/>
          </a:bodyPr>
          <a:lstStyle/>
          <a:p>
            <a:r>
              <a:rPr lang="en-GB" dirty="0"/>
              <a:t>“The world is full enough of hurts and mischances without wars to multiply them.” </a:t>
            </a:r>
            <a:br>
              <a:rPr lang="en-GB" dirty="0"/>
            </a:br>
            <a:r>
              <a:rPr lang="en-GB" dirty="0"/>
              <a:t>― J.R.R. Tolkien, </a:t>
            </a:r>
            <a:r>
              <a:rPr lang="en-GB" dirty="0">
                <a:hlinkClick r:id="rId4"/>
              </a:rPr>
              <a:t>The Return of the King</a:t>
            </a:r>
            <a:r>
              <a:rPr lang="en-GB" dirty="0"/>
              <a:t> </a:t>
            </a:r>
            <a:endParaRPr lang="en-US" dirty="0">
              <a:solidFill>
                <a:schemeClr val="tx1"/>
              </a:solidFill>
            </a:endParaRPr>
          </a:p>
        </p:txBody>
      </p:sp>
    </p:spTree>
    <p:extLst>
      <p:ext uri="{BB962C8B-B14F-4D97-AF65-F5344CB8AC3E}">
        <p14:creationId xmlns:p14="http://schemas.microsoft.com/office/powerpoint/2010/main" val="215208291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6" name="Rectangle 15">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7">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9" name="Straight Connector 18">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outdoor, person, people&#10;&#10;Description automatically generated">
            <a:extLst>
              <a:ext uri="{FF2B5EF4-FFF2-40B4-BE49-F238E27FC236}">
                <a16:creationId xmlns:a16="http://schemas.microsoft.com/office/drawing/2014/main" id="{7739FCD7-BC47-4D25-95CF-6E5E1AC544CE}"/>
              </a:ext>
            </a:extLst>
          </p:cNvPr>
          <p:cNvPicPr>
            <a:picLocks noChangeAspect="1"/>
          </p:cNvPicPr>
          <p:nvPr/>
        </p:nvPicPr>
        <p:blipFill rotWithShape="1">
          <a:blip r:embed="rId2">
            <a:alphaModFix amt="45000"/>
          </a:blip>
          <a:srcRect/>
          <a:stretch/>
        </p:blipFill>
        <p:spPr>
          <a:xfrm>
            <a:off x="20" y="10"/>
            <a:ext cx="12191980" cy="6857990"/>
          </a:xfrm>
          <a:prstGeom prst="rect">
            <a:avLst/>
          </a:prstGeom>
        </p:spPr>
      </p:pic>
      <p:sp>
        <p:nvSpPr>
          <p:cNvPr id="27" name="Rectangle 26">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itle 1">
            <a:extLst>
              <a:ext uri="{FF2B5EF4-FFF2-40B4-BE49-F238E27FC236}">
                <a16:creationId xmlns:a16="http://schemas.microsoft.com/office/drawing/2014/main" id="{05A0DA9D-4F0C-42F7-B7C4-E046959A14BB}"/>
              </a:ext>
            </a:extLst>
          </p:cNvPr>
          <p:cNvSpPr>
            <a:spLocks noGrp="1"/>
          </p:cNvSpPr>
          <p:nvPr>
            <p:ph type="title"/>
          </p:nvPr>
        </p:nvSpPr>
        <p:spPr>
          <a:xfrm>
            <a:off x="1769532" y="2091263"/>
            <a:ext cx="8652938" cy="2461504"/>
          </a:xfrm>
        </p:spPr>
        <p:txBody>
          <a:bodyPr vert="horz" lIns="91440" tIns="45720" rIns="91440" bIns="45720" rtlCol="0" anchor="ctr">
            <a:normAutofit/>
          </a:bodyPr>
          <a:lstStyle/>
          <a:p>
            <a:pPr algn="ctr">
              <a:lnSpc>
                <a:spcPct val="83000"/>
              </a:lnSpc>
            </a:pPr>
            <a:r>
              <a:rPr lang="en-US" sz="6800" cap="all" spc="-100"/>
              <a:t>Non-Fiction</a:t>
            </a:r>
          </a:p>
        </p:txBody>
      </p:sp>
      <p:sp>
        <p:nvSpPr>
          <p:cNvPr id="29" name="Rectangle 28">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
        <p:nvSpPr>
          <p:cNvPr id="22" name="TextBox 21">
            <a:extLst>
              <a:ext uri="{FF2B5EF4-FFF2-40B4-BE49-F238E27FC236}">
                <a16:creationId xmlns:a16="http://schemas.microsoft.com/office/drawing/2014/main" id="{4FD54636-0AF7-4968-A3EE-7395091A1690}"/>
              </a:ext>
            </a:extLst>
          </p:cNvPr>
          <p:cNvSpPr txBox="1"/>
          <p:nvPr/>
        </p:nvSpPr>
        <p:spPr>
          <a:xfrm>
            <a:off x="1514475" y="4696652"/>
            <a:ext cx="8048625" cy="646331"/>
          </a:xfrm>
          <a:prstGeom prst="rect">
            <a:avLst/>
          </a:prstGeom>
          <a:noFill/>
        </p:spPr>
        <p:txBody>
          <a:bodyPr wrap="square">
            <a:spAutoFit/>
          </a:bodyPr>
          <a:lstStyle/>
          <a:p>
            <a:r>
              <a:rPr lang="en-GB" dirty="0">
                <a:solidFill>
                  <a:srgbClr val="FFC000"/>
                </a:solidFill>
              </a:rPr>
              <a:t>“It is there, where they burn books, that eventually they burn people.” </a:t>
            </a:r>
            <a:br>
              <a:rPr lang="en-GB" dirty="0">
                <a:solidFill>
                  <a:srgbClr val="FFC000"/>
                </a:solidFill>
              </a:rPr>
            </a:br>
            <a:r>
              <a:rPr lang="en-GB" dirty="0">
                <a:solidFill>
                  <a:srgbClr val="FFC000"/>
                </a:solidFill>
              </a:rPr>
              <a:t>― Heinrich Heine </a:t>
            </a:r>
          </a:p>
        </p:txBody>
      </p:sp>
    </p:spTree>
    <p:extLst>
      <p:ext uri="{BB962C8B-B14F-4D97-AF65-F5344CB8AC3E}">
        <p14:creationId xmlns:p14="http://schemas.microsoft.com/office/powerpoint/2010/main" val="170071699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lendar&#10;&#10;Description automatically generated with medium confidence">
            <a:extLst>
              <a:ext uri="{FF2B5EF4-FFF2-40B4-BE49-F238E27FC236}">
                <a16:creationId xmlns:a16="http://schemas.microsoft.com/office/drawing/2014/main" id="{43AA02B7-C25C-4515-8820-4C6F40EA2161}"/>
              </a:ext>
            </a:extLst>
          </p:cNvPr>
          <p:cNvPicPr>
            <a:picLocks noChangeAspect="1"/>
          </p:cNvPicPr>
          <p:nvPr/>
        </p:nvPicPr>
        <p:blipFill>
          <a:blip r:embed="rId2"/>
          <a:stretch>
            <a:fillRect/>
          </a:stretch>
        </p:blipFill>
        <p:spPr>
          <a:xfrm>
            <a:off x="682625" y="889000"/>
            <a:ext cx="2540000" cy="3365500"/>
          </a:xfrm>
          <a:prstGeom prst="rect">
            <a:avLst/>
          </a:prstGeom>
        </p:spPr>
      </p:pic>
      <p:sp>
        <p:nvSpPr>
          <p:cNvPr id="6" name="TextBox 5">
            <a:extLst>
              <a:ext uri="{FF2B5EF4-FFF2-40B4-BE49-F238E27FC236}">
                <a16:creationId xmlns:a16="http://schemas.microsoft.com/office/drawing/2014/main" id="{6A7E255E-6338-4C4D-A5C8-138F5622A3F7}"/>
              </a:ext>
            </a:extLst>
          </p:cNvPr>
          <p:cNvSpPr txBox="1"/>
          <p:nvPr/>
        </p:nvSpPr>
        <p:spPr>
          <a:xfrm>
            <a:off x="4505325" y="1514475"/>
            <a:ext cx="6543675" cy="4031873"/>
          </a:xfrm>
          <a:prstGeom prst="rect">
            <a:avLst/>
          </a:prstGeom>
          <a:noFill/>
        </p:spPr>
        <p:txBody>
          <a:bodyPr wrap="square" rtlCol="0">
            <a:spAutoFit/>
          </a:bodyPr>
          <a:lstStyle/>
          <a:p>
            <a:r>
              <a:rPr lang="en-GB" sz="3200" dirty="0"/>
              <a:t>If you are starting a new topic and we have the DK book about it then ignore the Google or the </a:t>
            </a:r>
            <a:r>
              <a:rPr lang="en-GB" sz="3200" dirty="0" err="1"/>
              <a:t>Wikiness</a:t>
            </a:r>
            <a:r>
              <a:rPr lang="en-GB" sz="3200" dirty="0"/>
              <a:t> – always go straight for an Eyewitness title. The pictures are always great and the text just enough to get you going but never so much as to drown you. </a:t>
            </a:r>
          </a:p>
        </p:txBody>
      </p:sp>
      <p:pic>
        <p:nvPicPr>
          <p:cNvPr id="8" name="Picture 7" descr="A picture containing text, outdoor&#10;&#10;Description automatically generated">
            <a:extLst>
              <a:ext uri="{FF2B5EF4-FFF2-40B4-BE49-F238E27FC236}">
                <a16:creationId xmlns:a16="http://schemas.microsoft.com/office/drawing/2014/main" id="{60AB9CC6-B0C7-4434-BDD2-8793F1015855}"/>
              </a:ext>
            </a:extLst>
          </p:cNvPr>
          <p:cNvPicPr>
            <a:picLocks noChangeAspect="1"/>
          </p:cNvPicPr>
          <p:nvPr/>
        </p:nvPicPr>
        <p:blipFill>
          <a:blip r:embed="rId3"/>
          <a:stretch>
            <a:fillRect/>
          </a:stretch>
        </p:blipFill>
        <p:spPr>
          <a:xfrm>
            <a:off x="2455862" y="3620102"/>
            <a:ext cx="1533525" cy="2039589"/>
          </a:xfrm>
          <a:prstGeom prst="rect">
            <a:avLst/>
          </a:prstGeom>
        </p:spPr>
      </p:pic>
    </p:spTree>
    <p:extLst>
      <p:ext uri="{BB962C8B-B14F-4D97-AF65-F5344CB8AC3E}">
        <p14:creationId xmlns:p14="http://schemas.microsoft.com/office/powerpoint/2010/main" val="293671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tanding in front of a sign&#10;&#10;Description automatically generated with low confidence">
            <a:extLst>
              <a:ext uri="{FF2B5EF4-FFF2-40B4-BE49-F238E27FC236}">
                <a16:creationId xmlns:a16="http://schemas.microsoft.com/office/drawing/2014/main" id="{AD477F00-227A-40AA-956B-5147D39E2054}"/>
              </a:ext>
            </a:extLst>
          </p:cNvPr>
          <p:cNvPicPr>
            <a:picLocks noChangeAspect="1"/>
          </p:cNvPicPr>
          <p:nvPr/>
        </p:nvPicPr>
        <p:blipFill>
          <a:blip r:embed="rId2"/>
          <a:stretch>
            <a:fillRect/>
          </a:stretch>
        </p:blipFill>
        <p:spPr>
          <a:xfrm>
            <a:off x="7791823" y="1191315"/>
            <a:ext cx="3457201" cy="4684508"/>
          </a:xfrm>
          <a:prstGeom prst="rect">
            <a:avLst/>
          </a:prstGeom>
        </p:spPr>
      </p:pic>
      <p:sp>
        <p:nvSpPr>
          <p:cNvPr id="6" name="TextBox 5">
            <a:extLst>
              <a:ext uri="{FF2B5EF4-FFF2-40B4-BE49-F238E27FC236}">
                <a16:creationId xmlns:a16="http://schemas.microsoft.com/office/drawing/2014/main" id="{83F3A451-5A42-4D83-9E70-B1D06F6179B7}"/>
              </a:ext>
            </a:extLst>
          </p:cNvPr>
          <p:cNvSpPr txBox="1"/>
          <p:nvPr/>
        </p:nvSpPr>
        <p:spPr>
          <a:xfrm>
            <a:off x="590550" y="982176"/>
            <a:ext cx="6438900" cy="4893647"/>
          </a:xfrm>
          <a:prstGeom prst="rect">
            <a:avLst/>
          </a:prstGeom>
          <a:noFill/>
        </p:spPr>
        <p:txBody>
          <a:bodyPr wrap="square" rtlCol="0">
            <a:spAutoFit/>
          </a:bodyPr>
          <a:lstStyle/>
          <a:p>
            <a:r>
              <a:rPr lang="en-GB" sz="2400" dirty="0"/>
              <a:t>An interesting take on a very difficult time period. This title looks at the events leading up to the Second World War, the most widespread war in history, in which the major participants used all their industrial, economic, and scientific might to wage 'total war'. It examines the legacy of the war, both in terms of the bad things that came out of it, such as the fear and mistrust between the USA and Russia that led to the Cold War, and the good things, including advances in medicine and computing, and the establishment of the United Nations.</a:t>
            </a:r>
          </a:p>
        </p:txBody>
      </p:sp>
    </p:spTree>
    <p:extLst>
      <p:ext uri="{BB962C8B-B14F-4D97-AF65-F5344CB8AC3E}">
        <p14:creationId xmlns:p14="http://schemas.microsoft.com/office/powerpoint/2010/main" val="332298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86B9B2A-53AB-4DFB-A91A-4B490CE1EE37}"/>
              </a:ext>
            </a:extLst>
          </p:cNvPr>
          <p:cNvPicPr>
            <a:picLocks noChangeAspect="1"/>
          </p:cNvPicPr>
          <p:nvPr/>
        </p:nvPicPr>
        <p:blipFill>
          <a:blip r:embed="rId2"/>
          <a:stretch>
            <a:fillRect/>
          </a:stretch>
        </p:blipFill>
        <p:spPr>
          <a:xfrm>
            <a:off x="1009650" y="1251584"/>
            <a:ext cx="3080456" cy="4158615"/>
          </a:xfrm>
          <a:prstGeom prst="rect">
            <a:avLst/>
          </a:prstGeom>
        </p:spPr>
      </p:pic>
      <p:sp>
        <p:nvSpPr>
          <p:cNvPr id="6" name="TextBox 5">
            <a:extLst>
              <a:ext uri="{FF2B5EF4-FFF2-40B4-BE49-F238E27FC236}">
                <a16:creationId xmlns:a16="http://schemas.microsoft.com/office/drawing/2014/main" id="{C4C23F23-2105-4A12-9C6B-B5DCA9328FA8}"/>
              </a:ext>
            </a:extLst>
          </p:cNvPr>
          <p:cNvSpPr txBox="1"/>
          <p:nvPr/>
        </p:nvSpPr>
        <p:spPr>
          <a:xfrm>
            <a:off x="4391025" y="1251584"/>
            <a:ext cx="7305675" cy="4247317"/>
          </a:xfrm>
          <a:prstGeom prst="rect">
            <a:avLst/>
          </a:prstGeom>
          <a:noFill/>
        </p:spPr>
        <p:txBody>
          <a:bodyPr wrap="square" rtlCol="0">
            <a:spAutoFit/>
          </a:bodyPr>
          <a:lstStyle/>
          <a:p>
            <a:r>
              <a:rPr lang="en-GB" dirty="0"/>
              <a:t>If you are serious about the details of militaria during any time period then the Osprey books will be well know to you. So much research must have gone in to each of these titles. If you like one you might end up finding yourself collecting all the others. </a:t>
            </a:r>
          </a:p>
          <a:p>
            <a:endParaRPr lang="en-GB" dirty="0"/>
          </a:p>
          <a:p>
            <a:endParaRPr lang="en-GB" dirty="0"/>
          </a:p>
          <a:p>
            <a:r>
              <a:rPr lang="en-GB" dirty="0"/>
              <a:t>Over the centuries of their existence the Scottish regiments of the British Army have gained a reputation in war that is the envy of all and which can be matched, or surpassed, by very few. The very description 'Scottish soldier' conjures up images ranging from the 'thin red streak tipped with a line of steel' of the 93rd Highlanders at Balaclava, and the charge of the Scots greys at Waterloo, to the more recent deeds of Scottish regiments in the Falkland Islands and the Persian Gulf. Mike Chappell chronicles the remarkable history of the Scottish units which fought in the two world wars.</a:t>
            </a:r>
          </a:p>
        </p:txBody>
      </p:sp>
    </p:spTree>
    <p:extLst>
      <p:ext uri="{BB962C8B-B14F-4D97-AF65-F5344CB8AC3E}">
        <p14:creationId xmlns:p14="http://schemas.microsoft.com/office/powerpoint/2010/main" val="35676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erson&#10;&#10;Description automatically generated">
            <a:extLst>
              <a:ext uri="{FF2B5EF4-FFF2-40B4-BE49-F238E27FC236}">
                <a16:creationId xmlns:a16="http://schemas.microsoft.com/office/drawing/2014/main" id="{33EB73D9-749D-4CCF-9E0B-2AB4C508326E}"/>
              </a:ext>
            </a:extLst>
          </p:cNvPr>
          <p:cNvPicPr>
            <a:picLocks noChangeAspect="1"/>
          </p:cNvPicPr>
          <p:nvPr/>
        </p:nvPicPr>
        <p:blipFill>
          <a:blip r:embed="rId2"/>
          <a:stretch>
            <a:fillRect/>
          </a:stretch>
        </p:blipFill>
        <p:spPr>
          <a:xfrm>
            <a:off x="7867650" y="1186624"/>
            <a:ext cx="3009900" cy="4484751"/>
          </a:xfrm>
          <a:prstGeom prst="rect">
            <a:avLst/>
          </a:prstGeom>
        </p:spPr>
      </p:pic>
      <p:sp>
        <p:nvSpPr>
          <p:cNvPr id="7" name="TextBox 6">
            <a:extLst>
              <a:ext uri="{FF2B5EF4-FFF2-40B4-BE49-F238E27FC236}">
                <a16:creationId xmlns:a16="http://schemas.microsoft.com/office/drawing/2014/main" id="{F9E0CEB6-ECDB-4469-B39E-F79076590FE8}"/>
              </a:ext>
            </a:extLst>
          </p:cNvPr>
          <p:cNvSpPr txBox="1"/>
          <p:nvPr/>
        </p:nvSpPr>
        <p:spPr>
          <a:xfrm>
            <a:off x="895350" y="1555314"/>
            <a:ext cx="6096000" cy="4524315"/>
          </a:xfrm>
          <a:prstGeom prst="rect">
            <a:avLst/>
          </a:prstGeom>
          <a:noFill/>
        </p:spPr>
        <p:txBody>
          <a:bodyPr wrap="square">
            <a:spAutoFit/>
          </a:bodyPr>
          <a:lstStyle/>
          <a:p>
            <a:r>
              <a:rPr lang="en-GB" sz="2400" dirty="0"/>
              <a:t>Why did Adolf Hitler encourage </a:t>
            </a:r>
            <a:r>
              <a:rPr lang="en-GB" sz="2400" dirty="0">
                <a:hlinkClick r:id="rId3"/>
              </a:rPr>
              <a:t>attacks</a:t>
            </a:r>
            <a:r>
              <a:rPr lang="en-GB" sz="2400" dirty="0"/>
              <a:t> on Jews and their property, escalating Nazi Germany's anti-Semitic policies to new levels of brutality? How did his decision affect countries around the world and change the course of history? This book looks at a momentous event from the build-up to World War II, showing how one of the world's most infamous leaders took a major step towards the events we now know as the Holocaust.</a:t>
            </a:r>
          </a:p>
        </p:txBody>
      </p:sp>
    </p:spTree>
    <p:extLst>
      <p:ext uri="{BB962C8B-B14F-4D97-AF65-F5344CB8AC3E}">
        <p14:creationId xmlns:p14="http://schemas.microsoft.com/office/powerpoint/2010/main" val="196633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enres of Literary – Graphic Novel | Mandy Eve-Barnett's Blog for Readers &amp;  Writers">
            <a:extLst>
              <a:ext uri="{FF2B5EF4-FFF2-40B4-BE49-F238E27FC236}">
                <a16:creationId xmlns:a16="http://schemas.microsoft.com/office/drawing/2014/main" id="{6CDE725E-660C-448F-A1BD-D29C062A85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0" y="1581150"/>
            <a:ext cx="6334126" cy="3400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022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nature, surrounded&#10;&#10;Description automatically generated">
            <a:extLst>
              <a:ext uri="{FF2B5EF4-FFF2-40B4-BE49-F238E27FC236}">
                <a16:creationId xmlns:a16="http://schemas.microsoft.com/office/drawing/2014/main" id="{C43C4FAA-78D1-49DD-8111-AE86F7DBF8F8}"/>
              </a:ext>
            </a:extLst>
          </p:cNvPr>
          <p:cNvPicPr>
            <a:picLocks noChangeAspect="1"/>
          </p:cNvPicPr>
          <p:nvPr/>
        </p:nvPicPr>
        <p:blipFill>
          <a:blip r:embed="rId2"/>
          <a:stretch>
            <a:fillRect/>
          </a:stretch>
        </p:blipFill>
        <p:spPr>
          <a:xfrm>
            <a:off x="503298" y="536575"/>
            <a:ext cx="3087748" cy="4044950"/>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9C18962B-6B8E-4637-A3E4-1D27AFC3AB84}"/>
              </a:ext>
            </a:extLst>
          </p:cNvPr>
          <p:cNvPicPr>
            <a:picLocks noChangeAspect="1"/>
          </p:cNvPicPr>
          <p:nvPr/>
        </p:nvPicPr>
        <p:blipFill>
          <a:blip r:embed="rId3"/>
          <a:stretch>
            <a:fillRect/>
          </a:stretch>
        </p:blipFill>
        <p:spPr>
          <a:xfrm>
            <a:off x="4089399" y="2274951"/>
            <a:ext cx="3292475" cy="3911600"/>
          </a:xfrm>
          <a:prstGeom prst="rect">
            <a:avLst/>
          </a:prstGeom>
        </p:spPr>
      </p:pic>
      <p:pic>
        <p:nvPicPr>
          <p:cNvPr id="10" name="Picture 9">
            <a:extLst>
              <a:ext uri="{FF2B5EF4-FFF2-40B4-BE49-F238E27FC236}">
                <a16:creationId xmlns:a16="http://schemas.microsoft.com/office/drawing/2014/main" id="{CDAF4153-6B28-4FF2-91BB-03476AA7A96C}"/>
              </a:ext>
            </a:extLst>
          </p:cNvPr>
          <p:cNvPicPr>
            <a:picLocks noChangeAspect="1"/>
          </p:cNvPicPr>
          <p:nvPr/>
        </p:nvPicPr>
        <p:blipFill>
          <a:blip r:embed="rId4"/>
          <a:stretch>
            <a:fillRect/>
          </a:stretch>
        </p:blipFill>
        <p:spPr>
          <a:xfrm>
            <a:off x="7816850" y="859917"/>
            <a:ext cx="3200400" cy="4864608"/>
          </a:xfrm>
          <a:prstGeom prst="rect">
            <a:avLst/>
          </a:prstGeom>
        </p:spPr>
      </p:pic>
    </p:spTree>
    <p:extLst>
      <p:ext uri="{BB962C8B-B14F-4D97-AF65-F5344CB8AC3E}">
        <p14:creationId xmlns:p14="http://schemas.microsoft.com/office/powerpoint/2010/main" val="12063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62E3492B-C7A2-4B28-B67E-CF7FC7CF99C4}"/>
              </a:ext>
            </a:extLst>
          </p:cNvPr>
          <p:cNvPicPr>
            <a:picLocks noChangeAspect="1"/>
          </p:cNvPicPr>
          <p:nvPr/>
        </p:nvPicPr>
        <p:blipFill rotWithShape="1">
          <a:blip r:embed="rId2"/>
          <a:srcRect t="16794" r="-1" b="13518"/>
          <a:stretch/>
        </p:blipFill>
        <p:spPr>
          <a:xfrm>
            <a:off x="3793813" y="744344"/>
            <a:ext cx="4627646" cy="4627648"/>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9" name="Picture 8" descr="A cover of a magazine&#10;&#10;Description automatically generated with low confidence">
            <a:extLst>
              <a:ext uri="{FF2B5EF4-FFF2-40B4-BE49-F238E27FC236}">
                <a16:creationId xmlns:a16="http://schemas.microsoft.com/office/drawing/2014/main" id="{CB0D6F29-73AA-41D1-9282-42261FCB8E5D}"/>
              </a:ext>
            </a:extLst>
          </p:cNvPr>
          <p:cNvPicPr>
            <a:picLocks noChangeAspect="1"/>
          </p:cNvPicPr>
          <p:nvPr/>
        </p:nvPicPr>
        <p:blipFill rotWithShape="1">
          <a:blip r:embed="rId3"/>
          <a:srcRect r="2" b="7398"/>
          <a:stretch/>
        </p:blipFill>
        <p:spPr>
          <a:xfrm>
            <a:off x="1319706" y="1757695"/>
            <a:ext cx="2590737" cy="2926956"/>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7" name="Picture 6" descr="A picture containing text&#10;&#10;Description automatically generated">
            <a:extLst>
              <a:ext uri="{FF2B5EF4-FFF2-40B4-BE49-F238E27FC236}">
                <a16:creationId xmlns:a16="http://schemas.microsoft.com/office/drawing/2014/main" id="{A85545B4-C9B8-4D3B-8D01-99A91A660DAB}"/>
              </a:ext>
            </a:extLst>
          </p:cNvPr>
          <p:cNvPicPr>
            <a:picLocks noChangeAspect="1"/>
          </p:cNvPicPr>
          <p:nvPr/>
        </p:nvPicPr>
        <p:blipFill rotWithShape="1">
          <a:blip r:embed="rId4"/>
          <a:srcRect r="-1" b="27908"/>
          <a:stretch/>
        </p:blipFill>
        <p:spPr>
          <a:xfrm>
            <a:off x="8297994" y="1757695"/>
            <a:ext cx="2577829" cy="2926956"/>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spTree>
    <p:extLst>
      <p:ext uri="{BB962C8B-B14F-4D97-AF65-F5344CB8AC3E}">
        <p14:creationId xmlns:p14="http://schemas.microsoft.com/office/powerpoint/2010/main" val="252417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1">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3">
            <a:extLst>
              <a:ext uri="{FF2B5EF4-FFF2-40B4-BE49-F238E27FC236}">
                <a16:creationId xmlns:a16="http://schemas.microsoft.com/office/drawing/2014/main" id="{44A7A5B0-A86B-4B2D-B579-7DD9405944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27" name="Rectangle 15">
            <a:extLst>
              <a:ext uri="{FF2B5EF4-FFF2-40B4-BE49-F238E27FC236}">
                <a16:creationId xmlns:a16="http://schemas.microsoft.com/office/drawing/2014/main" id="{D92E8A20-C7E5-410C-8629-67A146626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pic>
        <p:nvPicPr>
          <p:cNvPr id="7" name="Picture 6" descr="A cover of a book&#10;&#10;Description automatically generated with low confidence">
            <a:extLst>
              <a:ext uri="{FF2B5EF4-FFF2-40B4-BE49-F238E27FC236}">
                <a16:creationId xmlns:a16="http://schemas.microsoft.com/office/drawing/2014/main" id="{8D091031-ACCE-4483-8F5C-E7E7C524C51B}"/>
              </a:ext>
            </a:extLst>
          </p:cNvPr>
          <p:cNvPicPr>
            <a:picLocks noChangeAspect="1"/>
          </p:cNvPicPr>
          <p:nvPr/>
        </p:nvPicPr>
        <p:blipFill>
          <a:blip r:embed="rId2"/>
          <a:stretch>
            <a:fillRect/>
          </a:stretch>
        </p:blipFill>
        <p:spPr>
          <a:xfrm>
            <a:off x="1042903" y="643467"/>
            <a:ext cx="4492795" cy="5571066"/>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9667D5F2-EFE8-42A2-9009-06CEE54BC27D}"/>
              </a:ext>
            </a:extLst>
          </p:cNvPr>
          <p:cNvPicPr>
            <a:picLocks noChangeAspect="1"/>
          </p:cNvPicPr>
          <p:nvPr/>
        </p:nvPicPr>
        <p:blipFill>
          <a:blip r:embed="rId3"/>
          <a:stretch>
            <a:fillRect/>
          </a:stretch>
        </p:blipFill>
        <p:spPr>
          <a:xfrm>
            <a:off x="6988244" y="643467"/>
            <a:ext cx="3828911" cy="5571066"/>
          </a:xfrm>
          <a:prstGeom prst="rect">
            <a:avLst/>
          </a:prstGeom>
        </p:spPr>
      </p:pic>
    </p:spTree>
    <p:extLst>
      <p:ext uri="{BB962C8B-B14F-4D97-AF65-F5344CB8AC3E}">
        <p14:creationId xmlns:p14="http://schemas.microsoft.com/office/powerpoint/2010/main" val="414707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52FB3-56D9-4EC4-878B-02B32F220EAD}"/>
              </a:ext>
            </a:extLst>
          </p:cNvPr>
          <p:cNvSpPr>
            <a:spLocks noGrp="1"/>
          </p:cNvSpPr>
          <p:nvPr>
            <p:ph type="title"/>
          </p:nvPr>
        </p:nvSpPr>
        <p:spPr/>
        <p:txBody>
          <a:bodyPr/>
          <a:lstStyle/>
          <a:p>
            <a:r>
              <a:rPr lang="en-GB" dirty="0"/>
              <a:t>Over to you</a:t>
            </a:r>
          </a:p>
        </p:txBody>
      </p:sp>
      <p:sp>
        <p:nvSpPr>
          <p:cNvPr id="3" name="Content Placeholder 2">
            <a:extLst>
              <a:ext uri="{FF2B5EF4-FFF2-40B4-BE49-F238E27FC236}">
                <a16:creationId xmlns:a16="http://schemas.microsoft.com/office/drawing/2014/main" id="{87020E1C-FDE4-421F-AAC6-72A2B459CE2D}"/>
              </a:ext>
            </a:extLst>
          </p:cNvPr>
          <p:cNvSpPr>
            <a:spLocks noGrp="1"/>
          </p:cNvSpPr>
          <p:nvPr>
            <p:ph idx="1"/>
          </p:nvPr>
        </p:nvSpPr>
        <p:spPr/>
        <p:txBody>
          <a:bodyPr/>
          <a:lstStyle/>
          <a:p>
            <a:pPr marL="0" indent="0">
              <a:buNone/>
            </a:pPr>
            <a:r>
              <a:rPr lang="en-GB" dirty="0"/>
              <a:t>Do you have any favourite reads that you think should be added? </a:t>
            </a:r>
          </a:p>
          <a:p>
            <a:pPr marL="0" indent="0">
              <a:buNone/>
            </a:pPr>
            <a:r>
              <a:rPr lang="en-GB" dirty="0"/>
              <a:t>Just let me know and I will put them in. </a:t>
            </a:r>
          </a:p>
          <a:p>
            <a:pPr marL="0" indent="0">
              <a:buNone/>
            </a:pPr>
            <a:r>
              <a:rPr lang="en-GB" dirty="0"/>
              <a:t>Remember if you don’t have copies of the books at home you can try Borrow Box from ER Libraries – just download the app and take a look . </a:t>
            </a:r>
          </a:p>
          <a:p>
            <a:pPr marL="0" indent="0">
              <a:buNone/>
            </a:pPr>
            <a:r>
              <a:rPr lang="en-GB" dirty="0"/>
              <a:t>Or, at the moment, Audible are allowing free downloads of lots of books for young people – so you can listen to your favourites or something new for nothing!</a:t>
            </a:r>
          </a:p>
          <a:p>
            <a:pPr marL="0" indent="0">
              <a:buNone/>
            </a:pPr>
            <a:endParaRPr lang="en-GB" dirty="0"/>
          </a:p>
          <a:p>
            <a:pPr marL="0" indent="0">
              <a:buNone/>
            </a:pPr>
            <a:r>
              <a:rPr lang="en-GB" dirty="0"/>
              <a:t>Let me know how you get on or if </a:t>
            </a:r>
            <a:r>
              <a:rPr lang="en-GB"/>
              <a:t>you need </a:t>
            </a:r>
            <a:r>
              <a:rPr lang="en-GB" dirty="0"/>
              <a:t>any help.</a:t>
            </a:r>
          </a:p>
          <a:p>
            <a:pPr marL="0" indent="0">
              <a:buNone/>
            </a:pPr>
            <a:endParaRPr lang="en-GB" dirty="0"/>
          </a:p>
          <a:p>
            <a:pPr marL="0" indent="0">
              <a:buNone/>
            </a:pPr>
            <a:r>
              <a:rPr lang="en-GB" dirty="0"/>
              <a:t>Take care, </a:t>
            </a:r>
          </a:p>
          <a:p>
            <a:pPr marL="0" indent="0">
              <a:buNone/>
            </a:pPr>
            <a:r>
              <a:rPr lang="en-GB" dirty="0"/>
              <a:t>Mrs Baird</a:t>
            </a:r>
          </a:p>
        </p:txBody>
      </p:sp>
    </p:spTree>
    <p:extLst>
      <p:ext uri="{BB962C8B-B14F-4D97-AF65-F5344CB8AC3E}">
        <p14:creationId xmlns:p14="http://schemas.microsoft.com/office/powerpoint/2010/main" val="424483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33">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36" name="Rectangle 35">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8" name="Rectangle 37">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0" name="Group 39">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41" name="Straight Connector 40">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45" name="Rectangle 44">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shelf, indoor, store&#10;&#10;Description automatically generated">
            <a:extLst>
              <a:ext uri="{FF2B5EF4-FFF2-40B4-BE49-F238E27FC236}">
                <a16:creationId xmlns:a16="http://schemas.microsoft.com/office/drawing/2014/main" id="{FAC81AF5-9C31-4026-8EC7-40A07B35A6EA}"/>
              </a:ext>
            </a:extLst>
          </p:cNvPr>
          <p:cNvPicPr>
            <a:picLocks noChangeAspect="1"/>
          </p:cNvPicPr>
          <p:nvPr/>
        </p:nvPicPr>
        <p:blipFill rotWithShape="1">
          <a:blip r:embed="rId2"/>
          <a:srcRect t="25374" b="25021"/>
          <a:stretch/>
        </p:blipFill>
        <p:spPr>
          <a:xfrm>
            <a:off x="-1" y="10"/>
            <a:ext cx="12192000" cy="4551026"/>
          </a:xfrm>
          <a:prstGeom prst="rect">
            <a:avLst/>
          </a:prstGeom>
        </p:spPr>
      </p:pic>
      <p:sp>
        <p:nvSpPr>
          <p:cNvPr id="47" name="Rectangle 46">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sp>
      <p:sp>
        <p:nvSpPr>
          <p:cNvPr id="49" name="Rectangle 48">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B0290BEC-DDAC-47AD-9C84-7FF5995C8EF5}"/>
              </a:ext>
            </a:extLst>
          </p:cNvPr>
          <p:cNvSpPr>
            <a:spLocks noGrp="1"/>
          </p:cNvSpPr>
          <p:nvPr>
            <p:ph type="title"/>
          </p:nvPr>
        </p:nvSpPr>
        <p:spPr>
          <a:xfrm>
            <a:off x="372723" y="4956811"/>
            <a:ext cx="11439414" cy="897439"/>
          </a:xfrm>
        </p:spPr>
        <p:txBody>
          <a:bodyPr vert="horz" lIns="91440" tIns="45720" rIns="91440" bIns="45720" rtlCol="0" anchor="ctr">
            <a:normAutofit fontScale="90000"/>
          </a:bodyPr>
          <a:lstStyle/>
          <a:p>
            <a:pPr algn="ctr">
              <a:lnSpc>
                <a:spcPct val="83000"/>
              </a:lnSpc>
            </a:pPr>
            <a:br>
              <a:rPr lang="en-US" sz="4400" cap="all" spc="-100" dirty="0">
                <a:solidFill>
                  <a:schemeClr val="tx1"/>
                </a:solidFill>
              </a:rPr>
            </a:br>
            <a:r>
              <a:rPr lang="en-US" sz="4400" cap="all" spc="-100" dirty="0">
                <a:solidFill>
                  <a:schemeClr val="tx1"/>
                </a:solidFill>
              </a:rPr>
              <a:t>Fiction</a:t>
            </a:r>
            <a:br>
              <a:rPr lang="en-US" sz="4400" cap="all" spc="-100" dirty="0">
                <a:solidFill>
                  <a:schemeClr val="tx1"/>
                </a:solidFill>
              </a:rPr>
            </a:br>
            <a:endParaRPr lang="en-US" sz="4400" cap="all" spc="-100" dirty="0">
              <a:solidFill>
                <a:schemeClr val="tx1"/>
              </a:solidFill>
            </a:endParaRPr>
          </a:p>
        </p:txBody>
      </p:sp>
    </p:spTree>
    <p:extLst>
      <p:ext uri="{BB962C8B-B14F-4D97-AF65-F5344CB8AC3E}">
        <p14:creationId xmlns:p14="http://schemas.microsoft.com/office/powerpoint/2010/main" val="243751380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8" name="Rectangle 47">
            <a:extLst>
              <a:ext uri="{FF2B5EF4-FFF2-40B4-BE49-F238E27FC236}">
                <a16:creationId xmlns:a16="http://schemas.microsoft.com/office/drawing/2014/main" id="{66A413F7-FFE1-42E7-8C6C-E9CCC477F8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50" name="Rectangle 49">
            <a:extLst>
              <a:ext uri="{FF2B5EF4-FFF2-40B4-BE49-F238E27FC236}">
                <a16:creationId xmlns:a16="http://schemas.microsoft.com/office/drawing/2014/main" id="{BCE0B0FD-3413-40CC-A7D8-6A5058608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52" name="Rectangle 51">
            <a:extLst>
              <a:ext uri="{FF2B5EF4-FFF2-40B4-BE49-F238E27FC236}">
                <a16:creationId xmlns:a16="http://schemas.microsoft.com/office/drawing/2014/main" id="{50C4C044-5B1C-40C8-8C7B-AA5E6D879D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54" name="Group 53">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55" name="Straight Connector 54">
              <a:extLst>
                <a:ext uri="{FF2B5EF4-FFF2-40B4-BE49-F238E27FC236}">
                  <a16:creationId xmlns:a16="http://schemas.microsoft.com/office/drawing/2014/main" id="{00163F5F-1439-4827-8F7A-B08BDDEFB9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A677414-C3D2-4430-876D-9092D633F5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9181D20-1D81-447D-9854-10DDB10D54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59" name="Rectangle 58">
            <a:extLst>
              <a:ext uri="{FF2B5EF4-FFF2-40B4-BE49-F238E27FC236}">
                <a16:creationId xmlns:a16="http://schemas.microsoft.com/office/drawing/2014/main" id="{E346D14A-35B6-462B-940E-FB42AD8A3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C34"/>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FC727E0C-AA2A-4BF0-B0C6-94E059D855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6269159" cy="5571072"/>
          </a:xfrm>
          <a:prstGeom prst="rect">
            <a:avLst/>
          </a:prstGeom>
          <a:solidFill>
            <a:schemeClr val="bg1">
              <a:lumMod val="85000"/>
              <a:lumOff val="15000"/>
            </a:schemeClr>
          </a:solidFill>
          <a:ln w="6350" cap="flat" cmpd="sng" algn="ctr">
            <a:noFill/>
            <a:prstDash val="solid"/>
          </a:ln>
          <a:effectLst>
            <a:outerShdw blurRad="50800" algn="ctr" rotWithShape="0">
              <a:prstClr val="black">
                <a:alpha val="66000"/>
              </a:prstClr>
            </a:outerShdw>
            <a:softEdge rad="0"/>
          </a:effectLst>
        </p:spPr>
      </p:sp>
      <p:sp>
        <p:nvSpPr>
          <p:cNvPr id="63" name="Rectangle 62">
            <a:extLst>
              <a:ext uri="{FF2B5EF4-FFF2-40B4-BE49-F238E27FC236}">
                <a16:creationId xmlns:a16="http://schemas.microsoft.com/office/drawing/2014/main" id="{1F6B2E7B-50A4-474C-A0BF-55323ECDA1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16" y="809244"/>
            <a:ext cx="5943600" cy="523951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9E6A17A5-F57D-4431-8CB4-C831E68F8EB9}"/>
              </a:ext>
            </a:extLst>
          </p:cNvPr>
          <p:cNvSpPr>
            <a:spLocks noGrp="1"/>
          </p:cNvSpPr>
          <p:nvPr>
            <p:ph type="title"/>
          </p:nvPr>
        </p:nvSpPr>
        <p:spPr>
          <a:xfrm>
            <a:off x="1243632" y="1559768"/>
            <a:ext cx="5068568" cy="3135379"/>
          </a:xfrm>
        </p:spPr>
        <p:txBody>
          <a:bodyPr vert="horz" lIns="91440" tIns="45720" rIns="91440" bIns="45720" rtlCol="0" anchor="ctr">
            <a:normAutofit/>
          </a:bodyPr>
          <a:lstStyle/>
          <a:p>
            <a:pPr algn="ctr">
              <a:lnSpc>
                <a:spcPct val="83000"/>
              </a:lnSpc>
            </a:pPr>
            <a:r>
              <a:rPr lang="en-US" sz="6000" cap="all" spc="-100"/>
              <a:t>My current favourite</a:t>
            </a:r>
            <a:br>
              <a:rPr lang="en-US" sz="6000" cap="all" spc="-100"/>
            </a:br>
            <a:endParaRPr lang="en-US" sz="6000" cap="all" spc="-100" dirty="0"/>
          </a:p>
        </p:txBody>
      </p:sp>
      <p:sp>
        <p:nvSpPr>
          <p:cNvPr id="65" name="Rectangle 64">
            <a:extLst>
              <a:ext uri="{FF2B5EF4-FFF2-40B4-BE49-F238E27FC236}">
                <a16:creationId xmlns:a16="http://schemas.microsoft.com/office/drawing/2014/main" id="{DAB684CD-1CA6-44AD-B86E-07661B89BA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7796"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7" name="Straight Connector 66">
            <a:extLst>
              <a:ext uri="{FF2B5EF4-FFF2-40B4-BE49-F238E27FC236}">
                <a16:creationId xmlns:a16="http://schemas.microsoft.com/office/drawing/2014/main" id="{A207C111-4AF5-46E6-9072-33829E27EC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2096"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1B42FE6-BEAF-413E-A213-73F20F11F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3736"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F232A2AC-37C6-4CAC-BAAD-1606F4BB6FF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2096"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287DDBF-66E8-4203-8BBC-3DA0D4EE09EA}"/>
              </a:ext>
            </a:extLst>
          </p:cNvPr>
          <p:cNvSpPr txBox="1"/>
          <p:nvPr/>
        </p:nvSpPr>
        <p:spPr>
          <a:xfrm>
            <a:off x="1103701" y="3910872"/>
            <a:ext cx="5646015" cy="1754326"/>
          </a:xfrm>
          <a:prstGeom prst="rect">
            <a:avLst/>
          </a:prstGeom>
          <a:noFill/>
        </p:spPr>
        <p:txBody>
          <a:bodyPr wrap="square" rtlCol="0">
            <a:spAutoFit/>
          </a:bodyPr>
          <a:lstStyle/>
          <a:p>
            <a:r>
              <a:rPr lang="en-GB"/>
              <a:t>Did you know that when the War ended Britain took in children from the concentration camps and sent them for rehabilitation to the Lake District? This is such a fascinating story told beautifully, as always, by Tom. Look out for the story on </a:t>
            </a:r>
            <a:r>
              <a:rPr lang="en-GB">
                <a:hlinkClick r:id="rId2"/>
              </a:rPr>
              <a:t>BBC</a:t>
            </a:r>
            <a:r>
              <a:rPr lang="en-GB"/>
              <a:t> . More resources </a:t>
            </a:r>
            <a:r>
              <a:rPr lang="en-GB">
                <a:hlinkClick r:id="rId3"/>
              </a:rPr>
              <a:t>here.</a:t>
            </a:r>
            <a:endParaRPr lang="en-GB" dirty="0"/>
          </a:p>
        </p:txBody>
      </p:sp>
      <p:pic>
        <p:nvPicPr>
          <p:cNvPr id="14" name="Picture 13" descr="A group of people sitting in a room&#10;&#10;Description automatically generated with medium confidence">
            <a:extLst>
              <a:ext uri="{FF2B5EF4-FFF2-40B4-BE49-F238E27FC236}">
                <a16:creationId xmlns:a16="http://schemas.microsoft.com/office/drawing/2014/main" id="{01B73A1B-6D44-44A7-8539-7AA3EE10FA12}"/>
              </a:ext>
            </a:extLst>
          </p:cNvPr>
          <p:cNvPicPr>
            <a:picLocks noChangeAspect="1"/>
          </p:cNvPicPr>
          <p:nvPr/>
        </p:nvPicPr>
        <p:blipFill>
          <a:blip r:embed="rId4"/>
          <a:stretch>
            <a:fillRect/>
          </a:stretch>
        </p:blipFill>
        <p:spPr>
          <a:xfrm>
            <a:off x="7251470" y="3429000"/>
            <a:ext cx="4459725" cy="2872255"/>
          </a:xfrm>
          <a:prstGeom prst="rect">
            <a:avLst/>
          </a:prstGeom>
        </p:spPr>
      </p:pic>
      <p:pic>
        <p:nvPicPr>
          <p:cNvPr id="9" name="Picture 8" descr="A picture containing text, cheese&#10;&#10;Description automatically generated">
            <a:extLst>
              <a:ext uri="{FF2B5EF4-FFF2-40B4-BE49-F238E27FC236}">
                <a16:creationId xmlns:a16="http://schemas.microsoft.com/office/drawing/2014/main" id="{DBAB1374-44DE-4AD7-BC89-137C9FAFBBD8}"/>
              </a:ext>
            </a:extLst>
          </p:cNvPr>
          <p:cNvPicPr>
            <a:picLocks noChangeAspect="1"/>
          </p:cNvPicPr>
          <p:nvPr/>
        </p:nvPicPr>
        <p:blipFill>
          <a:blip r:embed="rId5"/>
          <a:stretch>
            <a:fillRect/>
          </a:stretch>
        </p:blipFill>
        <p:spPr>
          <a:xfrm>
            <a:off x="8752691" y="989063"/>
            <a:ext cx="3265452" cy="1714362"/>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4273D3FC-549B-4580-8A1F-C538D417FAF4}"/>
              </a:ext>
            </a:extLst>
          </p:cNvPr>
          <p:cNvPicPr>
            <a:picLocks noChangeAspect="1"/>
          </p:cNvPicPr>
          <p:nvPr/>
        </p:nvPicPr>
        <p:blipFill>
          <a:blip r:embed="rId6"/>
          <a:stretch>
            <a:fillRect/>
          </a:stretch>
        </p:blipFill>
        <p:spPr>
          <a:xfrm>
            <a:off x="7006058" y="95210"/>
            <a:ext cx="1714299" cy="2627279"/>
          </a:xfrm>
          <a:prstGeom prst="rect">
            <a:avLst/>
          </a:prstGeom>
        </p:spPr>
      </p:pic>
    </p:spTree>
    <p:extLst>
      <p:ext uri="{BB962C8B-B14F-4D97-AF65-F5344CB8AC3E}">
        <p14:creationId xmlns:p14="http://schemas.microsoft.com/office/powerpoint/2010/main" val="45929798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E97F294F-F153-44BE-91DD-92A7AB6D402B}"/>
              </a:ext>
            </a:extLst>
          </p:cNvPr>
          <p:cNvPicPr>
            <a:picLocks noChangeAspect="1"/>
          </p:cNvPicPr>
          <p:nvPr/>
        </p:nvPicPr>
        <p:blipFill>
          <a:blip r:embed="rId2"/>
          <a:stretch>
            <a:fillRect/>
          </a:stretch>
        </p:blipFill>
        <p:spPr>
          <a:xfrm>
            <a:off x="1000124" y="1310878"/>
            <a:ext cx="2447925" cy="3757565"/>
          </a:xfrm>
          <a:prstGeom prst="rect">
            <a:avLst/>
          </a:prstGeom>
        </p:spPr>
      </p:pic>
      <p:sp>
        <p:nvSpPr>
          <p:cNvPr id="7" name="TextBox 6">
            <a:extLst>
              <a:ext uri="{FF2B5EF4-FFF2-40B4-BE49-F238E27FC236}">
                <a16:creationId xmlns:a16="http://schemas.microsoft.com/office/drawing/2014/main" id="{030EE5DC-A0B2-4E3F-BBC7-9296A733AE0F}"/>
              </a:ext>
            </a:extLst>
          </p:cNvPr>
          <p:cNvSpPr txBox="1"/>
          <p:nvPr/>
        </p:nvSpPr>
        <p:spPr>
          <a:xfrm>
            <a:off x="4524375" y="1481500"/>
            <a:ext cx="6096000" cy="3970318"/>
          </a:xfrm>
          <a:prstGeom prst="rect">
            <a:avLst/>
          </a:prstGeom>
          <a:noFill/>
        </p:spPr>
        <p:txBody>
          <a:bodyPr wrap="square">
            <a:spAutoFit/>
          </a:bodyPr>
          <a:lstStyle/>
          <a:p>
            <a:r>
              <a:rPr lang="en-GB" dirty="0"/>
              <a:t>'Next stop Hollywood!' Django yelled as the bus transporting the Nazis' Gypsy prisoners turned west. Django and 15-year-old Lilo are picked out of a </a:t>
            </a:r>
            <a:r>
              <a:rPr lang="en-GB" dirty="0" err="1"/>
              <a:t>lineup</a:t>
            </a:r>
            <a:r>
              <a:rPr lang="en-GB" dirty="0"/>
              <a:t> by Hitler's </a:t>
            </a:r>
            <a:r>
              <a:rPr lang="en-GB" dirty="0">
                <a:hlinkClick r:id="rId3"/>
              </a:rPr>
              <a:t>favourite filmmaker</a:t>
            </a:r>
            <a:r>
              <a:rPr lang="en-GB" dirty="0"/>
              <a:t>, Leni Riefenstahl, to work as extras in her new movie. Lilo, her mother, and her new friend Django soon find themselves in the alternate reality of a film set. Amid glamorous surroundings, the Gypsy extras are barely fed, closely guarded, and kept locked in a barn when they're not working. At the centre of this strange world is Riefenstahl herself - beautiful, charming, but ultimately deadly. Available on Audible. Click the link above to find out more about the propagandist movies made during WW2.</a:t>
            </a:r>
          </a:p>
        </p:txBody>
      </p:sp>
    </p:spTree>
    <p:extLst>
      <p:ext uri="{BB962C8B-B14F-4D97-AF65-F5344CB8AC3E}">
        <p14:creationId xmlns:p14="http://schemas.microsoft.com/office/powerpoint/2010/main" val="291932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E0D13DB-D099-4541-888D-DE0186F1C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519" y="253548"/>
            <a:ext cx="5851795" cy="6384816"/>
          </a:xfrm>
          <a:prstGeom prst="rect">
            <a:avLst/>
          </a:prstGeom>
          <a:solidFill>
            <a:srgbClr val="FFFFFF"/>
          </a:solidFill>
          <a:ln w="6350" cap="sq" cmpd="sng" algn="ctr">
            <a:solidFill>
              <a:srgbClr val="404040"/>
            </a:solidFill>
            <a:prstDash val="solid"/>
            <a:miter lim="800000"/>
          </a:ln>
          <a:effectLst/>
        </p:spPr>
      </p:sp>
      <p:pic>
        <p:nvPicPr>
          <p:cNvPr id="6" name="Picture 5">
            <a:extLst>
              <a:ext uri="{FF2B5EF4-FFF2-40B4-BE49-F238E27FC236}">
                <a16:creationId xmlns:a16="http://schemas.microsoft.com/office/drawing/2014/main" id="{0FD6ACD3-3A8B-4F22-B057-9C8134091530}"/>
              </a:ext>
            </a:extLst>
          </p:cNvPr>
          <p:cNvPicPr>
            <a:picLocks noChangeAspect="1"/>
          </p:cNvPicPr>
          <p:nvPr/>
        </p:nvPicPr>
        <p:blipFill rotWithShape="1">
          <a:blip r:embed="rId2"/>
          <a:srcRect t="16201" b="12164"/>
          <a:stretch/>
        </p:blipFill>
        <p:spPr>
          <a:xfrm>
            <a:off x="424928" y="419292"/>
            <a:ext cx="5522976" cy="6053328"/>
          </a:xfrm>
          <a:prstGeom prst="rect">
            <a:avLst/>
          </a:prstGeom>
        </p:spPr>
      </p:pic>
      <p:sp>
        <p:nvSpPr>
          <p:cNvPr id="15" name="Rectangle 14">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8C3C25B-A6FB-48BF-8881-66A27A06F829}"/>
              </a:ext>
            </a:extLst>
          </p:cNvPr>
          <p:cNvSpPr>
            <a:spLocks noGrp="1"/>
          </p:cNvSpPr>
          <p:nvPr>
            <p:ph idx="1"/>
          </p:nvPr>
        </p:nvSpPr>
        <p:spPr>
          <a:xfrm>
            <a:off x="6754697" y="618679"/>
            <a:ext cx="4602152" cy="3557805"/>
          </a:xfrm>
        </p:spPr>
        <p:txBody>
          <a:bodyPr>
            <a:normAutofit/>
          </a:bodyPr>
          <a:lstStyle/>
          <a:p>
            <a:r>
              <a:rPr lang="en-GB" dirty="0"/>
              <a:t>“He threw his burning cigarette onto our clean living room floor and ground it into the wood with his boot.</a:t>
            </a:r>
            <a:br>
              <a:rPr lang="en-GB" dirty="0"/>
            </a:br>
            <a:r>
              <a:rPr lang="en-GB" dirty="0"/>
              <a:t>We were about to become cigarettes.” </a:t>
            </a:r>
            <a:br>
              <a:rPr lang="en-GB" dirty="0"/>
            </a:br>
            <a:r>
              <a:rPr lang="en-GB" dirty="0"/>
              <a:t>― </a:t>
            </a:r>
            <a:r>
              <a:rPr lang="en-GB" dirty="0" err="1"/>
              <a:t>Ruta</a:t>
            </a:r>
            <a:r>
              <a:rPr lang="en-GB" dirty="0"/>
              <a:t> </a:t>
            </a:r>
            <a:r>
              <a:rPr lang="en-GB" dirty="0" err="1"/>
              <a:t>Sepetys</a:t>
            </a:r>
            <a:r>
              <a:rPr lang="en-GB" dirty="0"/>
              <a:t>, </a:t>
            </a:r>
            <a:r>
              <a:rPr lang="en-GB" dirty="0">
                <a:hlinkClick r:id="rId3"/>
              </a:rPr>
              <a:t>Between Shades of Gray</a:t>
            </a:r>
            <a:r>
              <a:rPr lang="en-GB" dirty="0"/>
              <a:t> </a:t>
            </a:r>
          </a:p>
        </p:txBody>
      </p:sp>
      <p:sp>
        <p:nvSpPr>
          <p:cNvPr id="12" name="TextBox 11">
            <a:extLst>
              <a:ext uri="{FF2B5EF4-FFF2-40B4-BE49-F238E27FC236}">
                <a16:creationId xmlns:a16="http://schemas.microsoft.com/office/drawing/2014/main" id="{E3BE7A62-E560-4747-B23B-5D2DB3A5405E}"/>
              </a:ext>
            </a:extLst>
          </p:cNvPr>
          <p:cNvSpPr txBox="1"/>
          <p:nvPr/>
        </p:nvSpPr>
        <p:spPr>
          <a:xfrm>
            <a:off x="6754697" y="2537163"/>
            <a:ext cx="5032613" cy="3416320"/>
          </a:xfrm>
          <a:prstGeom prst="rect">
            <a:avLst/>
          </a:prstGeom>
          <a:noFill/>
        </p:spPr>
        <p:txBody>
          <a:bodyPr wrap="square">
            <a:spAutoFit/>
          </a:bodyPr>
          <a:lstStyle/>
          <a:p>
            <a:r>
              <a:rPr lang="en-GB" dirty="0"/>
              <a:t>One night 15-year-old Lina, her mother and young brother are hauled from their home by Soviet guards, thrown into cattle cars and sent away. They are being deported to Siberia. An unimaginable and harrowing journey has begun. Lina doesn't know if she'll ever see her father or her friends again. But she refuses to give up hope.</a:t>
            </a:r>
          </a:p>
          <a:p>
            <a:endParaRPr lang="en-GB" dirty="0"/>
          </a:p>
          <a:p>
            <a:r>
              <a:rPr lang="en-GB" dirty="0"/>
              <a:t>The movie adaptation was called Ashes in the Snow – </a:t>
            </a:r>
            <a:r>
              <a:rPr lang="en-GB" dirty="0">
                <a:hlinkClick r:id="rId4"/>
              </a:rPr>
              <a:t>watch the trailer here.</a:t>
            </a:r>
            <a:r>
              <a:rPr lang="en-GB" dirty="0"/>
              <a:t> Can’t imagine why they changed the name!</a:t>
            </a:r>
          </a:p>
        </p:txBody>
      </p:sp>
    </p:spTree>
    <p:extLst>
      <p:ext uri="{BB962C8B-B14F-4D97-AF65-F5344CB8AC3E}">
        <p14:creationId xmlns:p14="http://schemas.microsoft.com/office/powerpoint/2010/main" val="59081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6" name="Rectangle 15">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7">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9" name="Straight Connector 18">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463B06BE-EA23-41F8-95FA-C2121903A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BD58E42-9528-4E37-BD4B-D2153C0E3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p:nvSpPr>
          <p:cNvPr id="29" name="Rectangle 2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solidFill>
            <a:schemeClr val="tx1">
              <a:lumMod val="75000"/>
              <a:lumOff val="25000"/>
            </a:schemeClr>
          </a:solidFill>
          <a:ln w="6350" cap="sq" cmpd="sng" algn="ctr">
            <a:noFill/>
            <a:prstDash val="solid"/>
            <a:miter lim="800000"/>
          </a:ln>
          <a:effectLst/>
        </p:spPr>
      </p:sp>
      <p:pic>
        <p:nvPicPr>
          <p:cNvPr id="5" name="Content Placeholder 4" descr="Text&#10;&#10;Description automatically generated">
            <a:extLst>
              <a:ext uri="{FF2B5EF4-FFF2-40B4-BE49-F238E27FC236}">
                <a16:creationId xmlns:a16="http://schemas.microsoft.com/office/drawing/2014/main" id="{A203F168-C041-491D-BCD7-F4353A107EED}"/>
              </a:ext>
            </a:extLst>
          </p:cNvPr>
          <p:cNvPicPr>
            <a:picLocks noGrp="1" noChangeAspect="1"/>
          </p:cNvPicPr>
          <p:nvPr>
            <p:ph idx="1"/>
          </p:nvPr>
        </p:nvPicPr>
        <p:blipFill rotWithShape="1">
          <a:blip r:embed="rId2"/>
          <a:srcRect t="6584" r="2" b="9844"/>
          <a:stretch/>
        </p:blipFill>
        <p:spPr>
          <a:xfrm>
            <a:off x="616737" y="621793"/>
            <a:ext cx="4376501" cy="5614416"/>
          </a:xfrm>
          <a:prstGeom prst="rect">
            <a:avLst/>
          </a:prstGeom>
        </p:spPr>
      </p:pic>
      <p:sp>
        <p:nvSpPr>
          <p:cNvPr id="31" name="Rectangle 30">
            <a:extLst>
              <a:ext uri="{FF2B5EF4-FFF2-40B4-BE49-F238E27FC236}">
                <a16:creationId xmlns:a16="http://schemas.microsoft.com/office/drawing/2014/main" id="{4ABD1344-3ECB-4121-9DA5-5803B789F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3" name="Straight Connector 32">
            <a:extLst>
              <a:ext uri="{FF2B5EF4-FFF2-40B4-BE49-F238E27FC236}">
                <a16:creationId xmlns:a16="http://schemas.microsoft.com/office/drawing/2014/main" id="{10777ED6-C75F-413D-B1A7-A874848594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738CB9E-8778-46C8-9564-691BCFA6C7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FAAFDA8-0685-4629-AEF8-A47DD6E975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8EC6360-3B5B-40E5-B649-30AC4FE136A5}"/>
              </a:ext>
            </a:extLst>
          </p:cNvPr>
          <p:cNvSpPr txBox="1"/>
          <p:nvPr/>
        </p:nvSpPr>
        <p:spPr>
          <a:xfrm>
            <a:off x="5599389" y="1633490"/>
            <a:ext cx="5144806" cy="4247317"/>
          </a:xfrm>
          <a:prstGeom prst="rect">
            <a:avLst/>
          </a:prstGeom>
          <a:noFill/>
        </p:spPr>
        <p:txBody>
          <a:bodyPr wrap="square" rtlCol="0">
            <a:spAutoFit/>
          </a:bodyPr>
          <a:lstStyle/>
          <a:p>
            <a:r>
              <a:rPr lang="en-GB" dirty="0"/>
              <a:t>Only in wartime could a stalwart lass from Manchester rub shoulders with a Scottish aristocrat; one a pilot, the other a special operations executive. But when a vital mission goes wrong, one of the friends has to bail out of a faulty plane over France. She is captured by the Gestapo and becomes a prisoner of war. </a:t>
            </a:r>
          </a:p>
          <a:p>
            <a:endParaRPr lang="en-GB" dirty="0"/>
          </a:p>
          <a:p>
            <a:r>
              <a:rPr lang="en-GB" dirty="0"/>
              <a:t>This is a challenging  and thought provoking book.  With probably one of the best book trailers I have </a:t>
            </a:r>
            <a:r>
              <a:rPr lang="en-GB" dirty="0">
                <a:hlinkClick r:id="rId3"/>
              </a:rPr>
              <a:t>seen</a:t>
            </a:r>
            <a:r>
              <a:rPr lang="en-GB" dirty="0"/>
              <a:t>. Did you know the author is a trained pilot – you should look out for her other titles including a sequel for this  one called Rose Under Fire.</a:t>
            </a:r>
          </a:p>
        </p:txBody>
      </p:sp>
    </p:spTree>
    <p:extLst>
      <p:ext uri="{BB962C8B-B14F-4D97-AF65-F5344CB8AC3E}">
        <p14:creationId xmlns:p14="http://schemas.microsoft.com/office/powerpoint/2010/main" val="268455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92F07C36-BAFC-44C0-8522-918D21058504}"/>
              </a:ext>
            </a:extLst>
          </p:cNvPr>
          <p:cNvPicPr>
            <a:picLocks noChangeAspect="1"/>
          </p:cNvPicPr>
          <p:nvPr/>
        </p:nvPicPr>
        <p:blipFill>
          <a:blip r:embed="rId2"/>
          <a:stretch>
            <a:fillRect/>
          </a:stretch>
        </p:blipFill>
        <p:spPr>
          <a:xfrm>
            <a:off x="7981950" y="1233011"/>
            <a:ext cx="2914650" cy="4532281"/>
          </a:xfrm>
          <a:prstGeom prst="rect">
            <a:avLst/>
          </a:prstGeom>
        </p:spPr>
      </p:pic>
      <p:sp>
        <p:nvSpPr>
          <p:cNvPr id="6" name="TextBox 5">
            <a:extLst>
              <a:ext uri="{FF2B5EF4-FFF2-40B4-BE49-F238E27FC236}">
                <a16:creationId xmlns:a16="http://schemas.microsoft.com/office/drawing/2014/main" id="{6ECEE905-5E72-44C1-A3EF-2367B403C3C9}"/>
              </a:ext>
            </a:extLst>
          </p:cNvPr>
          <p:cNvSpPr txBox="1"/>
          <p:nvPr/>
        </p:nvSpPr>
        <p:spPr>
          <a:xfrm>
            <a:off x="476250" y="1562100"/>
            <a:ext cx="7000875" cy="3416320"/>
          </a:xfrm>
          <a:prstGeom prst="rect">
            <a:avLst/>
          </a:prstGeom>
          <a:noFill/>
        </p:spPr>
        <p:txBody>
          <a:bodyPr wrap="square" rtlCol="0">
            <a:spAutoFit/>
          </a:bodyPr>
          <a:lstStyle/>
          <a:p>
            <a:r>
              <a:rPr lang="en-GB" dirty="0"/>
              <a:t>This is one of my favourite YA WW2 novels. </a:t>
            </a:r>
          </a:p>
          <a:p>
            <a:endParaRPr lang="en-GB" dirty="0"/>
          </a:p>
          <a:p>
            <a:r>
              <a:rPr lang="en-GB" dirty="0"/>
              <a:t>When Peter's parents are killed, he is sent to an orphanage in Warsaw. German soldiers decide that Peter is racially valuable - he is a '</a:t>
            </a:r>
            <a:r>
              <a:rPr lang="en-GB" dirty="0">
                <a:hlinkClick r:id="rId3"/>
              </a:rPr>
              <a:t>Volksdeutscher</a:t>
            </a:r>
            <a:r>
              <a:rPr lang="en-GB" dirty="0"/>
              <a:t>.' But the apparently Aryan boy is not quite the specimen they think he is. Deciding he doesn't want to be a Nazi, Peter elects to take a very dangerous risk. </a:t>
            </a:r>
          </a:p>
          <a:p>
            <a:endParaRPr lang="en-GB" dirty="0"/>
          </a:p>
          <a:p>
            <a:r>
              <a:rPr lang="en-GB" dirty="0"/>
              <a:t>Such a brilliant thriller, so well researched that you will feel as if  you are in Nazi Germany. </a:t>
            </a:r>
          </a:p>
          <a:p>
            <a:endParaRPr lang="en-GB" dirty="0"/>
          </a:p>
          <a:p>
            <a:endParaRPr lang="en-GB" dirty="0"/>
          </a:p>
        </p:txBody>
      </p:sp>
      <p:pic>
        <p:nvPicPr>
          <p:cNvPr id="10" name="Picture 9" descr="A picture containing indoor, floor, shelf, wood&#10;&#10;Description automatically generated">
            <a:extLst>
              <a:ext uri="{FF2B5EF4-FFF2-40B4-BE49-F238E27FC236}">
                <a16:creationId xmlns:a16="http://schemas.microsoft.com/office/drawing/2014/main" id="{0B971CE1-BCB7-41FC-96E5-A3A8D54E2FC6}"/>
              </a:ext>
            </a:extLst>
          </p:cNvPr>
          <p:cNvPicPr>
            <a:picLocks noChangeAspect="1"/>
          </p:cNvPicPr>
          <p:nvPr/>
        </p:nvPicPr>
        <p:blipFill>
          <a:blip r:embed="rId4">
            <a:clrChange>
              <a:clrFrom>
                <a:srgbClr val="E9EDF0"/>
              </a:clrFrom>
              <a:clrTo>
                <a:srgbClr val="E9EDF0">
                  <a:alpha val="0"/>
                </a:srgbClr>
              </a:clrTo>
            </a:clrChange>
          </a:blip>
          <a:stretch>
            <a:fillRect/>
          </a:stretch>
        </p:blipFill>
        <p:spPr>
          <a:xfrm>
            <a:off x="1028700" y="5099685"/>
            <a:ext cx="1545617" cy="1117600"/>
          </a:xfrm>
          <a:prstGeom prst="rect">
            <a:avLst/>
          </a:prstGeom>
        </p:spPr>
      </p:pic>
    </p:spTree>
    <p:extLst>
      <p:ext uri="{BB962C8B-B14F-4D97-AF65-F5344CB8AC3E}">
        <p14:creationId xmlns:p14="http://schemas.microsoft.com/office/powerpoint/2010/main" val="1200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8909F26-A325-4D09-9238-75383776765D}"/>
              </a:ext>
            </a:extLst>
          </p:cNvPr>
          <p:cNvPicPr>
            <a:picLocks noChangeAspect="1"/>
          </p:cNvPicPr>
          <p:nvPr/>
        </p:nvPicPr>
        <p:blipFill>
          <a:blip r:embed="rId2"/>
          <a:stretch>
            <a:fillRect/>
          </a:stretch>
        </p:blipFill>
        <p:spPr>
          <a:xfrm>
            <a:off x="7534275" y="819150"/>
            <a:ext cx="3619500" cy="5429250"/>
          </a:xfrm>
          <a:prstGeom prst="rect">
            <a:avLst/>
          </a:prstGeom>
        </p:spPr>
      </p:pic>
      <p:sp>
        <p:nvSpPr>
          <p:cNvPr id="7" name="TextBox 6">
            <a:extLst>
              <a:ext uri="{FF2B5EF4-FFF2-40B4-BE49-F238E27FC236}">
                <a16:creationId xmlns:a16="http://schemas.microsoft.com/office/drawing/2014/main" id="{B0B2B38B-207E-4147-B9CC-36DAC9F0C165}"/>
              </a:ext>
            </a:extLst>
          </p:cNvPr>
          <p:cNvSpPr txBox="1"/>
          <p:nvPr/>
        </p:nvSpPr>
        <p:spPr>
          <a:xfrm>
            <a:off x="647700" y="819150"/>
            <a:ext cx="6296025" cy="2246769"/>
          </a:xfrm>
          <a:prstGeom prst="rect">
            <a:avLst/>
          </a:prstGeom>
          <a:noFill/>
        </p:spPr>
        <p:txBody>
          <a:bodyPr wrap="square">
            <a:spAutoFit/>
          </a:bodyPr>
          <a:lstStyle/>
          <a:p>
            <a:r>
              <a:rPr lang="en-GB" sz="2000" dirty="0"/>
              <a:t>Tells the story of </a:t>
            </a:r>
            <a:r>
              <a:rPr lang="en-GB" sz="2000" dirty="0">
                <a:hlinkClick r:id="rId3"/>
              </a:rPr>
              <a:t>Sophie Scholl</a:t>
            </a:r>
            <a:r>
              <a:rPr lang="en-GB" sz="2000" dirty="0"/>
              <a:t>, a young German college student who challenges the Nazi regime during World War II as part of the White Rose, a non-violent resistance group. This is the fictionalised story of a real young woman and the risks she took to show the world of the dangers of the rise of the National Socialists.</a:t>
            </a:r>
          </a:p>
        </p:txBody>
      </p:sp>
      <p:pic>
        <p:nvPicPr>
          <p:cNvPr id="9" name="Picture 8" descr="A picture containing paving, stone, manhole cover, building material&#10;&#10;Description automatically generated">
            <a:extLst>
              <a:ext uri="{FF2B5EF4-FFF2-40B4-BE49-F238E27FC236}">
                <a16:creationId xmlns:a16="http://schemas.microsoft.com/office/drawing/2014/main" id="{C9F2D953-2F57-4247-962A-93F68301BDB9}"/>
              </a:ext>
            </a:extLst>
          </p:cNvPr>
          <p:cNvPicPr>
            <a:picLocks noChangeAspect="1"/>
          </p:cNvPicPr>
          <p:nvPr/>
        </p:nvPicPr>
        <p:blipFill>
          <a:blip r:embed="rId4"/>
          <a:stretch>
            <a:fillRect/>
          </a:stretch>
        </p:blipFill>
        <p:spPr>
          <a:xfrm rot="16200000">
            <a:off x="1766165" y="3095585"/>
            <a:ext cx="2159341" cy="3080856"/>
          </a:xfrm>
          <a:prstGeom prst="rect">
            <a:avLst/>
          </a:prstGeom>
        </p:spPr>
      </p:pic>
      <p:sp>
        <p:nvSpPr>
          <p:cNvPr id="11" name="TextBox 10">
            <a:extLst>
              <a:ext uri="{FF2B5EF4-FFF2-40B4-BE49-F238E27FC236}">
                <a16:creationId xmlns:a16="http://schemas.microsoft.com/office/drawing/2014/main" id="{4855F8E5-7D2F-4B49-939E-5D258159512C}"/>
              </a:ext>
            </a:extLst>
          </p:cNvPr>
          <p:cNvSpPr txBox="1"/>
          <p:nvPr/>
        </p:nvSpPr>
        <p:spPr>
          <a:xfrm>
            <a:off x="1135380" y="5715684"/>
            <a:ext cx="4960620" cy="369332"/>
          </a:xfrm>
          <a:prstGeom prst="rect">
            <a:avLst/>
          </a:prstGeom>
          <a:noFill/>
        </p:spPr>
        <p:txBody>
          <a:bodyPr wrap="square" rtlCol="0">
            <a:spAutoFit/>
          </a:bodyPr>
          <a:lstStyle/>
          <a:p>
            <a:r>
              <a:rPr lang="en-GB" dirty="0"/>
              <a:t>The Sophie Scholl memorial</a:t>
            </a:r>
          </a:p>
        </p:txBody>
      </p:sp>
    </p:spTree>
    <p:extLst>
      <p:ext uri="{BB962C8B-B14F-4D97-AF65-F5344CB8AC3E}">
        <p14:creationId xmlns:p14="http://schemas.microsoft.com/office/powerpoint/2010/main" val="45155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qr code&#10;&#10;Description automatically generated">
            <a:extLst>
              <a:ext uri="{FF2B5EF4-FFF2-40B4-BE49-F238E27FC236}">
                <a16:creationId xmlns:a16="http://schemas.microsoft.com/office/drawing/2014/main" id="{7B72BB0A-AE59-4E34-9152-5F7B6F5D0994}"/>
              </a:ext>
            </a:extLst>
          </p:cNvPr>
          <p:cNvPicPr>
            <a:picLocks noChangeAspect="1"/>
          </p:cNvPicPr>
          <p:nvPr/>
        </p:nvPicPr>
        <p:blipFill>
          <a:blip r:embed="rId2"/>
          <a:stretch>
            <a:fillRect/>
          </a:stretch>
        </p:blipFill>
        <p:spPr>
          <a:xfrm>
            <a:off x="9934575" y="4694109"/>
            <a:ext cx="914400" cy="1408176"/>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DA45C5D9-4350-4C28-8411-02205C740373}"/>
              </a:ext>
            </a:extLst>
          </p:cNvPr>
          <p:cNvPicPr>
            <a:picLocks noChangeAspect="1"/>
          </p:cNvPicPr>
          <p:nvPr/>
        </p:nvPicPr>
        <p:blipFill>
          <a:blip r:embed="rId3"/>
          <a:stretch>
            <a:fillRect/>
          </a:stretch>
        </p:blipFill>
        <p:spPr>
          <a:xfrm>
            <a:off x="7543800" y="1101471"/>
            <a:ext cx="914400" cy="1435608"/>
          </a:xfrm>
          <a:prstGeom prst="rect">
            <a:avLst/>
          </a:prstGeom>
        </p:spPr>
      </p:pic>
      <p:pic>
        <p:nvPicPr>
          <p:cNvPr id="9" name="Picture 8" descr="A person with a bird on the shoulder&#10;&#10;Description automatically generated with low confidence">
            <a:extLst>
              <a:ext uri="{FF2B5EF4-FFF2-40B4-BE49-F238E27FC236}">
                <a16:creationId xmlns:a16="http://schemas.microsoft.com/office/drawing/2014/main" id="{DC5FEEE1-F053-4F95-A2AE-0262A475295B}"/>
              </a:ext>
            </a:extLst>
          </p:cNvPr>
          <p:cNvPicPr>
            <a:picLocks noChangeAspect="1"/>
          </p:cNvPicPr>
          <p:nvPr/>
        </p:nvPicPr>
        <p:blipFill>
          <a:blip r:embed="rId4"/>
          <a:stretch>
            <a:fillRect/>
          </a:stretch>
        </p:blipFill>
        <p:spPr>
          <a:xfrm>
            <a:off x="9294812" y="634487"/>
            <a:ext cx="2281237" cy="3513106"/>
          </a:xfrm>
          <a:prstGeom prst="rect">
            <a:avLst/>
          </a:prstGeom>
        </p:spPr>
      </p:pic>
      <p:pic>
        <p:nvPicPr>
          <p:cNvPr id="11" name="Picture 10" descr="A picture containing text, indoor, alcohol, beverage&#10;&#10;Description automatically generated">
            <a:extLst>
              <a:ext uri="{FF2B5EF4-FFF2-40B4-BE49-F238E27FC236}">
                <a16:creationId xmlns:a16="http://schemas.microsoft.com/office/drawing/2014/main" id="{12CD974D-8534-4349-9C6D-60844CE13371}"/>
              </a:ext>
            </a:extLst>
          </p:cNvPr>
          <p:cNvPicPr>
            <a:picLocks noChangeAspect="1"/>
          </p:cNvPicPr>
          <p:nvPr/>
        </p:nvPicPr>
        <p:blipFill>
          <a:blip r:embed="rId5"/>
          <a:stretch>
            <a:fillRect/>
          </a:stretch>
        </p:blipFill>
        <p:spPr>
          <a:xfrm>
            <a:off x="843236" y="3039705"/>
            <a:ext cx="1965846" cy="3007744"/>
          </a:xfrm>
          <a:prstGeom prst="rect">
            <a:avLst/>
          </a:prstGeom>
        </p:spPr>
      </p:pic>
      <p:pic>
        <p:nvPicPr>
          <p:cNvPr id="13" name="Picture 12" descr="A picture containing text, person&#10;&#10;Description automatically generated">
            <a:extLst>
              <a:ext uri="{FF2B5EF4-FFF2-40B4-BE49-F238E27FC236}">
                <a16:creationId xmlns:a16="http://schemas.microsoft.com/office/drawing/2014/main" id="{EB4EABBC-657C-4EA1-9EB8-35B498CFE5C6}"/>
              </a:ext>
            </a:extLst>
          </p:cNvPr>
          <p:cNvPicPr>
            <a:picLocks noChangeAspect="1"/>
          </p:cNvPicPr>
          <p:nvPr/>
        </p:nvPicPr>
        <p:blipFill>
          <a:blip r:embed="rId6"/>
          <a:stretch>
            <a:fillRect/>
          </a:stretch>
        </p:blipFill>
        <p:spPr>
          <a:xfrm>
            <a:off x="5568156" y="478459"/>
            <a:ext cx="1270000" cy="1955800"/>
          </a:xfrm>
          <a:prstGeom prst="rect">
            <a:avLst/>
          </a:prstGeom>
        </p:spPr>
      </p:pic>
      <p:pic>
        <p:nvPicPr>
          <p:cNvPr id="15" name="Picture 14" descr="A picture containing text, sign&#10;&#10;Description automatically generated">
            <a:extLst>
              <a:ext uri="{FF2B5EF4-FFF2-40B4-BE49-F238E27FC236}">
                <a16:creationId xmlns:a16="http://schemas.microsoft.com/office/drawing/2014/main" id="{BF940CB7-B1F8-4675-933B-7F336D5B2006}"/>
              </a:ext>
            </a:extLst>
          </p:cNvPr>
          <p:cNvPicPr>
            <a:picLocks noChangeAspect="1"/>
          </p:cNvPicPr>
          <p:nvPr/>
        </p:nvPicPr>
        <p:blipFill>
          <a:blip r:embed="rId7"/>
          <a:stretch>
            <a:fillRect/>
          </a:stretch>
        </p:blipFill>
        <p:spPr>
          <a:xfrm>
            <a:off x="3084512" y="715137"/>
            <a:ext cx="1885950" cy="2904363"/>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12B583EB-A65C-430E-BB3B-5CB81A5CE998}"/>
              </a:ext>
            </a:extLst>
          </p:cNvPr>
          <p:cNvPicPr>
            <a:picLocks noChangeAspect="1"/>
          </p:cNvPicPr>
          <p:nvPr/>
        </p:nvPicPr>
        <p:blipFill>
          <a:blip r:embed="rId8"/>
          <a:stretch>
            <a:fillRect/>
          </a:stretch>
        </p:blipFill>
        <p:spPr>
          <a:xfrm>
            <a:off x="7135936" y="3138868"/>
            <a:ext cx="1885949" cy="2904363"/>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DB867101-8873-481A-99AD-8168CE61A0A3}"/>
              </a:ext>
            </a:extLst>
          </p:cNvPr>
          <p:cNvPicPr>
            <a:picLocks noChangeAspect="1"/>
          </p:cNvPicPr>
          <p:nvPr/>
        </p:nvPicPr>
        <p:blipFill>
          <a:blip r:embed="rId9"/>
          <a:stretch>
            <a:fillRect/>
          </a:stretch>
        </p:blipFill>
        <p:spPr>
          <a:xfrm>
            <a:off x="3565649" y="4087431"/>
            <a:ext cx="1270000" cy="1955800"/>
          </a:xfrm>
          <a:prstGeom prst="rect">
            <a:avLst/>
          </a:prstGeom>
        </p:spPr>
      </p:pic>
      <p:pic>
        <p:nvPicPr>
          <p:cNvPr id="21" name="Picture 20" descr="A picture containing text, alcohol&#10;&#10;Description automatically generated">
            <a:extLst>
              <a:ext uri="{FF2B5EF4-FFF2-40B4-BE49-F238E27FC236}">
                <a16:creationId xmlns:a16="http://schemas.microsoft.com/office/drawing/2014/main" id="{F25F3A8D-7BF4-4C5C-8A25-34D5D253FAD1}"/>
              </a:ext>
            </a:extLst>
          </p:cNvPr>
          <p:cNvPicPr>
            <a:picLocks noChangeAspect="1"/>
          </p:cNvPicPr>
          <p:nvPr/>
        </p:nvPicPr>
        <p:blipFill>
          <a:blip r:embed="rId10"/>
          <a:stretch>
            <a:fillRect/>
          </a:stretch>
        </p:blipFill>
        <p:spPr>
          <a:xfrm>
            <a:off x="5403849" y="3956050"/>
            <a:ext cx="1252661" cy="1678544"/>
          </a:xfrm>
          <a:prstGeom prst="rect">
            <a:avLst/>
          </a:prstGeom>
        </p:spPr>
      </p:pic>
      <p:sp>
        <p:nvSpPr>
          <p:cNvPr id="22" name="TextBox 21">
            <a:extLst>
              <a:ext uri="{FF2B5EF4-FFF2-40B4-BE49-F238E27FC236}">
                <a16:creationId xmlns:a16="http://schemas.microsoft.com/office/drawing/2014/main" id="{30FABE8F-D010-4E4E-A78A-8202DE259BE9}"/>
              </a:ext>
            </a:extLst>
          </p:cNvPr>
          <p:cNvSpPr txBox="1"/>
          <p:nvPr/>
        </p:nvSpPr>
        <p:spPr>
          <a:xfrm>
            <a:off x="572292" y="833734"/>
            <a:ext cx="2437607" cy="1815882"/>
          </a:xfrm>
          <a:prstGeom prst="rect">
            <a:avLst/>
          </a:prstGeom>
          <a:noFill/>
        </p:spPr>
        <p:txBody>
          <a:bodyPr wrap="square" rtlCol="0">
            <a:spAutoFit/>
          </a:bodyPr>
          <a:lstStyle/>
          <a:p>
            <a:r>
              <a:rPr lang="en-GB" sz="2800" b="1" dirty="0"/>
              <a:t>Other titles you might be interested in…</a:t>
            </a:r>
          </a:p>
        </p:txBody>
      </p:sp>
    </p:spTree>
    <p:extLst>
      <p:ext uri="{BB962C8B-B14F-4D97-AF65-F5344CB8AC3E}">
        <p14:creationId xmlns:p14="http://schemas.microsoft.com/office/powerpoint/2010/main" val="422925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Sagona Extra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agona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Override1.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DB95DD-0319-4EE5-8C5C-9CEDF75E02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2F3B215-496E-4790-A364-7C1C46DEC771}">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AE2713E1-6312-427E-BFCB-C5A5DA3013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TotalTime>
  <Words>1162</Words>
  <Application>Microsoft Office PowerPoint</Application>
  <PresentationFormat>Widescreen</PresentationFormat>
  <Paragraphs>40</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Garamond</vt:lpstr>
      <vt:lpstr>Sagona Book</vt:lpstr>
      <vt:lpstr>Sagona ExtraLight</vt:lpstr>
      <vt:lpstr>SavonVTI</vt:lpstr>
      <vt:lpstr>WW2</vt:lpstr>
      <vt:lpstr> Fiction </vt:lpstr>
      <vt:lpstr>My current favourite </vt:lpstr>
      <vt:lpstr>PowerPoint Presentation</vt:lpstr>
      <vt:lpstr>PowerPoint Presentation</vt:lpstr>
      <vt:lpstr>PowerPoint Presentation</vt:lpstr>
      <vt:lpstr>PowerPoint Presentation</vt:lpstr>
      <vt:lpstr>PowerPoint Presentation</vt:lpstr>
      <vt:lpstr>PowerPoint Presentation</vt:lpstr>
      <vt:lpstr>Non-Fiction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 to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WW2</dc:title>
  <dc:creator>Stuart</dc:creator>
  <cp:lastModifiedBy>Stuart</cp:lastModifiedBy>
  <cp:revision>3</cp:revision>
  <dcterms:created xsi:type="dcterms:W3CDTF">2021-01-15T10:09:38Z</dcterms:created>
  <dcterms:modified xsi:type="dcterms:W3CDTF">2021-01-15T10:21:18Z</dcterms:modified>
</cp:coreProperties>
</file>