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305" r:id="rId5"/>
    <p:sldId id="311" r:id="rId6"/>
    <p:sldId id="312" r:id="rId7"/>
    <p:sldId id="313" r:id="rId8"/>
    <p:sldId id="320" r:id="rId9"/>
    <p:sldId id="314" r:id="rId10"/>
    <p:sldId id="315" r:id="rId11"/>
    <p:sldId id="321" r:id="rId12"/>
    <p:sldId id="317" r:id="rId13"/>
    <p:sldId id="318" r:id="rId14"/>
    <p:sldId id="319" r:id="rId15"/>
    <p:sldId id="316" r:id="rId16"/>
    <p:sldId id="322" r:id="rId17"/>
    <p:sldId id="323" r:id="rId18"/>
    <p:sldId id="324" r:id="rId19"/>
    <p:sldId id="325" r:id="rId20"/>
    <p:sldId id="326" r:id="rId21"/>
    <p:sldId id="327" r:id="rId22"/>
    <p:sldId id="328" r:id="rId23"/>
    <p:sldId id="332" r:id="rId24"/>
    <p:sldId id="329" r:id="rId25"/>
    <p:sldId id="330" r:id="rId26"/>
    <p:sldId id="331" r:id="rId27"/>
    <p:sldId id="3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1/12/2021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1/12/2021</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Y0kaycVtvhU"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4goOVaxI9mU"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hyperlink" Target="https://www.inyourpocket.com/moscow/cosmonautics-museum_37598v"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RK8xHq6dfAo"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booksfromscotland.com/2017/04/morgans-first-men-mercury/"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sl.ac.uk/"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youtu.be/xLVChRVfZ74"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PSoRx87OO6k"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1-JdqHxqkHA"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www.youtube.com/watch?v=T0qagA4_eVQ" TargetMode="Externa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hyperlink" Target="mailto:bairdd@st-ninians.e-renfrew.sch.uk"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F6-QG2c5_U0"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5lIOkZzXIa4"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www.youtube.com/watch?v=1O7pJaWrph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cqL7Ux8ELWI"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ooks.google.co.uk/books/about/One_Small_Step.html?id=8yFSMROg9lcC&amp;redir_esc=y"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a:solidFill>
            <a:schemeClr val="accent3"/>
          </a:solidFill>
          <a:ln>
            <a:solidFill>
              <a:schemeClr val="accent2">
                <a:lumMod val="75000"/>
              </a:schemeClr>
            </a:solidFill>
          </a:ln>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804336" y="1623412"/>
            <a:ext cx="3503122" cy="2287229"/>
          </a:xfrm>
        </p:spPr>
        <p:txBody>
          <a:bodyPr>
            <a:normAutofit/>
          </a:bodyPr>
          <a:lstStyle/>
          <a:p>
            <a:pPr algn="l"/>
            <a:r>
              <a:rPr lang="en-US" sz="4400" dirty="0"/>
              <a:t>Space Exploration</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804335" y="4009771"/>
            <a:ext cx="3503122" cy="1244361"/>
          </a:xfrm>
        </p:spPr>
        <p:txBody>
          <a:bodyPr>
            <a:normAutofit/>
          </a:bodyPr>
          <a:lstStyle/>
          <a:p>
            <a:pPr algn="l"/>
            <a:r>
              <a:rPr lang="en-US" sz="1800" dirty="0">
                <a:solidFill>
                  <a:srgbClr val="FC05CB"/>
                </a:solidFill>
              </a:rPr>
              <a:t>To the library and beyond…</a:t>
            </a:r>
          </a:p>
        </p:txBody>
      </p:sp>
    </p:spTree>
    <p:extLst>
      <p:ext uri="{BB962C8B-B14F-4D97-AF65-F5344CB8AC3E}">
        <p14:creationId xmlns:p14="http://schemas.microsoft.com/office/powerpoint/2010/main" val="19465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7F0FCC-5C9D-4907-BB56-45509D6BD257}"/>
              </a:ext>
            </a:extLst>
          </p:cNvPr>
          <p:cNvPicPr>
            <a:picLocks noChangeAspect="1"/>
          </p:cNvPicPr>
          <p:nvPr/>
        </p:nvPicPr>
        <p:blipFill>
          <a:blip r:embed="rId2"/>
          <a:stretch>
            <a:fillRect/>
          </a:stretch>
        </p:blipFill>
        <p:spPr>
          <a:xfrm>
            <a:off x="8248649" y="1051203"/>
            <a:ext cx="3000375" cy="4755594"/>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14F99A52-E7A7-4CE7-B82B-48C95A057A56}"/>
              </a:ext>
            </a:extLst>
          </p:cNvPr>
          <p:cNvSpPr txBox="1"/>
          <p:nvPr/>
        </p:nvSpPr>
        <p:spPr>
          <a:xfrm>
            <a:off x="771525" y="1404461"/>
            <a:ext cx="6096000" cy="3416320"/>
          </a:xfrm>
          <a:prstGeom prst="rect">
            <a:avLst/>
          </a:prstGeom>
          <a:noFill/>
        </p:spPr>
        <p:txBody>
          <a:bodyPr wrap="square">
            <a:spAutoFit/>
          </a:bodyPr>
          <a:lstStyle/>
          <a:p>
            <a:r>
              <a:rPr lang="en-GB" sz="2400" dirty="0"/>
              <a:t>Space is a world devoid of the things we need to live and thrive. Space exploration is in some ways an exploration of what it means to be human. Space agencies have set up all manner of quizzical and startlingly bizarre space simulations, and it's possible to preview space without ever leaving Earth. But if you had to go what would you take and what would you leave? </a:t>
            </a:r>
            <a:r>
              <a:rPr lang="en-GB" sz="2400" dirty="0">
                <a:hlinkClick r:id="rId3"/>
              </a:rPr>
              <a:t>Hear the author talk about this very topic.</a:t>
            </a:r>
            <a:endParaRPr lang="en-GB" sz="2400" dirty="0"/>
          </a:p>
        </p:txBody>
      </p:sp>
    </p:spTree>
    <p:extLst>
      <p:ext uri="{BB962C8B-B14F-4D97-AF65-F5344CB8AC3E}">
        <p14:creationId xmlns:p14="http://schemas.microsoft.com/office/powerpoint/2010/main" val="26762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F79796-FBC7-465C-9AFF-2DE806EEA531}"/>
              </a:ext>
            </a:extLst>
          </p:cNvPr>
          <p:cNvPicPr>
            <a:picLocks noChangeAspect="1"/>
          </p:cNvPicPr>
          <p:nvPr/>
        </p:nvPicPr>
        <p:blipFill>
          <a:blip r:embed="rId2"/>
          <a:stretch>
            <a:fillRect/>
          </a:stretch>
        </p:blipFill>
        <p:spPr>
          <a:xfrm>
            <a:off x="864234" y="1706076"/>
            <a:ext cx="3041015" cy="4059755"/>
          </a:xfrm>
          <a:prstGeom prst="rect">
            <a:avLst/>
          </a:prstGeom>
        </p:spPr>
      </p:pic>
      <p:sp>
        <p:nvSpPr>
          <p:cNvPr id="9" name="TextBox 8">
            <a:extLst>
              <a:ext uri="{FF2B5EF4-FFF2-40B4-BE49-F238E27FC236}">
                <a16:creationId xmlns:a16="http://schemas.microsoft.com/office/drawing/2014/main" id="{E274AEDB-1341-4F1A-979B-AA8195F6EFC1}"/>
              </a:ext>
            </a:extLst>
          </p:cNvPr>
          <p:cNvSpPr txBox="1"/>
          <p:nvPr/>
        </p:nvSpPr>
        <p:spPr>
          <a:xfrm>
            <a:off x="4657725" y="1624310"/>
            <a:ext cx="6096000" cy="3970318"/>
          </a:xfrm>
          <a:prstGeom prst="rect">
            <a:avLst/>
          </a:prstGeom>
          <a:noFill/>
        </p:spPr>
        <p:txBody>
          <a:bodyPr wrap="square">
            <a:spAutoFit/>
          </a:bodyPr>
          <a:lstStyle/>
          <a:p>
            <a:r>
              <a:rPr lang="en-GB" sz="2800" dirty="0">
                <a:hlinkClick r:id="rId3"/>
              </a:rPr>
              <a:t>Neil Alden Armstrong </a:t>
            </a:r>
            <a:r>
              <a:rPr lang="en-GB" sz="2800" dirty="0"/>
              <a:t>was an American astronaut and aeronautical engineer, and the first person to walk on the Moon. He was also a naval aviator, test pilot, and university professor. This book is a great introduction to the great man himself. Often quiet and incredibly focussed, it was Neil who took that giant leap for mankind.</a:t>
            </a:r>
          </a:p>
        </p:txBody>
      </p:sp>
    </p:spTree>
    <p:extLst>
      <p:ext uri="{BB962C8B-B14F-4D97-AF65-F5344CB8AC3E}">
        <p14:creationId xmlns:p14="http://schemas.microsoft.com/office/powerpoint/2010/main" val="263252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8615DB-BB43-4C3F-83A6-3501FB26ECF7}"/>
              </a:ext>
            </a:extLst>
          </p:cNvPr>
          <p:cNvPicPr>
            <a:picLocks noChangeAspect="1"/>
          </p:cNvPicPr>
          <p:nvPr/>
        </p:nvPicPr>
        <p:blipFill rotWithShape="1">
          <a:blip r:embed="rId3"/>
          <a:srcRect l="11111"/>
          <a:stretch/>
        </p:blipFill>
        <p:spPr>
          <a:xfrm>
            <a:off x="-3047" y="10"/>
            <a:ext cx="12191999" cy="6857990"/>
          </a:xfrm>
          <a:prstGeom prst="rect">
            <a:avLst/>
          </a:prstGeom>
        </p:spPr>
      </p:pic>
      <p:sp>
        <p:nvSpPr>
          <p:cNvPr id="13" name="Rectangle 9">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bg1">
                  <a:alpha val="3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FCCAB6-7102-424F-8894-204A6F1B7C0E}"/>
              </a:ext>
            </a:extLst>
          </p:cNvPr>
          <p:cNvSpPr>
            <a:spLocks noGrp="1"/>
          </p:cNvSpPr>
          <p:nvPr>
            <p:ph type="title"/>
          </p:nvPr>
        </p:nvSpPr>
        <p:spPr>
          <a:xfrm>
            <a:off x="321733" y="290195"/>
            <a:ext cx="11548532" cy="4260844"/>
          </a:xfrm>
        </p:spPr>
        <p:txBody>
          <a:bodyPr vert="horz" lIns="91440" tIns="45720" rIns="91440" bIns="45720" rtlCol="0" anchor="t">
            <a:normAutofit/>
          </a:bodyPr>
          <a:lstStyle/>
          <a:p>
            <a:pPr algn="l"/>
            <a:r>
              <a:rPr lang="en-US" sz="11500" dirty="0">
                <a:solidFill>
                  <a:schemeClr val="tx1"/>
                </a:solidFill>
              </a:rPr>
              <a:t>Graphic Novels</a:t>
            </a:r>
          </a:p>
        </p:txBody>
      </p:sp>
      <p:sp>
        <p:nvSpPr>
          <p:cNvPr id="12" name="Rectangle 11">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chemeClr val="bg1">
                  <a:alpha val="3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44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group of people standing on a stage with a large crowd watching&#10;&#10;Description automatically generated with low confidence">
            <a:extLst>
              <a:ext uri="{FF2B5EF4-FFF2-40B4-BE49-F238E27FC236}">
                <a16:creationId xmlns:a16="http://schemas.microsoft.com/office/drawing/2014/main" id="{ABE8D61B-45D0-4524-BBA1-65D9E938E4DE}"/>
              </a:ext>
            </a:extLst>
          </p:cNvPr>
          <p:cNvPicPr>
            <a:picLocks noChangeAspect="1"/>
          </p:cNvPicPr>
          <p:nvPr/>
        </p:nvPicPr>
        <p:blipFill rotWithShape="1">
          <a:blip r:embed="rId3">
            <a:alphaModFix amt="35000"/>
          </a:blip>
          <a:srcRect t="4661"/>
          <a:stretch/>
        </p:blipFill>
        <p:spPr>
          <a:xfrm>
            <a:off x="20" y="-2"/>
            <a:ext cx="12191981" cy="6858000"/>
          </a:xfrm>
          <a:prstGeom prst="rect">
            <a:avLst/>
          </a:prstGeom>
        </p:spPr>
      </p:pic>
      <p:sp>
        <p:nvSpPr>
          <p:cNvPr id="39" name="Rectangle: Top Corners Rounded 38">
            <a:extLst>
              <a:ext uri="{FF2B5EF4-FFF2-40B4-BE49-F238E27FC236}">
                <a16:creationId xmlns:a16="http://schemas.microsoft.com/office/drawing/2014/main" id="{A44F45F2-707C-48E1-8864-6B816A93B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4314" y="195830"/>
            <a:ext cx="2932144" cy="3860771"/>
          </a:xfrm>
          <a:prstGeom prst="round2SameRect">
            <a:avLst>
              <a:gd name="adj1" fmla="val 4735"/>
              <a:gd name="adj2" fmla="val 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blue&#10;&#10;Description automatically generated">
            <a:extLst>
              <a:ext uri="{FF2B5EF4-FFF2-40B4-BE49-F238E27FC236}">
                <a16:creationId xmlns:a16="http://schemas.microsoft.com/office/drawing/2014/main" id="{8DE0FFA7-858A-4664-B822-0BEB81A2960A}"/>
              </a:ext>
            </a:extLst>
          </p:cNvPr>
          <p:cNvPicPr>
            <a:picLocks noChangeAspect="1"/>
          </p:cNvPicPr>
          <p:nvPr/>
        </p:nvPicPr>
        <p:blipFill rotWithShape="1">
          <a:blip r:embed="rId4"/>
          <a:srcRect l="6528" r="9841" b="4"/>
          <a:stretch/>
        </p:blipFill>
        <p:spPr>
          <a:xfrm>
            <a:off x="20" y="823196"/>
            <a:ext cx="3694156" cy="2606040"/>
          </a:xfrm>
          <a:custGeom>
            <a:avLst/>
            <a:gdLst/>
            <a:ahLst/>
            <a:cxnLst/>
            <a:rect l="l" t="t" r="r" b="b"/>
            <a:pathLst>
              <a:path w="3694176" h="2606040">
                <a:moveTo>
                  <a:pt x="0" y="0"/>
                </a:moveTo>
                <a:lnTo>
                  <a:pt x="3578728" y="0"/>
                </a:lnTo>
                <a:cubicBezTo>
                  <a:pt x="3642488" y="0"/>
                  <a:pt x="3694176" y="51688"/>
                  <a:pt x="3694176" y="115448"/>
                </a:cubicBezTo>
                <a:lnTo>
                  <a:pt x="3694176" y="2490592"/>
                </a:lnTo>
                <a:cubicBezTo>
                  <a:pt x="3694176" y="2554352"/>
                  <a:pt x="3642488" y="2606040"/>
                  <a:pt x="3578728" y="2606040"/>
                </a:cubicBezTo>
                <a:lnTo>
                  <a:pt x="0" y="2606040"/>
                </a:lnTo>
                <a:close/>
              </a:path>
            </a:pathLst>
          </a:custGeom>
        </p:spPr>
      </p:pic>
      <p:sp>
        <p:nvSpPr>
          <p:cNvPr id="41" name="Rectangle: Top Corners Rounded 40">
            <a:extLst>
              <a:ext uri="{FF2B5EF4-FFF2-40B4-BE49-F238E27FC236}">
                <a16:creationId xmlns:a16="http://schemas.microsoft.com/office/drawing/2014/main" id="{490B787F-2030-4934-B211-B0A9DE4CB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157157" y="-1"/>
            <a:ext cx="4332545" cy="3130998"/>
          </a:xfrm>
          <a:prstGeom prst="round2SameRect">
            <a:avLst>
              <a:gd name="adj1" fmla="val 3211"/>
              <a:gd name="adj2" fmla="val 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ap&#10;&#10;Description automatically generated">
            <a:extLst>
              <a:ext uri="{FF2B5EF4-FFF2-40B4-BE49-F238E27FC236}">
                <a16:creationId xmlns:a16="http://schemas.microsoft.com/office/drawing/2014/main" id="{C1DEA0C9-D680-4027-84A8-915DAA56097B}"/>
              </a:ext>
            </a:extLst>
          </p:cNvPr>
          <p:cNvPicPr>
            <a:picLocks noChangeAspect="1"/>
          </p:cNvPicPr>
          <p:nvPr/>
        </p:nvPicPr>
        <p:blipFill rotWithShape="1">
          <a:blip r:embed="rId5"/>
          <a:srcRect l="3582" r="16662" b="3"/>
          <a:stretch/>
        </p:blipFill>
        <p:spPr>
          <a:xfrm>
            <a:off x="4320893" y="1"/>
            <a:ext cx="4005072" cy="2962656"/>
          </a:xfrm>
          <a:custGeom>
            <a:avLst/>
            <a:gdLst/>
            <a:ahLst/>
            <a:cxnLst/>
            <a:rect l="l" t="t" r="r" b="b"/>
            <a:pathLst>
              <a:path w="4005072" h="2962656">
                <a:moveTo>
                  <a:pt x="0" y="0"/>
                </a:moveTo>
                <a:lnTo>
                  <a:pt x="4005072" y="0"/>
                </a:lnTo>
                <a:lnTo>
                  <a:pt x="4005072" y="2867525"/>
                </a:lnTo>
                <a:cubicBezTo>
                  <a:pt x="4005072" y="2920064"/>
                  <a:pt x="3962480" y="2962656"/>
                  <a:pt x="3909941" y="2962656"/>
                </a:cubicBezTo>
                <a:lnTo>
                  <a:pt x="95131" y="2962656"/>
                </a:lnTo>
                <a:cubicBezTo>
                  <a:pt x="42592" y="2962656"/>
                  <a:pt x="0" y="2920064"/>
                  <a:pt x="0" y="2867525"/>
                </a:cubicBezTo>
                <a:close/>
              </a:path>
            </a:pathLst>
          </a:custGeom>
        </p:spPr>
      </p:pic>
      <p:sp>
        <p:nvSpPr>
          <p:cNvPr id="17" name="TextBox 16">
            <a:extLst>
              <a:ext uri="{FF2B5EF4-FFF2-40B4-BE49-F238E27FC236}">
                <a16:creationId xmlns:a16="http://schemas.microsoft.com/office/drawing/2014/main" id="{6A0B6847-C440-4C6E-A200-D60E6049EE34}"/>
              </a:ext>
            </a:extLst>
          </p:cNvPr>
          <p:cNvSpPr txBox="1"/>
          <p:nvPr/>
        </p:nvSpPr>
        <p:spPr>
          <a:xfrm>
            <a:off x="4354281" y="3545599"/>
            <a:ext cx="4145576" cy="2608002"/>
          </a:xfrm>
          <a:prstGeom prst="rect">
            <a:avLst/>
          </a:prstGeom>
        </p:spPr>
        <p:txBody>
          <a:bodyPr vert="horz" lIns="91440" tIns="45720" rIns="91440" bIns="45720" rtlCol="0" anchor="ctr">
            <a:normAutofit/>
          </a:bodyPr>
          <a:lstStyle/>
          <a:p>
            <a:pPr defTabSz="457200">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rgbClr val="FFFF00"/>
                </a:solidFill>
                <a:effectLst>
                  <a:outerShdw blurRad="9525" dist="25400" dir="14640000" algn="tl" rotWithShape="0">
                    <a:schemeClr val="bg1">
                      <a:alpha val="30000"/>
                    </a:schemeClr>
                  </a:outerShdw>
                </a:effectLst>
              </a:rPr>
              <a:t>This book is big, bold and beautiful, every page is chock full of stunning images and nuggets of great facts. As bold as the topic it covers.</a:t>
            </a:r>
          </a:p>
        </p:txBody>
      </p:sp>
      <p:sp>
        <p:nvSpPr>
          <p:cNvPr id="43" name="Rectangle: Top Corners Rounded 42">
            <a:extLst>
              <a:ext uri="{FF2B5EF4-FFF2-40B4-BE49-F238E27FC236}">
                <a16:creationId xmlns:a16="http://schemas.microsoft.com/office/drawing/2014/main" id="{797388D1-14F3-496A-A8D5-C753CA4B0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57692" y="1480693"/>
            <a:ext cx="5054856" cy="3413760"/>
          </a:xfrm>
          <a:prstGeom prst="round2SameRect">
            <a:avLst>
              <a:gd name="adj1" fmla="val 3803"/>
              <a:gd name="adj2" fmla="val 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Diagram, website&#10;&#10;Description automatically generated">
            <a:extLst>
              <a:ext uri="{FF2B5EF4-FFF2-40B4-BE49-F238E27FC236}">
                <a16:creationId xmlns:a16="http://schemas.microsoft.com/office/drawing/2014/main" id="{3B8DBDB4-4555-40F5-BC02-4E292B1A42E8}"/>
              </a:ext>
            </a:extLst>
          </p:cNvPr>
          <p:cNvPicPr>
            <a:picLocks noChangeAspect="1"/>
          </p:cNvPicPr>
          <p:nvPr/>
        </p:nvPicPr>
        <p:blipFill rotWithShape="1">
          <a:blip r:embed="rId6"/>
          <a:srcRect l="3999" r="14015" b="3"/>
          <a:stretch/>
        </p:blipFill>
        <p:spPr>
          <a:xfrm>
            <a:off x="8945880" y="823849"/>
            <a:ext cx="3246120" cy="4727448"/>
          </a:xfrm>
          <a:custGeom>
            <a:avLst/>
            <a:gdLst/>
            <a:ahLst/>
            <a:cxnLst/>
            <a:rect l="l" t="t" r="r" b="b"/>
            <a:pathLst>
              <a:path w="3246120" h="4727448">
                <a:moveTo>
                  <a:pt x="75732" y="0"/>
                </a:moveTo>
                <a:lnTo>
                  <a:pt x="3246120" y="0"/>
                </a:lnTo>
                <a:lnTo>
                  <a:pt x="3246120" y="4727448"/>
                </a:lnTo>
                <a:lnTo>
                  <a:pt x="75732" y="4727448"/>
                </a:lnTo>
                <a:cubicBezTo>
                  <a:pt x="33906" y="4727448"/>
                  <a:pt x="0" y="4693542"/>
                  <a:pt x="0" y="4651716"/>
                </a:cubicBezTo>
                <a:lnTo>
                  <a:pt x="0" y="75732"/>
                </a:lnTo>
                <a:cubicBezTo>
                  <a:pt x="0" y="33906"/>
                  <a:pt x="33906" y="0"/>
                  <a:pt x="75732" y="0"/>
                </a:cubicBezTo>
                <a:close/>
              </a:path>
            </a:pathLst>
          </a:custGeom>
        </p:spPr>
      </p:pic>
    </p:spTree>
    <p:extLst>
      <p:ext uri="{BB962C8B-B14F-4D97-AF65-F5344CB8AC3E}">
        <p14:creationId xmlns:p14="http://schemas.microsoft.com/office/powerpoint/2010/main" val="247102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3897FC-A693-4656-8FCD-CF609C3B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1639D2-5F0E-4F53-AAF5-96B6CD8D5310}"/>
              </a:ext>
            </a:extLst>
          </p:cNvPr>
          <p:cNvSpPr txBox="1"/>
          <p:nvPr/>
        </p:nvSpPr>
        <p:spPr>
          <a:xfrm>
            <a:off x="5139768" y="643467"/>
            <a:ext cx="6430560" cy="1956298"/>
          </a:xfrm>
          <a:prstGeom prst="rect">
            <a:avLst/>
          </a:prstGeom>
        </p:spPr>
        <p:txBody>
          <a:bodyPr vert="horz" lIns="91440" tIns="45720" rIns="91440" bIns="45720" rtlCol="0" anchor="ctr">
            <a:normAutofit/>
          </a:bodyPr>
          <a:lstStyle/>
          <a:p>
            <a:pPr defTabSz="457200">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 love this big picture book telling the story of Belka and </a:t>
            </a:r>
            <a:r>
              <a:rPr lang="en-US"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Strelka</a:t>
            </a: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 space dogs, and it’s all true. The illustrations are gorgeous and the dogs are heroic – what more do you want? Take a minute or two and find out what happened to them by following this </a:t>
            </a: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hlinkClick r:id="rId3"/>
              </a:rPr>
              <a:t>link </a:t>
            </a: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to the Cosmonautics Museum in Moscow.</a:t>
            </a:r>
          </a:p>
        </p:txBody>
      </p:sp>
      <p:pic>
        <p:nvPicPr>
          <p:cNvPr id="5" name="Picture 4" descr="Qr code&#10;&#10;Description automatically generated">
            <a:extLst>
              <a:ext uri="{FF2B5EF4-FFF2-40B4-BE49-F238E27FC236}">
                <a16:creationId xmlns:a16="http://schemas.microsoft.com/office/drawing/2014/main" id="{2B1620DC-6CA0-4CBF-A657-21E13A02AC41}"/>
              </a:ext>
            </a:extLst>
          </p:cNvPr>
          <p:cNvPicPr>
            <a:picLocks noChangeAspect="1"/>
          </p:cNvPicPr>
          <p:nvPr/>
        </p:nvPicPr>
        <p:blipFill>
          <a:blip r:embed="rId4"/>
          <a:stretch>
            <a:fillRect/>
          </a:stretch>
        </p:blipFill>
        <p:spPr>
          <a:xfrm>
            <a:off x="569089" y="582807"/>
            <a:ext cx="4229603" cy="5477336"/>
          </a:xfrm>
          <a:prstGeom prst="rect">
            <a:avLst/>
          </a:prstGeom>
        </p:spPr>
      </p:pic>
      <p:cxnSp>
        <p:nvCxnSpPr>
          <p:cNvPr id="15" name="Straight Connector 14">
            <a:extLst>
              <a:ext uri="{FF2B5EF4-FFF2-40B4-BE49-F238E27FC236}">
                <a16:creationId xmlns:a16="http://schemas.microsoft.com/office/drawing/2014/main" id="{950C7260-B0EA-4B69-927F-A414658E9F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659" y="3820460"/>
            <a:ext cx="0" cy="1371600"/>
          </a:xfrm>
          <a:prstGeom prst="line">
            <a:avLst/>
          </a:prstGeom>
          <a:ln w="19050">
            <a:solidFill>
              <a:schemeClr val="tx1">
                <a:lumMod val="75000"/>
              </a:schemeClr>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pic>
        <p:nvPicPr>
          <p:cNvPr id="8" name="Picture 7" descr="A picture containing text, engine&#10;&#10;Description automatically generated">
            <a:extLst>
              <a:ext uri="{FF2B5EF4-FFF2-40B4-BE49-F238E27FC236}">
                <a16:creationId xmlns:a16="http://schemas.microsoft.com/office/drawing/2014/main" id="{EAE50259-EC82-4599-8B1B-BB25BFB65020}"/>
              </a:ext>
            </a:extLst>
          </p:cNvPr>
          <p:cNvPicPr>
            <a:picLocks noChangeAspect="1"/>
          </p:cNvPicPr>
          <p:nvPr/>
        </p:nvPicPr>
        <p:blipFill>
          <a:blip r:embed="rId5"/>
          <a:stretch>
            <a:fillRect/>
          </a:stretch>
        </p:blipFill>
        <p:spPr>
          <a:xfrm>
            <a:off x="5139768" y="2952377"/>
            <a:ext cx="6215533" cy="3107766"/>
          </a:xfrm>
          <a:prstGeom prst="rect">
            <a:avLst/>
          </a:prstGeom>
        </p:spPr>
      </p:pic>
    </p:spTree>
    <p:extLst>
      <p:ext uri="{BB962C8B-B14F-4D97-AF65-F5344CB8AC3E}">
        <p14:creationId xmlns:p14="http://schemas.microsoft.com/office/powerpoint/2010/main" val="185666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clothing&#10;&#10;Description automatically generated with low confidence">
            <a:extLst>
              <a:ext uri="{FF2B5EF4-FFF2-40B4-BE49-F238E27FC236}">
                <a16:creationId xmlns:a16="http://schemas.microsoft.com/office/drawing/2014/main" id="{51A46E94-B44E-48CE-8741-BE1C8D9D225B}"/>
              </a:ext>
            </a:extLst>
          </p:cNvPr>
          <p:cNvPicPr>
            <a:picLocks noChangeAspect="1"/>
          </p:cNvPicPr>
          <p:nvPr/>
        </p:nvPicPr>
        <p:blipFill>
          <a:blip r:embed="rId2"/>
          <a:stretch>
            <a:fillRect/>
          </a:stretch>
        </p:blipFill>
        <p:spPr>
          <a:xfrm>
            <a:off x="357943" y="800101"/>
            <a:ext cx="4175957" cy="5094668"/>
          </a:xfrm>
          <a:prstGeom prst="rect">
            <a:avLst/>
          </a:prstGeom>
        </p:spPr>
      </p:pic>
      <p:sp>
        <p:nvSpPr>
          <p:cNvPr id="7" name="TextBox 6">
            <a:extLst>
              <a:ext uri="{FF2B5EF4-FFF2-40B4-BE49-F238E27FC236}">
                <a16:creationId xmlns:a16="http://schemas.microsoft.com/office/drawing/2014/main" id="{3B45F07D-9369-4671-8059-DA850ED4E18B}"/>
              </a:ext>
            </a:extLst>
          </p:cNvPr>
          <p:cNvSpPr txBox="1"/>
          <p:nvPr/>
        </p:nvSpPr>
        <p:spPr>
          <a:xfrm>
            <a:off x="5191125" y="1305340"/>
            <a:ext cx="6096000" cy="4247317"/>
          </a:xfrm>
          <a:prstGeom prst="rect">
            <a:avLst/>
          </a:prstGeom>
          <a:noFill/>
        </p:spPr>
        <p:txBody>
          <a:bodyPr wrap="square">
            <a:spAutoFit/>
          </a:bodyPr>
          <a:lstStyle/>
          <a:p>
            <a:r>
              <a:rPr lang="en-GB" dirty="0"/>
              <a:t>Based on the New York Times bestselling book and the Academy Award-nominated movie, author Margot Lee Shetterly and illustrator Laura Freeman bring the incredibly inspiring true story of four black women who helped NASA launch men into space to picture book readers! Dorothy Vaughan, Mary Jackson, Katherine Johnson, and Christine Darden were good at math - really good. They participated in some of NASA's greatest successes, like providing the calculations for America's first journeys into space. And they did so during a time when being black and a woman limited what they could do. But they worked hard. They persisted. And they used their genius minds to change the world. In this picture book edition, we explore the story of four female African American mathematicians at NASA and how they overcame gender and racial barriers to succeed in a highly challenging STEM-based career. </a:t>
            </a:r>
            <a:r>
              <a:rPr lang="en-GB" dirty="0">
                <a:hlinkClick r:id="rId3"/>
              </a:rPr>
              <a:t>See the movie trailer here</a:t>
            </a:r>
            <a:r>
              <a:rPr lang="en-GB" dirty="0"/>
              <a:t>.</a:t>
            </a:r>
          </a:p>
        </p:txBody>
      </p:sp>
    </p:spTree>
    <p:extLst>
      <p:ext uri="{BB962C8B-B14F-4D97-AF65-F5344CB8AC3E}">
        <p14:creationId xmlns:p14="http://schemas.microsoft.com/office/powerpoint/2010/main" val="16598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96FBA3-95AB-4C0F-9FFC-E02B25367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5720" y="968938"/>
            <a:ext cx="4969789" cy="4932523"/>
          </a:xfrm>
          <a:prstGeom prst="rect">
            <a:avLst/>
          </a:prstGeom>
          <a:solidFill>
            <a:schemeClr val="tx1"/>
          </a:solidFill>
          <a:ln w="19050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low confidence">
            <a:extLst>
              <a:ext uri="{FF2B5EF4-FFF2-40B4-BE49-F238E27FC236}">
                <a16:creationId xmlns:a16="http://schemas.microsoft.com/office/drawing/2014/main" id="{7343DA22-9ED1-4F3E-94AE-34C28C178435}"/>
              </a:ext>
            </a:extLst>
          </p:cNvPr>
          <p:cNvPicPr>
            <a:picLocks noChangeAspect="1"/>
          </p:cNvPicPr>
          <p:nvPr/>
        </p:nvPicPr>
        <p:blipFill rotWithShape="1">
          <a:blip r:embed="rId3"/>
          <a:srcRect l="24099" r="10854" b="2"/>
          <a:stretch/>
        </p:blipFill>
        <p:spPr>
          <a:xfrm>
            <a:off x="1286933" y="1290671"/>
            <a:ext cx="4346843" cy="4289057"/>
          </a:xfrm>
          <a:prstGeom prst="rect">
            <a:avLst/>
          </a:prstGeom>
        </p:spPr>
      </p:pic>
      <p:sp>
        <p:nvSpPr>
          <p:cNvPr id="14" name="Rectangle 13">
            <a:extLst>
              <a:ext uri="{FF2B5EF4-FFF2-40B4-BE49-F238E27FC236}">
                <a16:creationId xmlns:a16="http://schemas.microsoft.com/office/drawing/2014/main" id="{B7F6CD5D-0A5D-4B9F-AAD9-FB92B1BE9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7242" y="968938"/>
            <a:ext cx="4969789" cy="4932523"/>
          </a:xfrm>
          <a:prstGeom prst="rect">
            <a:avLst/>
          </a:prstGeom>
          <a:solidFill>
            <a:schemeClr val="tx1"/>
          </a:solidFill>
          <a:ln w="19050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oon in the sky&#10;&#10;Description automatically generated with low confidence">
            <a:extLst>
              <a:ext uri="{FF2B5EF4-FFF2-40B4-BE49-F238E27FC236}">
                <a16:creationId xmlns:a16="http://schemas.microsoft.com/office/drawing/2014/main" id="{1E42F752-9B98-4BEF-BB9F-09A156DDB2C5}"/>
              </a:ext>
            </a:extLst>
          </p:cNvPr>
          <p:cNvPicPr>
            <a:picLocks noChangeAspect="1"/>
          </p:cNvPicPr>
          <p:nvPr/>
        </p:nvPicPr>
        <p:blipFill rotWithShape="1">
          <a:blip r:embed="rId4"/>
          <a:srcRect l="12534" r="19308" b="-3"/>
          <a:stretch/>
        </p:blipFill>
        <p:spPr>
          <a:xfrm>
            <a:off x="6578455" y="1290671"/>
            <a:ext cx="4346843" cy="4289057"/>
          </a:xfrm>
          <a:prstGeom prst="rect">
            <a:avLst/>
          </a:prstGeom>
        </p:spPr>
      </p:pic>
    </p:spTree>
    <p:extLst>
      <p:ext uri="{BB962C8B-B14F-4D97-AF65-F5344CB8AC3E}">
        <p14:creationId xmlns:p14="http://schemas.microsoft.com/office/powerpoint/2010/main" val="1806041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6342-A685-4BC8-846A-016D030E1048}"/>
              </a:ext>
            </a:extLst>
          </p:cNvPr>
          <p:cNvSpPr>
            <a:spLocks noGrp="1"/>
          </p:cNvSpPr>
          <p:nvPr>
            <p:ph type="title"/>
          </p:nvPr>
        </p:nvSpPr>
        <p:spPr/>
        <p:txBody>
          <a:bodyPr>
            <a:normAutofit fontScale="90000"/>
          </a:bodyPr>
          <a:lstStyle/>
          <a:p>
            <a:r>
              <a:rPr lang="en-GB" dirty="0"/>
              <a:t>The First Men on Mercury by Edwin Morgan</a:t>
            </a:r>
          </a:p>
        </p:txBody>
      </p:sp>
      <p:sp>
        <p:nvSpPr>
          <p:cNvPr id="3" name="Content Placeholder 2">
            <a:extLst>
              <a:ext uri="{FF2B5EF4-FFF2-40B4-BE49-F238E27FC236}">
                <a16:creationId xmlns:a16="http://schemas.microsoft.com/office/drawing/2014/main" id="{3CB89539-0559-432E-B898-3EC7FBD7BEC5}"/>
              </a:ext>
            </a:extLst>
          </p:cNvPr>
          <p:cNvSpPr>
            <a:spLocks noGrp="1"/>
          </p:cNvSpPr>
          <p:nvPr>
            <p:ph idx="1"/>
          </p:nvPr>
        </p:nvSpPr>
        <p:spPr/>
        <p:txBody>
          <a:bodyPr/>
          <a:lstStyle/>
          <a:p>
            <a:r>
              <a:rPr lang="en-GB" dirty="0"/>
              <a:t>The poem was given the graphic novel treatment by the talented </a:t>
            </a:r>
            <a:r>
              <a:rPr lang="en-GB" dirty="0" err="1"/>
              <a:t>Metaphrog</a:t>
            </a:r>
            <a:r>
              <a:rPr lang="en-GB" dirty="0"/>
              <a:t> from Glasgow. </a:t>
            </a:r>
          </a:p>
          <a:p>
            <a:r>
              <a:rPr lang="en-GB" dirty="0"/>
              <a:t>You can take a look</a:t>
            </a:r>
            <a:r>
              <a:rPr lang="en-GB" dirty="0">
                <a:hlinkClick r:id="rId2"/>
              </a:rPr>
              <a:t> here </a:t>
            </a:r>
            <a:r>
              <a:rPr lang="en-GB" dirty="0"/>
              <a:t>and make of it what you will.</a:t>
            </a:r>
          </a:p>
        </p:txBody>
      </p:sp>
      <p:pic>
        <p:nvPicPr>
          <p:cNvPr id="5" name="Picture 4" descr="Diagram&#10;&#10;Description automatically generated">
            <a:extLst>
              <a:ext uri="{FF2B5EF4-FFF2-40B4-BE49-F238E27FC236}">
                <a16:creationId xmlns:a16="http://schemas.microsoft.com/office/drawing/2014/main" id="{C825D0EC-ACD6-4C61-9CB7-BC44362A37E1}"/>
              </a:ext>
            </a:extLst>
          </p:cNvPr>
          <p:cNvPicPr>
            <a:picLocks noChangeAspect="1"/>
          </p:cNvPicPr>
          <p:nvPr/>
        </p:nvPicPr>
        <p:blipFill rotWithShape="1">
          <a:blip r:embed="rId3"/>
          <a:srcRect l="4486" r="5512" b="8651"/>
          <a:stretch/>
        </p:blipFill>
        <p:spPr>
          <a:xfrm>
            <a:off x="7548880" y="4228464"/>
            <a:ext cx="4114800" cy="2192656"/>
          </a:xfrm>
          <a:prstGeom prst="rect">
            <a:avLst/>
          </a:prstGeom>
        </p:spPr>
      </p:pic>
    </p:spTree>
    <p:extLst>
      <p:ext uri="{BB962C8B-B14F-4D97-AF65-F5344CB8AC3E}">
        <p14:creationId xmlns:p14="http://schemas.microsoft.com/office/powerpoint/2010/main" val="323674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view of the earth from space&#10;&#10;Description automatically generated with medium confidence">
            <a:extLst>
              <a:ext uri="{FF2B5EF4-FFF2-40B4-BE49-F238E27FC236}">
                <a16:creationId xmlns:a16="http://schemas.microsoft.com/office/drawing/2014/main" id="{F7D2586A-4B95-4530-A12A-7D2365DC177C}"/>
              </a:ext>
            </a:extLst>
          </p:cNvPr>
          <p:cNvPicPr>
            <a:picLocks noChangeAspect="1"/>
          </p:cNvPicPr>
          <p:nvPr/>
        </p:nvPicPr>
        <p:blipFill rotWithShape="1">
          <a:blip r:embed="rId2">
            <a:alphaModFix amt="25000"/>
          </a:blip>
          <a:srcRect t="12353" b="17334"/>
          <a:stretch/>
        </p:blipFill>
        <p:spPr>
          <a:xfrm>
            <a:off x="-142220" y="284490"/>
            <a:ext cx="12191980" cy="6857990"/>
          </a:xfrm>
          <a:prstGeom prst="rect">
            <a:avLst/>
          </a:prstGeom>
        </p:spPr>
      </p:pic>
      <p:sp>
        <p:nvSpPr>
          <p:cNvPr id="2" name="Title 1">
            <a:extLst>
              <a:ext uri="{FF2B5EF4-FFF2-40B4-BE49-F238E27FC236}">
                <a16:creationId xmlns:a16="http://schemas.microsoft.com/office/drawing/2014/main" id="{7BE39932-E691-4BB4-9200-06F2C9D28E52}"/>
              </a:ext>
            </a:extLst>
          </p:cNvPr>
          <p:cNvSpPr>
            <a:spLocks noGrp="1"/>
          </p:cNvSpPr>
          <p:nvPr>
            <p:ph type="title"/>
          </p:nvPr>
        </p:nvSpPr>
        <p:spPr>
          <a:xfrm>
            <a:off x="913795" y="609600"/>
            <a:ext cx="10353762" cy="1257300"/>
          </a:xfrm>
        </p:spPr>
        <p:txBody>
          <a:bodyPr>
            <a:normAutofit fontScale="90000"/>
          </a:bodyPr>
          <a:lstStyle/>
          <a:p>
            <a:r>
              <a:rPr lang="en-GB" sz="4000" dirty="0"/>
              <a:t>The Bonnie </a:t>
            </a:r>
            <a:r>
              <a:rPr lang="en-GB" sz="4000" dirty="0" err="1"/>
              <a:t>Broukit</a:t>
            </a:r>
            <a:r>
              <a:rPr lang="en-GB" sz="4000" dirty="0"/>
              <a:t> Bairn </a:t>
            </a:r>
            <a:br>
              <a:rPr lang="en-GB" sz="4000" dirty="0"/>
            </a:br>
            <a:r>
              <a:rPr lang="en-GB" sz="4000" dirty="0"/>
              <a:t>by </a:t>
            </a:r>
            <a:r>
              <a:rPr lang="en-GB" sz="4000" b="1" dirty="0"/>
              <a:t>Hugh MacDiarmid</a:t>
            </a:r>
            <a:br>
              <a:rPr lang="en-GB" sz="2500" b="1" dirty="0"/>
            </a:br>
            <a:endParaRPr lang="en-GB" sz="2500" dirty="0"/>
          </a:p>
        </p:txBody>
      </p:sp>
      <p:sp>
        <p:nvSpPr>
          <p:cNvPr id="3" name="Content Placeholder 2">
            <a:extLst>
              <a:ext uri="{FF2B5EF4-FFF2-40B4-BE49-F238E27FC236}">
                <a16:creationId xmlns:a16="http://schemas.microsoft.com/office/drawing/2014/main" id="{B2B11A86-9935-4801-B917-04C39D8D45BC}"/>
              </a:ext>
            </a:extLst>
          </p:cNvPr>
          <p:cNvSpPr>
            <a:spLocks noGrp="1"/>
          </p:cNvSpPr>
          <p:nvPr>
            <p:ph idx="1"/>
          </p:nvPr>
        </p:nvSpPr>
        <p:spPr>
          <a:xfrm>
            <a:off x="375315" y="2350770"/>
            <a:ext cx="10353762" cy="3714749"/>
          </a:xfrm>
        </p:spPr>
        <p:txBody>
          <a:bodyPr anchor="ctr">
            <a:normAutofit fontScale="92500" lnSpcReduction="10000"/>
          </a:bodyPr>
          <a:lstStyle/>
          <a:p>
            <a:pPr>
              <a:lnSpc>
                <a:spcPct val="100000"/>
              </a:lnSpc>
            </a:pPr>
            <a:r>
              <a:rPr lang="en-GB" sz="2400" dirty="0"/>
              <a:t>Mars is braw in </a:t>
            </a:r>
            <a:r>
              <a:rPr lang="en-GB" sz="2400" dirty="0" err="1"/>
              <a:t>crammasy</a:t>
            </a:r>
            <a:r>
              <a:rPr lang="en-GB" sz="2400" dirty="0"/>
              <a:t>,</a:t>
            </a:r>
            <a:br>
              <a:rPr lang="en-GB" sz="2400" dirty="0"/>
            </a:br>
            <a:r>
              <a:rPr lang="en-GB" sz="2400" dirty="0"/>
              <a:t>Venus in a green silk </a:t>
            </a:r>
            <a:r>
              <a:rPr lang="en-GB" sz="2400" dirty="0" err="1"/>
              <a:t>goun</a:t>
            </a:r>
            <a:r>
              <a:rPr lang="en-GB" sz="2400" dirty="0"/>
              <a:t>,</a:t>
            </a:r>
            <a:br>
              <a:rPr lang="en-GB" sz="2400" dirty="0"/>
            </a:br>
            <a:r>
              <a:rPr lang="en-GB" sz="2400" dirty="0"/>
              <a:t>The auld </a:t>
            </a:r>
            <a:r>
              <a:rPr lang="en-GB" sz="2400" dirty="0" err="1"/>
              <a:t>mune</a:t>
            </a:r>
            <a:r>
              <a:rPr lang="en-GB" sz="2400" dirty="0"/>
              <a:t> </a:t>
            </a:r>
            <a:r>
              <a:rPr lang="en-GB" sz="2400" dirty="0" err="1"/>
              <a:t>shak’s</a:t>
            </a:r>
            <a:r>
              <a:rPr lang="en-GB" sz="2400" dirty="0"/>
              <a:t> her </a:t>
            </a:r>
            <a:r>
              <a:rPr lang="en-GB" sz="2400" dirty="0" err="1"/>
              <a:t>gowden</a:t>
            </a:r>
            <a:r>
              <a:rPr lang="en-GB" sz="2400" dirty="0"/>
              <a:t> feathers,</a:t>
            </a:r>
            <a:br>
              <a:rPr lang="en-GB" sz="2400" dirty="0"/>
            </a:br>
            <a:r>
              <a:rPr lang="en-GB" sz="2400" dirty="0"/>
              <a:t>Their starry talk’s a </a:t>
            </a:r>
            <a:r>
              <a:rPr lang="en-GB" sz="2400" dirty="0" err="1"/>
              <a:t>wheen</a:t>
            </a:r>
            <a:r>
              <a:rPr lang="en-GB" sz="2400" dirty="0"/>
              <a:t> o’ blethers,</a:t>
            </a:r>
            <a:br>
              <a:rPr lang="en-GB" sz="2400" dirty="0"/>
            </a:br>
            <a:r>
              <a:rPr lang="en-GB" sz="2400" dirty="0" err="1"/>
              <a:t>Nane</a:t>
            </a:r>
            <a:r>
              <a:rPr lang="en-GB" sz="2400" dirty="0"/>
              <a:t> for thee a </a:t>
            </a:r>
            <a:r>
              <a:rPr lang="en-GB" sz="2400" dirty="0" err="1"/>
              <a:t>thochtie</a:t>
            </a:r>
            <a:r>
              <a:rPr lang="en-GB" sz="2400" dirty="0"/>
              <a:t> </a:t>
            </a:r>
            <a:r>
              <a:rPr lang="en-GB" sz="2400" dirty="0" err="1"/>
              <a:t>sparin</a:t>
            </a:r>
            <a:r>
              <a:rPr lang="en-GB" sz="2400" dirty="0"/>
              <a:t>’</a:t>
            </a:r>
            <a:br>
              <a:rPr lang="en-GB" sz="2400" dirty="0"/>
            </a:br>
            <a:r>
              <a:rPr lang="en-GB" sz="2400" dirty="0"/>
              <a:t>Earth, thou bonnie </a:t>
            </a:r>
            <a:r>
              <a:rPr lang="en-GB" sz="2400" dirty="0" err="1"/>
              <a:t>broukit</a:t>
            </a:r>
            <a:r>
              <a:rPr lang="en-GB" sz="2400" dirty="0"/>
              <a:t> bairn!</a:t>
            </a:r>
            <a:br>
              <a:rPr lang="en-GB" sz="2400" dirty="0"/>
            </a:br>
            <a:r>
              <a:rPr lang="en-GB" sz="2400" i="1" dirty="0"/>
              <a:t>– But greet, an’ in your tears ye’ll drown</a:t>
            </a:r>
            <a:br>
              <a:rPr lang="en-GB" sz="2400" i="1" dirty="0"/>
            </a:br>
            <a:r>
              <a:rPr lang="en-GB" sz="2400" i="1" dirty="0"/>
              <a:t>The </a:t>
            </a:r>
            <a:r>
              <a:rPr lang="en-GB" sz="2400" i="1" dirty="0" err="1"/>
              <a:t>haill</a:t>
            </a:r>
            <a:r>
              <a:rPr lang="en-GB" sz="2400" i="1" dirty="0"/>
              <a:t> </a:t>
            </a:r>
            <a:r>
              <a:rPr lang="en-GB" sz="2400" i="1" dirty="0" err="1"/>
              <a:t>clanjamfrie</a:t>
            </a:r>
            <a:r>
              <a:rPr lang="en-GB" sz="2400" i="1" dirty="0"/>
              <a:t>!</a:t>
            </a:r>
            <a:endParaRPr lang="en-GB" sz="2400" dirty="0"/>
          </a:p>
          <a:p>
            <a:pPr>
              <a:lnSpc>
                <a:spcPct val="100000"/>
              </a:lnSpc>
            </a:pPr>
            <a:r>
              <a:rPr lang="en-GB" sz="1800" dirty="0" err="1"/>
              <a:t>crammasy</a:t>
            </a:r>
            <a:r>
              <a:rPr lang="en-GB" sz="1800" dirty="0"/>
              <a:t> </a:t>
            </a:r>
            <a:r>
              <a:rPr lang="en-GB" sz="1800" i="1" dirty="0"/>
              <a:t>crimson</a:t>
            </a:r>
            <a:br>
              <a:rPr lang="en-GB" sz="1800" dirty="0"/>
            </a:br>
            <a:r>
              <a:rPr lang="en-GB" sz="1800" dirty="0" err="1"/>
              <a:t>wheen</a:t>
            </a:r>
            <a:r>
              <a:rPr lang="en-GB" sz="1800" dirty="0"/>
              <a:t> </a:t>
            </a:r>
            <a:r>
              <a:rPr lang="en-GB" sz="1800" dirty="0" err="1"/>
              <a:t>o’blethers</a:t>
            </a:r>
            <a:r>
              <a:rPr lang="en-GB" sz="1800" dirty="0"/>
              <a:t> </a:t>
            </a:r>
            <a:r>
              <a:rPr lang="en-GB" sz="1800" i="1" dirty="0"/>
              <a:t>pack of nonsense</a:t>
            </a:r>
            <a:br>
              <a:rPr lang="en-GB" sz="1800" dirty="0"/>
            </a:br>
            <a:r>
              <a:rPr lang="en-GB" sz="1800" dirty="0" err="1"/>
              <a:t>broukit</a:t>
            </a:r>
            <a:r>
              <a:rPr lang="en-GB" sz="1800" dirty="0"/>
              <a:t> </a:t>
            </a:r>
            <a:r>
              <a:rPr lang="en-GB" sz="1800" i="1" dirty="0"/>
              <a:t>neglected</a:t>
            </a:r>
            <a:br>
              <a:rPr lang="en-GB" sz="1800" dirty="0"/>
            </a:br>
            <a:r>
              <a:rPr lang="en-GB" sz="1800" dirty="0" err="1"/>
              <a:t>haill</a:t>
            </a:r>
            <a:r>
              <a:rPr lang="en-GB" sz="1800" dirty="0"/>
              <a:t> </a:t>
            </a:r>
            <a:r>
              <a:rPr lang="en-GB" sz="1800" dirty="0" err="1"/>
              <a:t>clanjamfrie</a:t>
            </a:r>
            <a:r>
              <a:rPr lang="en-GB" sz="1800" dirty="0"/>
              <a:t> </a:t>
            </a:r>
            <a:r>
              <a:rPr lang="en-GB" sz="1800" i="1" dirty="0"/>
              <a:t>whole crowd of them</a:t>
            </a:r>
            <a:endParaRPr lang="en-GB" sz="1800" dirty="0"/>
          </a:p>
          <a:p>
            <a:pPr marL="36900" indent="0">
              <a:lnSpc>
                <a:spcPct val="100000"/>
              </a:lnSpc>
              <a:buNone/>
            </a:pPr>
            <a:endParaRPr lang="en-GB" sz="1800" dirty="0"/>
          </a:p>
        </p:txBody>
      </p:sp>
      <p:sp>
        <p:nvSpPr>
          <p:cNvPr id="4" name="TextBox 3">
            <a:extLst>
              <a:ext uri="{FF2B5EF4-FFF2-40B4-BE49-F238E27FC236}">
                <a16:creationId xmlns:a16="http://schemas.microsoft.com/office/drawing/2014/main" id="{CC873408-9822-43E8-A36B-5FACDA8B4822}"/>
              </a:ext>
            </a:extLst>
          </p:cNvPr>
          <p:cNvSpPr txBox="1"/>
          <p:nvPr/>
        </p:nvSpPr>
        <p:spPr>
          <a:xfrm>
            <a:off x="6545003" y="3933824"/>
            <a:ext cx="5184775" cy="1908215"/>
          </a:xfrm>
          <a:prstGeom prst="rect">
            <a:avLst/>
          </a:prstGeom>
          <a:noFill/>
        </p:spPr>
        <p:txBody>
          <a:bodyPr wrap="square" rtlCol="0">
            <a:spAutoFit/>
          </a:bodyPr>
          <a:lstStyle/>
          <a:p>
            <a:pPr>
              <a:spcAft>
                <a:spcPts val="600"/>
              </a:spcAft>
            </a:pPr>
            <a:r>
              <a:rPr lang="en-GB" dirty="0"/>
              <a:t>You might just notice this poem is in Scots. It’s one of my favourites- can you work out what Hugh is saying about our Solar system? How many words do you understand? Did you need the mini glossary?</a:t>
            </a:r>
          </a:p>
          <a:p>
            <a:pPr>
              <a:spcAft>
                <a:spcPts val="600"/>
              </a:spcAft>
            </a:pPr>
            <a:endParaRPr lang="en-GB" dirty="0"/>
          </a:p>
          <a:p>
            <a:pPr>
              <a:spcAft>
                <a:spcPts val="600"/>
              </a:spcAft>
            </a:pPr>
            <a:r>
              <a:rPr lang="en-GB" dirty="0">
                <a:hlinkClick r:id="rId3"/>
              </a:rPr>
              <a:t>Here is a link to a Scots dictionary for help</a:t>
            </a:r>
            <a:endParaRPr lang="en-GB" dirty="0"/>
          </a:p>
        </p:txBody>
      </p:sp>
    </p:spTree>
    <p:extLst>
      <p:ext uri="{BB962C8B-B14F-4D97-AF65-F5344CB8AC3E}">
        <p14:creationId xmlns:p14="http://schemas.microsoft.com/office/powerpoint/2010/main" val="420711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32A07D-C646-4CC0-BA93-76707E70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E0B0F00C-C834-45E4-9E78-513A43580449}"/>
              </a:ext>
            </a:extLst>
          </p:cNvPr>
          <p:cNvPicPr>
            <a:picLocks noChangeAspect="1"/>
          </p:cNvPicPr>
          <p:nvPr/>
        </p:nvPicPr>
        <p:blipFill rotWithShape="1">
          <a:blip r:embed="rId3"/>
          <a:srcRect t="18908" r="4030" b="16722"/>
          <a:stretch/>
        </p:blipFill>
        <p:spPr>
          <a:xfrm>
            <a:off x="-1" y="10"/>
            <a:ext cx="7233921" cy="685799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733F072-6982-4BB2-952A-58E9EED4CA97}"/>
              </a:ext>
            </a:extLst>
          </p:cNvPr>
          <p:cNvPicPr>
            <a:picLocks noChangeAspect="1"/>
          </p:cNvPicPr>
          <p:nvPr/>
        </p:nvPicPr>
        <p:blipFill>
          <a:blip r:embed="rId4">
            <a:clrChange>
              <a:clrFrom>
                <a:srgbClr val="F6F6F6"/>
              </a:clrFrom>
              <a:clrTo>
                <a:srgbClr val="F6F6F6">
                  <a:alpha val="0"/>
                </a:srgbClr>
              </a:clrTo>
            </a:clrChange>
            <a:duotone>
              <a:prstClr val="black"/>
              <a:srgbClr val="00B050">
                <a:tint val="45000"/>
                <a:satMod val="400000"/>
              </a:srgbClr>
            </a:duotone>
          </a:blip>
          <a:stretch>
            <a:fillRect/>
          </a:stretch>
        </p:blipFill>
        <p:spPr>
          <a:xfrm>
            <a:off x="7429500" y="2166620"/>
            <a:ext cx="4762500" cy="2667000"/>
          </a:xfrm>
          <a:prstGeom prst="rect">
            <a:avLst/>
          </a:prstGeom>
        </p:spPr>
      </p:pic>
    </p:spTree>
    <p:extLst>
      <p:ext uri="{BB962C8B-B14F-4D97-AF65-F5344CB8AC3E}">
        <p14:creationId xmlns:p14="http://schemas.microsoft.com/office/powerpoint/2010/main" val="188249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A1690D-2BD5-425C-BD9A-DDF97CF4586C}"/>
              </a:ext>
            </a:extLst>
          </p:cNvPr>
          <p:cNvPicPr>
            <a:picLocks noChangeAspect="1"/>
          </p:cNvPicPr>
          <p:nvPr/>
        </p:nvPicPr>
        <p:blipFill>
          <a:blip r:embed="rId4">
            <a:clrChange>
              <a:clrFrom>
                <a:srgbClr val="050B0D"/>
              </a:clrFrom>
              <a:clrTo>
                <a:srgbClr val="050B0D">
                  <a:alpha val="0"/>
                </a:srgbClr>
              </a:clrTo>
            </a:clrChange>
          </a:blip>
          <a:stretch>
            <a:fillRect/>
          </a:stretch>
        </p:blipFill>
        <p:spPr>
          <a:xfrm>
            <a:off x="0" y="1"/>
            <a:ext cx="12192000" cy="6791324"/>
          </a:xfrm>
          <a:prstGeom prst="rect">
            <a:avLst/>
          </a:prstGeom>
        </p:spPr>
      </p:pic>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5561995" y="0"/>
            <a:ext cx="10353762" cy="1257300"/>
          </a:xfrm>
        </p:spPr>
        <p:txBody>
          <a:bodyPr>
            <a:normAutofit/>
          </a:bodyPr>
          <a:lstStyle/>
          <a:p>
            <a:r>
              <a:rPr lang="en-US" dirty="0"/>
              <a:t>Fiction</a:t>
            </a:r>
          </a:p>
        </p:txBody>
      </p:sp>
    </p:spTree>
    <p:extLst>
      <p:ext uri="{BB962C8B-B14F-4D97-AF65-F5344CB8AC3E}">
        <p14:creationId xmlns:p14="http://schemas.microsoft.com/office/powerpoint/2010/main" val="651443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6D7A20-C587-4F59-8790-F4405932F0E8}"/>
              </a:ext>
            </a:extLst>
          </p:cNvPr>
          <p:cNvSpPr>
            <a:spLocks noGrp="1"/>
          </p:cNvSpPr>
          <p:nvPr>
            <p:ph type="title"/>
          </p:nvPr>
        </p:nvSpPr>
        <p:spPr>
          <a:xfrm>
            <a:off x="913795" y="609599"/>
            <a:ext cx="5978072" cy="1481150"/>
          </a:xfrm>
        </p:spPr>
        <p:txBody>
          <a:bodyPr>
            <a:normAutofit/>
          </a:bodyPr>
          <a:lstStyle/>
          <a:p>
            <a:r>
              <a:rPr lang="en-GB" dirty="0"/>
              <a:t>Did you know?</a:t>
            </a:r>
          </a:p>
        </p:txBody>
      </p:sp>
      <p:sp>
        <p:nvSpPr>
          <p:cNvPr id="3" name="Content Placeholder 2">
            <a:extLst>
              <a:ext uri="{FF2B5EF4-FFF2-40B4-BE49-F238E27FC236}">
                <a16:creationId xmlns:a16="http://schemas.microsoft.com/office/drawing/2014/main" id="{2DAC0856-D766-458D-9418-214454CA9319}"/>
              </a:ext>
            </a:extLst>
          </p:cNvPr>
          <p:cNvSpPr>
            <a:spLocks noGrp="1"/>
          </p:cNvSpPr>
          <p:nvPr>
            <p:ph idx="1"/>
          </p:nvPr>
        </p:nvSpPr>
        <p:spPr>
          <a:xfrm>
            <a:off x="913795" y="2279176"/>
            <a:ext cx="5978072" cy="3415672"/>
          </a:xfrm>
        </p:spPr>
        <p:txBody>
          <a:bodyPr anchor="ctr">
            <a:normAutofit/>
          </a:bodyPr>
          <a:lstStyle/>
          <a:p>
            <a:pPr marL="36900" indent="0">
              <a:buNone/>
            </a:pPr>
            <a:r>
              <a:rPr lang="en-GB" dirty="0"/>
              <a:t>One of the very first movies to be made included a moon landing – well sort of.</a:t>
            </a:r>
          </a:p>
          <a:p>
            <a:pPr marL="36900" indent="0">
              <a:buNone/>
            </a:pPr>
            <a:endParaRPr lang="en-GB" dirty="0"/>
          </a:p>
          <a:p>
            <a:pPr marL="36900" indent="0">
              <a:buNone/>
            </a:pPr>
            <a:r>
              <a:rPr lang="en-GB" dirty="0">
                <a:hlinkClick r:id="rId3"/>
              </a:rPr>
              <a:t>A Trip to the Moon </a:t>
            </a:r>
            <a:endParaRPr lang="en-GB" dirty="0"/>
          </a:p>
        </p:txBody>
      </p:sp>
      <p:pic>
        <p:nvPicPr>
          <p:cNvPr id="4" name="Picture 3">
            <a:extLst>
              <a:ext uri="{FF2B5EF4-FFF2-40B4-BE49-F238E27FC236}">
                <a16:creationId xmlns:a16="http://schemas.microsoft.com/office/drawing/2014/main" id="{A6C5EF84-C747-4EE7-BE52-244EB9970248}"/>
              </a:ext>
            </a:extLst>
          </p:cNvPr>
          <p:cNvPicPr>
            <a:picLocks noChangeAspect="1"/>
          </p:cNvPicPr>
          <p:nvPr/>
        </p:nvPicPr>
        <p:blipFill rotWithShape="1">
          <a:blip r:embed="rId4"/>
          <a:srcRect l="6729" r="4684"/>
          <a:stretch/>
        </p:blipFill>
        <p:spPr>
          <a:xfrm>
            <a:off x="7620351" y="10"/>
            <a:ext cx="4571649" cy="6857990"/>
          </a:xfrm>
          <a:prstGeom prst="rect">
            <a:avLst/>
          </a:prstGeom>
        </p:spPr>
      </p:pic>
      <p:pic>
        <p:nvPicPr>
          <p:cNvPr id="11" name="Picture 10">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14762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6D4254-D9DA-48D0-B88F-B88CC0403E84}"/>
              </a:ext>
            </a:extLst>
          </p:cNvPr>
          <p:cNvPicPr>
            <a:picLocks noChangeAspect="1"/>
          </p:cNvPicPr>
          <p:nvPr/>
        </p:nvPicPr>
        <p:blipFill>
          <a:blip r:embed="rId2"/>
          <a:stretch>
            <a:fillRect/>
          </a:stretch>
        </p:blipFill>
        <p:spPr>
          <a:xfrm>
            <a:off x="590549" y="1028700"/>
            <a:ext cx="3171825" cy="5017250"/>
          </a:xfrm>
          <a:prstGeom prst="rect">
            <a:avLst/>
          </a:prstGeom>
        </p:spPr>
      </p:pic>
      <p:sp>
        <p:nvSpPr>
          <p:cNvPr id="7" name="TextBox 6">
            <a:extLst>
              <a:ext uri="{FF2B5EF4-FFF2-40B4-BE49-F238E27FC236}">
                <a16:creationId xmlns:a16="http://schemas.microsoft.com/office/drawing/2014/main" id="{D3BFADD2-AC49-4D5C-A063-F3CE609FEE38}"/>
              </a:ext>
            </a:extLst>
          </p:cNvPr>
          <p:cNvSpPr txBox="1"/>
          <p:nvPr/>
        </p:nvSpPr>
        <p:spPr>
          <a:xfrm>
            <a:off x="5524500" y="1457325"/>
            <a:ext cx="4572000" cy="3139321"/>
          </a:xfrm>
          <a:prstGeom prst="rect">
            <a:avLst/>
          </a:prstGeom>
          <a:noFill/>
        </p:spPr>
        <p:txBody>
          <a:bodyPr wrap="square" rtlCol="0">
            <a:spAutoFit/>
          </a:bodyPr>
          <a:lstStyle/>
          <a:p>
            <a:r>
              <a:rPr lang="en-GB" dirty="0"/>
              <a:t>An interesting take on the moon landings based on a book of the same name about Neil Armstrong. It’s a long film and sometimes seems more like a documentary. It really gets into the mindset of one of the world’s most famous men. It was not a big hit at the box office but it’s a super film – I suggest if you plan to watch it – split it into a few parts rather than watching it in one sitting. </a:t>
            </a:r>
          </a:p>
          <a:p>
            <a:endParaRPr lang="en-GB" dirty="0"/>
          </a:p>
          <a:p>
            <a:r>
              <a:rPr lang="en-GB" dirty="0">
                <a:hlinkClick r:id="rId3"/>
              </a:rPr>
              <a:t>Take a test fight here</a:t>
            </a:r>
            <a:endParaRPr lang="en-GB" dirty="0"/>
          </a:p>
        </p:txBody>
      </p:sp>
    </p:spTree>
    <p:extLst>
      <p:ext uri="{BB962C8B-B14F-4D97-AF65-F5344CB8AC3E}">
        <p14:creationId xmlns:p14="http://schemas.microsoft.com/office/powerpoint/2010/main" val="341423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82E505-31A3-417D-8E03-93BCEF831280}"/>
              </a:ext>
            </a:extLst>
          </p:cNvPr>
          <p:cNvPicPr>
            <a:picLocks noChangeAspect="1"/>
          </p:cNvPicPr>
          <p:nvPr/>
        </p:nvPicPr>
        <p:blipFill>
          <a:blip r:embed="rId2"/>
          <a:stretch>
            <a:fillRect/>
          </a:stretch>
        </p:blipFill>
        <p:spPr>
          <a:xfrm>
            <a:off x="7658100" y="828675"/>
            <a:ext cx="3467100" cy="5200650"/>
          </a:xfrm>
          <a:prstGeom prst="rect">
            <a:avLst/>
          </a:prstGeom>
        </p:spPr>
      </p:pic>
      <p:sp>
        <p:nvSpPr>
          <p:cNvPr id="5" name="TextBox 4">
            <a:extLst>
              <a:ext uri="{FF2B5EF4-FFF2-40B4-BE49-F238E27FC236}">
                <a16:creationId xmlns:a16="http://schemas.microsoft.com/office/drawing/2014/main" id="{48C284AF-B0FB-4CD3-8E0A-1AC85D5F8735}"/>
              </a:ext>
            </a:extLst>
          </p:cNvPr>
          <p:cNvSpPr txBox="1"/>
          <p:nvPr/>
        </p:nvSpPr>
        <p:spPr>
          <a:xfrm>
            <a:off x="866775" y="1859339"/>
            <a:ext cx="5038725" cy="3139321"/>
          </a:xfrm>
          <a:prstGeom prst="rect">
            <a:avLst/>
          </a:prstGeom>
          <a:noFill/>
        </p:spPr>
        <p:txBody>
          <a:bodyPr wrap="square" rtlCol="0">
            <a:spAutoFit/>
          </a:bodyPr>
          <a:lstStyle/>
          <a:p>
            <a:r>
              <a:rPr lang="en-GB" dirty="0"/>
              <a:t>Arguably one of the best space movies of all time. You should recognise most of the actors especially the lead played by Tom Hanks. It’s another long film  (they don’t seem to make short films about the space race; The Right Stuff for example is 3 hours and 13 minutes long!) but totally worth it. Even though we all know what is going to happen this movie keeps you on the edge of your seat willing the astronauts well.</a:t>
            </a:r>
          </a:p>
          <a:p>
            <a:r>
              <a:rPr lang="en-GB" dirty="0">
                <a:hlinkClick r:id="rId3"/>
              </a:rPr>
              <a:t>Houston we have a problem</a:t>
            </a:r>
            <a:endParaRPr lang="en-GB" dirty="0"/>
          </a:p>
          <a:p>
            <a:endParaRPr lang="en-GB" dirty="0"/>
          </a:p>
        </p:txBody>
      </p:sp>
    </p:spTree>
    <p:extLst>
      <p:ext uri="{BB962C8B-B14F-4D97-AF65-F5344CB8AC3E}">
        <p14:creationId xmlns:p14="http://schemas.microsoft.com/office/powerpoint/2010/main" val="20491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2A9F29-D8D6-4964-8B85-9CB2BB5A595A}"/>
              </a:ext>
            </a:extLst>
          </p:cNvPr>
          <p:cNvSpPr txBox="1"/>
          <p:nvPr/>
        </p:nvSpPr>
        <p:spPr>
          <a:xfrm>
            <a:off x="5369441" y="1233378"/>
            <a:ext cx="5441285" cy="2364964"/>
          </a:xfrm>
          <a:prstGeom prst="rect">
            <a:avLst/>
          </a:prstGeom>
        </p:spPr>
        <p:txBody>
          <a:bodyPr vert="horz" lIns="91440" tIns="45720" rIns="91440" bIns="45720" rtlCol="0" anchor="b">
            <a:normAutofit fontScale="92500"/>
          </a:bodyPr>
          <a:lstStyle/>
          <a:p>
            <a:pPr algn="ctr" defTabSz="457200">
              <a:lnSpc>
                <a:spcPct val="90000"/>
              </a:lnSpc>
              <a:spcBef>
                <a:spcPct val="0"/>
              </a:spcBef>
              <a:spcAft>
                <a:spcPts val="600"/>
              </a:spcAft>
            </a:pPr>
            <a:r>
              <a:rPr lang="en-US" sz="3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Can I really include this one? </a:t>
            </a:r>
          </a:p>
          <a:p>
            <a:pPr algn="ctr" defTabSz="457200">
              <a:lnSpc>
                <a:spcPct val="90000"/>
              </a:lnSpc>
              <a:spcBef>
                <a:spcPct val="0"/>
              </a:spcBef>
              <a:spcAft>
                <a:spcPts val="600"/>
              </a:spcAft>
            </a:pPr>
            <a:r>
              <a:rPr lang="en-US" sz="3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What is the moon really made out of?</a:t>
            </a:r>
          </a:p>
          <a:p>
            <a:pPr algn="ctr" defTabSz="457200">
              <a:lnSpc>
                <a:spcPct val="90000"/>
              </a:lnSpc>
              <a:spcBef>
                <a:spcPct val="0"/>
              </a:spcBef>
              <a:spcAft>
                <a:spcPts val="600"/>
              </a:spcAft>
            </a:pPr>
            <a:r>
              <a:rPr lang="en-US" sz="3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Click the cheese to find out!</a:t>
            </a:r>
          </a:p>
        </p:txBody>
      </p:sp>
      <p:pic>
        <p:nvPicPr>
          <p:cNvPr id="11" name="Picture 10">
            <a:extLst>
              <a:ext uri="{FF2B5EF4-FFF2-40B4-BE49-F238E27FC236}">
                <a16:creationId xmlns:a16="http://schemas.microsoft.com/office/drawing/2014/main" id="{921F6D7D-004A-4CAE-B291-06EF058C4A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1CF3DDF3-C241-48AA-AB54-768F2CDDEB5A}"/>
              </a:ext>
            </a:extLst>
          </p:cNvPr>
          <p:cNvPicPr>
            <a:picLocks noChangeAspect="1"/>
          </p:cNvPicPr>
          <p:nvPr/>
        </p:nvPicPr>
        <p:blipFill rotWithShape="1">
          <a:blip r:embed="rId4"/>
          <a:srcRect b="3775"/>
          <a:stretch/>
        </p:blipFill>
        <p:spPr>
          <a:xfrm>
            <a:off x="643339" y="643464"/>
            <a:ext cx="3551912" cy="5120304"/>
          </a:xfrm>
          <a:prstGeom prst="rect">
            <a:avLst/>
          </a:prstGeom>
        </p:spPr>
      </p:pic>
      <p:pic>
        <p:nvPicPr>
          <p:cNvPr id="8" name="Graphic 7" descr="Cheese with solid fill">
            <a:hlinkClick r:id="rId5"/>
            <a:extLst>
              <a:ext uri="{FF2B5EF4-FFF2-40B4-BE49-F238E27FC236}">
                <a16:creationId xmlns:a16="http://schemas.microsoft.com/office/drawing/2014/main" id="{146FEE8C-CCEC-4A69-8BD0-1F23D7C95F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79284" y="3980053"/>
            <a:ext cx="2526665" cy="2526665"/>
          </a:xfrm>
          <a:prstGeom prst="rect">
            <a:avLst/>
          </a:prstGeom>
        </p:spPr>
      </p:pic>
    </p:spTree>
    <p:extLst>
      <p:ext uri="{BB962C8B-B14F-4D97-AF65-F5344CB8AC3E}">
        <p14:creationId xmlns:p14="http://schemas.microsoft.com/office/powerpoint/2010/main" val="351342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98761467-7640-47B1-90D4-04ADAD632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738B1503-6FE9-46B4-9354-E943D91B1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2CEB4-2E67-420C-BECF-96026196C90D}"/>
              </a:ext>
            </a:extLst>
          </p:cNvPr>
          <p:cNvSpPr>
            <a:spLocks noGrp="1"/>
          </p:cNvSpPr>
          <p:nvPr>
            <p:ph type="title"/>
          </p:nvPr>
        </p:nvSpPr>
        <p:spPr>
          <a:xfrm>
            <a:off x="913795" y="965196"/>
            <a:ext cx="6197686" cy="1371604"/>
          </a:xfrm>
        </p:spPr>
        <p:txBody>
          <a:bodyPr>
            <a:normAutofit/>
          </a:bodyPr>
          <a:lstStyle/>
          <a:p>
            <a:pPr algn="l"/>
            <a:r>
              <a:rPr lang="en-GB"/>
              <a:t>Let me know</a:t>
            </a:r>
          </a:p>
        </p:txBody>
      </p:sp>
      <p:sp>
        <p:nvSpPr>
          <p:cNvPr id="3" name="Content Placeholder 2">
            <a:extLst>
              <a:ext uri="{FF2B5EF4-FFF2-40B4-BE49-F238E27FC236}">
                <a16:creationId xmlns:a16="http://schemas.microsoft.com/office/drawing/2014/main" id="{CA133354-8CD8-4E19-8747-2BAA830ACD2D}"/>
              </a:ext>
            </a:extLst>
          </p:cNvPr>
          <p:cNvSpPr>
            <a:spLocks noGrp="1"/>
          </p:cNvSpPr>
          <p:nvPr>
            <p:ph idx="1"/>
          </p:nvPr>
        </p:nvSpPr>
        <p:spPr>
          <a:xfrm>
            <a:off x="913795" y="2617694"/>
            <a:ext cx="6197686" cy="3173505"/>
          </a:xfrm>
        </p:spPr>
        <p:txBody>
          <a:bodyPr>
            <a:normAutofit/>
          </a:bodyPr>
          <a:lstStyle/>
          <a:p>
            <a:pPr marL="36900" indent="0">
              <a:lnSpc>
                <a:spcPct val="100000"/>
              </a:lnSpc>
              <a:buNone/>
            </a:pPr>
            <a:r>
              <a:rPr lang="en-GB" sz="2100" dirty="0"/>
              <a:t>Do you know of ay other great books or movies or poems that would help with this topic? </a:t>
            </a:r>
          </a:p>
          <a:p>
            <a:pPr marL="36900" indent="0">
              <a:lnSpc>
                <a:spcPct val="100000"/>
              </a:lnSpc>
              <a:buNone/>
            </a:pPr>
            <a:endParaRPr lang="en-GB" sz="2100" dirty="0"/>
          </a:p>
          <a:p>
            <a:pPr marL="36900" indent="0">
              <a:lnSpc>
                <a:spcPct val="100000"/>
              </a:lnSpc>
              <a:buNone/>
            </a:pPr>
            <a:r>
              <a:rPr lang="en-GB" sz="2100" dirty="0"/>
              <a:t>Just get in </a:t>
            </a:r>
            <a:r>
              <a:rPr lang="en-GB" sz="2100" dirty="0">
                <a:hlinkClick r:id="rId3"/>
              </a:rPr>
              <a:t>touch</a:t>
            </a:r>
            <a:r>
              <a:rPr lang="en-GB" sz="2100" dirty="0"/>
              <a:t> and I can add them in.</a:t>
            </a:r>
          </a:p>
          <a:p>
            <a:pPr marL="36900" indent="0">
              <a:lnSpc>
                <a:spcPct val="100000"/>
              </a:lnSpc>
              <a:buNone/>
            </a:pPr>
            <a:endParaRPr lang="en-GB" sz="2100" dirty="0"/>
          </a:p>
          <a:p>
            <a:pPr marL="36900" indent="0">
              <a:lnSpc>
                <a:spcPct val="100000"/>
              </a:lnSpc>
              <a:buNone/>
            </a:pPr>
            <a:r>
              <a:rPr lang="en-GB" sz="2100" dirty="0"/>
              <a:t>Take care and hope to see you soon.</a:t>
            </a:r>
          </a:p>
          <a:p>
            <a:pPr marL="36900" indent="0">
              <a:lnSpc>
                <a:spcPct val="100000"/>
              </a:lnSpc>
              <a:buNone/>
            </a:pPr>
            <a:r>
              <a:rPr lang="en-GB" sz="2100" dirty="0"/>
              <a:t>Mrs. Baird</a:t>
            </a:r>
          </a:p>
        </p:txBody>
      </p:sp>
      <p:pic>
        <p:nvPicPr>
          <p:cNvPr id="5" name="Picture 4">
            <a:extLst>
              <a:ext uri="{FF2B5EF4-FFF2-40B4-BE49-F238E27FC236}">
                <a16:creationId xmlns:a16="http://schemas.microsoft.com/office/drawing/2014/main" id="{9588B880-8180-4203-A467-6F159F00853D}"/>
              </a:ext>
            </a:extLst>
          </p:cNvPr>
          <p:cNvPicPr>
            <a:picLocks noChangeAspect="1"/>
          </p:cNvPicPr>
          <p:nvPr/>
        </p:nvPicPr>
        <p:blipFill>
          <a:blip r:embed="rId4"/>
          <a:stretch>
            <a:fillRect/>
          </a:stretch>
        </p:blipFill>
        <p:spPr>
          <a:xfrm>
            <a:off x="8922380" y="2170143"/>
            <a:ext cx="2517715" cy="2517715"/>
          </a:xfrm>
          <a:prstGeom prst="rect">
            <a:avLst/>
          </a:prstGeom>
        </p:spPr>
      </p:pic>
    </p:spTree>
    <p:extLst>
      <p:ext uri="{BB962C8B-B14F-4D97-AF65-F5344CB8AC3E}">
        <p14:creationId xmlns:p14="http://schemas.microsoft.com/office/powerpoint/2010/main" val="144635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5D5A165-2C72-4445-9B83-DE54BFF347B2}"/>
              </a:ext>
            </a:extLst>
          </p:cNvPr>
          <p:cNvPicPr>
            <a:picLocks noChangeAspect="1"/>
          </p:cNvPicPr>
          <p:nvPr/>
        </p:nvPicPr>
        <p:blipFill>
          <a:blip r:embed="rId2"/>
          <a:stretch>
            <a:fillRect/>
          </a:stretch>
        </p:blipFill>
        <p:spPr>
          <a:xfrm>
            <a:off x="542925" y="556950"/>
            <a:ext cx="3543300" cy="5545265"/>
          </a:xfrm>
          <a:prstGeom prst="rect">
            <a:avLst/>
          </a:prstGeom>
        </p:spPr>
      </p:pic>
      <p:sp>
        <p:nvSpPr>
          <p:cNvPr id="7" name="TextBox 6">
            <a:extLst>
              <a:ext uri="{FF2B5EF4-FFF2-40B4-BE49-F238E27FC236}">
                <a16:creationId xmlns:a16="http://schemas.microsoft.com/office/drawing/2014/main" id="{8CE369C0-17A7-4A39-AF34-088BE69F7664}"/>
              </a:ext>
            </a:extLst>
          </p:cNvPr>
          <p:cNvSpPr txBox="1"/>
          <p:nvPr/>
        </p:nvSpPr>
        <p:spPr>
          <a:xfrm>
            <a:off x="4505325" y="913537"/>
            <a:ext cx="7048500" cy="4832092"/>
          </a:xfrm>
          <a:prstGeom prst="rect">
            <a:avLst/>
          </a:prstGeom>
          <a:noFill/>
        </p:spPr>
        <p:txBody>
          <a:bodyPr wrap="square">
            <a:spAutoFit/>
          </a:bodyPr>
          <a:lstStyle/>
          <a:p>
            <a:r>
              <a:rPr lang="en-GB" sz="2800" b="1" dirty="0"/>
              <a:t>Three teenagers are going on the trip of a lifetime. Only one is coming back. It's been more than forty years since NASA sent the first men to the moon, and to grab some much-needed funding and attention, they decide to launch an historic international lottery in which three lucky teenagers can win a week-long trip to moon base DARLAH 2</a:t>
            </a:r>
          </a:p>
          <a:p>
            <a:endParaRPr lang="en-GB" sz="2800" b="1" dirty="0"/>
          </a:p>
          <a:p>
            <a:r>
              <a:rPr lang="en-GB" sz="2800" b="1" dirty="0"/>
              <a:t>Watch an interview with the author </a:t>
            </a:r>
            <a:r>
              <a:rPr lang="en-GB" sz="2800" b="1" dirty="0">
                <a:hlinkClick r:id="rId3"/>
              </a:rPr>
              <a:t>here</a:t>
            </a:r>
            <a:endParaRPr lang="en-GB" sz="2800" b="1" dirty="0"/>
          </a:p>
        </p:txBody>
      </p:sp>
    </p:spTree>
    <p:extLst>
      <p:ext uri="{BB962C8B-B14F-4D97-AF65-F5344CB8AC3E}">
        <p14:creationId xmlns:p14="http://schemas.microsoft.com/office/powerpoint/2010/main" val="58465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851ACAC-41EB-4AB2-9665-DC2C1B491E43}"/>
              </a:ext>
            </a:extLst>
          </p:cNvPr>
          <p:cNvPicPr>
            <a:picLocks noChangeAspect="1"/>
          </p:cNvPicPr>
          <p:nvPr/>
        </p:nvPicPr>
        <p:blipFill>
          <a:blip r:embed="rId2"/>
          <a:stretch>
            <a:fillRect/>
          </a:stretch>
        </p:blipFill>
        <p:spPr>
          <a:xfrm>
            <a:off x="7839075" y="516255"/>
            <a:ext cx="3581400" cy="5497449"/>
          </a:xfrm>
          <a:prstGeom prst="rect">
            <a:avLst/>
          </a:prstGeom>
        </p:spPr>
      </p:pic>
      <p:sp>
        <p:nvSpPr>
          <p:cNvPr id="7" name="TextBox 6">
            <a:extLst>
              <a:ext uri="{FF2B5EF4-FFF2-40B4-BE49-F238E27FC236}">
                <a16:creationId xmlns:a16="http://schemas.microsoft.com/office/drawing/2014/main" id="{380B6EF6-06B7-4DCF-8EEF-AB812485F169}"/>
              </a:ext>
            </a:extLst>
          </p:cNvPr>
          <p:cNvSpPr txBox="1"/>
          <p:nvPr/>
        </p:nvSpPr>
        <p:spPr>
          <a:xfrm>
            <a:off x="276225" y="190411"/>
            <a:ext cx="7134225" cy="5693866"/>
          </a:xfrm>
          <a:prstGeom prst="rect">
            <a:avLst/>
          </a:prstGeom>
          <a:noFill/>
        </p:spPr>
        <p:txBody>
          <a:bodyPr wrap="square">
            <a:spAutoFit/>
          </a:bodyPr>
          <a:lstStyle/>
          <a:p>
            <a:r>
              <a:rPr lang="en-GB" sz="2800" dirty="0"/>
              <a:t>When his best friend Hector is suddenly taken away, Standish Treadwell realises that it is up to him, his grandfather and a small band of rebels to confront and defeat the ever-present oppressive forces of </a:t>
            </a:r>
            <a:r>
              <a:rPr lang="en-GB" sz="2800" dirty="0">
                <a:hlinkClick r:id="rId3"/>
              </a:rPr>
              <a:t>The Motherland. </a:t>
            </a:r>
            <a:endParaRPr lang="en-GB" sz="2800" dirty="0"/>
          </a:p>
          <a:p>
            <a:r>
              <a:rPr lang="en-GB" sz="2800" dirty="0"/>
              <a:t>A really interesting book that has more than a hint of Orwell plus a dose of conspiracy theory as well. Did you know that the author was expelled from school for being “thick” ( her words) and it was only till much later she was diagnosed with dyslexia.</a:t>
            </a:r>
          </a:p>
          <a:p>
            <a:endParaRPr lang="en-GB" sz="2800" dirty="0"/>
          </a:p>
          <a:p>
            <a:r>
              <a:rPr lang="en-GB" sz="2800" dirty="0">
                <a:hlinkClick r:id="rId4"/>
              </a:rPr>
              <a:t>Dyslexia, the moon and Sally</a:t>
            </a:r>
            <a:endParaRPr lang="en-GB" sz="2800" dirty="0"/>
          </a:p>
        </p:txBody>
      </p:sp>
    </p:spTree>
    <p:extLst>
      <p:ext uri="{BB962C8B-B14F-4D97-AF65-F5344CB8AC3E}">
        <p14:creationId xmlns:p14="http://schemas.microsoft.com/office/powerpoint/2010/main" val="145881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4C731-95AA-497E-8577-98681ADDCF02}"/>
              </a:ext>
            </a:extLst>
          </p:cNvPr>
          <p:cNvPicPr>
            <a:picLocks noChangeAspect="1"/>
          </p:cNvPicPr>
          <p:nvPr/>
        </p:nvPicPr>
        <p:blipFill>
          <a:blip r:embed="rId2"/>
          <a:stretch>
            <a:fillRect/>
          </a:stretch>
        </p:blipFill>
        <p:spPr>
          <a:xfrm>
            <a:off x="828675" y="997839"/>
            <a:ext cx="2983020" cy="4862322"/>
          </a:xfrm>
          <a:prstGeom prst="rect">
            <a:avLst/>
          </a:prstGeom>
        </p:spPr>
      </p:pic>
      <p:sp>
        <p:nvSpPr>
          <p:cNvPr id="7" name="TextBox 6">
            <a:extLst>
              <a:ext uri="{FF2B5EF4-FFF2-40B4-BE49-F238E27FC236}">
                <a16:creationId xmlns:a16="http://schemas.microsoft.com/office/drawing/2014/main" id="{580F1039-D5BC-41D0-8AFD-9DB75D9C9412}"/>
              </a:ext>
            </a:extLst>
          </p:cNvPr>
          <p:cNvSpPr txBox="1"/>
          <p:nvPr/>
        </p:nvSpPr>
        <p:spPr>
          <a:xfrm>
            <a:off x="4724400" y="1990636"/>
            <a:ext cx="6096000" cy="4031873"/>
          </a:xfrm>
          <a:prstGeom prst="rect">
            <a:avLst/>
          </a:prstGeom>
          <a:noFill/>
        </p:spPr>
        <p:txBody>
          <a:bodyPr wrap="square">
            <a:spAutoFit/>
          </a:bodyPr>
          <a:lstStyle/>
          <a:p>
            <a:r>
              <a:rPr lang="en-GB" sz="3200" dirty="0"/>
              <a:t>Super-sized Liam is the only 11 year old to ever ride the G-force defying Cosmic rollercoaster - or be offered the chance to ride a Porsche. Long-legged Liam makes a giant leap for boy-kind by competing with a group of adults for the chance to go into space- </a:t>
            </a:r>
            <a:r>
              <a:rPr lang="en-GB" sz="3200" dirty="0">
                <a:hlinkClick r:id="rId3"/>
              </a:rPr>
              <a:t>would you?</a:t>
            </a:r>
            <a:endParaRPr lang="en-GB" sz="3200" dirty="0"/>
          </a:p>
        </p:txBody>
      </p:sp>
    </p:spTree>
    <p:extLst>
      <p:ext uri="{BB962C8B-B14F-4D97-AF65-F5344CB8AC3E}">
        <p14:creationId xmlns:p14="http://schemas.microsoft.com/office/powerpoint/2010/main" val="18771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2BB09B05-7C30-482B-885F-5938F24911D7}"/>
              </a:ext>
            </a:extLst>
          </p:cNvPr>
          <p:cNvPicPr>
            <a:picLocks noChangeAspect="1"/>
          </p:cNvPicPr>
          <p:nvPr/>
        </p:nvPicPr>
        <p:blipFill>
          <a:blip r:embed="rId2"/>
          <a:stretch>
            <a:fillRect/>
          </a:stretch>
        </p:blipFill>
        <p:spPr>
          <a:xfrm>
            <a:off x="533399" y="620268"/>
            <a:ext cx="3762375" cy="5756434"/>
          </a:xfrm>
          <a:prstGeom prst="rect">
            <a:avLst/>
          </a:prstGeom>
        </p:spPr>
      </p:pic>
      <p:sp>
        <p:nvSpPr>
          <p:cNvPr id="7" name="TextBox 6">
            <a:extLst>
              <a:ext uri="{FF2B5EF4-FFF2-40B4-BE49-F238E27FC236}">
                <a16:creationId xmlns:a16="http://schemas.microsoft.com/office/drawing/2014/main" id="{4B172CF0-AC92-4E35-AF41-9B3D38951013}"/>
              </a:ext>
            </a:extLst>
          </p:cNvPr>
          <p:cNvSpPr txBox="1"/>
          <p:nvPr/>
        </p:nvSpPr>
        <p:spPr>
          <a:xfrm>
            <a:off x="5019675" y="843677"/>
            <a:ext cx="6096000" cy="5262979"/>
          </a:xfrm>
          <a:prstGeom prst="rect">
            <a:avLst/>
          </a:prstGeom>
          <a:noFill/>
        </p:spPr>
        <p:txBody>
          <a:bodyPr wrap="square">
            <a:spAutoFit/>
          </a:bodyPr>
          <a:lstStyle/>
          <a:p>
            <a:r>
              <a:rPr lang="en-GB" sz="2400" dirty="0"/>
              <a:t>It's 1969 and 11-year-old Scott is doing all the things that normal boys do - as well as flying planes with his Air Force flight instructor dad. But when Scott successfully crash lands a training plane, NASA come to call. They are conducting a secret space programme - a test flight before the first moon landing. And who better to pilot their craft than a young boy aviator? This is the story of the secret mission that landed an eleven-year-old boy and two chimps on the moon months before Neil Armstrong. It is one exciting adventure and the ride of a lifetime!</a:t>
            </a:r>
          </a:p>
          <a:p>
            <a:r>
              <a:rPr lang="en-GB" sz="2400" dirty="0"/>
              <a:t> </a:t>
            </a:r>
            <a:r>
              <a:rPr lang="en-GB" sz="2400" dirty="0">
                <a:hlinkClick r:id="rId3"/>
              </a:rPr>
              <a:t>Read on here…</a:t>
            </a:r>
            <a:endParaRPr lang="en-GB" sz="2400" dirty="0"/>
          </a:p>
        </p:txBody>
      </p:sp>
    </p:spTree>
    <p:extLst>
      <p:ext uri="{BB962C8B-B14F-4D97-AF65-F5344CB8AC3E}">
        <p14:creationId xmlns:p14="http://schemas.microsoft.com/office/powerpoint/2010/main" val="384343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CEFC7DC-D5B1-4FCE-BBB4-4F107B3F1698}"/>
              </a:ext>
            </a:extLst>
          </p:cNvPr>
          <p:cNvPicPr>
            <a:picLocks noChangeAspect="1"/>
          </p:cNvPicPr>
          <p:nvPr/>
        </p:nvPicPr>
        <p:blipFill>
          <a:blip r:embed="rId2"/>
          <a:stretch>
            <a:fillRect/>
          </a:stretch>
        </p:blipFill>
        <p:spPr>
          <a:xfrm>
            <a:off x="342899" y="406765"/>
            <a:ext cx="1609725" cy="2470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letter&#10;&#10;Description automatically generated">
            <a:extLst>
              <a:ext uri="{FF2B5EF4-FFF2-40B4-BE49-F238E27FC236}">
                <a16:creationId xmlns:a16="http://schemas.microsoft.com/office/drawing/2014/main" id="{FFC8A421-6840-4645-BA5D-1275DAF8C45E}"/>
              </a:ext>
            </a:extLst>
          </p:cNvPr>
          <p:cNvPicPr>
            <a:picLocks noChangeAspect="1"/>
          </p:cNvPicPr>
          <p:nvPr/>
        </p:nvPicPr>
        <p:blipFill>
          <a:blip r:embed="rId3"/>
          <a:stretch>
            <a:fillRect/>
          </a:stretch>
        </p:blipFill>
        <p:spPr>
          <a:xfrm>
            <a:off x="1644648" y="3339781"/>
            <a:ext cx="1435101" cy="2202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EF50F19-3D8D-4208-91AD-E8F7949E6A51}"/>
              </a:ext>
            </a:extLst>
          </p:cNvPr>
          <p:cNvPicPr>
            <a:picLocks noChangeAspect="1"/>
          </p:cNvPicPr>
          <p:nvPr/>
        </p:nvPicPr>
        <p:blipFill>
          <a:blip r:embed="rId4"/>
          <a:stretch>
            <a:fillRect/>
          </a:stretch>
        </p:blipFill>
        <p:spPr>
          <a:xfrm>
            <a:off x="5638800" y="1780891"/>
            <a:ext cx="1609724" cy="2301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icture containing text&#10;&#10;Description automatically generated">
            <a:extLst>
              <a:ext uri="{FF2B5EF4-FFF2-40B4-BE49-F238E27FC236}">
                <a16:creationId xmlns:a16="http://schemas.microsoft.com/office/drawing/2014/main" id="{12214E23-13EA-4028-9499-C77B64E3204C}"/>
              </a:ext>
            </a:extLst>
          </p:cNvPr>
          <p:cNvPicPr>
            <a:picLocks noChangeAspect="1"/>
          </p:cNvPicPr>
          <p:nvPr/>
        </p:nvPicPr>
        <p:blipFill>
          <a:blip r:embed="rId5"/>
          <a:stretch>
            <a:fillRect/>
          </a:stretch>
        </p:blipFill>
        <p:spPr>
          <a:xfrm>
            <a:off x="8442960" y="2964956"/>
            <a:ext cx="1172844" cy="1806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66AAC839-2D21-47AB-8FD3-C11374DE57F5}"/>
              </a:ext>
            </a:extLst>
          </p:cNvPr>
          <p:cNvPicPr>
            <a:picLocks noChangeAspect="1"/>
          </p:cNvPicPr>
          <p:nvPr/>
        </p:nvPicPr>
        <p:blipFill>
          <a:blip r:embed="rId6"/>
          <a:stretch>
            <a:fillRect/>
          </a:stretch>
        </p:blipFill>
        <p:spPr>
          <a:xfrm>
            <a:off x="7172960" y="393971"/>
            <a:ext cx="1158240" cy="178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E9D2A3D-645A-42AF-80AA-0A28A9291EB9}"/>
              </a:ext>
            </a:extLst>
          </p:cNvPr>
          <p:cNvPicPr>
            <a:picLocks noChangeAspect="1"/>
          </p:cNvPicPr>
          <p:nvPr/>
        </p:nvPicPr>
        <p:blipFill>
          <a:blip r:embed="rId7"/>
          <a:stretch>
            <a:fillRect/>
          </a:stretch>
        </p:blipFill>
        <p:spPr>
          <a:xfrm>
            <a:off x="8747760" y="552299"/>
            <a:ext cx="1452880" cy="2222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C7D3B2BE-29F1-4E7E-A575-B86393981B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0" y="2927648"/>
            <a:ext cx="1727200" cy="2615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Logo&#10;&#10;Description automatically generated">
            <a:extLst>
              <a:ext uri="{FF2B5EF4-FFF2-40B4-BE49-F238E27FC236}">
                <a16:creationId xmlns:a16="http://schemas.microsoft.com/office/drawing/2014/main" id="{5C7CF417-1DF5-424B-9A3E-33BFBF0B41E7}"/>
              </a:ext>
            </a:extLst>
          </p:cNvPr>
          <p:cNvPicPr>
            <a:picLocks noChangeAspect="1"/>
          </p:cNvPicPr>
          <p:nvPr/>
        </p:nvPicPr>
        <p:blipFill>
          <a:blip r:embed="rId9"/>
          <a:stretch>
            <a:fillRect/>
          </a:stretch>
        </p:blipFill>
        <p:spPr>
          <a:xfrm>
            <a:off x="3037205" y="545427"/>
            <a:ext cx="1609725" cy="2470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D8D9AB1F-696C-459E-807C-54AA93870A04}"/>
              </a:ext>
            </a:extLst>
          </p:cNvPr>
          <p:cNvPicPr>
            <a:picLocks noChangeAspect="1"/>
          </p:cNvPicPr>
          <p:nvPr/>
        </p:nvPicPr>
        <p:blipFill rotWithShape="1">
          <a:blip r:embed="rId10">
            <a:clrChange>
              <a:clrFrom>
                <a:srgbClr val="FFFFFF"/>
              </a:clrFrom>
              <a:clrTo>
                <a:srgbClr val="FFFFFF">
                  <a:alpha val="0"/>
                </a:srgbClr>
              </a:clrTo>
            </a:clrChange>
          </a:blip>
          <a:srcRect l="14667" t="29037" r="33104" b="16693"/>
          <a:stretch/>
        </p:blipFill>
        <p:spPr>
          <a:xfrm>
            <a:off x="3510916" y="4070803"/>
            <a:ext cx="4786946" cy="2797825"/>
          </a:xfrm>
          <a:prstGeom prst="rect">
            <a:avLst/>
          </a:prstGeom>
        </p:spPr>
      </p:pic>
    </p:spTree>
    <p:extLst>
      <p:ext uri="{BB962C8B-B14F-4D97-AF65-F5344CB8AC3E}">
        <p14:creationId xmlns:p14="http://schemas.microsoft.com/office/powerpoint/2010/main" val="37663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6CDA4A-6CAA-4FED-A424-FF9D363E93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52115-32BA-4EBE-ABBD-3ECE84C7C4A4}"/>
              </a:ext>
            </a:extLst>
          </p:cNvPr>
          <p:cNvSpPr>
            <a:spLocks noGrp="1"/>
          </p:cNvSpPr>
          <p:nvPr>
            <p:ph type="title"/>
          </p:nvPr>
        </p:nvSpPr>
        <p:spPr>
          <a:xfrm>
            <a:off x="1370693" y="4243997"/>
            <a:ext cx="9440034" cy="1059644"/>
          </a:xfrm>
        </p:spPr>
        <p:txBody>
          <a:bodyPr vert="horz" lIns="91440" tIns="45720" rIns="91440" bIns="45720" rtlCol="0" anchor="b">
            <a:normAutofit/>
          </a:bodyPr>
          <a:lstStyle/>
          <a:p>
            <a:r>
              <a:rPr lang="en-US" sz="4800"/>
              <a:t>Non-Fiction</a:t>
            </a:r>
          </a:p>
        </p:txBody>
      </p:sp>
      <p:pic>
        <p:nvPicPr>
          <p:cNvPr id="12" name="Picture 11">
            <a:extLst>
              <a:ext uri="{FF2B5EF4-FFF2-40B4-BE49-F238E27FC236}">
                <a16:creationId xmlns:a16="http://schemas.microsoft.com/office/drawing/2014/main" id="{9B0DB875-49E3-4B9D-8AAE-D81A127B66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982468" y="559759"/>
            <a:ext cx="6227064" cy="3419856"/>
          </a:xfrm>
          <a:prstGeom prst="rect">
            <a:avLst/>
          </a:prstGeom>
        </p:spPr>
      </p:pic>
      <p:pic>
        <p:nvPicPr>
          <p:cNvPr id="5" name="Picture 4" descr="A group of people in astronaut suits&#10;&#10;Description automatically generated with low confidence">
            <a:extLst>
              <a:ext uri="{FF2B5EF4-FFF2-40B4-BE49-F238E27FC236}">
                <a16:creationId xmlns:a16="http://schemas.microsoft.com/office/drawing/2014/main" id="{9163593D-DF80-4C90-9137-D94A73FC6498}"/>
              </a:ext>
            </a:extLst>
          </p:cNvPr>
          <p:cNvPicPr>
            <a:picLocks noChangeAspect="1"/>
          </p:cNvPicPr>
          <p:nvPr/>
        </p:nvPicPr>
        <p:blipFill rotWithShape="1">
          <a:blip r:embed="rId4"/>
          <a:srcRect t="4461" r="-3" b="28594"/>
          <a:stretch/>
        </p:blipFill>
        <p:spPr>
          <a:xfrm>
            <a:off x="3137916" y="715207"/>
            <a:ext cx="5916168" cy="3108960"/>
          </a:xfrm>
          <a:prstGeom prst="rect">
            <a:avLst/>
          </a:prstGeom>
        </p:spPr>
      </p:pic>
      <p:sp>
        <p:nvSpPr>
          <p:cNvPr id="9" name="TextBox 8">
            <a:extLst>
              <a:ext uri="{FF2B5EF4-FFF2-40B4-BE49-F238E27FC236}">
                <a16:creationId xmlns:a16="http://schemas.microsoft.com/office/drawing/2014/main" id="{A94CCC9E-02A5-42DD-AE4D-03FDFBB42A7B}"/>
              </a:ext>
            </a:extLst>
          </p:cNvPr>
          <p:cNvSpPr txBox="1"/>
          <p:nvPr/>
        </p:nvSpPr>
        <p:spPr>
          <a:xfrm>
            <a:off x="4867275" y="3763093"/>
            <a:ext cx="8815959" cy="276999"/>
          </a:xfrm>
          <a:prstGeom prst="rect">
            <a:avLst/>
          </a:prstGeom>
          <a:noFill/>
        </p:spPr>
        <p:txBody>
          <a:bodyPr wrap="square">
            <a:spAutoFit/>
          </a:bodyPr>
          <a:lstStyle/>
          <a:p>
            <a:r>
              <a:rPr lang="en-GB" sz="1200" dirty="0"/>
              <a:t>https://www.thoughtco.com/did-politics-fuel-the-space-race-3963848</a:t>
            </a:r>
          </a:p>
        </p:txBody>
      </p:sp>
    </p:spTree>
    <p:extLst>
      <p:ext uri="{BB962C8B-B14F-4D97-AF65-F5344CB8AC3E}">
        <p14:creationId xmlns:p14="http://schemas.microsoft.com/office/powerpoint/2010/main" val="4232926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DCD51DF-47F0-4E43-9A0F-6B18888E0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0"/>
            <a:ext cx="4901184" cy="4032504"/>
          </a:xfrm>
          <a:custGeom>
            <a:avLst/>
            <a:gdLst>
              <a:gd name="connsiteX0" fmla="*/ 0 w 4901184"/>
              <a:gd name="connsiteY0" fmla="*/ 0 h 4032504"/>
              <a:gd name="connsiteX1" fmla="*/ 4901184 w 4901184"/>
              <a:gd name="connsiteY1" fmla="*/ 0 h 4032504"/>
              <a:gd name="connsiteX2" fmla="*/ 4901184 w 4901184"/>
              <a:gd name="connsiteY2" fmla="*/ 3813911 h 4032504"/>
              <a:gd name="connsiteX3" fmla="*/ 4682591 w 4901184"/>
              <a:gd name="connsiteY3" fmla="*/ 4032504 h 4032504"/>
              <a:gd name="connsiteX4" fmla="*/ 218593 w 4901184"/>
              <a:gd name="connsiteY4" fmla="*/ 4032504 h 4032504"/>
              <a:gd name="connsiteX5" fmla="*/ 0 w 4901184"/>
              <a:gd name="connsiteY5" fmla="*/ 3813911 h 403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4032504">
                <a:moveTo>
                  <a:pt x="0" y="0"/>
                </a:moveTo>
                <a:lnTo>
                  <a:pt x="4901184" y="0"/>
                </a:lnTo>
                <a:lnTo>
                  <a:pt x="4901184" y="3813911"/>
                </a:lnTo>
                <a:cubicBezTo>
                  <a:pt x="4901184" y="3934637"/>
                  <a:pt x="4803317" y="4032504"/>
                  <a:pt x="4682591" y="4032504"/>
                </a:cubicBezTo>
                <a:lnTo>
                  <a:pt x="218593" y="4032504"/>
                </a:lnTo>
                <a:cubicBezTo>
                  <a:pt x="97867" y="4032504"/>
                  <a:pt x="0" y="3934637"/>
                  <a:pt x="0" y="381391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D2A823F-3501-42FE-AA79-81397A58E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090" y="-3"/>
            <a:ext cx="4572000" cy="3867912"/>
          </a:xfrm>
          <a:custGeom>
            <a:avLst/>
            <a:gdLst>
              <a:gd name="connsiteX0" fmla="*/ 0 w 4572000"/>
              <a:gd name="connsiteY0" fmla="*/ 0 h 3867912"/>
              <a:gd name="connsiteX1" fmla="*/ 4572000 w 4572000"/>
              <a:gd name="connsiteY1" fmla="*/ 0 h 3867912"/>
              <a:gd name="connsiteX2" fmla="*/ 4572000 w 4572000"/>
              <a:gd name="connsiteY2" fmla="*/ 3704966 h 3867912"/>
              <a:gd name="connsiteX3" fmla="*/ 4409054 w 4572000"/>
              <a:gd name="connsiteY3" fmla="*/ 3867912 h 3867912"/>
              <a:gd name="connsiteX4" fmla="*/ 162946 w 4572000"/>
              <a:gd name="connsiteY4" fmla="*/ 3867912 h 3867912"/>
              <a:gd name="connsiteX5" fmla="*/ 0 w 4572000"/>
              <a:gd name="connsiteY5" fmla="*/ 3704966 h 38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3867912">
                <a:moveTo>
                  <a:pt x="0" y="0"/>
                </a:moveTo>
                <a:lnTo>
                  <a:pt x="4572000" y="0"/>
                </a:lnTo>
                <a:lnTo>
                  <a:pt x="4572000" y="3704966"/>
                </a:lnTo>
                <a:cubicBezTo>
                  <a:pt x="4572000" y="3794959"/>
                  <a:pt x="4499047" y="3867912"/>
                  <a:pt x="4409054" y="3867912"/>
                </a:cubicBezTo>
                <a:lnTo>
                  <a:pt x="162946" y="3867912"/>
                </a:lnTo>
                <a:cubicBezTo>
                  <a:pt x="72953" y="3867912"/>
                  <a:pt x="0" y="3794959"/>
                  <a:pt x="0" y="370496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 ground, outdoor&#10;&#10;Description automatically generated">
            <a:extLst>
              <a:ext uri="{FF2B5EF4-FFF2-40B4-BE49-F238E27FC236}">
                <a16:creationId xmlns:a16="http://schemas.microsoft.com/office/drawing/2014/main" id="{1565BE1E-BA64-43C7-B6A6-935983E91561}"/>
              </a:ext>
            </a:extLst>
          </p:cNvPr>
          <p:cNvPicPr>
            <a:picLocks noChangeAspect="1"/>
          </p:cNvPicPr>
          <p:nvPr/>
        </p:nvPicPr>
        <p:blipFill>
          <a:blip r:embed="rId3"/>
          <a:stretch>
            <a:fillRect/>
          </a:stretch>
        </p:blipFill>
        <p:spPr>
          <a:xfrm>
            <a:off x="2022007" y="407585"/>
            <a:ext cx="2331386" cy="3135715"/>
          </a:xfrm>
          <a:prstGeom prst="rect">
            <a:avLst/>
          </a:prstGeom>
        </p:spPr>
      </p:pic>
      <p:sp>
        <p:nvSpPr>
          <p:cNvPr id="16" name="Freeform: Shape 15">
            <a:extLst>
              <a:ext uri="{FF2B5EF4-FFF2-40B4-BE49-F238E27FC236}">
                <a16:creationId xmlns:a16="http://schemas.microsoft.com/office/drawing/2014/main" id="{767CF198-49C5-4D2A-93C6-A7A4D04B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4241249"/>
            <a:ext cx="4901184" cy="2616751"/>
          </a:xfrm>
          <a:custGeom>
            <a:avLst/>
            <a:gdLst>
              <a:gd name="connsiteX0" fmla="*/ 218593 w 4901184"/>
              <a:gd name="connsiteY0" fmla="*/ 0 h 2616751"/>
              <a:gd name="connsiteX1" fmla="*/ 4682591 w 4901184"/>
              <a:gd name="connsiteY1" fmla="*/ 0 h 2616751"/>
              <a:gd name="connsiteX2" fmla="*/ 4901184 w 4901184"/>
              <a:gd name="connsiteY2" fmla="*/ 218593 h 2616751"/>
              <a:gd name="connsiteX3" fmla="*/ 4901184 w 4901184"/>
              <a:gd name="connsiteY3" fmla="*/ 2616751 h 2616751"/>
              <a:gd name="connsiteX4" fmla="*/ 0 w 4901184"/>
              <a:gd name="connsiteY4" fmla="*/ 2616751 h 2616751"/>
              <a:gd name="connsiteX5" fmla="*/ 0 w 4901184"/>
              <a:gd name="connsiteY5" fmla="*/ 218593 h 2616751"/>
              <a:gd name="connsiteX6" fmla="*/ 218593 w 4901184"/>
              <a:gd name="connsiteY6" fmla="*/ 0 h 261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2616751">
                <a:moveTo>
                  <a:pt x="218593" y="0"/>
                </a:moveTo>
                <a:lnTo>
                  <a:pt x="4682591" y="0"/>
                </a:lnTo>
                <a:cubicBezTo>
                  <a:pt x="4803317" y="0"/>
                  <a:pt x="4901184" y="97867"/>
                  <a:pt x="4901184" y="218593"/>
                </a:cubicBezTo>
                <a:lnTo>
                  <a:pt x="4901184" y="2616751"/>
                </a:lnTo>
                <a:lnTo>
                  <a:pt x="0" y="2616751"/>
                </a:lnTo>
                <a:lnTo>
                  <a:pt x="0" y="218593"/>
                </a:lnTo>
                <a:cubicBezTo>
                  <a:pt x="0" y="97867"/>
                  <a:pt x="97867" y="0"/>
                  <a:pt x="21859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D1EC289-2791-41B5-B240-03653B703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090" y="4405843"/>
            <a:ext cx="4572000" cy="2452159"/>
          </a:xfrm>
          <a:custGeom>
            <a:avLst/>
            <a:gdLst>
              <a:gd name="connsiteX0" fmla="*/ 162946 w 4572000"/>
              <a:gd name="connsiteY0" fmla="*/ 0 h 2452159"/>
              <a:gd name="connsiteX1" fmla="*/ 4409054 w 4572000"/>
              <a:gd name="connsiteY1" fmla="*/ 0 h 2452159"/>
              <a:gd name="connsiteX2" fmla="*/ 4572000 w 4572000"/>
              <a:gd name="connsiteY2" fmla="*/ 162946 h 2452159"/>
              <a:gd name="connsiteX3" fmla="*/ 4572000 w 4572000"/>
              <a:gd name="connsiteY3" fmla="*/ 2452159 h 2452159"/>
              <a:gd name="connsiteX4" fmla="*/ 0 w 4572000"/>
              <a:gd name="connsiteY4" fmla="*/ 2452159 h 2452159"/>
              <a:gd name="connsiteX5" fmla="*/ 0 w 4572000"/>
              <a:gd name="connsiteY5" fmla="*/ 162946 h 2452159"/>
              <a:gd name="connsiteX6" fmla="*/ 162946 w 4572000"/>
              <a:gd name="connsiteY6" fmla="*/ 0 h 245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2452159">
                <a:moveTo>
                  <a:pt x="162946" y="0"/>
                </a:moveTo>
                <a:lnTo>
                  <a:pt x="4409054" y="0"/>
                </a:lnTo>
                <a:cubicBezTo>
                  <a:pt x="4499047" y="0"/>
                  <a:pt x="4572000" y="72953"/>
                  <a:pt x="4572000" y="162946"/>
                </a:cubicBezTo>
                <a:lnTo>
                  <a:pt x="4572000" y="2452159"/>
                </a:lnTo>
                <a:lnTo>
                  <a:pt x="0" y="2452159"/>
                </a:lnTo>
                <a:lnTo>
                  <a:pt x="0" y="162946"/>
                </a:lnTo>
                <a:cubicBezTo>
                  <a:pt x="0" y="72953"/>
                  <a:pt x="72953" y="0"/>
                  <a:pt x="16294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091E2727-B78B-4C0F-AB79-39E70642ACF0}"/>
              </a:ext>
            </a:extLst>
          </p:cNvPr>
          <p:cNvPicPr>
            <a:picLocks noChangeAspect="1"/>
          </p:cNvPicPr>
          <p:nvPr/>
        </p:nvPicPr>
        <p:blipFill>
          <a:blip r:embed="rId4"/>
          <a:stretch>
            <a:fillRect/>
          </a:stretch>
        </p:blipFill>
        <p:spPr>
          <a:xfrm>
            <a:off x="2466889" y="4655820"/>
            <a:ext cx="1441621" cy="1866900"/>
          </a:xfrm>
          <a:prstGeom prst="rect">
            <a:avLst/>
          </a:prstGeom>
        </p:spPr>
      </p:pic>
      <p:sp>
        <p:nvSpPr>
          <p:cNvPr id="5" name="TextBox 4">
            <a:extLst>
              <a:ext uri="{FF2B5EF4-FFF2-40B4-BE49-F238E27FC236}">
                <a16:creationId xmlns:a16="http://schemas.microsoft.com/office/drawing/2014/main" id="{A0F8A969-6CC5-456A-A67C-22B09787CF94}"/>
              </a:ext>
            </a:extLst>
          </p:cNvPr>
          <p:cNvSpPr txBox="1"/>
          <p:nvPr/>
        </p:nvSpPr>
        <p:spPr>
          <a:xfrm>
            <a:off x="6594007" y="1926624"/>
            <a:ext cx="5063457" cy="2729196"/>
          </a:xfrm>
          <a:prstGeom prst="rect">
            <a:avLst/>
          </a:prstGeom>
        </p:spPr>
        <p:txBody>
          <a:bodyPr vert="horz" lIns="91440" tIns="45720" rIns="91440" bIns="45720" rtlCol="0" anchor="t">
            <a:normAutofit fontScale="92500" lnSpcReduction="10000"/>
          </a:bodyPr>
          <a:lstStyle/>
          <a:p>
            <a:pPr defTabSz="457200">
              <a:spcBef>
                <a:spcPct val="20000"/>
              </a:spcBef>
              <a:spcAft>
                <a:spcPts val="600"/>
              </a:spcAft>
              <a:buClr>
                <a:schemeClr val="tx2"/>
              </a:buClr>
              <a:buSzPct val="70000"/>
              <a:buFont typeface="Wingdings 2" charset="2"/>
            </a:pPr>
            <a:r>
              <a:rPr lang="en-US" sz="2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DK books are brilliant – that’s  fact! High quality images and well researched information and some of the best page layouts you will find in non fiction. </a:t>
            </a:r>
          </a:p>
          <a:p>
            <a:pPr defTabSz="457200">
              <a:spcBef>
                <a:spcPct val="20000"/>
              </a:spcBef>
              <a:spcAft>
                <a:spcPts val="600"/>
              </a:spcAft>
              <a:buClr>
                <a:schemeClr val="tx2"/>
              </a:buClr>
              <a:buSzPct val="70000"/>
              <a:buFont typeface="Wingdings 2" charset="2"/>
            </a:pPr>
            <a:r>
              <a:rPr lang="en-US" sz="2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Why not take a look at their web site for examples of what I am talking about? This edition on space exploration is one of the best (their dinosaurs one is great too).</a:t>
            </a:r>
          </a:p>
        </p:txBody>
      </p:sp>
    </p:spTree>
    <p:extLst>
      <p:ext uri="{BB962C8B-B14F-4D97-AF65-F5344CB8AC3E}">
        <p14:creationId xmlns:p14="http://schemas.microsoft.com/office/powerpoint/2010/main" val="257624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4</TotalTime>
  <Words>1282</Words>
  <Application>Microsoft Office PowerPoint</Application>
  <PresentationFormat>Widescreen</PresentationFormat>
  <Paragraphs>51</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Goudy Old Style</vt:lpstr>
      <vt:lpstr>Wingdings 2</vt:lpstr>
      <vt:lpstr>SlateVTI</vt:lpstr>
      <vt:lpstr>Space Exploration</vt:lpstr>
      <vt:lpstr>Fiction</vt:lpstr>
      <vt:lpstr>PowerPoint Presentation</vt:lpstr>
      <vt:lpstr>PowerPoint Presentation</vt:lpstr>
      <vt:lpstr>PowerPoint Presentation</vt:lpstr>
      <vt:lpstr>PowerPoint Presentation</vt:lpstr>
      <vt:lpstr>PowerPoint Presentation</vt:lpstr>
      <vt:lpstr>Non-Fiction</vt:lpstr>
      <vt:lpstr>PowerPoint Presentation</vt:lpstr>
      <vt:lpstr>PowerPoint Presentation</vt:lpstr>
      <vt:lpstr>PowerPoint Presentation</vt:lpstr>
      <vt:lpstr>Graphic Novels</vt:lpstr>
      <vt:lpstr>PowerPoint Presentation</vt:lpstr>
      <vt:lpstr>PowerPoint Presentation</vt:lpstr>
      <vt:lpstr>PowerPoint Presentation</vt:lpstr>
      <vt:lpstr>PowerPoint Presentation</vt:lpstr>
      <vt:lpstr>The First Men on Mercury by Edwin Morgan</vt:lpstr>
      <vt:lpstr>The Bonnie Broukit Bairn  by Hugh MacDiarmid </vt:lpstr>
      <vt:lpstr>PowerPoint Presentation</vt:lpstr>
      <vt:lpstr>Did you know?</vt:lpstr>
      <vt:lpstr>PowerPoint Presentation</vt:lpstr>
      <vt:lpstr>PowerPoint Presentation</vt:lpstr>
      <vt:lpstr>PowerPoint Presentation</vt:lpstr>
      <vt:lpstr>Let me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Exploration</dc:title>
  <dc:creator>Stuart</dc:creator>
  <cp:lastModifiedBy>Stuart</cp:lastModifiedBy>
  <cp:revision>4</cp:revision>
  <dcterms:created xsi:type="dcterms:W3CDTF">2021-01-12T15:50:51Z</dcterms:created>
  <dcterms:modified xsi:type="dcterms:W3CDTF">2021-01-12T15:55:20Z</dcterms:modified>
</cp:coreProperties>
</file>