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handoutMasterIdLst>
    <p:handoutMasterId r:id="rId16"/>
  </p:handoutMasterIdLst>
  <p:sldIdLst>
    <p:sldId id="256" r:id="rId2"/>
    <p:sldId id="257" r:id="rId3"/>
    <p:sldId id="258" r:id="rId4"/>
    <p:sldId id="259" r:id="rId5"/>
    <p:sldId id="260" r:id="rId6"/>
    <p:sldId id="269" r:id="rId7"/>
    <p:sldId id="261" r:id="rId8"/>
    <p:sldId id="262" r:id="rId9"/>
    <p:sldId id="263" r:id="rId10"/>
    <p:sldId id="265" r:id="rId11"/>
    <p:sldId id="264"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F2EC-F309-4D32-93C7-57C1BE99AF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5DAA15B-5C23-4BA9-98EB-FBF590B153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A446C1-3C9F-4E70-8849-B48C8E5CC1B3}" type="datetimeFigureOut">
              <a:rPr lang="en-GB" smtClean="0"/>
              <a:t>11/01/2021</a:t>
            </a:fld>
            <a:endParaRPr lang="en-GB"/>
          </a:p>
        </p:txBody>
      </p:sp>
      <p:sp>
        <p:nvSpPr>
          <p:cNvPr id="4" name="Footer Placeholder 3">
            <a:extLst>
              <a:ext uri="{FF2B5EF4-FFF2-40B4-BE49-F238E27FC236}">
                <a16:creationId xmlns:a16="http://schemas.microsoft.com/office/drawing/2014/main" id="{76B3E1F4-EAF9-4767-9D57-D4B383674E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EE5DF-B06B-4AC5-B6CB-FA2347AE13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79AFC0-1548-4D73-B239-E7264DB420D4}" type="slidenum">
              <a:rPr lang="en-GB" smtClean="0"/>
              <a:t>‹#›</a:t>
            </a:fld>
            <a:endParaRPr lang="en-GB"/>
          </a:p>
        </p:txBody>
      </p:sp>
    </p:spTree>
    <p:extLst>
      <p:ext uri="{BB962C8B-B14F-4D97-AF65-F5344CB8AC3E}">
        <p14:creationId xmlns:p14="http://schemas.microsoft.com/office/powerpoint/2010/main" val="1969496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Monday, January 11,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72427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Monday, January 11,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6811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Monday, January 11,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9569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Monday, January 11,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1595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Monday, January 11,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13536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Monday, January 11,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9391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Monday, January 11,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9131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Monday, January 11,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58634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Monday, January 11,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8823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Monday, January 11,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99320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Monday, January 11,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9064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Monday, January 11,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246649180"/>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ivilrightsmuseum.org/visit" TargetMode="External"/><Relationship Id="rId2" Type="http://schemas.openxmlformats.org/officeDocument/2006/relationships/hyperlink" Target="https://www.thenation.com/article/activism/top-ten-civil-rights-songs/" TargetMode="External"/><Relationship Id="rId1" Type="http://schemas.openxmlformats.org/officeDocument/2006/relationships/slideLayout" Target="../slideLayouts/slideLayout2.xml"/><Relationship Id="rId6" Type="http://schemas.openxmlformats.org/officeDocument/2006/relationships/hyperlink" Target="mailto:bairdd@st-ninians.e-renfrew.sch.uk" TargetMode="External"/><Relationship Id="rId5" Type="http://schemas.openxmlformats.org/officeDocument/2006/relationships/hyperlink" Target="https://www.ercultureandleisure.org/ebooks" TargetMode="External"/><Relationship Id="rId4" Type="http://schemas.openxmlformats.org/officeDocument/2006/relationships/hyperlink" Target="https://capitadiscovery.co.uk/eastrenfrewshire/hom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ampabay.com/things-to-do/visualarts/civil-rights-icon-ruby-bridges-hall-discusses-norman-rockwells-famous/2226397/"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fif"/><Relationship Id="rId1" Type="http://schemas.openxmlformats.org/officeDocument/2006/relationships/slideLayout" Target="../slideLayouts/slideLayout2.xml"/><Relationship Id="rId4" Type="http://schemas.openxmlformats.org/officeDocument/2006/relationships/hyperlink" Target="https://www.youtube.com/watch?v=jlhUORTGUg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5P3Y06co54"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youtube.com/watch?v=KR7loA_ozi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app=desktop&amp;v=HLQ5JO-vi8g"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2.xml"/><Relationship Id="rId6" Type="http://schemas.openxmlformats.org/officeDocument/2006/relationships/image" Target="../media/image12.jfif"/><Relationship Id="rId5" Type="http://schemas.openxmlformats.org/officeDocument/2006/relationships/image" Target="../media/image11.jfif"/><Relationship Id="rId4" Type="http://schemas.openxmlformats.org/officeDocument/2006/relationships/image" Target="../media/image10.jfif"/></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fif"/><Relationship Id="rId1" Type="http://schemas.openxmlformats.org/officeDocument/2006/relationships/slideLayout" Target="../slideLayouts/slideLayout2.xml"/><Relationship Id="rId4" Type="http://schemas.openxmlformats.org/officeDocument/2006/relationships/image" Target="../media/image16.jfif"/></Relationships>
</file>

<file path=ppt/slides/_rels/slide9.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www.bbc.co.uk/iplayer/episode/b0bpwm2m/doctor-who-series-11-3-ros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AC0B4-B32E-4C79-AD9C-0B89317CF55D}"/>
              </a:ext>
            </a:extLst>
          </p:cNvPr>
          <p:cNvSpPr>
            <a:spLocks noGrp="1"/>
          </p:cNvSpPr>
          <p:nvPr>
            <p:ph type="ctrTitle"/>
          </p:nvPr>
        </p:nvSpPr>
        <p:spPr>
          <a:xfrm>
            <a:off x="550864" y="1051551"/>
            <a:ext cx="3565524" cy="2384898"/>
          </a:xfrm>
        </p:spPr>
        <p:txBody>
          <a:bodyPr anchor="b">
            <a:normAutofit/>
          </a:bodyPr>
          <a:lstStyle/>
          <a:p>
            <a:r>
              <a:rPr lang="en-GB" sz="4800">
                <a:effectLst/>
              </a:rPr>
              <a:t>Civil Rights Movement</a:t>
            </a:r>
            <a:endParaRPr lang="en-GB" sz="4800"/>
          </a:p>
        </p:txBody>
      </p:sp>
      <p:sp>
        <p:nvSpPr>
          <p:cNvPr id="3" name="Subtitle 2">
            <a:extLst>
              <a:ext uri="{FF2B5EF4-FFF2-40B4-BE49-F238E27FC236}">
                <a16:creationId xmlns:a16="http://schemas.microsoft.com/office/drawing/2014/main" id="{F20F0BCF-9014-4FF5-A48C-082D67F71E02}"/>
              </a:ext>
            </a:extLst>
          </p:cNvPr>
          <p:cNvSpPr>
            <a:spLocks noGrp="1"/>
          </p:cNvSpPr>
          <p:nvPr>
            <p:ph type="subTitle" idx="1"/>
          </p:nvPr>
        </p:nvSpPr>
        <p:spPr>
          <a:xfrm>
            <a:off x="611851" y="4141766"/>
            <a:ext cx="3565525" cy="1731656"/>
          </a:xfrm>
        </p:spPr>
        <p:txBody>
          <a:bodyPr>
            <a:normAutofit/>
          </a:bodyPr>
          <a:lstStyle/>
          <a:p>
            <a:r>
              <a:rPr lang="en-GB" sz="2000" dirty="0">
                <a:solidFill>
                  <a:schemeClr val="tx1">
                    <a:alpha val="60000"/>
                  </a:schemeClr>
                </a:solidFill>
              </a:rPr>
              <a:t>Reading around your topic</a:t>
            </a:r>
          </a:p>
        </p:txBody>
      </p:sp>
      <p:grpSp>
        <p:nvGrpSpPr>
          <p:cNvPr id="11"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a:extLst>
              <a:ext uri="{FF2B5EF4-FFF2-40B4-BE49-F238E27FC236}">
                <a16:creationId xmlns:a16="http://schemas.microsoft.com/office/drawing/2014/main" id="{90F7D7AA-364F-4AF5-BEF5-304D9D2EB359}"/>
              </a:ext>
            </a:extLst>
          </p:cNvPr>
          <p:cNvPicPr>
            <a:picLocks noChangeAspect="1"/>
          </p:cNvPicPr>
          <p:nvPr/>
        </p:nvPicPr>
        <p:blipFill rotWithShape="1">
          <a:blip r:embed="rId2"/>
          <a:srcRect l="13722" r="20838" b="-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a:extLst>
              <a:ext uri="{FF2B5EF4-FFF2-40B4-BE49-F238E27FC236}">
                <a16:creationId xmlns:a16="http://schemas.microsoft.com/office/drawing/2014/main" id="{08FD8E51-6246-436F-88BE-334FB50602D7}"/>
              </a:ext>
            </a:extLst>
          </p:cNvPr>
          <p:cNvSpPr txBox="1"/>
          <p:nvPr/>
        </p:nvSpPr>
        <p:spPr>
          <a:xfrm>
            <a:off x="4899960" y="160248"/>
            <a:ext cx="7044390" cy="1292662"/>
          </a:xfrm>
          <a:prstGeom prst="rect">
            <a:avLst/>
          </a:prstGeom>
          <a:noFill/>
        </p:spPr>
        <p:txBody>
          <a:bodyPr wrap="square">
            <a:spAutoFit/>
          </a:bodyPr>
          <a:lstStyle/>
          <a:p>
            <a:r>
              <a:rPr lang="en-GB" sz="2000" dirty="0">
                <a:solidFill>
                  <a:srgbClr val="FFFF00"/>
                </a:solidFill>
              </a:rPr>
              <a:t>“My mission in life is not merely to survive, but to thrive; and to do so with some passion, some compassion, some </a:t>
            </a:r>
            <a:r>
              <a:rPr lang="en-GB" sz="2000" dirty="0" err="1">
                <a:solidFill>
                  <a:srgbClr val="FFFF00"/>
                </a:solidFill>
              </a:rPr>
              <a:t>humor</a:t>
            </a:r>
            <a:r>
              <a:rPr lang="en-GB" sz="2000" dirty="0">
                <a:solidFill>
                  <a:srgbClr val="FFFF00"/>
                </a:solidFill>
              </a:rPr>
              <a:t>, and some style” </a:t>
            </a:r>
            <a:br>
              <a:rPr lang="en-GB" dirty="0">
                <a:solidFill>
                  <a:srgbClr val="FFFF00"/>
                </a:solidFill>
              </a:rPr>
            </a:br>
            <a:r>
              <a:rPr lang="en-GB" dirty="0">
                <a:solidFill>
                  <a:srgbClr val="FFFF00"/>
                </a:solidFill>
              </a:rPr>
              <a:t>― </a:t>
            </a:r>
            <a:r>
              <a:rPr lang="en-GB" i="1" dirty="0">
                <a:solidFill>
                  <a:srgbClr val="FFFF00"/>
                </a:solidFill>
              </a:rPr>
              <a:t>Maya Angelou </a:t>
            </a:r>
          </a:p>
        </p:txBody>
      </p:sp>
    </p:spTree>
    <p:extLst>
      <p:ext uri="{BB962C8B-B14F-4D97-AF65-F5344CB8AC3E}">
        <p14:creationId xmlns:p14="http://schemas.microsoft.com/office/powerpoint/2010/main" val="331689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categorized | jaclynevelyn | Text logo design, Typographic logo design,  Clever logo design">
            <a:extLst>
              <a:ext uri="{FF2B5EF4-FFF2-40B4-BE49-F238E27FC236}">
                <a16:creationId xmlns:a16="http://schemas.microsoft.com/office/drawing/2014/main" id="{2CB5B0E7-9686-46F7-A0B5-F810D97A3E32}"/>
              </a:ext>
            </a:extLst>
          </p:cNvPr>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02639" y="1368804"/>
            <a:ext cx="3397885" cy="353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10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E114F2-64AF-479E-9F6B-092839012956}"/>
              </a:ext>
            </a:extLst>
          </p:cNvPr>
          <p:cNvSpPr txBox="1"/>
          <p:nvPr/>
        </p:nvSpPr>
        <p:spPr>
          <a:xfrm>
            <a:off x="550862" y="1895650"/>
            <a:ext cx="6096000" cy="3139321"/>
          </a:xfrm>
          <a:prstGeom prst="rect">
            <a:avLst/>
          </a:prstGeom>
          <a:noFill/>
        </p:spPr>
        <p:txBody>
          <a:bodyPr wrap="square">
            <a:spAutoFit/>
          </a:bodyPr>
          <a:lstStyle/>
          <a:p>
            <a:r>
              <a:rPr lang="en-GB" b="1" dirty="0"/>
              <a:t>“Selma”</a:t>
            </a:r>
            <a:endParaRPr lang="en-GB" dirty="0"/>
          </a:p>
          <a:p>
            <a:r>
              <a:rPr lang="en-GB" dirty="0"/>
              <a:t>“Selma” (2014) is a chronicle of </a:t>
            </a:r>
            <a:r>
              <a:rPr lang="en-GB" dirty="0" err="1"/>
              <a:t>Dr.</a:t>
            </a:r>
            <a:r>
              <a:rPr lang="en-GB" dirty="0"/>
              <a:t> Martin Luther King, Jr.’s life and his pursuit for equal voting rights, </a:t>
            </a:r>
            <a:r>
              <a:rPr lang="en-GB" dirty="0" err="1"/>
              <a:t>centered</a:t>
            </a:r>
            <a:r>
              <a:rPr lang="en-GB" dirty="0"/>
              <a:t> on the historic 1965 march from Selma to Montgomery, Ala. The film, starring David </a:t>
            </a:r>
            <a:r>
              <a:rPr lang="en-GB" dirty="0" err="1"/>
              <a:t>Oyelow</a:t>
            </a:r>
            <a:r>
              <a:rPr lang="en-GB" dirty="0"/>
              <a:t> as the late </a:t>
            </a:r>
            <a:r>
              <a:rPr lang="en-GB" dirty="0" err="1"/>
              <a:t>Dr.</a:t>
            </a:r>
            <a:r>
              <a:rPr lang="en-GB" dirty="0"/>
              <a:t> King, follows the true story of the famous activist embarking on a dangerous three-month campaign to secure equal voting rights for African Americans, culminating in President Johnson signing the Voting Rights Act of 1965. This is a powerful film that you will be thinking about long after the credits roll. Amazing acting as well.</a:t>
            </a:r>
          </a:p>
        </p:txBody>
      </p:sp>
      <p:pic>
        <p:nvPicPr>
          <p:cNvPr id="9" name="Picture 8" descr="A picture containing text&#10;&#10;Description automatically generated">
            <a:extLst>
              <a:ext uri="{FF2B5EF4-FFF2-40B4-BE49-F238E27FC236}">
                <a16:creationId xmlns:a16="http://schemas.microsoft.com/office/drawing/2014/main" id="{E73CBBB4-3D90-4737-924B-F7C1BF63E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475" y="376237"/>
            <a:ext cx="4038600" cy="5953125"/>
          </a:xfrm>
          <a:prstGeom prst="rect">
            <a:avLst/>
          </a:prstGeom>
        </p:spPr>
      </p:pic>
    </p:spTree>
    <p:extLst>
      <p:ext uri="{BB962C8B-B14F-4D97-AF65-F5344CB8AC3E}">
        <p14:creationId xmlns:p14="http://schemas.microsoft.com/office/powerpoint/2010/main" val="331322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website&#10;&#10;Description automatically generated">
            <a:extLst>
              <a:ext uri="{FF2B5EF4-FFF2-40B4-BE49-F238E27FC236}">
                <a16:creationId xmlns:a16="http://schemas.microsoft.com/office/drawing/2014/main" id="{00589A95-F187-4021-AE65-38E0C6F0542F}"/>
              </a:ext>
            </a:extLst>
          </p:cNvPr>
          <p:cNvPicPr>
            <a:picLocks noChangeAspect="1"/>
          </p:cNvPicPr>
          <p:nvPr/>
        </p:nvPicPr>
        <p:blipFill rotWithShape="1">
          <a:blip r:embed="rId2">
            <a:extLst>
              <a:ext uri="{28A0092B-C50C-407E-A947-70E740481C1C}">
                <a14:useLocalDpi xmlns:a14="http://schemas.microsoft.com/office/drawing/2010/main" val="0"/>
              </a:ext>
            </a:extLst>
          </a:blip>
          <a:srcRect t="23128" b="21795"/>
          <a:stretch/>
        </p:blipFill>
        <p:spPr>
          <a:xfrm>
            <a:off x="20" y="1"/>
            <a:ext cx="12191980" cy="3777175"/>
          </a:xfrm>
          <a:custGeom>
            <a:avLst/>
            <a:gdLst/>
            <a:ahLst/>
            <a:cxnLst/>
            <a:rect l="l" t="t" r="r" b="b"/>
            <a:pathLst>
              <a:path w="12192000" h="3777175">
                <a:moveTo>
                  <a:pt x="0" y="0"/>
                </a:moveTo>
                <a:lnTo>
                  <a:pt x="12192000" y="0"/>
                </a:lnTo>
                <a:lnTo>
                  <a:pt x="12192000" y="3777175"/>
                </a:lnTo>
                <a:lnTo>
                  <a:pt x="0" y="3777175"/>
                </a:lnTo>
                <a:close/>
              </a:path>
            </a:pathLst>
          </a:custGeom>
        </p:spPr>
      </p:pic>
      <p:sp>
        <p:nvSpPr>
          <p:cNvPr id="14" name="Oval 13">
            <a:extLst>
              <a:ext uri="{FF2B5EF4-FFF2-40B4-BE49-F238E27FC236}">
                <a16:creationId xmlns:a16="http://schemas.microsoft.com/office/drawing/2014/main" id="{C5D31EF7-7A67-43B2-8B5E-B4A6241B1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13" y="360283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a:extLst>
              <a:ext uri="{FF2B5EF4-FFF2-40B4-BE49-F238E27FC236}">
                <a16:creationId xmlns:a16="http://schemas.microsoft.com/office/drawing/2014/main" id="{FCA83E14-742E-4F07-A835-09C971438336}"/>
              </a:ext>
            </a:extLst>
          </p:cNvPr>
          <p:cNvSpPr txBox="1"/>
          <p:nvPr/>
        </p:nvSpPr>
        <p:spPr>
          <a:xfrm>
            <a:off x="2214881" y="4508500"/>
            <a:ext cx="9426258" cy="1562959"/>
          </a:xfrm>
          <a:prstGeom prst="rect">
            <a:avLst/>
          </a:prstGeom>
        </p:spPr>
        <p:txBody>
          <a:bodyPr vert="horz" wrap="square" lIns="0" tIns="0" rIns="0" bIns="0" rtlCol="0" anchor="t">
            <a:normAutofit/>
          </a:bodyPr>
          <a:lstStyle/>
          <a:p>
            <a:pPr indent="-228600" defTabSz="914400">
              <a:spcAft>
                <a:spcPts val="800"/>
              </a:spcAft>
              <a:buFont typeface="Arial" panose="020B0604020202020204" pitchFamily="34" charset="0"/>
              <a:buChar char="•"/>
            </a:pPr>
            <a:r>
              <a:rPr lang="en-US" sz="1600" dirty="0">
                <a:solidFill>
                  <a:schemeClr val="tx1">
                    <a:alpha val="60000"/>
                  </a:schemeClr>
                </a:solidFill>
              </a:rPr>
              <a:t>Denzel Washington stars in this iconic film about the 1971 court-mandated desegregation of Virginia high schools, portraying football coach Herman Boone. As the school’s first black coach, he faces the obstacles of prejudice and the challenge of uniting the team and leading them to victory. </a:t>
            </a:r>
            <a:r>
              <a:rPr lang="en-US" sz="1600" b="1" dirty="0">
                <a:solidFill>
                  <a:schemeClr val="tx1">
                    <a:alpha val="60000"/>
                  </a:schemeClr>
                </a:solidFill>
              </a:rPr>
              <a:t>“Remember the Titans” (2000) </a:t>
            </a:r>
            <a:r>
              <a:rPr lang="en-US" sz="1600" dirty="0">
                <a:solidFill>
                  <a:schemeClr val="tx1">
                    <a:alpha val="60000"/>
                  </a:schemeClr>
                </a:solidFill>
              </a:rPr>
              <a:t>remains one of the greatest sports films of all time that’s about so much more than just the game. And you know if Denzel is in it it’s going to be great.</a:t>
            </a:r>
          </a:p>
        </p:txBody>
      </p:sp>
    </p:spTree>
    <p:extLst>
      <p:ext uri="{BB962C8B-B14F-4D97-AF65-F5344CB8AC3E}">
        <p14:creationId xmlns:p14="http://schemas.microsoft.com/office/powerpoint/2010/main" val="1223741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D99AF90-74AC-49C7-A4AC-E5087526A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17" y="549274"/>
            <a:ext cx="3916426" cy="5759451"/>
          </a:xfrm>
          <a:custGeom>
            <a:avLst/>
            <a:gdLst/>
            <a:ahLst/>
            <a:cxnLst/>
            <a:rect l="l" t="t" r="r" b="b"/>
            <a:pathLst>
              <a:path w="6973882" h="5759451">
                <a:moveTo>
                  <a:pt x="0" y="0"/>
                </a:moveTo>
                <a:lnTo>
                  <a:pt x="6973882" y="0"/>
                </a:lnTo>
                <a:lnTo>
                  <a:pt x="6973882" y="5759451"/>
                </a:lnTo>
                <a:lnTo>
                  <a:pt x="0" y="5759451"/>
                </a:lnTo>
                <a:close/>
              </a:path>
            </a:pathLst>
          </a:custGeom>
        </p:spPr>
      </p:pic>
      <p:sp>
        <p:nvSpPr>
          <p:cNvPr id="5" name="TextBox 4">
            <a:extLst>
              <a:ext uri="{FF2B5EF4-FFF2-40B4-BE49-F238E27FC236}">
                <a16:creationId xmlns:a16="http://schemas.microsoft.com/office/drawing/2014/main" id="{82FAF289-2429-4D2E-B5AE-F39EF6F27FB6}"/>
              </a:ext>
            </a:extLst>
          </p:cNvPr>
          <p:cNvSpPr txBox="1"/>
          <p:nvPr/>
        </p:nvSpPr>
        <p:spPr>
          <a:xfrm>
            <a:off x="5915025" y="717717"/>
            <a:ext cx="4771071" cy="3415519"/>
          </a:xfrm>
          <a:prstGeom prst="rect">
            <a:avLst/>
          </a:prstGeom>
        </p:spPr>
        <p:txBody>
          <a:bodyPr vert="horz" wrap="square" lIns="0" tIns="0" rIns="0" bIns="0" rtlCol="0" anchor="t">
            <a:normAutofit fontScale="85000" lnSpcReduction="10000"/>
          </a:bodyPr>
          <a:lstStyle/>
          <a:p>
            <a:pPr indent="-228600" defTabSz="914400">
              <a:lnSpc>
                <a:spcPct val="110000"/>
              </a:lnSpc>
              <a:spcAft>
                <a:spcPts val="800"/>
              </a:spcAft>
              <a:buFont typeface="Arial" panose="020B0604020202020204" pitchFamily="34" charset="0"/>
              <a:buChar char="•"/>
            </a:pPr>
            <a:r>
              <a:rPr lang="en-US" sz="2000" b="1" i="1" dirty="0">
                <a:solidFill>
                  <a:schemeClr val="tx1">
                    <a:alpha val="60000"/>
                  </a:schemeClr>
                </a:solidFill>
              </a:rPr>
              <a:t>“42”</a:t>
            </a:r>
            <a:r>
              <a:rPr lang="en-US" sz="2000" b="1" dirty="0">
                <a:solidFill>
                  <a:schemeClr val="tx1">
                    <a:alpha val="60000"/>
                  </a:schemeClr>
                </a:solidFill>
              </a:rPr>
              <a:t> </a:t>
            </a:r>
            <a:r>
              <a:rPr lang="en-US" sz="2000" dirty="0">
                <a:solidFill>
                  <a:schemeClr val="tx1">
                    <a:alpha val="60000"/>
                  </a:schemeClr>
                </a:solidFill>
              </a:rPr>
              <a:t>(2013) – The story of Jackie Robinson from his signing with the Brooklyn Dodgers organization in 1945 to his historic 1947 rookie season when he broke the color barrier in Major League Baseball, including the hardships he faced from racist teammates, fans, and others. I saw this film recently and it was just fantastic. Be aware that there is some racist language.</a:t>
            </a:r>
          </a:p>
          <a:p>
            <a:pPr indent="-228600" defTabSz="914400">
              <a:lnSpc>
                <a:spcPct val="110000"/>
              </a:lnSpc>
              <a:spcAft>
                <a:spcPts val="800"/>
              </a:spcAft>
              <a:buFont typeface="Arial" panose="020B0604020202020204" pitchFamily="34" charset="0"/>
              <a:buChar char="•"/>
            </a:pPr>
            <a:r>
              <a:rPr lang="en-US" sz="2000" dirty="0">
                <a:solidFill>
                  <a:schemeClr val="tx1">
                    <a:alpha val="60000"/>
                  </a:schemeClr>
                </a:solidFill>
              </a:rPr>
              <a:t>The late Chadwick Boseman ( Black Panther) is utterly fantastic, and Harrison Ford is almost unrecognizable; a truly great film.</a:t>
            </a:r>
          </a:p>
        </p:txBody>
      </p:sp>
      <p:sp>
        <p:nvSpPr>
          <p:cNvPr id="14" name="Oval 13">
            <a:extLst>
              <a:ext uri="{FF2B5EF4-FFF2-40B4-BE49-F238E27FC236}">
                <a16:creationId xmlns:a16="http://schemas.microsoft.com/office/drawing/2014/main" id="{FD3E50C4-0603-4524-A349-442067B88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5125" y="44325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81207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E17C-4E27-46D2-AA7D-F007287D65FC}"/>
              </a:ext>
            </a:extLst>
          </p:cNvPr>
          <p:cNvSpPr>
            <a:spLocks noGrp="1"/>
          </p:cNvSpPr>
          <p:nvPr>
            <p:ph type="title"/>
          </p:nvPr>
        </p:nvSpPr>
        <p:spPr/>
        <p:txBody>
          <a:bodyPr/>
          <a:lstStyle/>
          <a:p>
            <a:r>
              <a:rPr lang="en-GB" dirty="0"/>
              <a:t>Other sources you might like to try</a:t>
            </a:r>
          </a:p>
        </p:txBody>
      </p:sp>
      <p:sp>
        <p:nvSpPr>
          <p:cNvPr id="3" name="Content Placeholder 2">
            <a:extLst>
              <a:ext uri="{FF2B5EF4-FFF2-40B4-BE49-F238E27FC236}">
                <a16:creationId xmlns:a16="http://schemas.microsoft.com/office/drawing/2014/main" id="{84677768-BE45-496D-B20F-CEA9090CF8AF}"/>
              </a:ext>
            </a:extLst>
          </p:cNvPr>
          <p:cNvSpPr>
            <a:spLocks noGrp="1"/>
          </p:cNvSpPr>
          <p:nvPr>
            <p:ph idx="1"/>
          </p:nvPr>
        </p:nvSpPr>
        <p:spPr/>
        <p:txBody>
          <a:bodyPr>
            <a:normAutofit fontScale="92500" lnSpcReduction="20000"/>
          </a:bodyPr>
          <a:lstStyle/>
          <a:p>
            <a:pPr marL="0" indent="0">
              <a:buNone/>
            </a:pPr>
            <a:r>
              <a:rPr lang="en-GB" dirty="0"/>
              <a:t>There are lots of songs from this era you might want to listen to – click on this </a:t>
            </a:r>
            <a:r>
              <a:rPr lang="en-GB" dirty="0">
                <a:hlinkClick r:id="rId2"/>
              </a:rPr>
              <a:t>link</a:t>
            </a:r>
            <a:r>
              <a:rPr lang="en-GB" dirty="0"/>
              <a:t> for some suggestions.</a:t>
            </a:r>
          </a:p>
          <a:p>
            <a:pPr marL="0" indent="0">
              <a:buNone/>
            </a:pPr>
            <a:endParaRPr lang="en-GB" dirty="0"/>
          </a:p>
          <a:p>
            <a:pPr marL="0" indent="0">
              <a:buNone/>
            </a:pPr>
            <a:r>
              <a:rPr lang="en-GB" dirty="0"/>
              <a:t>You might want to look at some of the resources from the </a:t>
            </a:r>
            <a:r>
              <a:rPr lang="en-GB" dirty="0">
                <a:hlinkClick r:id="rId3"/>
              </a:rPr>
              <a:t>Civil Rights Museum </a:t>
            </a:r>
            <a:r>
              <a:rPr lang="en-GB" dirty="0"/>
              <a:t>in Memphis. Yes, this is the actual hotel where Martin Luther King was shot.</a:t>
            </a:r>
          </a:p>
          <a:p>
            <a:pPr marL="0" indent="0">
              <a:buNone/>
            </a:pPr>
            <a:endParaRPr lang="en-GB" dirty="0"/>
          </a:p>
          <a:p>
            <a:pPr marL="0" indent="0">
              <a:buNone/>
            </a:pPr>
            <a:r>
              <a:rPr lang="en-GB" dirty="0"/>
              <a:t>Remember to use the </a:t>
            </a:r>
            <a:r>
              <a:rPr lang="en-GB" dirty="0">
                <a:hlinkClick r:id="rId4"/>
              </a:rPr>
              <a:t>library catalogue </a:t>
            </a:r>
            <a:r>
              <a:rPr lang="en-GB" dirty="0"/>
              <a:t>if you need it and use</a:t>
            </a:r>
            <a:r>
              <a:rPr lang="en-GB" dirty="0">
                <a:hlinkClick r:id="rId5"/>
              </a:rPr>
              <a:t> BorrowBox </a:t>
            </a:r>
            <a:r>
              <a:rPr lang="en-GB" dirty="0"/>
              <a:t>to download straight to your device. Any questions just get in with Mrs Baird </a:t>
            </a:r>
            <a:r>
              <a:rPr lang="en-GB" dirty="0">
                <a:hlinkClick r:id="rId6"/>
              </a:rPr>
              <a:t>contact. </a:t>
            </a:r>
            <a:endParaRPr lang="en-GB" dirty="0"/>
          </a:p>
          <a:p>
            <a:pPr marL="0" indent="0">
              <a:buNone/>
            </a:pPr>
            <a:r>
              <a:rPr lang="en-GB" dirty="0"/>
              <a:t>Take care.</a:t>
            </a:r>
          </a:p>
          <a:p>
            <a:pPr marL="0" indent="0">
              <a:buNone/>
            </a:pPr>
            <a:endParaRPr lang="en-GB" dirty="0"/>
          </a:p>
        </p:txBody>
      </p:sp>
    </p:spTree>
    <p:extLst>
      <p:ext uri="{BB962C8B-B14F-4D97-AF65-F5344CB8AC3E}">
        <p14:creationId xmlns:p14="http://schemas.microsoft.com/office/powerpoint/2010/main" val="423458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DA56C-BF3F-4EE7-BE39-C3C3A9A32409}"/>
              </a:ext>
            </a:extLst>
          </p:cNvPr>
          <p:cNvSpPr>
            <a:spLocks noGrp="1"/>
          </p:cNvSpPr>
          <p:nvPr>
            <p:ph type="title"/>
          </p:nvPr>
        </p:nvSpPr>
        <p:spPr>
          <a:xfrm>
            <a:off x="198040" y="1266644"/>
            <a:ext cx="3565524" cy="2384898"/>
          </a:xfrm>
        </p:spPr>
        <p:txBody>
          <a:bodyPr vert="horz" wrap="square" lIns="0" tIns="0" rIns="0" bIns="0" rtlCol="0" anchor="b" anchorCtr="0">
            <a:normAutofit/>
          </a:bodyPr>
          <a:lstStyle/>
          <a:p>
            <a:r>
              <a:rPr lang="en-US" kern="1200" dirty="0">
                <a:solidFill>
                  <a:schemeClr val="tx1"/>
                </a:solidFill>
                <a:latin typeface="+mj-lt"/>
                <a:ea typeface="+mj-ea"/>
                <a:cs typeface="+mj-cs"/>
              </a:rPr>
              <a:t>Fiction Titles</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grpSp>
        <p:nvGrpSpPr>
          <p:cNvPr id="24" name="Group 23">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25" name="Freeform: Shape 24">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Picture 4">
            <a:extLst>
              <a:ext uri="{FF2B5EF4-FFF2-40B4-BE49-F238E27FC236}">
                <a16:creationId xmlns:a16="http://schemas.microsoft.com/office/drawing/2014/main" id="{F05BD1B3-D0EB-4255-8D7F-9FC2DE183CD6}"/>
              </a:ext>
            </a:extLst>
          </p:cNvPr>
          <p:cNvPicPr>
            <a:picLocks noChangeAspect="1"/>
          </p:cNvPicPr>
          <p:nvPr/>
        </p:nvPicPr>
        <p:blipFill rotWithShape="1">
          <a:blip r:embed="rId2">
            <a:extLst>
              <a:ext uri="{28A0092B-C50C-407E-A947-70E740481C1C}">
                <a14:useLocalDpi xmlns:a14="http://schemas.microsoft.com/office/drawing/2010/main" val="0"/>
              </a:ext>
            </a:extLst>
          </a:blip>
          <a:srcRect t="2163" r="-2" b="5764"/>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28" name="Rectangle 27">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D7CCDC1C-862C-40DC-957F-75CFF6446779}"/>
              </a:ext>
            </a:extLst>
          </p:cNvPr>
          <p:cNvSpPr txBox="1"/>
          <p:nvPr/>
        </p:nvSpPr>
        <p:spPr>
          <a:xfrm>
            <a:off x="8334375" y="198277"/>
            <a:ext cx="3825050" cy="3416320"/>
          </a:xfrm>
          <a:prstGeom prst="rect">
            <a:avLst/>
          </a:prstGeom>
          <a:noFill/>
        </p:spPr>
        <p:txBody>
          <a:bodyPr wrap="square">
            <a:spAutoFit/>
          </a:bodyPr>
          <a:lstStyle/>
          <a:p>
            <a:r>
              <a:rPr lang="en-GB" dirty="0">
                <a:solidFill>
                  <a:schemeClr val="bg1">
                    <a:lumMod val="95000"/>
                    <a:lumOff val="5000"/>
                  </a:schemeClr>
                </a:solidFill>
              </a:rPr>
              <a:t>"</a:t>
            </a:r>
            <a:r>
              <a:rPr lang="en-GB" b="1" i="1" dirty="0">
                <a:solidFill>
                  <a:schemeClr val="bg1">
                    <a:lumMod val="95000"/>
                    <a:lumOff val="5000"/>
                  </a:schemeClr>
                </a:solidFill>
              </a:rPr>
              <a:t>The Problem We All Live With</a:t>
            </a:r>
            <a:r>
              <a:rPr lang="en-GB" dirty="0">
                <a:solidFill>
                  <a:schemeClr val="bg1">
                    <a:lumMod val="95000"/>
                    <a:lumOff val="5000"/>
                  </a:schemeClr>
                </a:solidFill>
              </a:rPr>
              <a:t>" is a 1964 painting by Norman Rockwell. An iconic image of the civil rights movement in the United States, it depicts </a:t>
            </a:r>
            <a:r>
              <a:rPr lang="en-GB" dirty="0">
                <a:solidFill>
                  <a:schemeClr val="bg1">
                    <a:lumMod val="95000"/>
                    <a:lumOff val="5000"/>
                  </a:schemeClr>
                </a:solidFill>
                <a:hlinkClick r:id="rId3"/>
              </a:rPr>
              <a:t>Ruby Bridges</a:t>
            </a:r>
            <a:r>
              <a:rPr lang="en-GB" dirty="0">
                <a:solidFill>
                  <a:schemeClr val="bg1">
                    <a:lumMod val="95000"/>
                    <a:lumOff val="5000"/>
                  </a:schemeClr>
                </a:solidFill>
              </a:rPr>
              <a:t>, a six-year-old African-American girl, on her way into an all-white public school in New Orleans on Nov. 14, 1960, during the process of racial desegregation. [Times files] </a:t>
            </a:r>
            <a:r>
              <a:rPr lang="en-GB" b="1" dirty="0">
                <a:solidFill>
                  <a:srgbClr val="C00000"/>
                </a:solidFill>
              </a:rPr>
              <a:t>Use the hyperlink to read an interview with Ruby.</a:t>
            </a:r>
          </a:p>
        </p:txBody>
      </p:sp>
    </p:spTree>
    <p:extLst>
      <p:ext uri="{BB962C8B-B14F-4D97-AF65-F5344CB8AC3E}">
        <p14:creationId xmlns:p14="http://schemas.microsoft.com/office/powerpoint/2010/main" val="4187110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B7DE99F4-80C2-4DBB-81FC-4E6BDEB787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446" y="207963"/>
            <a:ext cx="1932214" cy="3043237"/>
          </a:xfrm>
        </p:spPr>
      </p:pic>
      <p:sp>
        <p:nvSpPr>
          <p:cNvPr id="7" name="TextBox 6">
            <a:extLst>
              <a:ext uri="{FF2B5EF4-FFF2-40B4-BE49-F238E27FC236}">
                <a16:creationId xmlns:a16="http://schemas.microsoft.com/office/drawing/2014/main" id="{84399610-754C-4D2C-96BA-DD717850635F}"/>
              </a:ext>
            </a:extLst>
          </p:cNvPr>
          <p:cNvSpPr txBox="1"/>
          <p:nvPr/>
        </p:nvSpPr>
        <p:spPr>
          <a:xfrm>
            <a:off x="2466974" y="407988"/>
            <a:ext cx="9210675" cy="2585323"/>
          </a:xfrm>
          <a:prstGeom prst="rect">
            <a:avLst/>
          </a:prstGeom>
          <a:noFill/>
        </p:spPr>
        <p:txBody>
          <a:bodyPr wrap="square">
            <a:spAutoFit/>
          </a:bodyPr>
          <a:lstStyle/>
          <a:p>
            <a:r>
              <a:rPr lang="en-GB" b="1" dirty="0"/>
              <a:t>Lies we tell ourselves</a:t>
            </a:r>
          </a:p>
          <a:p>
            <a:r>
              <a:rPr lang="en-GB" dirty="0"/>
              <a:t>Talley, Robin, author </a:t>
            </a:r>
          </a:p>
          <a:p>
            <a:r>
              <a:rPr lang="en-GB" dirty="0"/>
              <a:t>In 1959 Virginia, the lives of two girls on opposite sides of the battle for civil rights will be changed forever. Sarah Dunbar is one of the first black students to attend the previously all-white Jefferson High School. Linda Hairston is the daughter of one of the town's most vocal opponents of school integration. She has been taught all her life that the races should be kept 'separate but equal.' Forced to work together on a school project, Sarah and Linda must confront harsh truths about race, power and how they really feel about one another</a:t>
            </a:r>
          </a:p>
        </p:txBody>
      </p:sp>
      <p:pic>
        <p:nvPicPr>
          <p:cNvPr id="9" name="Picture 8" descr="A picture containing text&#10;&#10;Description automatically generated">
            <a:extLst>
              <a:ext uri="{FF2B5EF4-FFF2-40B4-BE49-F238E27FC236}">
                <a16:creationId xmlns:a16="http://schemas.microsoft.com/office/drawing/2014/main" id="{A8F8D752-4703-49E8-999E-707C8E6AF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149" y="3576637"/>
            <a:ext cx="2095500" cy="3114675"/>
          </a:xfrm>
          <a:prstGeom prst="rect">
            <a:avLst/>
          </a:prstGeom>
        </p:spPr>
      </p:pic>
      <p:sp>
        <p:nvSpPr>
          <p:cNvPr id="11" name="TextBox 10">
            <a:extLst>
              <a:ext uri="{FF2B5EF4-FFF2-40B4-BE49-F238E27FC236}">
                <a16:creationId xmlns:a16="http://schemas.microsoft.com/office/drawing/2014/main" id="{3EC778C3-4AE4-46AF-AB7A-0E06E636B042}"/>
              </a:ext>
            </a:extLst>
          </p:cNvPr>
          <p:cNvSpPr txBox="1"/>
          <p:nvPr/>
        </p:nvSpPr>
        <p:spPr>
          <a:xfrm>
            <a:off x="628651" y="3974662"/>
            <a:ext cx="8772524" cy="1754326"/>
          </a:xfrm>
          <a:prstGeom prst="rect">
            <a:avLst/>
          </a:prstGeom>
          <a:noFill/>
        </p:spPr>
        <p:txBody>
          <a:bodyPr wrap="square">
            <a:spAutoFit/>
          </a:bodyPr>
          <a:lstStyle/>
          <a:p>
            <a:r>
              <a:rPr lang="en-GB" dirty="0"/>
              <a:t>This book tells the story of a loving African-American family living in the town of Flint, Michigan, in 1963. When the oldest son (Byron) begins to get into a bit of trouble, the parents decide he should spend the summer and possibly the next school year with Grandma Sands in Birmingham, Alabama. The entire family travels there together by car, and during their visit, tragic events take place. The book was adapted for </a:t>
            </a:r>
            <a:r>
              <a:rPr lang="en-GB" dirty="0">
                <a:hlinkClick r:id="rId4"/>
              </a:rPr>
              <a:t>Hallmark Channel </a:t>
            </a:r>
            <a:r>
              <a:rPr lang="en-GB" dirty="0"/>
              <a:t>in 2013.  </a:t>
            </a:r>
            <a:r>
              <a:rPr lang="en-GB" dirty="0">
                <a:solidFill>
                  <a:srgbClr val="C00000"/>
                </a:solidFill>
              </a:rPr>
              <a:t>Click the link </a:t>
            </a:r>
          </a:p>
        </p:txBody>
      </p:sp>
    </p:spTree>
    <p:extLst>
      <p:ext uri="{BB962C8B-B14F-4D97-AF65-F5344CB8AC3E}">
        <p14:creationId xmlns:p14="http://schemas.microsoft.com/office/powerpoint/2010/main" val="937664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86D54ACE-80C8-4284-8032-12E4B0322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2" y="277110"/>
            <a:ext cx="2176463" cy="3261427"/>
          </a:xfrm>
          <a:prstGeom prst="rect">
            <a:avLst/>
          </a:prstGeom>
        </p:spPr>
      </p:pic>
      <p:sp>
        <p:nvSpPr>
          <p:cNvPr id="7" name="TextBox 6">
            <a:extLst>
              <a:ext uri="{FF2B5EF4-FFF2-40B4-BE49-F238E27FC236}">
                <a16:creationId xmlns:a16="http://schemas.microsoft.com/office/drawing/2014/main" id="{22D71DA3-8F9C-40CF-B394-10E9E0BDD3E3}"/>
              </a:ext>
            </a:extLst>
          </p:cNvPr>
          <p:cNvSpPr txBox="1"/>
          <p:nvPr/>
        </p:nvSpPr>
        <p:spPr>
          <a:xfrm>
            <a:off x="2676525" y="277110"/>
            <a:ext cx="9410699" cy="2246769"/>
          </a:xfrm>
          <a:prstGeom prst="rect">
            <a:avLst/>
          </a:prstGeom>
          <a:noFill/>
        </p:spPr>
        <p:txBody>
          <a:bodyPr wrap="square">
            <a:spAutoFit/>
          </a:bodyPr>
          <a:lstStyle/>
          <a:p>
            <a:r>
              <a:rPr lang="en-GB" sz="2000" dirty="0"/>
              <a:t>Raised in South Carolina and New York, Woodson always felt halfway home in each place. </a:t>
            </a:r>
            <a:r>
              <a:rPr lang="en-GB" sz="2000" dirty="0">
                <a:hlinkClick r:id="rId3"/>
              </a:rPr>
              <a:t>In vivid poems</a:t>
            </a:r>
            <a:r>
              <a:rPr lang="en-GB" sz="2000" dirty="0"/>
              <a:t>, she shares what it was like to grow up as an African American in the 1960s and 1970s, living with the remnants of Jim Crow and her growing awareness of the Civil Rights movement. Touching and powerful, each poem is both accessible and emotionally charged, each line a glimpse into a child’s soul as she searches for her place in the world. </a:t>
            </a:r>
            <a:r>
              <a:rPr lang="en-GB" sz="2000" dirty="0">
                <a:solidFill>
                  <a:srgbClr val="00B050"/>
                </a:solidFill>
              </a:rPr>
              <a:t>Click the link to listen to an excerpt read by the author</a:t>
            </a:r>
          </a:p>
        </p:txBody>
      </p:sp>
      <p:sp>
        <p:nvSpPr>
          <p:cNvPr id="9" name="TextBox 8">
            <a:extLst>
              <a:ext uri="{FF2B5EF4-FFF2-40B4-BE49-F238E27FC236}">
                <a16:creationId xmlns:a16="http://schemas.microsoft.com/office/drawing/2014/main" id="{B524025E-6821-40CD-A52E-47906BDFF95F}"/>
              </a:ext>
            </a:extLst>
          </p:cNvPr>
          <p:cNvSpPr txBox="1"/>
          <p:nvPr/>
        </p:nvSpPr>
        <p:spPr>
          <a:xfrm>
            <a:off x="223836" y="3915022"/>
            <a:ext cx="8062913" cy="1754326"/>
          </a:xfrm>
          <a:prstGeom prst="rect">
            <a:avLst/>
          </a:prstGeom>
          <a:noFill/>
        </p:spPr>
        <p:txBody>
          <a:bodyPr wrap="square">
            <a:spAutoFit/>
          </a:bodyPr>
          <a:lstStyle/>
          <a:p>
            <a:r>
              <a:rPr lang="en-GB" dirty="0"/>
              <a:t>The unforgettable novel of a childhood in a sleepy Southern town and the crisis of conscience that rocked it. "To Kill A Mockingbird" became both an instant bestseller and a critical success when it was first published in 1960. It went on to win the Pulitzer Prize in 1961 and was later made into an Academy Award-winning </a:t>
            </a:r>
            <a:r>
              <a:rPr lang="en-GB" dirty="0">
                <a:hlinkClick r:id="rId4"/>
              </a:rPr>
              <a:t>film, also a classic.</a:t>
            </a:r>
            <a:r>
              <a:rPr lang="en-GB" dirty="0"/>
              <a:t> Click the link to see the original movie trailer.</a:t>
            </a:r>
          </a:p>
        </p:txBody>
      </p:sp>
      <p:pic>
        <p:nvPicPr>
          <p:cNvPr id="11" name="Picture 10">
            <a:extLst>
              <a:ext uri="{FF2B5EF4-FFF2-40B4-BE49-F238E27FC236}">
                <a16:creationId xmlns:a16="http://schemas.microsoft.com/office/drawing/2014/main" id="{D611E5DF-F765-4B79-A285-6399E97567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9106" y="3151890"/>
            <a:ext cx="2121694" cy="3429000"/>
          </a:xfrm>
          <a:prstGeom prst="rect">
            <a:avLst/>
          </a:prstGeom>
        </p:spPr>
      </p:pic>
    </p:spTree>
    <p:extLst>
      <p:ext uri="{BB962C8B-B14F-4D97-AF65-F5344CB8AC3E}">
        <p14:creationId xmlns:p14="http://schemas.microsoft.com/office/powerpoint/2010/main" val="145281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 name="Freeform: Shape 3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3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Oval 3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8" name="Group 3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69" name="Freeform: Shape 3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3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Oval 4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4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73" name="Rectangle 4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26134DB3-5309-43EB-95C8-3D4A14587AE9}"/>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en-US" sz="6400" kern="1200">
                <a:solidFill>
                  <a:schemeClr val="tx1"/>
                </a:solidFill>
                <a:latin typeface="+mj-lt"/>
                <a:ea typeface="+mj-ea"/>
                <a:cs typeface="+mj-cs"/>
              </a:rPr>
              <a:t>Non-Fiction Titles</a:t>
            </a:r>
            <a:br>
              <a:rPr lang="en-US" sz="6400" kern="1200">
                <a:solidFill>
                  <a:schemeClr val="tx1"/>
                </a:solidFill>
                <a:latin typeface="+mj-lt"/>
                <a:ea typeface="+mj-ea"/>
                <a:cs typeface="+mj-cs"/>
              </a:rPr>
            </a:br>
            <a:endParaRPr lang="en-US" sz="6400" kern="1200">
              <a:solidFill>
                <a:schemeClr val="tx1"/>
              </a:solidFill>
              <a:latin typeface="+mj-lt"/>
              <a:ea typeface="+mj-ea"/>
              <a:cs typeface="+mj-cs"/>
            </a:endParaRPr>
          </a:p>
        </p:txBody>
      </p:sp>
      <p:pic>
        <p:nvPicPr>
          <p:cNvPr id="26" name="Picture 25" descr="A picture containing text, outdoor, road, sky&#10;&#10;Description automatically generated">
            <a:extLst>
              <a:ext uri="{FF2B5EF4-FFF2-40B4-BE49-F238E27FC236}">
                <a16:creationId xmlns:a16="http://schemas.microsoft.com/office/drawing/2014/main" id="{434EB384-650F-4ECB-AA9A-6CA250FD4AE7}"/>
              </a:ext>
            </a:extLst>
          </p:cNvPr>
          <p:cNvPicPr>
            <a:picLocks noChangeAspect="1"/>
          </p:cNvPicPr>
          <p:nvPr/>
        </p:nvPicPr>
        <p:blipFill rotWithShape="1">
          <a:blip r:embed="rId2">
            <a:extLst>
              <a:ext uri="{28A0092B-C50C-407E-A947-70E740481C1C}">
                <a14:useLocalDpi xmlns:a14="http://schemas.microsoft.com/office/drawing/2010/main" val="0"/>
              </a:ext>
            </a:extLst>
          </a:blip>
          <a:srcRect l="28308" r="15443"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74" name="Group 45">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75" name="Freeform: Shape 46">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47">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0" name="Oval 49">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TextBox 60">
            <a:extLst>
              <a:ext uri="{FF2B5EF4-FFF2-40B4-BE49-F238E27FC236}">
                <a16:creationId xmlns:a16="http://schemas.microsoft.com/office/drawing/2014/main" id="{54F1E8AE-DFED-4303-8294-86CCA46612C4}"/>
              </a:ext>
            </a:extLst>
          </p:cNvPr>
          <p:cNvSpPr txBox="1"/>
          <p:nvPr/>
        </p:nvSpPr>
        <p:spPr>
          <a:xfrm>
            <a:off x="318185" y="5383253"/>
            <a:ext cx="6096000" cy="1200329"/>
          </a:xfrm>
          <a:prstGeom prst="rect">
            <a:avLst/>
          </a:prstGeom>
          <a:noFill/>
        </p:spPr>
        <p:txBody>
          <a:bodyPr wrap="square">
            <a:spAutoFit/>
          </a:bodyPr>
          <a:lstStyle/>
          <a:p>
            <a:r>
              <a:rPr lang="en-GB" dirty="0">
                <a:hlinkClick r:id="rId3"/>
              </a:rPr>
              <a:t>The </a:t>
            </a:r>
            <a:r>
              <a:rPr lang="en-GB" i="1" dirty="0">
                <a:hlinkClick r:id="rId3"/>
              </a:rPr>
              <a:t>Selma</a:t>
            </a:r>
            <a:r>
              <a:rPr lang="en-GB" dirty="0">
                <a:hlinkClick r:id="rId3"/>
              </a:rPr>
              <a:t> to Montgomery marches were three protest marches, held in 1965, along the 54-mile (87 km) highway from </a:t>
            </a:r>
            <a:r>
              <a:rPr lang="en-GB" i="1" dirty="0">
                <a:hlinkClick r:id="rId3"/>
              </a:rPr>
              <a:t>Selma</a:t>
            </a:r>
            <a:r>
              <a:rPr lang="en-GB" dirty="0">
                <a:hlinkClick r:id="rId3"/>
              </a:rPr>
              <a:t>, Alabama, to the state capital of Montgomery.</a:t>
            </a:r>
            <a:r>
              <a:rPr lang="en-GB" dirty="0"/>
              <a:t> </a:t>
            </a:r>
            <a:r>
              <a:rPr lang="en-GB" sz="1400" dirty="0"/>
              <a:t>[Image from YouTube]</a:t>
            </a:r>
            <a:endParaRPr lang="en-GB" dirty="0"/>
          </a:p>
        </p:txBody>
      </p:sp>
    </p:spTree>
    <p:extLst>
      <p:ext uri="{BB962C8B-B14F-4D97-AF65-F5344CB8AC3E}">
        <p14:creationId xmlns:p14="http://schemas.microsoft.com/office/powerpoint/2010/main" val="3771799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17">
            <a:extLst>
              <a:ext uri="{FF2B5EF4-FFF2-40B4-BE49-F238E27FC236}">
                <a16:creationId xmlns:a16="http://schemas.microsoft.com/office/drawing/2014/main" id="{1284CA7F-B696-4085-84C6-CD668817E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50278" cy="3400925"/>
          </a:xfrm>
          <a:custGeom>
            <a:avLst/>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text, indoor&#10;&#10;Description automatically generated">
            <a:extLst>
              <a:ext uri="{FF2B5EF4-FFF2-40B4-BE49-F238E27FC236}">
                <a16:creationId xmlns:a16="http://schemas.microsoft.com/office/drawing/2014/main" id="{18ABC868-FBD1-4DB1-9089-DFACECE0D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353" y="643467"/>
            <a:ext cx="1715300" cy="2435726"/>
          </a:xfrm>
          <a:prstGeom prst="rect">
            <a:avLst/>
          </a:prstGeom>
        </p:spPr>
      </p:pic>
      <p:sp>
        <p:nvSpPr>
          <p:cNvPr id="31" name="Freeform: Shape 19">
            <a:extLst>
              <a:ext uri="{FF2B5EF4-FFF2-40B4-BE49-F238E27FC236}">
                <a16:creationId xmlns:a16="http://schemas.microsoft.com/office/drawing/2014/main" id="{858A10F4-B847-4777-BC82-782F6FB3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1"/>
            <a:ext cx="6050278" cy="3400925"/>
          </a:xfrm>
          <a:custGeom>
            <a:avLst/>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21">
            <a:extLst>
              <a:ext uri="{FF2B5EF4-FFF2-40B4-BE49-F238E27FC236}">
                <a16:creationId xmlns:a16="http://schemas.microsoft.com/office/drawing/2014/main" id="{8883B597-C9A1-46EF-AB6B-71DF0B1ED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6050278" cy="3368841"/>
          </a:xfrm>
          <a:custGeom>
            <a:avLst/>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descr="A picture containing text, book&#10;&#10;Description automatically generated">
            <a:extLst>
              <a:ext uri="{FF2B5EF4-FFF2-40B4-BE49-F238E27FC236}">
                <a16:creationId xmlns:a16="http://schemas.microsoft.com/office/drawing/2014/main" id="{708EBABA-50FD-46EF-9A98-A215EA3B1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290" y="3826725"/>
            <a:ext cx="1889426" cy="2399572"/>
          </a:xfrm>
          <a:prstGeom prst="rect">
            <a:avLst/>
          </a:prstGeom>
        </p:spPr>
      </p:pic>
      <p:sp>
        <p:nvSpPr>
          <p:cNvPr id="33" name="Freeform: Shape 23">
            <a:extLst>
              <a:ext uri="{FF2B5EF4-FFF2-40B4-BE49-F238E27FC236}">
                <a16:creationId xmlns:a16="http://schemas.microsoft.com/office/drawing/2014/main" id="{A0B38421-369F-445C-9543-5BC17BC09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3489159"/>
            <a:ext cx="6050278" cy="3368841"/>
          </a:xfrm>
          <a:custGeom>
            <a:avLst/>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5">
            <a:extLst>
              <a:ext uri="{FF2B5EF4-FFF2-40B4-BE49-F238E27FC236}">
                <a16:creationId xmlns:a16="http://schemas.microsoft.com/office/drawing/2014/main" id="{FAA9CE81-CAF0-41E3-8E73-CAFA13A0B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3736" y="1918638"/>
            <a:ext cx="4224528" cy="3020725"/>
          </a:xfrm>
          <a:custGeom>
            <a:avLst/>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ah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9513DA4C-BECF-44CC-BFBE-DB73AA38F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371" y="2240371"/>
            <a:ext cx="1879256" cy="2377259"/>
          </a:xfrm>
          <a:prstGeom prst="rect">
            <a:avLst/>
          </a:prstGeom>
        </p:spPr>
      </p:pic>
      <p:pic>
        <p:nvPicPr>
          <p:cNvPr id="11" name="Picture 10">
            <a:extLst>
              <a:ext uri="{FF2B5EF4-FFF2-40B4-BE49-F238E27FC236}">
                <a16:creationId xmlns:a16="http://schemas.microsoft.com/office/drawing/2014/main" id="{ED8D38EA-0F5D-42F7-9A2A-4C6DE4C64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8310" y="631704"/>
            <a:ext cx="1813371" cy="242085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5C0C5673-9ED3-4BB5-9781-55D128A3CD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5994" y="3810893"/>
            <a:ext cx="1858003" cy="2415404"/>
          </a:xfrm>
          <a:prstGeom prst="rect">
            <a:avLst/>
          </a:prstGeom>
        </p:spPr>
      </p:pic>
    </p:spTree>
    <p:extLst>
      <p:ext uri="{BB962C8B-B14F-4D97-AF65-F5344CB8AC3E}">
        <p14:creationId xmlns:p14="http://schemas.microsoft.com/office/powerpoint/2010/main" val="244354485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555F0E-91A3-4703-982D-A3716DD9739C}"/>
              </a:ext>
            </a:extLst>
          </p:cNvPr>
          <p:cNvPicPr>
            <a:picLocks noChangeAspect="1"/>
          </p:cNvPicPr>
          <p:nvPr/>
        </p:nvPicPr>
        <p:blipFill rotWithShape="1">
          <a:blip r:embed="rId2"/>
          <a:srcRect t="12497" b="19527"/>
          <a:stretch/>
        </p:blipFill>
        <p:spPr>
          <a:xfrm>
            <a:off x="20" y="-152400"/>
            <a:ext cx="12191980" cy="7335519"/>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4" name="Rectangle 23">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5F1F127-AB7C-43A7-ADFC-E67D17F92526}"/>
              </a:ext>
            </a:extLst>
          </p:cNvPr>
          <p:cNvSpPr txBox="1"/>
          <p:nvPr/>
        </p:nvSpPr>
        <p:spPr>
          <a:xfrm>
            <a:off x="6754793" y="6315864"/>
            <a:ext cx="5437187" cy="360001"/>
          </a:xfrm>
          <a:prstGeom prst="rect">
            <a:avLst/>
          </a:prstGeom>
        </p:spPr>
        <p:txBody>
          <a:bodyPr vert="horz" wrap="square" lIns="0" tIns="0" rIns="0" bIns="0" rtlCol="0" anchor="b" anchorCtr="0">
            <a:normAutofit/>
          </a:bodyPr>
          <a:lstStyle/>
          <a:p>
            <a:pPr defTabSz="914400">
              <a:lnSpc>
                <a:spcPct val="90000"/>
              </a:lnSpc>
              <a:spcBef>
                <a:spcPct val="0"/>
              </a:spcBef>
              <a:spcAft>
                <a:spcPts val="600"/>
              </a:spcAft>
            </a:pPr>
            <a:r>
              <a:rPr lang="en-US" kern="1200" dirty="0">
                <a:solidFill>
                  <a:schemeClr val="tx1"/>
                </a:solidFill>
                <a:latin typeface="+mj-lt"/>
                <a:ea typeface="+mj-ea"/>
                <a:cs typeface="+mj-cs"/>
              </a:rPr>
              <a:t>Cartoon of the Montgomery bus boycott 1955-56.</a:t>
            </a:r>
          </a:p>
        </p:txBody>
      </p:sp>
      <p:sp>
        <p:nvSpPr>
          <p:cNvPr id="6" name="TextBox 5">
            <a:extLst>
              <a:ext uri="{FF2B5EF4-FFF2-40B4-BE49-F238E27FC236}">
                <a16:creationId xmlns:a16="http://schemas.microsoft.com/office/drawing/2014/main" id="{0485559C-4A64-4D6B-AF45-98652C59BEFE}"/>
              </a:ext>
            </a:extLst>
          </p:cNvPr>
          <p:cNvSpPr txBox="1"/>
          <p:nvPr/>
        </p:nvSpPr>
        <p:spPr>
          <a:xfrm>
            <a:off x="111692" y="938873"/>
            <a:ext cx="5437186" cy="923330"/>
          </a:xfrm>
          <a:prstGeom prst="rect">
            <a:avLst/>
          </a:prstGeom>
          <a:noFill/>
        </p:spPr>
        <p:txBody>
          <a:bodyPr wrap="square" rtlCol="0">
            <a:spAutoFit/>
          </a:bodyPr>
          <a:lstStyle/>
          <a:p>
            <a:r>
              <a:rPr lang="en-GB" sz="5400" b="1" dirty="0">
                <a:solidFill>
                  <a:schemeClr val="bg1"/>
                </a:solidFill>
              </a:rPr>
              <a:t>Graphic Novels</a:t>
            </a:r>
          </a:p>
        </p:txBody>
      </p:sp>
    </p:spTree>
    <p:extLst>
      <p:ext uri="{BB962C8B-B14F-4D97-AF65-F5344CB8AC3E}">
        <p14:creationId xmlns:p14="http://schemas.microsoft.com/office/powerpoint/2010/main" val="136224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FACBD6C5-3C2C-4221-A5E1-91843A9033B1}"/>
              </a:ext>
            </a:extLst>
          </p:cNvPr>
          <p:cNvPicPr>
            <a:picLocks noChangeAspect="1"/>
          </p:cNvPicPr>
          <p:nvPr/>
        </p:nvPicPr>
        <p:blipFill rotWithShape="1">
          <a:blip r:embed="rId2">
            <a:extLst>
              <a:ext uri="{28A0092B-C50C-407E-A947-70E740481C1C}">
                <a14:useLocalDpi xmlns:a14="http://schemas.microsoft.com/office/drawing/2010/main" val="0"/>
              </a:ext>
            </a:extLst>
          </a:blip>
          <a:srcRect t="5469" b="29677"/>
          <a:stretch/>
        </p:blipFill>
        <p:spPr>
          <a:xfrm>
            <a:off x="20" y="1"/>
            <a:ext cx="4064380" cy="3782578"/>
          </a:xfrm>
          <a:custGeom>
            <a:avLst/>
            <a:gdLst/>
            <a:ahLst/>
            <a:cxnLst/>
            <a:rect l="l" t="t" r="r" b="b"/>
            <a:pathLst>
              <a:path w="4064400" h="3782578">
                <a:moveTo>
                  <a:pt x="0" y="0"/>
                </a:moveTo>
                <a:lnTo>
                  <a:pt x="4064400" y="0"/>
                </a:lnTo>
                <a:lnTo>
                  <a:pt x="4064400" y="3782578"/>
                </a:lnTo>
                <a:lnTo>
                  <a:pt x="0" y="3782578"/>
                </a:lnTo>
                <a:close/>
              </a:path>
            </a:pathLst>
          </a:custGeom>
        </p:spPr>
      </p:pic>
      <p:pic>
        <p:nvPicPr>
          <p:cNvPr id="5" name="Picture 4">
            <a:extLst>
              <a:ext uri="{FF2B5EF4-FFF2-40B4-BE49-F238E27FC236}">
                <a16:creationId xmlns:a16="http://schemas.microsoft.com/office/drawing/2014/main" id="{21ECE281-BE80-4A1B-9CE9-C8C3F02C3691}"/>
              </a:ext>
            </a:extLst>
          </p:cNvPr>
          <p:cNvPicPr>
            <a:picLocks noChangeAspect="1"/>
          </p:cNvPicPr>
          <p:nvPr/>
        </p:nvPicPr>
        <p:blipFill rotWithShape="1">
          <a:blip r:embed="rId3">
            <a:extLst>
              <a:ext uri="{28A0092B-C50C-407E-A947-70E740481C1C}">
                <a14:useLocalDpi xmlns:a14="http://schemas.microsoft.com/office/drawing/2010/main" val="0"/>
              </a:ext>
            </a:extLst>
          </a:blip>
          <a:srcRect t="14155" b="22102"/>
          <a:stretch/>
        </p:blipFill>
        <p:spPr>
          <a:xfrm>
            <a:off x="4063800" y="1"/>
            <a:ext cx="4064400" cy="3782578"/>
          </a:xfrm>
          <a:custGeom>
            <a:avLst/>
            <a:gdLst/>
            <a:ahLst/>
            <a:cxnLst/>
            <a:rect l="l" t="t" r="r" b="b"/>
            <a:pathLst>
              <a:path w="4064400" h="3782578">
                <a:moveTo>
                  <a:pt x="0" y="0"/>
                </a:moveTo>
                <a:lnTo>
                  <a:pt x="4064400" y="0"/>
                </a:lnTo>
                <a:lnTo>
                  <a:pt x="4064400" y="3782578"/>
                </a:lnTo>
                <a:lnTo>
                  <a:pt x="0" y="3782578"/>
                </a:lnTo>
                <a:close/>
              </a:path>
            </a:pathLst>
          </a:custGeom>
        </p:spPr>
      </p:pic>
      <p:pic>
        <p:nvPicPr>
          <p:cNvPr id="9" name="Picture 8" descr="Calendar&#10;&#10;Description automatically generated">
            <a:extLst>
              <a:ext uri="{FF2B5EF4-FFF2-40B4-BE49-F238E27FC236}">
                <a16:creationId xmlns:a16="http://schemas.microsoft.com/office/drawing/2014/main" id="{17DE3996-B254-4613-AC4D-EDA619B81E31}"/>
              </a:ext>
            </a:extLst>
          </p:cNvPr>
          <p:cNvPicPr>
            <a:picLocks noChangeAspect="1"/>
          </p:cNvPicPr>
          <p:nvPr/>
        </p:nvPicPr>
        <p:blipFill rotWithShape="1">
          <a:blip r:embed="rId4">
            <a:extLst>
              <a:ext uri="{28A0092B-C50C-407E-A947-70E740481C1C}">
                <a14:useLocalDpi xmlns:a14="http://schemas.microsoft.com/office/drawing/2010/main" val="0"/>
              </a:ext>
            </a:extLst>
          </a:blip>
          <a:srcRect t="5794" b="30896"/>
          <a:stretch/>
        </p:blipFill>
        <p:spPr>
          <a:xfrm>
            <a:off x="8127600" y="1"/>
            <a:ext cx="4064400" cy="3782578"/>
          </a:xfrm>
          <a:custGeom>
            <a:avLst/>
            <a:gdLst/>
            <a:ahLst/>
            <a:cxnLst/>
            <a:rect l="l" t="t" r="r" b="b"/>
            <a:pathLst>
              <a:path w="4064400" h="3782578">
                <a:moveTo>
                  <a:pt x="0" y="0"/>
                </a:moveTo>
                <a:lnTo>
                  <a:pt x="4064400" y="0"/>
                </a:lnTo>
                <a:lnTo>
                  <a:pt x="4064400" y="3782578"/>
                </a:lnTo>
                <a:lnTo>
                  <a:pt x="0" y="3782578"/>
                </a:lnTo>
                <a:close/>
              </a:path>
            </a:pathLst>
          </a:custGeom>
        </p:spPr>
      </p:pic>
      <p:sp>
        <p:nvSpPr>
          <p:cNvPr id="7" name="TextBox 6">
            <a:extLst>
              <a:ext uri="{FF2B5EF4-FFF2-40B4-BE49-F238E27FC236}">
                <a16:creationId xmlns:a16="http://schemas.microsoft.com/office/drawing/2014/main" id="{E848BF6E-50D1-4BFA-8DBF-C8588B4E5852}"/>
              </a:ext>
            </a:extLst>
          </p:cNvPr>
          <p:cNvSpPr txBox="1"/>
          <p:nvPr/>
        </p:nvSpPr>
        <p:spPr>
          <a:xfrm>
            <a:off x="126365" y="4122420"/>
            <a:ext cx="11445875" cy="1562959"/>
          </a:xfrm>
          <a:prstGeom prst="rect">
            <a:avLst/>
          </a:prstGeom>
        </p:spPr>
        <p:txBody>
          <a:bodyPr vert="horz" wrap="square" lIns="0" tIns="0" rIns="0" bIns="0" rtlCol="0" anchor="t">
            <a:normAutofit/>
          </a:bodyPr>
          <a:lstStyle/>
          <a:p>
            <a:pPr indent="-228600" defTabSz="914400">
              <a:lnSpc>
                <a:spcPct val="110000"/>
              </a:lnSpc>
              <a:spcAft>
                <a:spcPts val="800"/>
              </a:spcAft>
              <a:buFont typeface="Arial" panose="020B0604020202020204" pitchFamily="34" charset="0"/>
              <a:buChar char="•"/>
            </a:pPr>
            <a:r>
              <a:rPr lang="en-US" sz="1600" dirty="0">
                <a:solidFill>
                  <a:schemeClr val="tx1">
                    <a:alpha val="60000"/>
                  </a:schemeClr>
                </a:solidFill>
              </a:rPr>
              <a:t>'March' is a vivid, first-hand account of John Lewis' lifelong struggle for civil and human rights (including his key roles in the historic 1963 March on Washington and the 1965 Selma-Montgomery March), meditating in the modern age on the distance travelled since the days of Jim Crow and segregation. </a:t>
            </a:r>
            <a:r>
              <a:rPr lang="en-GB" sz="1600" dirty="0"/>
              <a:t>John Robert Lewis (February 21, 1940 – July 17, 2020)</a:t>
            </a:r>
            <a:endParaRPr lang="en-US" sz="1600" dirty="0">
              <a:solidFill>
                <a:schemeClr val="tx1">
                  <a:alpha val="60000"/>
                </a:schemeClr>
              </a:solidFill>
            </a:endParaRPr>
          </a:p>
          <a:p>
            <a:pPr indent="-228600" defTabSz="914400">
              <a:lnSpc>
                <a:spcPct val="110000"/>
              </a:lnSpc>
              <a:spcAft>
                <a:spcPts val="800"/>
              </a:spcAft>
              <a:buFont typeface="Arial" panose="020B0604020202020204" pitchFamily="34" charset="0"/>
              <a:buChar char="•"/>
            </a:pPr>
            <a:endParaRPr lang="en-US" sz="1600" dirty="0">
              <a:solidFill>
                <a:schemeClr val="tx1">
                  <a:alpha val="60000"/>
                </a:schemeClr>
              </a:solidFill>
            </a:endParaRPr>
          </a:p>
          <a:p>
            <a:pPr indent="-228600" defTabSz="914400">
              <a:lnSpc>
                <a:spcPct val="110000"/>
              </a:lnSpc>
              <a:spcAft>
                <a:spcPts val="800"/>
              </a:spcAft>
              <a:buFont typeface="Arial" panose="020B0604020202020204" pitchFamily="34" charset="0"/>
              <a:buChar char="•"/>
            </a:pPr>
            <a:r>
              <a:rPr lang="en-US" sz="1600" dirty="0">
                <a:solidFill>
                  <a:schemeClr val="tx1">
                    <a:alpha val="60000"/>
                  </a:schemeClr>
                </a:solidFill>
              </a:rPr>
              <a:t>Fun Fact- John Lewis once “liked” a Tweet from Mrs. Baird about these very books!</a:t>
            </a:r>
          </a:p>
        </p:txBody>
      </p:sp>
    </p:spTree>
    <p:extLst>
      <p:ext uri="{BB962C8B-B14F-4D97-AF65-F5344CB8AC3E}">
        <p14:creationId xmlns:p14="http://schemas.microsoft.com/office/powerpoint/2010/main" val="404443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 letter&#10;&#10;Description automatically generated">
            <a:extLst>
              <a:ext uri="{FF2B5EF4-FFF2-40B4-BE49-F238E27FC236}">
                <a16:creationId xmlns:a16="http://schemas.microsoft.com/office/drawing/2014/main" id="{4DACB1F5-E609-44F0-A098-7CEB730C0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13" y="1212891"/>
            <a:ext cx="3379569" cy="4432221"/>
          </a:xfrm>
          <a:custGeom>
            <a:avLst/>
            <a:gdLst/>
            <a:ahLst/>
            <a:cxnLst/>
            <a:rect l="l" t="t" r="r" b="b"/>
            <a:pathLst>
              <a:path w="3379569" h="5759450">
                <a:moveTo>
                  <a:pt x="0" y="0"/>
                </a:moveTo>
                <a:lnTo>
                  <a:pt x="3379569" y="0"/>
                </a:lnTo>
                <a:lnTo>
                  <a:pt x="3379569" y="5759450"/>
                </a:lnTo>
                <a:lnTo>
                  <a:pt x="0" y="5759450"/>
                </a:lnTo>
                <a:close/>
              </a:path>
            </a:pathLst>
          </a:custGeom>
        </p:spPr>
      </p:pic>
      <p:pic>
        <p:nvPicPr>
          <p:cNvPr id="5" name="Picture 4" descr="A picture containing text, person, group, posing&#10;&#10;Description automatically generated">
            <a:extLst>
              <a:ext uri="{FF2B5EF4-FFF2-40B4-BE49-F238E27FC236}">
                <a16:creationId xmlns:a16="http://schemas.microsoft.com/office/drawing/2014/main" id="{547FD3D9-1287-4C96-881E-F9F46180D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182" y="1299873"/>
            <a:ext cx="3379569" cy="4258256"/>
          </a:xfrm>
          <a:custGeom>
            <a:avLst/>
            <a:gdLst/>
            <a:ahLst/>
            <a:cxnLst/>
            <a:rect l="l" t="t" r="r" b="b"/>
            <a:pathLst>
              <a:path w="3379569" h="5759450">
                <a:moveTo>
                  <a:pt x="0" y="0"/>
                </a:moveTo>
                <a:lnTo>
                  <a:pt x="3379569" y="0"/>
                </a:lnTo>
                <a:lnTo>
                  <a:pt x="3379569" y="5759450"/>
                </a:lnTo>
                <a:lnTo>
                  <a:pt x="0" y="5759450"/>
                </a:lnTo>
                <a:close/>
              </a:path>
            </a:pathLst>
          </a:custGeom>
        </p:spPr>
      </p:pic>
      <p:sp>
        <p:nvSpPr>
          <p:cNvPr id="6" name="TextBox 5">
            <a:extLst>
              <a:ext uri="{FF2B5EF4-FFF2-40B4-BE49-F238E27FC236}">
                <a16:creationId xmlns:a16="http://schemas.microsoft.com/office/drawing/2014/main" id="{263DED4E-16F5-444D-A8D9-DDA90174D973}"/>
              </a:ext>
            </a:extLst>
          </p:cNvPr>
          <p:cNvSpPr txBox="1"/>
          <p:nvPr/>
        </p:nvSpPr>
        <p:spPr>
          <a:xfrm>
            <a:off x="8076762" y="1417466"/>
            <a:ext cx="3565525" cy="3415519"/>
          </a:xfrm>
          <a:prstGeom prst="rect">
            <a:avLst/>
          </a:prstGeom>
        </p:spPr>
        <p:txBody>
          <a:bodyPr vert="horz" wrap="square" lIns="0" tIns="0" rIns="0" bIns="0" rtlCol="0" anchor="t">
            <a:normAutofit fontScale="85000" lnSpcReduction="10000"/>
          </a:bodyPr>
          <a:lstStyle/>
          <a:p>
            <a:pPr indent="-228600" defTabSz="914400">
              <a:lnSpc>
                <a:spcPct val="110000"/>
              </a:lnSpc>
              <a:spcAft>
                <a:spcPts val="800"/>
              </a:spcAft>
              <a:buFont typeface="Arial" panose="020B0604020202020204" pitchFamily="34" charset="0"/>
              <a:buChar char="•"/>
            </a:pPr>
            <a:r>
              <a:rPr lang="en-US" sz="2400" dirty="0">
                <a:solidFill>
                  <a:schemeClr val="tx1">
                    <a:alpha val="60000"/>
                  </a:schemeClr>
                </a:solidFill>
              </a:rPr>
              <a:t>Nicely laid out and well-designed graphic novel telling the story of Rosa Parks and the Montgomery bus boycott. </a:t>
            </a:r>
          </a:p>
          <a:p>
            <a:pPr indent="-228600" defTabSz="914400">
              <a:lnSpc>
                <a:spcPct val="110000"/>
              </a:lnSpc>
              <a:spcAft>
                <a:spcPts val="800"/>
              </a:spcAft>
              <a:buFont typeface="Arial" panose="020B0604020202020204" pitchFamily="34" charset="0"/>
              <a:buChar char="•"/>
            </a:pPr>
            <a:r>
              <a:rPr lang="en-US" sz="2400" dirty="0">
                <a:solidFill>
                  <a:schemeClr val="tx1">
                    <a:alpha val="60000"/>
                  </a:schemeClr>
                </a:solidFill>
              </a:rPr>
              <a:t>If you want to know more you might like to watch the Dr Who episode- Rosa written by none other than the amazing Malorie Blackman. </a:t>
            </a:r>
            <a:r>
              <a:rPr lang="en-US" sz="2400" dirty="0">
                <a:solidFill>
                  <a:schemeClr val="tx1">
                    <a:alpha val="60000"/>
                  </a:schemeClr>
                </a:solidFill>
                <a:hlinkClick r:id="rId4"/>
              </a:rPr>
              <a:t>Available on BBC </a:t>
            </a:r>
            <a:r>
              <a:rPr lang="en-US" sz="2400" dirty="0" err="1">
                <a:solidFill>
                  <a:schemeClr val="tx1">
                    <a:alpha val="60000"/>
                  </a:schemeClr>
                </a:solidFill>
                <a:hlinkClick r:id="rId4"/>
              </a:rPr>
              <a:t>iPlayer</a:t>
            </a:r>
            <a:r>
              <a:rPr lang="en-US" sz="2400" dirty="0">
                <a:solidFill>
                  <a:schemeClr val="tx1">
                    <a:alpha val="60000"/>
                  </a:schemeClr>
                </a:solidFill>
              </a:rPr>
              <a:t> Click the link.</a:t>
            </a:r>
          </a:p>
        </p:txBody>
      </p:sp>
    </p:spTree>
    <p:extLst>
      <p:ext uri="{BB962C8B-B14F-4D97-AF65-F5344CB8AC3E}">
        <p14:creationId xmlns:p14="http://schemas.microsoft.com/office/powerpoint/2010/main" val="1072192439"/>
      </p:ext>
    </p:extLst>
  </p:cSld>
  <p:clrMapOvr>
    <a:masterClrMapping/>
  </p:clrMapOvr>
</p:sld>
</file>

<file path=ppt/theme/theme1.xml><?xml version="1.0" encoding="utf-8"?>
<a:theme xmlns:a="http://schemas.openxmlformats.org/drawingml/2006/main" name="3DFloatVTI">
  <a:themeElements>
    <a:clrScheme name="AnalogousFromRegularSeedRightStep">
      <a:dk1>
        <a:srgbClr val="000000"/>
      </a:dk1>
      <a:lt1>
        <a:srgbClr val="FFFFFF"/>
      </a:lt1>
      <a:dk2>
        <a:srgbClr val="413424"/>
      </a:dk2>
      <a:lt2>
        <a:srgbClr val="E3E8E2"/>
      </a:lt2>
      <a:accent1>
        <a:srgbClr val="D529E7"/>
      </a:accent1>
      <a:accent2>
        <a:srgbClr val="D51798"/>
      </a:accent2>
      <a:accent3>
        <a:srgbClr val="E7295A"/>
      </a:accent3>
      <a:accent4>
        <a:srgbClr val="D53517"/>
      </a:accent4>
      <a:accent5>
        <a:srgbClr val="E29226"/>
      </a:accent5>
      <a:accent6>
        <a:srgbClr val="AAA812"/>
      </a:accent6>
      <a:hlink>
        <a:srgbClr val="3A9431"/>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1096</Words>
  <Application>Microsoft Office PowerPoint</Application>
  <PresentationFormat>Widescreen</PresentationFormat>
  <Paragraphs>32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Avenir Next LT Pro</vt:lpstr>
      <vt:lpstr>Calibri</vt:lpstr>
      <vt:lpstr>3DFloatVTI</vt:lpstr>
      <vt:lpstr>Civil Rights Movement</vt:lpstr>
      <vt:lpstr>Fiction Titles </vt:lpstr>
      <vt:lpstr>PowerPoint Presentation</vt:lpstr>
      <vt:lpstr>PowerPoint Presentation</vt:lpstr>
      <vt:lpstr>Non-Fiction Titles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sources you might like to 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Movement</dc:title>
  <dc:creator>Stuart</dc:creator>
  <cp:lastModifiedBy>Stuart</cp:lastModifiedBy>
  <cp:revision>7</cp:revision>
  <dcterms:created xsi:type="dcterms:W3CDTF">2021-01-11T10:51:04Z</dcterms:created>
  <dcterms:modified xsi:type="dcterms:W3CDTF">2021-01-11T11:27:13Z</dcterms:modified>
</cp:coreProperties>
</file>