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8"/>
  </p:notesMasterIdLst>
  <p:handoutMasterIdLst>
    <p:handoutMasterId r:id="rId79"/>
  </p:handoutMasterIdLst>
  <p:sldIdLst>
    <p:sldId id="268" r:id="rId5"/>
    <p:sldId id="307" r:id="rId6"/>
    <p:sldId id="270" r:id="rId7"/>
    <p:sldId id="308" r:id="rId8"/>
    <p:sldId id="273" r:id="rId9"/>
    <p:sldId id="277" r:id="rId10"/>
    <p:sldId id="348" r:id="rId11"/>
    <p:sldId id="310" r:id="rId12"/>
    <p:sldId id="312" r:id="rId13"/>
    <p:sldId id="349" r:id="rId14"/>
    <p:sldId id="350" r:id="rId15"/>
    <p:sldId id="351" r:id="rId16"/>
    <p:sldId id="355" r:id="rId17"/>
    <p:sldId id="356" r:id="rId18"/>
    <p:sldId id="279" r:id="rId19"/>
    <p:sldId id="346" r:id="rId20"/>
    <p:sldId id="289" r:id="rId21"/>
    <p:sldId id="283" r:id="rId22"/>
    <p:sldId id="347" r:id="rId23"/>
    <p:sldId id="352" r:id="rId24"/>
    <p:sldId id="353" r:id="rId25"/>
    <p:sldId id="357" r:id="rId26"/>
    <p:sldId id="288" r:id="rId27"/>
    <p:sldId id="358" r:id="rId28"/>
    <p:sldId id="359" r:id="rId29"/>
    <p:sldId id="361" r:id="rId30"/>
    <p:sldId id="362" r:id="rId31"/>
    <p:sldId id="360" r:id="rId32"/>
    <p:sldId id="363" r:id="rId33"/>
    <p:sldId id="364" r:id="rId34"/>
    <p:sldId id="365" r:id="rId35"/>
    <p:sldId id="367" r:id="rId36"/>
    <p:sldId id="368" r:id="rId37"/>
    <p:sldId id="370" r:id="rId38"/>
    <p:sldId id="372" r:id="rId39"/>
    <p:sldId id="373" r:id="rId40"/>
    <p:sldId id="374" r:id="rId41"/>
    <p:sldId id="375" r:id="rId42"/>
    <p:sldId id="377" r:id="rId43"/>
    <p:sldId id="378" r:id="rId44"/>
    <p:sldId id="379" r:id="rId45"/>
    <p:sldId id="380" r:id="rId46"/>
    <p:sldId id="381" r:id="rId47"/>
    <p:sldId id="382" r:id="rId48"/>
    <p:sldId id="383" r:id="rId49"/>
    <p:sldId id="384" r:id="rId50"/>
    <p:sldId id="385" r:id="rId51"/>
    <p:sldId id="386" r:id="rId52"/>
    <p:sldId id="387" r:id="rId53"/>
    <p:sldId id="395" r:id="rId54"/>
    <p:sldId id="397" r:id="rId55"/>
    <p:sldId id="398" r:id="rId56"/>
    <p:sldId id="400" r:id="rId57"/>
    <p:sldId id="401" r:id="rId58"/>
    <p:sldId id="402" r:id="rId59"/>
    <p:sldId id="403" r:id="rId60"/>
    <p:sldId id="404" r:id="rId61"/>
    <p:sldId id="396" r:id="rId62"/>
    <p:sldId id="405" r:id="rId63"/>
    <p:sldId id="406" r:id="rId64"/>
    <p:sldId id="407" r:id="rId65"/>
    <p:sldId id="408" r:id="rId66"/>
    <p:sldId id="409" r:id="rId67"/>
    <p:sldId id="410" r:id="rId68"/>
    <p:sldId id="411" r:id="rId69"/>
    <p:sldId id="388" r:id="rId70"/>
    <p:sldId id="391" r:id="rId71"/>
    <p:sldId id="392" r:id="rId72"/>
    <p:sldId id="390" r:id="rId73"/>
    <p:sldId id="393" r:id="rId74"/>
    <p:sldId id="394" r:id="rId75"/>
    <p:sldId id="412" r:id="rId76"/>
    <p:sldId id="306" r:id="rId77"/>
  </p:sldIdLst>
  <p:sldSz cx="9144000" cy="6858000" type="screen4x3"/>
  <p:notesSz cx="6858000" cy="97155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CC"/>
    <a:srgbClr val="D13BBF"/>
    <a:srgbClr val="CCFFFF"/>
    <a:srgbClr val="FF0000"/>
    <a:srgbClr val="00FF00"/>
    <a:srgbClr val="A0FFB2"/>
    <a:srgbClr val="66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78" autoAdjust="0"/>
    <p:restoredTop sz="95396" autoAdjust="0"/>
  </p:normalViewPr>
  <p:slideViewPr>
    <p:cSldViewPr snapToObjects="1">
      <p:cViewPr>
        <p:scale>
          <a:sx n="79" d="100"/>
          <a:sy n="79" d="100"/>
        </p:scale>
        <p:origin x="-1500"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dirty="0"/>
          </a:p>
        </p:txBody>
      </p:sp>
      <p:sp>
        <p:nvSpPr>
          <p:cNvPr id="52227"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09778DB7-AEED-4255-B3ED-7463E8C26FEE}" type="datetimeFigureOut">
              <a:rPr lang="en-GB"/>
              <a:pPr>
                <a:defRPr/>
              </a:pPr>
              <a:t>27/09/2017</a:t>
            </a:fld>
            <a:endParaRPr lang="en-GB" dirty="0"/>
          </a:p>
        </p:txBody>
      </p:sp>
      <p:sp>
        <p:nvSpPr>
          <p:cNvPr id="52228" name="Rectangle 4"/>
          <p:cNvSpPr>
            <a:spLocks noGrp="1" noChangeArrowheads="1"/>
          </p:cNvSpPr>
          <p:nvPr>
            <p:ph type="ftr" sz="quarter" idx="2"/>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dirty="0"/>
          </a:p>
        </p:txBody>
      </p:sp>
      <p:sp>
        <p:nvSpPr>
          <p:cNvPr id="52229" name="Rectangle 5"/>
          <p:cNvSpPr>
            <a:spLocks noGrp="1" noChangeArrowheads="1"/>
          </p:cNvSpPr>
          <p:nvPr>
            <p:ph type="sldNum" sz="quarter" idx="3"/>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28D0572-9775-4406-ACB8-9A79A216197A}" type="slidenum">
              <a:rPr lang="en-GB"/>
              <a:pPr>
                <a:defRPr/>
              </a:pPr>
              <a:t>‹#›</a:t>
            </a:fld>
            <a:endParaRPr lang="en-GB" dirty="0"/>
          </a:p>
        </p:txBody>
      </p:sp>
    </p:spTree>
    <p:extLst>
      <p:ext uri="{BB962C8B-B14F-4D97-AF65-F5344CB8AC3E}">
        <p14:creationId xmlns:p14="http://schemas.microsoft.com/office/powerpoint/2010/main" val="3111287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20483"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CC064D88-8D10-4256-8674-C3CD83DFEC0F}" type="datetimeFigureOut">
              <a:rPr lang="en-US"/>
              <a:pPr>
                <a:defRPr/>
              </a:pPr>
              <a:t>9/27/2017</a:t>
            </a:fld>
            <a:endParaRPr lang="en-US" dirty="0"/>
          </a:p>
        </p:txBody>
      </p:sp>
      <p:sp>
        <p:nvSpPr>
          <p:cNvPr id="1331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614863"/>
            <a:ext cx="5486400"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20487" name="Rectangle 7"/>
          <p:cNvSpPr>
            <a:spLocks noGrp="1" noChangeArrowheads="1"/>
          </p:cNvSpPr>
          <p:nvPr>
            <p:ph type="sldNum" sz="quarter" idx="5"/>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BFD19F0-260D-4E27-80EA-534185F2A069}" type="slidenum">
              <a:rPr lang="en-US"/>
              <a:pPr>
                <a:defRPr/>
              </a:pPr>
              <a:t>‹#›</a:t>
            </a:fld>
            <a:endParaRPr lang="en-US" dirty="0"/>
          </a:p>
        </p:txBody>
      </p:sp>
    </p:spTree>
    <p:extLst>
      <p:ext uri="{BB962C8B-B14F-4D97-AF65-F5344CB8AC3E}">
        <p14:creationId xmlns:p14="http://schemas.microsoft.com/office/powerpoint/2010/main" val="514267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1</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11</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12</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13</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14</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2</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p>
          <a:p>
            <a:r>
              <a:rPr lang="en-GB" dirty="0" smtClean="0"/>
              <a:t>Design</a:t>
            </a:r>
            <a:r>
              <a:rPr lang="en-GB" baseline="0" dirty="0" smtClean="0"/>
              <a:t> to support</a:t>
            </a:r>
          </a:p>
          <a:p>
            <a:r>
              <a:rPr lang="en-GB" baseline="0" dirty="0" smtClean="0"/>
              <a:t>Facilitate </a:t>
            </a:r>
            <a:r>
              <a:rPr lang="en-GB" dirty="0" smtClean="0"/>
              <a:t> </a:t>
            </a:r>
          </a:p>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3</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4</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p>
          <a:p>
            <a:r>
              <a:rPr lang="en-GB" dirty="0" smtClean="0"/>
              <a:t>Design</a:t>
            </a:r>
            <a:r>
              <a:rPr lang="en-GB" baseline="0" dirty="0" smtClean="0"/>
              <a:t> to support</a:t>
            </a:r>
          </a:p>
          <a:p>
            <a:r>
              <a:rPr lang="en-GB" baseline="0" dirty="0" smtClean="0"/>
              <a:t>Facilitate </a:t>
            </a:r>
            <a:r>
              <a:rPr lang="en-GB" dirty="0" smtClean="0"/>
              <a:t> </a:t>
            </a:r>
          </a:p>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5</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p>
          <a:p>
            <a:r>
              <a:rPr lang="en-GB" dirty="0" smtClean="0"/>
              <a:t>Design</a:t>
            </a:r>
            <a:r>
              <a:rPr lang="en-GB" baseline="0" dirty="0" smtClean="0"/>
              <a:t> to support</a:t>
            </a:r>
          </a:p>
          <a:p>
            <a:r>
              <a:rPr lang="en-GB" baseline="0" dirty="0" smtClean="0"/>
              <a:t>Facilitate </a:t>
            </a:r>
            <a:r>
              <a:rPr lang="en-GB" dirty="0" smtClean="0"/>
              <a:t> </a:t>
            </a:r>
          </a:p>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7</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8</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9</a:t>
            </a:fld>
            <a:endParaRPr lang="en-US"/>
          </a:p>
        </p:txBody>
      </p:sp>
    </p:spTree>
    <p:extLst>
      <p:ext uri="{BB962C8B-B14F-4D97-AF65-F5344CB8AC3E}">
        <p14:creationId xmlns:p14="http://schemas.microsoft.com/office/powerpoint/2010/main" val="254871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FD19F0-260D-4E27-80EA-534185F2A069}" type="slidenum">
              <a:rPr lang="en-US" smtClean="0"/>
              <a:pPr>
                <a:defRPr/>
              </a:pPr>
              <a:t>10</a:t>
            </a:fld>
            <a:endParaRPr lang="en-US"/>
          </a:p>
        </p:txBody>
      </p:sp>
    </p:spTree>
    <p:extLst>
      <p:ext uri="{BB962C8B-B14F-4D97-AF65-F5344CB8AC3E}">
        <p14:creationId xmlns:p14="http://schemas.microsoft.com/office/powerpoint/2010/main" val="254871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00AD15-9BBA-4C90-8D43-E0098EE547BA}" type="datetimeFigureOut">
              <a:rPr lang="en-US"/>
              <a:pPr>
                <a:defRPr/>
              </a:pPr>
              <a:t>9/27/2017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DDAE07-C131-4204-A40D-BC635BE7930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8943F7-BD47-4C88-8B57-D6999E797147}" type="datetimeFigureOut">
              <a:rPr lang="en-US"/>
              <a:pPr>
                <a:defRPr/>
              </a:pPr>
              <a:t>9/27/2017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D3CBE1-CF0C-45A8-9955-33CD3F53792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F79ED6-AB74-4F85-A8BC-617BF4AEE059}" type="datetimeFigureOut">
              <a:rPr lang="en-US"/>
              <a:pPr>
                <a:defRPr/>
              </a:pPr>
              <a:t>9/27/2017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BFEE89-7970-4218-A1BA-98DE2386AEC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2272AF-53C0-4B50-8590-6276539FCEE6}" type="datetimeFigureOut">
              <a:rPr lang="en-US"/>
              <a:pPr>
                <a:defRPr/>
              </a:pPr>
              <a:t>9/27/2017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A16E81-5F7D-4242-9A1D-739E0FF4F1D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B4329B-C775-4BD3-AE98-8645CF16D5F0}" type="datetimeFigureOut">
              <a:rPr lang="en-US"/>
              <a:pPr>
                <a:defRPr/>
              </a:pPr>
              <a:t>9/27/2017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21E641-9454-470D-BFD3-AE0F69DBF2D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58B870-0197-42DB-B851-BCFD3030159F}" type="datetimeFigureOut">
              <a:rPr lang="en-US"/>
              <a:pPr>
                <a:defRPr/>
              </a:pPr>
              <a:t>9/27/2017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B621C3-E323-4FF5-BF78-768ED8E2D1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00AF53-B2C0-40B3-95C9-4D8D678BDD00}" type="datetimeFigureOut">
              <a:rPr lang="en-US"/>
              <a:pPr>
                <a:defRPr/>
              </a:pPr>
              <a:t>9/27/2017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E4CA235-5D3A-441A-BCD4-852B8F1788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DF7742-8278-4CF0-8C43-682581C549DB}" type="datetimeFigureOut">
              <a:rPr lang="en-US"/>
              <a:pPr>
                <a:defRPr/>
              </a:pPr>
              <a:t>9/27/2017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8522FEB-3931-4BE9-BEA0-B04AE953D3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571570-D7AF-489B-82ED-86E14C62E282}" type="datetimeFigureOut">
              <a:rPr lang="en-US"/>
              <a:pPr>
                <a:defRPr/>
              </a:pPr>
              <a:t>9/27/2017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FA0F96-C4DD-4744-8ED5-B9B4470A1BA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9D10CD-07AA-424F-97DA-51DDCBC55EDF}" type="datetimeFigureOut">
              <a:rPr lang="en-US"/>
              <a:pPr>
                <a:defRPr/>
              </a:pPr>
              <a:t>9/27/2017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F89465-177D-478F-814C-E889F12080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2E2645-44AC-4C0E-BF7A-E4B15AD9212E}" type="datetimeFigureOut">
              <a:rPr lang="en-US"/>
              <a:pPr>
                <a:defRPr/>
              </a:pPr>
              <a:t>9/27/2017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349A6F-5F8A-4839-A9ED-B48C1898950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848077B-E55B-467D-9488-D21362923FA5}" type="datetimeFigureOut">
              <a:rPr lang="en-US"/>
              <a:pPr>
                <a:defRPr/>
              </a:pPr>
              <a:t>9/27/2017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C80283-3ECC-41C6-89C3-57477E8E56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1.jpeg"/><Relationship Id="rId7"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bing.com/images/search?q=+half+diagrams+equivalent&amp;view=detailv2&amp;adlt=strict&amp;id=A40C9D33A54B59053054907892D15AC11F524C23&amp;selectedIndex=14&amp;ccid=h2d6GE8R&amp;simid=608045410483833151&amp;thid=OIP.M87677a184f118302c272e7e0e01695f1H0"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mathsisfun.com/numbers/fractions-match-frac-line.html"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bbc.co.uk/learningzone/clips/ordering-fractions-on-a-number-line-signed/1662.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bbc.co.uk/education/clips/z6bq6s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bbc.co.uk/education/clips/zfm34wx"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iboard.co.uk/iwb/Fraction-Machine-Tool-377" TargetMode="External"/><Relationship Id="rId7" Type="http://schemas.openxmlformats.org/officeDocument/2006/relationships/hyperlink" Target="http://www.topmarks.co.uk/Flash.aspx?f=DartboardFDP"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www.topmarks.co.uk/Flash.aspx?a=activity08" TargetMode="External"/><Relationship Id="rId5" Type="http://schemas.openxmlformats.org/officeDocument/2006/relationships/hyperlink" Target="http://www.topmarks.co.uk/Flash.aspx?f=WhatFractionv3" TargetMode="External"/><Relationship Id="rId4" Type="http://schemas.openxmlformats.org/officeDocument/2006/relationships/hyperlink" Target="http://www.topmarks.co.uk/Flash.aspx?b=maths/frac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6.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0.png"/><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hyperlink" Target="https://www.youtube.com/watch?v=h9YHviTFelA" TargetMode="Externa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3" Type="http://schemas.openxmlformats.org/officeDocument/2006/relationships/hyperlink" Target="http://www.arcademics.com/games/ratio-blaster/ratio-blaster.html"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www.skoool.com.eg/english/skoool_bundle/content/primary/maths/add_sub_frac/index.html" TargetMode="External"/><Relationship Id="rId4" Type="http://schemas.openxmlformats.org/officeDocument/2006/relationships/hyperlink" Target="http://games.cs.washington.edu/fv/rel/FAToy.sw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bbc.co.uk/learningzone/clips/ordering-fractions-on-anumber-line/38.html"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www.tes.co.uk/teachingresource/Teachers-TV-Problemsolving-" TargetMode="External"/><Relationship Id="rId4" Type="http://schemas.openxmlformats.org/officeDocument/2006/relationships/hyperlink" Target="http://www.bbc.co.uk/learningzone/clips/ordering-fractions-on-anumb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dirty="0"/>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dirty="0"/>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2411760" y="3789040"/>
            <a:ext cx="6877050" cy="595312"/>
          </a:xfrm>
          <a:prstGeom prst="rect">
            <a:avLst/>
          </a:prstGeom>
          <a:noFill/>
          <a:ln w="9525">
            <a:noFill/>
            <a:miter lim="800000"/>
            <a:headEnd/>
            <a:tailEnd/>
          </a:ln>
        </p:spPr>
        <p:txBody>
          <a:bodyPr bIns="0" anchor="ctr">
            <a:spAutoFit/>
          </a:bodyPr>
          <a:lstStyle/>
          <a:p>
            <a:endParaRPr lang="en-US" dirty="0">
              <a:latin typeface="Calibri" pitchFamily="34" charset="0"/>
            </a:endParaRPr>
          </a:p>
          <a:p>
            <a:pPr eaLnBrk="0" hangingPunct="0"/>
            <a:endParaRPr lang="en-US" dirty="0">
              <a:latin typeface="Calibri" pitchFamily="34" charset="0"/>
            </a:endParaRPr>
          </a:p>
        </p:txBody>
      </p:sp>
      <p:sp>
        <p:nvSpPr>
          <p:cNvPr id="16388" name="Rectangle 10"/>
          <p:cNvSpPr>
            <a:spLocks noChangeArrowheads="1"/>
          </p:cNvSpPr>
          <p:nvPr/>
        </p:nvSpPr>
        <p:spPr bwMode="auto">
          <a:xfrm>
            <a:off x="1619672" y="2571750"/>
            <a:ext cx="4752975" cy="366713"/>
          </a:xfrm>
          <a:prstGeom prst="rect">
            <a:avLst/>
          </a:prstGeom>
          <a:noFill/>
          <a:ln w="9525">
            <a:noFill/>
            <a:miter lim="800000"/>
            <a:headEnd/>
            <a:tailEnd/>
          </a:ln>
        </p:spPr>
        <p:txBody>
          <a:bodyPr anchor="ctr">
            <a:spAutoFit/>
          </a:bodyPr>
          <a:lstStyle/>
          <a:p>
            <a:pPr algn="ctr"/>
            <a:endParaRPr lang="en-GB" dirty="0"/>
          </a:p>
        </p:txBody>
      </p:sp>
      <p:sp>
        <p:nvSpPr>
          <p:cNvPr id="5" name="Title 4"/>
          <p:cNvSpPr>
            <a:spLocks noGrp="1"/>
          </p:cNvSpPr>
          <p:nvPr>
            <p:ph type="title"/>
          </p:nvPr>
        </p:nvSpPr>
        <p:spPr>
          <a:xfrm>
            <a:off x="776288" y="188640"/>
            <a:ext cx="8229600" cy="1143000"/>
          </a:xfrm>
        </p:spPr>
        <p:txBody>
          <a:bodyPr/>
          <a:lstStyle/>
          <a:p>
            <a:r>
              <a:rPr lang="en-GB" dirty="0" err="1" smtClean="0">
                <a:solidFill>
                  <a:srgbClr val="0070C0"/>
                </a:solidFill>
              </a:rPr>
              <a:t>Mearns</a:t>
            </a:r>
            <a:r>
              <a:rPr lang="en-GB" dirty="0" smtClean="0">
                <a:solidFill>
                  <a:srgbClr val="0070C0"/>
                </a:solidFill>
              </a:rPr>
              <a:t> Castle Cluster</a:t>
            </a:r>
            <a:endParaRPr lang="en-GB" dirty="0">
              <a:solidFill>
                <a:srgbClr val="0070C0"/>
              </a:solidFill>
            </a:endParaRPr>
          </a:p>
        </p:txBody>
      </p:sp>
      <p:sp>
        <p:nvSpPr>
          <p:cNvPr id="6" name="Content Placeholder 5"/>
          <p:cNvSpPr>
            <a:spLocks noGrp="1"/>
          </p:cNvSpPr>
          <p:nvPr>
            <p:ph idx="1"/>
          </p:nvPr>
        </p:nvSpPr>
        <p:spPr>
          <a:xfrm>
            <a:off x="971600" y="1497513"/>
            <a:ext cx="7849441" cy="4525963"/>
          </a:xfrm>
        </p:spPr>
        <p:txBody>
          <a:bodyPr/>
          <a:lstStyle/>
          <a:p>
            <a:pPr marL="0" indent="0" algn="ctr">
              <a:buNone/>
            </a:pPr>
            <a:r>
              <a:rPr lang="en-GB" sz="4000" dirty="0" smtClean="0">
                <a:solidFill>
                  <a:srgbClr val="0070C0"/>
                </a:solidFill>
                <a:latin typeface="Calibri" panose="020F0502020204030204" pitchFamily="34" charset="0"/>
              </a:rPr>
              <a:t>Fractions, Decimals and Percentages</a:t>
            </a:r>
            <a:endParaRPr lang="en-GB" sz="4000" dirty="0">
              <a:solidFill>
                <a:srgbClr val="0070C0"/>
              </a:solidFill>
              <a:latin typeface="Calibri" panose="020F0502020204030204" pitchFamily="34" charset="0"/>
            </a:endParaRPr>
          </a:p>
        </p:txBody>
      </p:sp>
      <p:sp>
        <p:nvSpPr>
          <p:cNvPr id="2" name="TextBox 1"/>
          <p:cNvSpPr txBox="1"/>
          <p:nvPr/>
        </p:nvSpPr>
        <p:spPr>
          <a:xfrm>
            <a:off x="2377340" y="2970141"/>
            <a:ext cx="3672408" cy="1477328"/>
          </a:xfrm>
          <a:prstGeom prst="rect">
            <a:avLst/>
          </a:prstGeom>
          <a:noFill/>
        </p:spPr>
        <p:txBody>
          <a:bodyPr wrap="square" rtlCol="0">
            <a:spAutoFit/>
          </a:bodyPr>
          <a:lstStyle/>
          <a:p>
            <a:r>
              <a:rPr lang="en-GB" dirty="0" smtClean="0">
                <a:hlinkClick r:id="rId5" action="ppaction://hlinksldjump"/>
              </a:rPr>
              <a:t>Early Level</a:t>
            </a:r>
            <a:endParaRPr lang="en-GB" dirty="0" smtClean="0"/>
          </a:p>
          <a:p>
            <a:r>
              <a:rPr lang="en-GB" dirty="0" smtClean="0">
                <a:hlinkClick r:id="rId6" action="ppaction://hlinksldjump"/>
              </a:rPr>
              <a:t>First Level</a:t>
            </a:r>
            <a:endParaRPr lang="en-GB" dirty="0" smtClean="0"/>
          </a:p>
          <a:p>
            <a:r>
              <a:rPr lang="en-GB" dirty="0" smtClean="0">
                <a:hlinkClick r:id="rId7" action="ppaction://hlinksldjump"/>
              </a:rPr>
              <a:t>Second Level</a:t>
            </a:r>
            <a:endParaRPr lang="en-GB" dirty="0" smtClean="0"/>
          </a:p>
          <a:p>
            <a:r>
              <a:rPr lang="en-GB" dirty="0" smtClean="0">
                <a:hlinkClick r:id="rId8" action="ppaction://hlinksldjump"/>
              </a:rPr>
              <a:t>Third Level</a:t>
            </a:r>
            <a:endParaRPr lang="en-GB" dirty="0" smtClean="0"/>
          </a:p>
          <a:p>
            <a:r>
              <a:rPr lang="en-GB" dirty="0" smtClean="0"/>
              <a:t>Fourth Level</a:t>
            </a:r>
          </a:p>
        </p:txBody>
      </p:sp>
    </p:spTree>
    <p:extLst>
      <p:ext uri="{BB962C8B-B14F-4D97-AF65-F5344CB8AC3E}">
        <p14:creationId xmlns:p14="http://schemas.microsoft.com/office/powerpoint/2010/main" val="215605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sp>
        <p:nvSpPr>
          <p:cNvPr id="5" name="Title 4"/>
          <p:cNvSpPr>
            <a:spLocks noGrp="1"/>
          </p:cNvSpPr>
          <p:nvPr>
            <p:ph type="title"/>
          </p:nvPr>
        </p:nvSpPr>
        <p:spPr>
          <a:xfrm>
            <a:off x="706641" y="332656"/>
            <a:ext cx="8229600" cy="1237629"/>
          </a:xfrm>
        </p:spPr>
        <p:txBody>
          <a:bodyPr/>
          <a:lstStyle/>
          <a:p>
            <a:r>
              <a:rPr lang="en-GB" sz="2000" dirty="0">
                <a:solidFill>
                  <a:srgbClr val="0070C0"/>
                </a:solidFill>
                <a:latin typeface="Calibri" panose="020F0502020204030204" pitchFamily="34" charset="0"/>
              </a:rPr>
              <a:t>Your child will be able to show understanding </a:t>
            </a:r>
            <a:r>
              <a:rPr lang="en-GB" sz="2000" dirty="0" smtClean="0">
                <a:solidFill>
                  <a:srgbClr val="0070C0"/>
                </a:solidFill>
                <a:latin typeface="Calibri" panose="020F0502020204030204" pitchFamily="34" charset="0"/>
              </a:rPr>
              <a:t>of </a:t>
            </a:r>
            <a:r>
              <a:rPr lang="en-GB" sz="2000" dirty="0">
                <a:solidFill>
                  <a:srgbClr val="0070C0"/>
                </a:solidFill>
                <a:latin typeface="Calibri" panose="020F0502020204030204" pitchFamily="34" charset="0"/>
              </a:rPr>
              <a:t/>
            </a:r>
            <a:br>
              <a:rPr lang="en-GB" sz="2000" dirty="0">
                <a:solidFill>
                  <a:srgbClr val="0070C0"/>
                </a:solidFill>
                <a:latin typeface="Calibri" panose="020F0502020204030204" pitchFamily="34" charset="0"/>
              </a:rPr>
            </a:br>
            <a:r>
              <a:rPr lang="en-GB" sz="2000" dirty="0" smtClean="0">
                <a:solidFill>
                  <a:srgbClr val="0070C0"/>
                </a:solidFill>
                <a:latin typeface="Calibri" panose="020F0502020204030204" pitchFamily="34" charset="0"/>
              </a:rPr>
              <a:t>where </a:t>
            </a:r>
            <a:r>
              <a:rPr lang="en-GB" sz="2000" dirty="0">
                <a:solidFill>
                  <a:srgbClr val="0070C0"/>
                </a:solidFill>
                <a:latin typeface="Calibri" panose="020F0502020204030204" pitchFamily="34" charset="0"/>
              </a:rPr>
              <a:t>simple fractions lie on the number line. </a:t>
            </a:r>
          </a:p>
        </p:txBody>
      </p:sp>
      <p:sp>
        <p:nvSpPr>
          <p:cNvPr id="6" name="Content Placeholder 5"/>
          <p:cNvSpPr>
            <a:spLocks noGrp="1"/>
          </p:cNvSpPr>
          <p:nvPr>
            <p:ph idx="1"/>
          </p:nvPr>
        </p:nvSpPr>
        <p:spPr>
          <a:xfrm>
            <a:off x="1097924" y="2288507"/>
            <a:ext cx="7849441" cy="3156717"/>
          </a:xfrm>
        </p:spPr>
        <p:txBody>
          <a:bodyPr/>
          <a:lstStyle/>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p:txBody>
      </p:sp>
      <p:sp>
        <p:nvSpPr>
          <p:cNvPr id="3" name="Rectangle 2"/>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2905124"/>
            <a:ext cx="5184576" cy="1907369"/>
          </a:xfrm>
          <a:prstGeom prst="rect">
            <a:avLst/>
          </a:prstGeom>
        </p:spPr>
      </p:pic>
    </p:spTree>
    <p:extLst>
      <p:ext uri="{BB962C8B-B14F-4D97-AF65-F5344CB8AC3E}">
        <p14:creationId xmlns:p14="http://schemas.microsoft.com/office/powerpoint/2010/main" val="401335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sp>
        <p:nvSpPr>
          <p:cNvPr id="5" name="Title 4"/>
          <p:cNvSpPr>
            <a:spLocks noGrp="1"/>
          </p:cNvSpPr>
          <p:nvPr>
            <p:ph type="title"/>
          </p:nvPr>
        </p:nvSpPr>
        <p:spPr>
          <a:xfrm>
            <a:off x="706641" y="332656"/>
            <a:ext cx="8229600" cy="1237629"/>
          </a:xfrm>
        </p:spPr>
        <p:txBody>
          <a:bodyPr/>
          <a:lstStyle/>
          <a:p>
            <a:r>
              <a:rPr lang="en-GB" sz="2000" dirty="0">
                <a:solidFill>
                  <a:srgbClr val="0070C0"/>
                </a:solidFill>
                <a:latin typeface="Calibri" panose="020F0502020204030204" pitchFamily="34" charset="0"/>
              </a:rPr>
              <a:t>They will then explore how groups of items can be shared equally, and will be able to find a fraction of an amount by applying knowledge of division. </a:t>
            </a:r>
          </a:p>
        </p:txBody>
      </p:sp>
      <p:sp>
        <p:nvSpPr>
          <p:cNvPr id="6" name="Content Placeholder 5"/>
          <p:cNvSpPr>
            <a:spLocks noGrp="1"/>
          </p:cNvSpPr>
          <p:nvPr>
            <p:ph idx="1"/>
          </p:nvPr>
        </p:nvSpPr>
        <p:spPr>
          <a:xfrm>
            <a:off x="1097924" y="2288507"/>
            <a:ext cx="7849441" cy="3156717"/>
          </a:xfrm>
        </p:spPr>
        <p:txBody>
          <a:bodyPr/>
          <a:lstStyle/>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p:txBody>
      </p:sp>
      <p:sp>
        <p:nvSpPr>
          <p:cNvPr id="3" name="Rectangle 2"/>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sp>
        <p:nvSpPr>
          <p:cNvPr id="2" name="Rectangle 1"/>
          <p:cNvSpPr/>
          <p:nvPr/>
        </p:nvSpPr>
        <p:spPr>
          <a:xfrm>
            <a:off x="1391616" y="2008178"/>
            <a:ext cx="7115822" cy="1754326"/>
          </a:xfrm>
          <a:prstGeom prst="rect">
            <a:avLst/>
          </a:prstGeom>
        </p:spPr>
        <p:txBody>
          <a:bodyPr wrap="square">
            <a:spAutoFit/>
          </a:bodyPr>
          <a:lstStyle/>
          <a:p>
            <a:pPr marL="0" indent="0">
              <a:buNone/>
            </a:pPr>
            <a:r>
              <a:rPr lang="en-GB" dirty="0">
                <a:solidFill>
                  <a:srgbClr val="0070C0"/>
                </a:solidFill>
                <a:latin typeface="Calibri" panose="020F0502020204030204" pitchFamily="34" charset="0"/>
              </a:rPr>
              <a:t>Rachel is making brownies. She makes 10 brownies and shares with her </a:t>
            </a:r>
            <a:r>
              <a:rPr lang="en-GB" dirty="0" smtClean="0">
                <a:solidFill>
                  <a:srgbClr val="0070C0"/>
                </a:solidFill>
                <a:latin typeface="Calibri" panose="020F0502020204030204" pitchFamily="34" charset="0"/>
              </a:rPr>
              <a:t>brother. </a:t>
            </a:r>
            <a:r>
              <a:rPr lang="en-GB" dirty="0">
                <a:solidFill>
                  <a:srgbClr val="0070C0"/>
                </a:solidFill>
                <a:latin typeface="Calibri" panose="020F0502020204030204" pitchFamily="34" charset="0"/>
              </a:rPr>
              <a:t>How many brownies do they each get?</a:t>
            </a:r>
          </a:p>
          <a:p>
            <a:pPr marL="0" indent="0">
              <a:buNone/>
            </a:pPr>
            <a:endParaRPr lang="en-GB" dirty="0">
              <a:solidFill>
                <a:srgbClr val="0070C0"/>
              </a:solidFill>
              <a:latin typeface="Calibri" panose="020F0502020204030204" pitchFamily="34" charset="0"/>
            </a:endParaRPr>
          </a:p>
          <a:p>
            <a:pPr marL="0" indent="0">
              <a:buNone/>
            </a:pPr>
            <a:r>
              <a:rPr lang="en-GB" dirty="0">
                <a:solidFill>
                  <a:srgbClr val="0070C0"/>
                </a:solidFill>
                <a:latin typeface="Calibri" panose="020F0502020204030204" pitchFamily="34" charset="0"/>
              </a:rPr>
              <a:t>Emma had </a:t>
            </a:r>
            <a:r>
              <a:rPr lang="en-GB" dirty="0" smtClean="0">
                <a:solidFill>
                  <a:srgbClr val="0070C0"/>
                </a:solidFill>
                <a:latin typeface="Calibri" panose="020F0502020204030204" pitchFamily="34" charset="0"/>
              </a:rPr>
              <a:t>8 </a:t>
            </a:r>
            <a:r>
              <a:rPr lang="en-GB" dirty="0">
                <a:solidFill>
                  <a:srgbClr val="0070C0"/>
                </a:solidFill>
                <a:latin typeface="Calibri" panose="020F0502020204030204" pitchFamily="34" charset="0"/>
              </a:rPr>
              <a:t>grapes that she wanted to share with her mum. If Emma shared the grapes out equally how many would each have?</a:t>
            </a:r>
          </a:p>
          <a:p>
            <a:pPr marL="0" indent="0">
              <a:buNone/>
            </a:pPr>
            <a:endParaRPr lang="en-GB"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905438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sp>
        <p:nvSpPr>
          <p:cNvPr id="5" name="Title 4"/>
          <p:cNvSpPr>
            <a:spLocks noGrp="1"/>
          </p:cNvSpPr>
          <p:nvPr>
            <p:ph type="title"/>
          </p:nvPr>
        </p:nvSpPr>
        <p:spPr>
          <a:xfrm>
            <a:off x="706641" y="332656"/>
            <a:ext cx="8229600" cy="1237629"/>
          </a:xfrm>
        </p:spPr>
        <p:txBody>
          <a:bodyPr/>
          <a:lstStyle/>
          <a:p>
            <a:r>
              <a:rPr lang="en-GB" sz="2000" dirty="0">
                <a:solidFill>
                  <a:srgbClr val="0070C0"/>
                </a:solidFill>
                <a:latin typeface="Calibri" panose="020F0502020204030204" pitchFamily="34" charset="0"/>
              </a:rPr>
              <a:t>Through taking part in practical activities including use of pictorial representations, your child will demonstrate understanding of simple fractions which are equivalent.</a:t>
            </a:r>
          </a:p>
        </p:txBody>
      </p:sp>
      <p:sp>
        <p:nvSpPr>
          <p:cNvPr id="6" name="Content Placeholder 5"/>
          <p:cNvSpPr>
            <a:spLocks noGrp="1"/>
          </p:cNvSpPr>
          <p:nvPr>
            <p:ph idx="1"/>
          </p:nvPr>
        </p:nvSpPr>
        <p:spPr>
          <a:xfrm>
            <a:off x="1097924" y="2288507"/>
            <a:ext cx="7849441" cy="3156717"/>
          </a:xfrm>
        </p:spPr>
        <p:txBody>
          <a:bodyPr/>
          <a:lstStyle/>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p:txBody>
      </p:sp>
      <p:sp>
        <p:nvSpPr>
          <p:cNvPr id="3" name="Rectangle 2"/>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pic>
        <p:nvPicPr>
          <p:cNvPr id="12290" name="Picture 2" descr="http://tse1.mm.bing.net/th?&amp;id=OIP.M87677a184f118302c272e7e0e01695f1H0&amp;w=299&amp;h=125&amp;c=0&amp;pid=1.9&amp;rs=0&amp;p=0&amp;r=0">
            <a:hlinkClick r:id="rId5" tooltip="View image detail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764669"/>
            <a:ext cx="4552784" cy="190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03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3" name="Rectangle 2"/>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sp>
        <p:nvSpPr>
          <p:cNvPr id="18" name="Rectangle 4"/>
          <p:cNvSpPr>
            <a:spLocks noGrp="1" noChangeArrowheads="1"/>
          </p:cNvSpPr>
          <p:nvPr>
            <p:ph type="title"/>
          </p:nvPr>
        </p:nvSpPr>
        <p:spPr>
          <a:xfrm>
            <a:off x="1064296" y="1942802"/>
            <a:ext cx="5482952" cy="508918"/>
          </a:xfrm>
          <a:noFill/>
        </p:spPr>
        <p:txBody>
          <a:bodyPr/>
          <a:lstStyle/>
          <a:p>
            <a:pPr eaLnBrk="1" hangingPunct="1"/>
            <a:r>
              <a:rPr lang="en-GB" altLang="en-US" sz="2000" dirty="0" smtClean="0">
                <a:solidFill>
                  <a:srgbClr val="000099"/>
                </a:solidFill>
              </a:rPr>
              <a:t>Finding a simple fraction of a single item</a:t>
            </a:r>
          </a:p>
        </p:txBody>
      </p:sp>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612" y="2518469"/>
            <a:ext cx="15081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938736" y="611326"/>
            <a:ext cx="6120680" cy="584775"/>
          </a:xfrm>
          <a:prstGeom prst="rect">
            <a:avLst/>
          </a:prstGeom>
          <a:noFill/>
        </p:spPr>
        <p:txBody>
          <a:bodyPr wrap="square" rtlCol="0">
            <a:spAutoFit/>
          </a:bodyPr>
          <a:lstStyle/>
          <a:p>
            <a:pPr algn="ctr"/>
            <a:r>
              <a:rPr lang="en-GB" sz="3200" dirty="0" smtClean="0">
                <a:solidFill>
                  <a:srgbClr val="0070C0"/>
                </a:solidFill>
              </a:rPr>
              <a:t>Further Examples</a:t>
            </a:r>
            <a:endParaRPr lang="en-GB" sz="3200" dirty="0">
              <a:solidFill>
                <a:srgbClr val="0070C0"/>
              </a:solidFill>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627" y="2636912"/>
            <a:ext cx="22193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336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3" name="Rectangle 2"/>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pic>
        <p:nvPicPr>
          <p:cNvPr id="15" name="Picture 5" descr="MC9000568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9167" y="2853432"/>
            <a:ext cx="9144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749966" y="657364"/>
            <a:ext cx="6120680" cy="584775"/>
          </a:xfrm>
          <a:prstGeom prst="rect">
            <a:avLst/>
          </a:prstGeom>
          <a:noFill/>
        </p:spPr>
        <p:txBody>
          <a:bodyPr wrap="square" rtlCol="0">
            <a:spAutoFit/>
          </a:bodyPr>
          <a:lstStyle/>
          <a:p>
            <a:pPr algn="ctr"/>
            <a:r>
              <a:rPr lang="en-GB" sz="3200" dirty="0" smtClean="0">
                <a:solidFill>
                  <a:srgbClr val="0070C0"/>
                </a:solidFill>
              </a:rPr>
              <a:t>Further Examples - 2</a:t>
            </a:r>
            <a:endParaRPr lang="en-GB" sz="3200" dirty="0">
              <a:solidFill>
                <a:srgbClr val="0070C0"/>
              </a:solidFill>
            </a:endParaRPr>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1371" y="2636912"/>
            <a:ext cx="35147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3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11" name="Rectangle 10"/>
          <p:cNvSpPr/>
          <p:nvPr/>
        </p:nvSpPr>
        <p:spPr>
          <a:xfrm>
            <a:off x="899592" y="1772816"/>
            <a:ext cx="3699520" cy="1631216"/>
          </a:xfrm>
          <a:prstGeom prst="rect">
            <a:avLst/>
          </a:prstGeom>
        </p:spPr>
        <p:txBody>
          <a:bodyPr wrap="square">
            <a:spAutoFit/>
          </a:bodyPr>
          <a:lstStyle/>
          <a:p>
            <a:pPr lvl="0" defTabSz="914400"/>
            <a:r>
              <a:rPr lang="en-GB" altLang="en-US" sz="2000" dirty="0" smtClean="0">
                <a:solidFill>
                  <a:srgbClr val="002060"/>
                </a:solidFill>
                <a:latin typeface="Calibri" panose="020F0502020204030204" pitchFamily="34" charset="0"/>
                <a:ea typeface="Calibri" pitchFamily="34" charset="0"/>
                <a:cs typeface="Times New Roman" pitchFamily="18" charset="0"/>
              </a:rPr>
              <a:t>Copy this Flag in your jotter.</a:t>
            </a:r>
            <a:endParaRPr lang="en-GB" altLang="en-US" sz="2000" dirty="0">
              <a:solidFill>
                <a:srgbClr val="002060"/>
              </a:solidFill>
              <a:latin typeface="Calibri" panose="020F0502020204030204" pitchFamily="34" charset="0"/>
              <a:cs typeface="Arial" pitchFamily="34" charset="0"/>
            </a:endParaRPr>
          </a:p>
          <a:p>
            <a:pPr lvl="0" defTabSz="914400" eaLnBrk="0" hangingPunct="0"/>
            <a:r>
              <a:rPr lang="en-GB" altLang="en-US" sz="2000" dirty="0">
                <a:solidFill>
                  <a:srgbClr val="002060"/>
                </a:solidFill>
                <a:latin typeface="Calibri" panose="020F0502020204030204" pitchFamily="34" charset="0"/>
                <a:ea typeface="Calibri" pitchFamily="34" charset="0"/>
                <a:cs typeface="Times New Roman" pitchFamily="18" charset="0"/>
              </a:rPr>
              <a:t>2/3 of the Nigeria flag is green</a:t>
            </a:r>
            <a:endParaRPr lang="en-GB" altLang="en-US" sz="2000" dirty="0">
              <a:solidFill>
                <a:srgbClr val="002060"/>
              </a:solidFill>
              <a:latin typeface="Calibri" panose="020F0502020204030204" pitchFamily="34" charset="0"/>
              <a:cs typeface="Arial" pitchFamily="34" charset="0"/>
            </a:endParaRPr>
          </a:p>
          <a:p>
            <a:pPr lvl="0" defTabSz="914400" eaLnBrk="0" hangingPunct="0"/>
            <a:r>
              <a:rPr lang="en-GB" altLang="en-US" sz="2000" dirty="0">
                <a:solidFill>
                  <a:srgbClr val="002060"/>
                </a:solidFill>
                <a:latin typeface="Calibri" panose="020F0502020204030204" pitchFamily="34" charset="0"/>
                <a:ea typeface="Calibri" pitchFamily="34" charset="0"/>
                <a:cs typeface="Times New Roman" pitchFamily="18" charset="0"/>
              </a:rPr>
              <a:t>1/3 of the Nigeria flag is white. </a:t>
            </a:r>
            <a:endParaRPr lang="en-GB" altLang="en-US" sz="2000" dirty="0">
              <a:solidFill>
                <a:srgbClr val="002060"/>
              </a:solidFill>
              <a:latin typeface="Calibri" panose="020F0502020204030204" pitchFamily="34" charset="0"/>
              <a:cs typeface="Arial" pitchFamily="34" charset="0"/>
            </a:endParaRPr>
          </a:p>
          <a:p>
            <a:pPr lvl="0" defTabSz="914400" eaLnBrk="0" hangingPunct="0"/>
            <a:r>
              <a:rPr lang="en-GB" altLang="en-US" sz="2000" dirty="0">
                <a:solidFill>
                  <a:srgbClr val="002060"/>
                </a:solidFill>
                <a:latin typeface="Calibri" panose="020F0502020204030204" pitchFamily="34" charset="0"/>
                <a:ea typeface="Calibri" pitchFamily="34" charset="0"/>
                <a:cs typeface="Times New Roman" pitchFamily="18" charset="0"/>
              </a:rPr>
              <a:t>Use colouring pens or pencils to </a:t>
            </a:r>
            <a:endParaRPr lang="en-GB" altLang="en-US" sz="2000" dirty="0">
              <a:solidFill>
                <a:srgbClr val="002060"/>
              </a:solidFill>
              <a:latin typeface="Calibri" panose="020F0502020204030204" pitchFamily="34" charset="0"/>
              <a:cs typeface="Arial" pitchFamily="34" charset="0"/>
            </a:endParaRPr>
          </a:p>
          <a:p>
            <a:pPr lvl="0" defTabSz="914400" eaLnBrk="0" hangingPunct="0"/>
            <a:r>
              <a:rPr lang="en-GB" altLang="en-US" sz="2000" dirty="0">
                <a:solidFill>
                  <a:srgbClr val="002060"/>
                </a:solidFill>
                <a:latin typeface="Calibri" panose="020F0502020204030204" pitchFamily="34" charset="0"/>
                <a:ea typeface="Calibri" pitchFamily="34" charset="0"/>
                <a:cs typeface="Times New Roman" pitchFamily="18" charset="0"/>
              </a:rPr>
              <a:t>colour the flag of </a:t>
            </a:r>
            <a:r>
              <a:rPr lang="en-GB" altLang="en-US" sz="2000" dirty="0" smtClean="0">
                <a:solidFill>
                  <a:srgbClr val="002060"/>
                </a:solidFill>
                <a:latin typeface="Calibri" panose="020F0502020204030204" pitchFamily="34" charset="0"/>
                <a:ea typeface="Calibri" pitchFamily="34" charset="0"/>
                <a:cs typeface="Times New Roman" pitchFamily="18" charset="0"/>
              </a:rPr>
              <a:t>Nigeria.</a:t>
            </a:r>
            <a:endParaRPr lang="en-GB" sz="2000" dirty="0">
              <a:solidFill>
                <a:srgbClr val="002060"/>
              </a:solidFill>
              <a:latin typeface="Calibri" panose="020F0502020204030204" pitchFamily="34" charset="0"/>
            </a:endParaRPr>
          </a:p>
        </p:txBody>
      </p:sp>
      <p:sp>
        <p:nvSpPr>
          <p:cNvPr id="12" name="TextBox 11"/>
          <p:cNvSpPr txBox="1"/>
          <p:nvPr/>
        </p:nvSpPr>
        <p:spPr>
          <a:xfrm>
            <a:off x="1043608" y="4077072"/>
            <a:ext cx="3256341" cy="1631216"/>
          </a:xfrm>
          <a:prstGeom prst="rect">
            <a:avLst/>
          </a:prstGeom>
          <a:noFill/>
        </p:spPr>
        <p:txBody>
          <a:bodyPr wrap="none" rtlCol="0">
            <a:spAutoFit/>
          </a:bodyPr>
          <a:lstStyle/>
          <a:p>
            <a:r>
              <a:rPr lang="en-GB" sz="2000" dirty="0" smtClean="0">
                <a:solidFill>
                  <a:srgbClr val="002060"/>
                </a:solidFill>
                <a:latin typeface="Calibri" panose="020F0502020204030204" pitchFamily="34" charset="0"/>
              </a:rPr>
              <a:t>Copy this flag into your jotter.</a:t>
            </a:r>
          </a:p>
          <a:p>
            <a:r>
              <a:rPr lang="en-GB" sz="2000" dirty="0" smtClean="0">
                <a:solidFill>
                  <a:srgbClr val="002060"/>
                </a:solidFill>
                <a:latin typeface="Calibri" panose="020F0502020204030204" pitchFamily="34" charset="0"/>
              </a:rPr>
              <a:t>1/3 of the Italy flag is green.</a:t>
            </a:r>
          </a:p>
          <a:p>
            <a:r>
              <a:rPr lang="en-GB" sz="2000" dirty="0" smtClean="0">
                <a:solidFill>
                  <a:srgbClr val="002060"/>
                </a:solidFill>
                <a:latin typeface="Calibri" panose="020F0502020204030204" pitchFamily="34" charset="0"/>
              </a:rPr>
              <a:t>1/3 is white and 1/3 is red.</a:t>
            </a:r>
          </a:p>
          <a:p>
            <a:r>
              <a:rPr lang="en-GB" sz="2000" dirty="0" smtClean="0">
                <a:solidFill>
                  <a:srgbClr val="002060"/>
                </a:solidFill>
                <a:latin typeface="Calibri" panose="020F0502020204030204" pitchFamily="34" charset="0"/>
              </a:rPr>
              <a:t>Use colouring pens or pencils</a:t>
            </a:r>
          </a:p>
          <a:p>
            <a:r>
              <a:rPr lang="en-GB" sz="2000" dirty="0">
                <a:solidFill>
                  <a:srgbClr val="002060"/>
                </a:solidFill>
                <a:latin typeface="Calibri" panose="020F0502020204030204" pitchFamily="34" charset="0"/>
              </a:rPr>
              <a:t>t</a:t>
            </a:r>
            <a:r>
              <a:rPr lang="en-GB" sz="2000" dirty="0" smtClean="0">
                <a:solidFill>
                  <a:srgbClr val="002060"/>
                </a:solidFill>
                <a:latin typeface="Calibri" panose="020F0502020204030204" pitchFamily="34" charset="0"/>
              </a:rPr>
              <a:t>o colour the flag of Italy.</a:t>
            </a:r>
            <a:endParaRPr lang="en-GB" sz="2000" dirty="0">
              <a:solidFill>
                <a:srgbClr val="002060"/>
              </a:solidFill>
              <a:latin typeface="Calibri" panose="020F0502020204030204" pitchFamily="34" charset="0"/>
            </a:endParaRPr>
          </a:p>
        </p:txBody>
      </p:sp>
      <p:sp>
        <p:nvSpPr>
          <p:cNvPr id="13" name="Rectangle 12"/>
          <p:cNvSpPr/>
          <p:nvPr/>
        </p:nvSpPr>
        <p:spPr>
          <a:xfrm>
            <a:off x="4932040" y="1659890"/>
            <a:ext cx="2731135" cy="1769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p:cNvSpPr/>
          <p:nvPr/>
        </p:nvSpPr>
        <p:spPr>
          <a:xfrm>
            <a:off x="4932040" y="4081484"/>
            <a:ext cx="2731135" cy="1769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 name="Straight Connector 14"/>
          <p:cNvCxnSpPr/>
          <p:nvPr/>
        </p:nvCxnSpPr>
        <p:spPr>
          <a:xfrm>
            <a:off x="5796136" y="1634922"/>
            <a:ext cx="11430" cy="1769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04248" y="1659890"/>
            <a:ext cx="11430" cy="1769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23307" y="4077072"/>
            <a:ext cx="11430" cy="1769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15678" y="4077072"/>
            <a:ext cx="11430" cy="1769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sp>
        <p:nvSpPr>
          <p:cNvPr id="20" name="TextBox 19"/>
          <p:cNvSpPr txBox="1"/>
          <p:nvPr/>
        </p:nvSpPr>
        <p:spPr>
          <a:xfrm>
            <a:off x="1187624" y="369332"/>
            <a:ext cx="6120680" cy="584775"/>
          </a:xfrm>
          <a:prstGeom prst="rect">
            <a:avLst/>
          </a:prstGeom>
          <a:noFill/>
        </p:spPr>
        <p:txBody>
          <a:bodyPr wrap="square" rtlCol="0">
            <a:spAutoFit/>
          </a:bodyPr>
          <a:lstStyle/>
          <a:p>
            <a:pPr algn="ctr"/>
            <a:r>
              <a:rPr lang="en-GB" sz="3200" dirty="0" smtClean="0">
                <a:solidFill>
                  <a:srgbClr val="0070C0"/>
                </a:solidFill>
              </a:rPr>
              <a:t>Further Examples - 3</a:t>
            </a:r>
            <a:endParaRPr lang="en-GB" sz="3200" dirty="0">
              <a:solidFill>
                <a:srgbClr val="0070C0"/>
              </a:solidFill>
            </a:endParaRPr>
          </a:p>
        </p:txBody>
      </p:sp>
      <p:pic>
        <p:nvPicPr>
          <p:cNvPr id="21"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1967291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9"/>
          <p:cNvPicPr/>
          <p:nvPr/>
        </p:nvPicPr>
        <p:blipFill rotWithShape="1">
          <a:blip r:embed="rId3"/>
          <a:srcRect l="17372" t="22037" r="7315" b="15025"/>
          <a:stretch/>
        </p:blipFill>
        <p:spPr bwMode="auto">
          <a:xfrm>
            <a:off x="1112837" y="1556792"/>
            <a:ext cx="6918325" cy="4176464"/>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sp>
        <p:nvSpPr>
          <p:cNvPr id="11" name="TextBox 10"/>
          <p:cNvSpPr txBox="1"/>
          <p:nvPr/>
        </p:nvSpPr>
        <p:spPr>
          <a:xfrm>
            <a:off x="1187624" y="369332"/>
            <a:ext cx="6120680" cy="584775"/>
          </a:xfrm>
          <a:prstGeom prst="rect">
            <a:avLst/>
          </a:prstGeom>
          <a:noFill/>
        </p:spPr>
        <p:txBody>
          <a:bodyPr wrap="square" rtlCol="0">
            <a:spAutoFit/>
          </a:bodyPr>
          <a:lstStyle/>
          <a:p>
            <a:pPr algn="ctr"/>
            <a:r>
              <a:rPr lang="en-GB" sz="3200" dirty="0" smtClean="0">
                <a:solidFill>
                  <a:srgbClr val="0070C0"/>
                </a:solidFill>
              </a:rPr>
              <a:t>Further Examples - 4</a:t>
            </a:r>
            <a:endParaRPr lang="en-GB" sz="3200" dirty="0">
              <a:solidFill>
                <a:srgbClr val="0070C0"/>
              </a:solidFill>
            </a:endParaRPr>
          </a:p>
        </p:txBody>
      </p:sp>
      <p:pic>
        <p:nvPicPr>
          <p:cNvPr id="12"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2627086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6" name="Rectangle 5"/>
          <p:cNvSpPr/>
          <p:nvPr/>
        </p:nvSpPr>
        <p:spPr>
          <a:xfrm>
            <a:off x="1259632" y="1676310"/>
            <a:ext cx="7128792" cy="2031325"/>
          </a:xfrm>
          <a:prstGeom prst="rect">
            <a:avLst/>
          </a:prstGeom>
        </p:spPr>
        <p:txBody>
          <a:bodyPr wrap="square">
            <a:spAutoFit/>
          </a:bodyPr>
          <a:lstStyle/>
          <a:p>
            <a:r>
              <a:rPr lang="en-GB" dirty="0" smtClean="0">
                <a:hlinkClick r:id="rId3"/>
              </a:rPr>
              <a:t>http://www.mathsisfun.com/numbers/fractions-match-frac-line.html</a:t>
            </a:r>
            <a:endParaRPr lang="en-GB" dirty="0"/>
          </a:p>
          <a:p>
            <a:endParaRPr lang="en-GB" dirty="0"/>
          </a:p>
          <a:p>
            <a:r>
              <a:rPr lang="en-GB" dirty="0" smtClean="0">
                <a:hlinkClick r:id="rId4"/>
              </a:rPr>
              <a:t>http</a:t>
            </a:r>
            <a:r>
              <a:rPr lang="en-GB" dirty="0">
                <a:hlinkClick r:id="rId4"/>
              </a:rPr>
              <a:t>://</a:t>
            </a:r>
            <a:r>
              <a:rPr lang="en-GB" dirty="0" smtClean="0">
                <a:hlinkClick r:id="rId4"/>
              </a:rPr>
              <a:t>www.bbc.co.uk/learningzone/clips/ordering-fractions-on-a-number-line-signed/1662.html</a:t>
            </a:r>
            <a:endParaRPr lang="en-GB" dirty="0" smtClean="0"/>
          </a:p>
          <a:p>
            <a:r>
              <a:rPr lang="en-GB" dirty="0" smtClean="0"/>
              <a:t> </a:t>
            </a:r>
            <a:endParaRPr lang="en-GB" dirty="0"/>
          </a:p>
          <a:p>
            <a:endParaRPr lang="en-GB" dirty="0"/>
          </a:p>
          <a:p>
            <a:endParaRPr lang="en-GB" dirty="0"/>
          </a:p>
        </p:txBody>
      </p:sp>
      <p:sp>
        <p:nvSpPr>
          <p:cNvPr id="7" name="Title 6"/>
          <p:cNvSpPr>
            <a:spLocks noGrp="1"/>
          </p:cNvSpPr>
          <p:nvPr>
            <p:ph type="title"/>
          </p:nvPr>
        </p:nvSpPr>
        <p:spPr/>
        <p:txBody>
          <a:bodyPr/>
          <a:lstStyle/>
          <a:p>
            <a:r>
              <a:rPr lang="en-GB" dirty="0" smtClean="0">
                <a:solidFill>
                  <a:srgbClr val="0070C0"/>
                </a:solidFill>
              </a:rPr>
              <a:t>Video Links</a:t>
            </a:r>
            <a:endParaRPr lang="en-GB" dirty="0">
              <a:solidFill>
                <a:srgbClr val="0070C0"/>
              </a:solidFill>
            </a:endParaRPr>
          </a:p>
        </p:txBody>
      </p:sp>
      <p:sp>
        <p:nvSpPr>
          <p:cNvPr id="8" name="Rectangle 7"/>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pic>
        <p:nvPicPr>
          <p:cNvPr id="9" name="Picture 13" descr="http://www.sustainable-scotland.net/images/11804_east_renfrewshire.gif"/>
          <p:cNvPicPr>
            <a:picLocks noChangeAspect="1" noChangeArrowheads="1"/>
          </p:cNvPicPr>
          <p:nvPr/>
        </p:nvPicPr>
        <p:blipFill>
          <a:blip r:embed="rId5"/>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359032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dirty="0" smtClean="0">
                <a:solidFill>
                  <a:srgbClr val="0070C0"/>
                </a:solidFill>
              </a:rPr>
              <a:t>Second Level</a:t>
            </a:r>
            <a:endParaRPr lang="en-GB" dirty="0">
              <a:solidFill>
                <a:srgbClr val="0070C0"/>
              </a:solidFill>
            </a:endParaRPr>
          </a:p>
        </p:txBody>
      </p:sp>
      <p:sp>
        <p:nvSpPr>
          <p:cNvPr id="9" name="Rectangle 8"/>
          <p:cNvSpPr/>
          <p:nvPr/>
        </p:nvSpPr>
        <p:spPr>
          <a:xfrm>
            <a:off x="1169731" y="1469394"/>
            <a:ext cx="7499176" cy="4093428"/>
          </a:xfrm>
          <a:prstGeom prst="rect">
            <a:avLst/>
          </a:prstGeom>
        </p:spPr>
        <p:txBody>
          <a:bodyPr wrap="square">
            <a:spAutoFit/>
          </a:bodyPr>
          <a:lstStyle/>
          <a:p>
            <a:r>
              <a:rPr lang="en-GB" sz="2000" dirty="0" smtClean="0">
                <a:solidFill>
                  <a:srgbClr val="0070C0"/>
                </a:solidFill>
                <a:latin typeface="Calibri" panose="020F0502020204030204" pitchFamily="34" charset="0"/>
              </a:rPr>
              <a:t>Your child will be able to investigate </a:t>
            </a:r>
            <a:r>
              <a:rPr lang="en-GB" sz="2000" dirty="0">
                <a:solidFill>
                  <a:srgbClr val="0070C0"/>
                </a:solidFill>
                <a:latin typeface="Calibri" panose="020F0502020204030204" pitchFamily="34" charset="0"/>
              </a:rPr>
              <a:t>the everyday contexts in which simple fractions, percentages or decimal fractions are used and can carry out the necessary calculations to solve related problems. </a:t>
            </a:r>
            <a:endParaRPr lang="en-GB" sz="2000" b="1" dirty="0" smtClean="0">
              <a:solidFill>
                <a:srgbClr val="0070C0"/>
              </a:solidFill>
              <a:latin typeface="Calibri" panose="020F0502020204030204" pitchFamily="34" charset="0"/>
            </a:endParaRPr>
          </a:p>
          <a:p>
            <a:r>
              <a:rPr lang="en-GB" sz="2000" b="1" dirty="0" smtClean="0">
                <a:solidFill>
                  <a:srgbClr val="0070C0"/>
                </a:solidFill>
                <a:latin typeface="Calibri" panose="020F0502020204030204" pitchFamily="34" charset="0"/>
              </a:rPr>
              <a:t> </a:t>
            </a:r>
            <a:endParaRPr lang="en-GB" sz="2000" dirty="0">
              <a:solidFill>
                <a:srgbClr val="0070C0"/>
              </a:solidFill>
              <a:latin typeface="Calibri" panose="020F0502020204030204" pitchFamily="34" charset="0"/>
            </a:endParaRPr>
          </a:p>
          <a:p>
            <a:r>
              <a:rPr lang="en-GB" sz="2000" dirty="0">
                <a:solidFill>
                  <a:srgbClr val="0070C0"/>
                </a:solidFill>
                <a:latin typeface="Calibri" panose="020F0502020204030204" pitchFamily="34" charset="0"/>
              </a:rPr>
              <a:t>Your child will be able </a:t>
            </a:r>
            <a:r>
              <a:rPr lang="en-GB" sz="2000" dirty="0" smtClean="0">
                <a:solidFill>
                  <a:srgbClr val="0070C0"/>
                </a:solidFill>
                <a:latin typeface="Calibri" panose="020F0502020204030204" pitchFamily="34" charset="0"/>
              </a:rPr>
              <a:t>to </a:t>
            </a:r>
            <a:r>
              <a:rPr lang="en-GB" sz="2000" dirty="0">
                <a:solidFill>
                  <a:srgbClr val="0070C0"/>
                </a:solidFill>
                <a:latin typeface="Calibri" panose="020F0502020204030204" pitchFamily="34" charset="0"/>
              </a:rPr>
              <a:t>show the equivalent forms of simple fractions, decimal fractions and percentages and can choose </a:t>
            </a:r>
            <a:r>
              <a:rPr lang="en-GB" sz="2000" dirty="0" smtClean="0">
                <a:solidFill>
                  <a:srgbClr val="0070C0"/>
                </a:solidFill>
                <a:latin typeface="Calibri" panose="020F0502020204030204" pitchFamily="34" charset="0"/>
              </a:rPr>
              <a:t>their preferred </a:t>
            </a:r>
            <a:r>
              <a:rPr lang="en-GB" sz="2000" dirty="0">
                <a:solidFill>
                  <a:srgbClr val="0070C0"/>
                </a:solidFill>
                <a:latin typeface="Calibri" panose="020F0502020204030204" pitchFamily="34" charset="0"/>
              </a:rPr>
              <a:t>form when solving a problem, explaining </a:t>
            </a:r>
            <a:r>
              <a:rPr lang="en-GB" sz="2000" dirty="0" smtClean="0">
                <a:solidFill>
                  <a:srgbClr val="0070C0"/>
                </a:solidFill>
                <a:latin typeface="Calibri" panose="020F0502020204030204" pitchFamily="34" charset="0"/>
              </a:rPr>
              <a:t>their choice </a:t>
            </a:r>
            <a:r>
              <a:rPr lang="en-GB" sz="2000" dirty="0">
                <a:solidFill>
                  <a:srgbClr val="0070C0"/>
                </a:solidFill>
                <a:latin typeface="Calibri" panose="020F0502020204030204" pitchFamily="34" charset="0"/>
              </a:rPr>
              <a:t>of method. </a:t>
            </a:r>
          </a:p>
          <a:p>
            <a:endParaRPr lang="en-GB" sz="2000" dirty="0">
              <a:solidFill>
                <a:srgbClr val="0070C0"/>
              </a:solidFill>
              <a:latin typeface="Calibri" panose="020F0502020204030204" pitchFamily="34" charset="0"/>
            </a:endParaRPr>
          </a:p>
          <a:p>
            <a:r>
              <a:rPr lang="en-GB" sz="2000" dirty="0" smtClean="0">
                <a:solidFill>
                  <a:srgbClr val="0070C0"/>
                </a:solidFill>
                <a:latin typeface="Calibri" panose="020F0502020204030204" pitchFamily="34" charset="0"/>
              </a:rPr>
              <a:t>They will also be able to investigate how </a:t>
            </a:r>
            <a:r>
              <a:rPr lang="en-GB" sz="2000" dirty="0">
                <a:solidFill>
                  <a:srgbClr val="0070C0"/>
                </a:solidFill>
                <a:latin typeface="Calibri" panose="020F0502020204030204" pitchFamily="34" charset="0"/>
              </a:rPr>
              <a:t>a set of equivalent fractions can be created, understanding the meaning of simplest form, and can apply </a:t>
            </a:r>
            <a:r>
              <a:rPr lang="en-GB" sz="2000" dirty="0" smtClean="0">
                <a:solidFill>
                  <a:srgbClr val="0070C0"/>
                </a:solidFill>
                <a:latin typeface="Calibri" panose="020F0502020204030204" pitchFamily="34" charset="0"/>
              </a:rPr>
              <a:t>their knowledge </a:t>
            </a:r>
            <a:r>
              <a:rPr lang="en-GB" sz="2000" dirty="0">
                <a:solidFill>
                  <a:srgbClr val="0070C0"/>
                </a:solidFill>
                <a:latin typeface="Calibri" panose="020F0502020204030204" pitchFamily="34" charset="0"/>
              </a:rPr>
              <a:t>to compare and order the most commonly used fractions. </a:t>
            </a:r>
            <a:r>
              <a:rPr lang="en-GB" sz="2000" dirty="0">
                <a:solidFill>
                  <a:srgbClr val="0070C0"/>
                </a:solidFill>
                <a:latin typeface="Comic Sans MS" panose="030F0702030302020204" pitchFamily="66" charset="0"/>
              </a:rPr>
              <a:t>	</a:t>
            </a: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1408042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a:grpSpLocks/>
          </p:cNvGrpSpPr>
          <p:nvPr/>
        </p:nvGrpSpPr>
        <p:grpSpPr bwMode="auto">
          <a:xfrm>
            <a:off x="0" y="0"/>
            <a:ext cx="776288" cy="6858000"/>
            <a:chOff x="0" y="0"/>
            <a:chExt cx="489" cy="4320"/>
          </a:xfrm>
        </p:grpSpPr>
        <p:pic>
          <p:nvPicPr>
            <p:cNvPr id="6"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7"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8"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3" name="Title 2"/>
          <p:cNvSpPr>
            <a:spLocks noGrp="1"/>
          </p:cNvSpPr>
          <p:nvPr>
            <p:ph type="title"/>
          </p:nvPr>
        </p:nvSpPr>
        <p:spPr>
          <a:xfrm>
            <a:off x="743641" y="548680"/>
            <a:ext cx="8229600" cy="863599"/>
          </a:xfrm>
        </p:spPr>
        <p:txBody>
          <a:bodyPr/>
          <a:lstStyle/>
          <a:p>
            <a:r>
              <a:rPr lang="en-GB" sz="2000" dirty="0">
                <a:solidFill>
                  <a:srgbClr val="0070C0"/>
                </a:solidFill>
                <a:latin typeface="Calibri" panose="020F0502020204030204" pitchFamily="34" charset="0"/>
              </a:rPr>
              <a:t>Your child will be able to investigate the everyday contexts in which simple fractions, percentages or decimal fractions are used and can carry out the necessary calculations to solve related problems. </a:t>
            </a:r>
            <a:endParaRPr lang="en-GB" sz="2000" b="1" dirty="0">
              <a:solidFill>
                <a:srgbClr val="0070C0"/>
              </a:solidFill>
              <a:latin typeface="Calibri" panose="020F0502020204030204" pitchFamily="34" charset="0"/>
            </a:endParaRPr>
          </a:p>
        </p:txBody>
      </p:sp>
      <p:sp>
        <p:nvSpPr>
          <p:cNvPr id="4" name="TextBox 3"/>
          <p:cNvSpPr txBox="1"/>
          <p:nvPr/>
        </p:nvSpPr>
        <p:spPr>
          <a:xfrm>
            <a:off x="1403648" y="1700808"/>
            <a:ext cx="6984776" cy="4278094"/>
          </a:xfrm>
          <a:prstGeom prst="rect">
            <a:avLst/>
          </a:prstGeom>
          <a:noFill/>
        </p:spPr>
        <p:txBody>
          <a:bodyPr wrap="square" rtlCol="0">
            <a:spAutoFit/>
          </a:bodyPr>
          <a:lstStyle/>
          <a:p>
            <a:r>
              <a:rPr lang="en-GB" u="sng" dirty="0" smtClean="0">
                <a:solidFill>
                  <a:srgbClr val="0070C0"/>
                </a:solidFill>
                <a:latin typeface="+mj-lt"/>
              </a:rPr>
              <a:t>Challenge Level - 1</a:t>
            </a:r>
          </a:p>
          <a:p>
            <a:endParaRPr lang="en-GB" dirty="0">
              <a:solidFill>
                <a:srgbClr val="0070C0"/>
              </a:solidFill>
              <a:latin typeface="+mj-lt"/>
            </a:endParaRPr>
          </a:p>
          <a:p>
            <a:r>
              <a:rPr lang="en-GB" dirty="0" smtClean="0">
                <a:solidFill>
                  <a:srgbClr val="0070C0"/>
                </a:solidFill>
                <a:latin typeface="+mj-lt"/>
              </a:rPr>
              <a:t>There are 12 children who want to share 6 apple pies so that everyone gets an equal share. What fraction of the pie will each child get?</a:t>
            </a:r>
          </a:p>
          <a:p>
            <a:endParaRPr lang="en-GB" dirty="0" smtClean="0">
              <a:solidFill>
                <a:srgbClr val="0070C0"/>
              </a:solidFill>
              <a:latin typeface="+mj-lt"/>
            </a:endParaRPr>
          </a:p>
          <a:p>
            <a:r>
              <a:rPr lang="en-GB" u="sng" dirty="0">
                <a:solidFill>
                  <a:srgbClr val="0070C0"/>
                </a:solidFill>
                <a:latin typeface="+mj-lt"/>
              </a:rPr>
              <a:t>Challenge Level - </a:t>
            </a:r>
            <a:r>
              <a:rPr lang="en-GB" u="sng" dirty="0" smtClean="0">
                <a:solidFill>
                  <a:srgbClr val="0070C0"/>
                </a:solidFill>
                <a:latin typeface="+mj-lt"/>
              </a:rPr>
              <a:t>2</a:t>
            </a:r>
            <a:endParaRPr lang="en-GB" u="sng" dirty="0">
              <a:solidFill>
                <a:srgbClr val="0070C0"/>
              </a:solidFill>
              <a:latin typeface="+mj-lt"/>
            </a:endParaRPr>
          </a:p>
          <a:p>
            <a:endParaRPr lang="en-GB" dirty="0">
              <a:solidFill>
                <a:srgbClr val="0070C0"/>
              </a:solidFill>
              <a:latin typeface="+mj-lt"/>
            </a:endParaRPr>
          </a:p>
          <a:p>
            <a:r>
              <a:rPr lang="en-GB" dirty="0">
                <a:solidFill>
                  <a:srgbClr val="0070C0"/>
                </a:solidFill>
                <a:latin typeface="+mj-lt"/>
              </a:rPr>
              <a:t>There are 12 children who want to share 3</a:t>
            </a:r>
            <a:r>
              <a:rPr lang="en-GB" dirty="0" smtClean="0">
                <a:solidFill>
                  <a:srgbClr val="0070C0"/>
                </a:solidFill>
                <a:latin typeface="+mj-lt"/>
              </a:rPr>
              <a:t> </a:t>
            </a:r>
            <a:r>
              <a:rPr lang="en-GB" dirty="0">
                <a:solidFill>
                  <a:srgbClr val="0070C0"/>
                </a:solidFill>
                <a:latin typeface="+mj-lt"/>
              </a:rPr>
              <a:t>apple pies so that everyone gets an equal share. What fraction of the pie will each child get?</a:t>
            </a:r>
          </a:p>
          <a:p>
            <a:endParaRPr lang="en-GB" dirty="0" smtClean="0">
              <a:solidFill>
                <a:srgbClr val="0070C0"/>
              </a:solidFill>
              <a:latin typeface="+mj-lt"/>
            </a:endParaRPr>
          </a:p>
          <a:p>
            <a:r>
              <a:rPr lang="en-GB" u="sng" dirty="0">
                <a:solidFill>
                  <a:srgbClr val="0070C0"/>
                </a:solidFill>
                <a:latin typeface="+mj-lt"/>
              </a:rPr>
              <a:t>Challenge Level - 3</a:t>
            </a:r>
          </a:p>
          <a:p>
            <a:endParaRPr lang="en-GB" dirty="0">
              <a:solidFill>
                <a:srgbClr val="0070C0"/>
              </a:solidFill>
              <a:latin typeface="+mj-lt"/>
            </a:endParaRPr>
          </a:p>
          <a:p>
            <a:r>
              <a:rPr lang="en-GB" dirty="0">
                <a:solidFill>
                  <a:srgbClr val="0070C0"/>
                </a:solidFill>
                <a:latin typeface="+mj-lt"/>
              </a:rPr>
              <a:t>There are 12 children who want to share </a:t>
            </a:r>
            <a:r>
              <a:rPr lang="en-GB" dirty="0" smtClean="0">
                <a:solidFill>
                  <a:srgbClr val="0070C0"/>
                </a:solidFill>
                <a:latin typeface="+mj-lt"/>
              </a:rPr>
              <a:t>8 apple </a:t>
            </a:r>
            <a:r>
              <a:rPr lang="en-GB" dirty="0">
                <a:solidFill>
                  <a:srgbClr val="0070C0"/>
                </a:solidFill>
                <a:latin typeface="+mj-lt"/>
              </a:rPr>
              <a:t>pies so that everyone gets an equal share. What fraction of the pie will each child get?</a:t>
            </a:r>
          </a:p>
          <a:p>
            <a:endParaRPr lang="en-GB" sz="2000" dirty="0">
              <a:solidFill>
                <a:srgbClr val="0070C0"/>
              </a:solidFill>
              <a:latin typeface="+mn-lt"/>
            </a:endParaRPr>
          </a:p>
        </p:txBody>
      </p:sp>
      <p:sp>
        <p:nvSpPr>
          <p:cNvPr id="9" name="Rectangle 8"/>
          <p:cNvSpPr/>
          <p:nvPr/>
        </p:nvSpPr>
        <p:spPr>
          <a:xfrm>
            <a:off x="7561516" y="0"/>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79663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sp>
        <p:nvSpPr>
          <p:cNvPr id="5" name="Title 4"/>
          <p:cNvSpPr>
            <a:spLocks noGrp="1"/>
          </p:cNvSpPr>
          <p:nvPr>
            <p:ph type="title"/>
          </p:nvPr>
        </p:nvSpPr>
        <p:spPr/>
        <p:txBody>
          <a:bodyPr/>
          <a:lstStyle/>
          <a:p>
            <a:r>
              <a:rPr lang="en-GB" dirty="0" smtClean="0">
                <a:solidFill>
                  <a:srgbClr val="0070C0"/>
                </a:solidFill>
              </a:rPr>
              <a:t>Fractions – Early Level</a:t>
            </a:r>
            <a:endParaRPr lang="en-GB" dirty="0">
              <a:solidFill>
                <a:srgbClr val="0070C0"/>
              </a:solidFill>
            </a:endParaRPr>
          </a:p>
        </p:txBody>
      </p:sp>
      <p:sp>
        <p:nvSpPr>
          <p:cNvPr id="6" name="Content Placeholder 5"/>
          <p:cNvSpPr>
            <a:spLocks noGrp="1"/>
          </p:cNvSpPr>
          <p:nvPr>
            <p:ph idx="1"/>
          </p:nvPr>
        </p:nvSpPr>
        <p:spPr>
          <a:xfrm>
            <a:off x="1133474" y="1600200"/>
            <a:ext cx="7849441" cy="4525963"/>
          </a:xfrm>
        </p:spPr>
        <p:txBody>
          <a:bodyPr/>
          <a:lstStyle/>
          <a:p>
            <a:pPr marL="0" indent="0" algn="ctr">
              <a:buNone/>
            </a:pPr>
            <a:r>
              <a:rPr lang="en-GB" sz="2000" dirty="0">
                <a:latin typeface="Calibri" panose="020F0502020204030204" pitchFamily="34" charset="0"/>
              </a:rPr>
              <a:t/>
            </a:r>
            <a:br>
              <a:rPr lang="en-GB" sz="2000" dirty="0">
                <a:latin typeface="Calibri" panose="020F0502020204030204" pitchFamily="34" charset="0"/>
              </a:rPr>
            </a:br>
            <a:r>
              <a:rPr lang="en-GB" sz="2000" dirty="0" smtClean="0">
                <a:latin typeface="Calibri" panose="020F0502020204030204" pitchFamily="34" charset="0"/>
              </a:rPr>
              <a:t>	</a:t>
            </a:r>
            <a:r>
              <a:rPr lang="en-GB" sz="2000" dirty="0" smtClean="0">
                <a:solidFill>
                  <a:srgbClr val="0070C0"/>
                </a:solidFill>
                <a:latin typeface="Calibri" panose="020F0502020204030204" pitchFamily="34" charset="0"/>
              </a:rPr>
              <a:t>When learning about fractions your child will share </a:t>
            </a:r>
            <a:r>
              <a:rPr lang="en-GB" sz="2000" dirty="0">
                <a:solidFill>
                  <a:srgbClr val="0070C0"/>
                </a:solidFill>
                <a:latin typeface="Calibri" panose="020F0502020204030204" pitchFamily="34" charset="0"/>
              </a:rPr>
              <a:t>out a group of items by making smaller groups </a:t>
            </a:r>
            <a:r>
              <a:rPr lang="en-GB" sz="2000" dirty="0" smtClean="0">
                <a:solidFill>
                  <a:srgbClr val="0070C0"/>
                </a:solidFill>
                <a:latin typeface="Calibri" panose="020F0502020204030204" pitchFamily="34" charset="0"/>
              </a:rPr>
              <a:t>and can </a:t>
            </a:r>
            <a:r>
              <a:rPr lang="en-GB" sz="2000" dirty="0">
                <a:solidFill>
                  <a:srgbClr val="0070C0"/>
                </a:solidFill>
                <a:latin typeface="Calibri" panose="020F0502020204030204" pitchFamily="34" charset="0"/>
              </a:rPr>
              <a:t>split a </a:t>
            </a:r>
            <a:r>
              <a:rPr lang="en-GB" sz="2000" dirty="0" smtClean="0">
                <a:solidFill>
                  <a:srgbClr val="0070C0"/>
                </a:solidFill>
                <a:latin typeface="Calibri" panose="020F0502020204030204" pitchFamily="34" charset="0"/>
              </a:rPr>
              <a:t>whole </a:t>
            </a:r>
            <a:r>
              <a:rPr lang="en-GB" sz="2000" dirty="0">
                <a:solidFill>
                  <a:srgbClr val="0070C0"/>
                </a:solidFill>
                <a:latin typeface="Calibri" panose="020F0502020204030204" pitchFamily="34" charset="0"/>
              </a:rPr>
              <a:t>object into </a:t>
            </a:r>
            <a:endParaRPr lang="en-GB" sz="2000" dirty="0" smtClean="0">
              <a:solidFill>
                <a:srgbClr val="0070C0"/>
              </a:solidFill>
              <a:latin typeface="Calibri" panose="020F0502020204030204" pitchFamily="34" charset="0"/>
            </a:endParaRPr>
          </a:p>
          <a:p>
            <a:pPr marL="0" indent="0" algn="ctr">
              <a:buNone/>
            </a:pPr>
            <a:r>
              <a:rPr lang="en-GB" sz="2000" dirty="0" smtClean="0">
                <a:solidFill>
                  <a:srgbClr val="0070C0"/>
                </a:solidFill>
                <a:latin typeface="Calibri" panose="020F0502020204030204" pitchFamily="34" charset="0"/>
              </a:rPr>
              <a:t>smaller </a:t>
            </a:r>
            <a:r>
              <a:rPr lang="en-GB" sz="2000" dirty="0">
                <a:solidFill>
                  <a:srgbClr val="0070C0"/>
                </a:solidFill>
                <a:latin typeface="Calibri" panose="020F0502020204030204" pitchFamily="34" charset="0"/>
              </a:rPr>
              <a:t>parts.</a:t>
            </a:r>
            <a:br>
              <a:rPr lang="en-GB" sz="2000" dirty="0">
                <a:solidFill>
                  <a:srgbClr val="0070C0"/>
                </a:solidFill>
                <a:latin typeface="Calibri" panose="020F0502020204030204" pitchFamily="34" charset="0"/>
              </a:rPr>
            </a:br>
            <a:endParaRPr lang="en-GB" sz="2000" dirty="0" smtClean="0">
              <a:solidFill>
                <a:srgbClr val="0070C0"/>
              </a:solidFill>
              <a:latin typeface="Calibri" panose="020F0502020204030204" pitchFamily="34" charset="0"/>
            </a:endParaRPr>
          </a:p>
          <a:p>
            <a:pPr marL="0" indent="0" algn="ctr">
              <a:buNone/>
            </a:pPr>
            <a:endParaRPr lang="en-GB" sz="2000" b="1" i="1" dirty="0">
              <a:solidFill>
                <a:srgbClr val="0070C0"/>
              </a:solidFill>
              <a:latin typeface="Calibri" panose="020F0502020204030204" pitchFamily="34" charset="0"/>
            </a:endParaRPr>
          </a:p>
          <a:p>
            <a:pPr marL="0" indent="0">
              <a:buNone/>
            </a:pPr>
            <a:r>
              <a:rPr lang="en-GB" sz="2000" b="1" i="1" dirty="0" smtClean="0">
                <a:solidFill>
                  <a:srgbClr val="0070C0"/>
                </a:solidFill>
                <a:latin typeface="Calibri" panose="020F0502020204030204" pitchFamily="34" charset="0"/>
              </a:rPr>
              <a:t>	Skills:</a:t>
            </a:r>
          </a:p>
          <a:p>
            <a:pPr lvl="1">
              <a:spcAft>
                <a:spcPts val="0"/>
              </a:spcAft>
              <a:buFont typeface="Symbol"/>
              <a:buChar char=""/>
              <a:tabLst>
                <a:tab pos="2637155" algn="ctr"/>
                <a:tab pos="5274310" algn="r"/>
                <a:tab pos="457200" algn="l"/>
              </a:tabLst>
            </a:pPr>
            <a:r>
              <a:rPr lang="en-GB" sz="1800" dirty="0">
                <a:solidFill>
                  <a:srgbClr val="0070C0"/>
                </a:solidFill>
                <a:latin typeface="Calibri" panose="020F0502020204030204" pitchFamily="34" charset="0"/>
                <a:ea typeface="Times New Roman"/>
              </a:rPr>
              <a:t>Give out individual items from a </a:t>
            </a:r>
            <a:r>
              <a:rPr lang="en-GB" sz="1800" dirty="0" smtClean="0">
                <a:solidFill>
                  <a:srgbClr val="0070C0"/>
                </a:solidFill>
                <a:latin typeface="Calibri" panose="020F0502020204030204" pitchFamily="34" charset="0"/>
                <a:ea typeface="Times New Roman"/>
              </a:rPr>
              <a:t>set.</a:t>
            </a:r>
          </a:p>
          <a:p>
            <a:pPr lvl="1">
              <a:spcAft>
                <a:spcPts val="0"/>
              </a:spcAft>
              <a:buFont typeface="Symbol"/>
              <a:buChar char=""/>
              <a:tabLst>
                <a:tab pos="2637155" algn="ctr"/>
                <a:tab pos="5274310" algn="r"/>
                <a:tab pos="457200" algn="l"/>
              </a:tabLst>
            </a:pPr>
            <a:r>
              <a:rPr lang="en-GB" sz="1800" dirty="0" smtClean="0">
                <a:solidFill>
                  <a:srgbClr val="0070C0"/>
                </a:solidFill>
                <a:latin typeface="Calibri" panose="020F0502020204030204" pitchFamily="34" charset="0"/>
                <a:ea typeface="Times New Roman"/>
              </a:rPr>
              <a:t>Split </a:t>
            </a:r>
            <a:r>
              <a:rPr lang="en-GB" sz="1800" dirty="0">
                <a:solidFill>
                  <a:srgbClr val="0070C0"/>
                </a:solidFill>
                <a:latin typeface="Calibri" panose="020F0502020204030204" pitchFamily="34" charset="0"/>
                <a:ea typeface="Times New Roman"/>
              </a:rPr>
              <a:t>a whole object into smaller </a:t>
            </a:r>
            <a:r>
              <a:rPr lang="en-GB" sz="1800" dirty="0" smtClean="0">
                <a:solidFill>
                  <a:srgbClr val="0070C0"/>
                </a:solidFill>
                <a:latin typeface="Calibri" panose="020F0502020204030204" pitchFamily="34" charset="0"/>
                <a:ea typeface="Times New Roman"/>
              </a:rPr>
              <a:t>parts</a:t>
            </a:r>
          </a:p>
          <a:p>
            <a:pPr lvl="1">
              <a:spcAft>
                <a:spcPts val="0"/>
              </a:spcAft>
              <a:buFont typeface="Symbol"/>
              <a:buChar char=""/>
              <a:tabLst>
                <a:tab pos="2637155" algn="ctr"/>
                <a:tab pos="5274310" algn="r"/>
                <a:tab pos="457200" algn="l"/>
              </a:tabLst>
            </a:pPr>
            <a:r>
              <a:rPr lang="en-GB" sz="1800" dirty="0" smtClean="0">
                <a:solidFill>
                  <a:srgbClr val="0070C0"/>
                </a:solidFill>
                <a:latin typeface="Calibri" panose="020F0502020204030204" pitchFamily="34" charset="0"/>
                <a:ea typeface="Times New Roman"/>
              </a:rPr>
              <a:t>Split </a:t>
            </a:r>
            <a:r>
              <a:rPr lang="en-GB" sz="1800" dirty="0">
                <a:solidFill>
                  <a:srgbClr val="0070C0"/>
                </a:solidFill>
                <a:latin typeface="Calibri" panose="020F0502020204030204" pitchFamily="34" charset="0"/>
                <a:ea typeface="Times New Roman"/>
              </a:rPr>
              <a:t>a whole object into a specified number of </a:t>
            </a:r>
            <a:r>
              <a:rPr lang="en-GB" sz="1800" dirty="0" smtClean="0">
                <a:solidFill>
                  <a:srgbClr val="0070C0"/>
                </a:solidFill>
                <a:latin typeface="Calibri" panose="020F0502020204030204" pitchFamily="34" charset="0"/>
                <a:ea typeface="Times New Roman"/>
              </a:rPr>
              <a:t>parts</a:t>
            </a:r>
          </a:p>
          <a:p>
            <a:pPr lvl="1">
              <a:spcAft>
                <a:spcPts val="0"/>
              </a:spcAft>
              <a:buFont typeface="Symbol"/>
              <a:buChar char=""/>
              <a:tabLst>
                <a:tab pos="2637155" algn="ctr"/>
                <a:tab pos="5274310" algn="r"/>
                <a:tab pos="457200" algn="l"/>
              </a:tabLst>
            </a:pPr>
            <a:r>
              <a:rPr lang="en-GB" sz="1800" dirty="0">
                <a:solidFill>
                  <a:srgbClr val="0070C0"/>
                </a:solidFill>
                <a:latin typeface="Calibri" panose="020F0502020204030204" pitchFamily="34" charset="0"/>
                <a:ea typeface="Times New Roman"/>
              </a:rPr>
              <a:t>Identify the importance of equal sharing when splitting a whole object into smaller </a:t>
            </a:r>
            <a:r>
              <a:rPr lang="en-GB" sz="1800" dirty="0" smtClean="0">
                <a:solidFill>
                  <a:srgbClr val="0070C0"/>
                </a:solidFill>
                <a:latin typeface="Calibri" panose="020F0502020204030204" pitchFamily="34" charset="0"/>
                <a:ea typeface="Times New Roman"/>
              </a:rPr>
              <a:t>parts</a:t>
            </a:r>
            <a:endParaRPr lang="en-GB" sz="3200" dirty="0">
              <a:solidFill>
                <a:srgbClr val="0070C0"/>
              </a:solidFill>
              <a:latin typeface="Calibri" panose="020F0502020204030204" pitchFamily="34" charset="0"/>
              <a:ea typeface="Times New Roman"/>
            </a:endParaRPr>
          </a:p>
          <a:p>
            <a:pPr lvl="1">
              <a:spcAft>
                <a:spcPts val="0"/>
              </a:spcAft>
              <a:buFont typeface="Symbol"/>
              <a:buChar char=""/>
              <a:tabLst>
                <a:tab pos="2637155" algn="ctr"/>
                <a:tab pos="5274310" algn="r"/>
                <a:tab pos="457200" algn="l"/>
              </a:tabLst>
            </a:pPr>
            <a:r>
              <a:rPr lang="en-GB" sz="1800" dirty="0">
                <a:solidFill>
                  <a:srgbClr val="0070C0"/>
                </a:solidFill>
                <a:latin typeface="Calibri" panose="020F0502020204030204" pitchFamily="34" charset="0"/>
                <a:ea typeface="Times New Roman"/>
              </a:rPr>
              <a:t>Understand the concept of “half</a:t>
            </a:r>
            <a:r>
              <a:rPr lang="en-GB" sz="1800" dirty="0" smtClean="0">
                <a:solidFill>
                  <a:srgbClr val="0070C0"/>
                </a:solidFill>
                <a:latin typeface="Comic Sans MS" panose="030F0702030302020204" pitchFamily="66" charset="0"/>
                <a:ea typeface="Times New Roman"/>
              </a:rPr>
              <a:t>”</a:t>
            </a:r>
            <a:endParaRPr lang="en-GB" sz="1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327181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a:grpSpLocks/>
          </p:cNvGrpSpPr>
          <p:nvPr/>
        </p:nvGrpSpPr>
        <p:grpSpPr bwMode="auto">
          <a:xfrm>
            <a:off x="0" y="0"/>
            <a:ext cx="776288" cy="6858000"/>
            <a:chOff x="0" y="0"/>
            <a:chExt cx="489" cy="4320"/>
          </a:xfrm>
        </p:grpSpPr>
        <p:pic>
          <p:nvPicPr>
            <p:cNvPr id="6"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7"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8"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3" name="Title 2"/>
          <p:cNvSpPr>
            <a:spLocks noGrp="1"/>
          </p:cNvSpPr>
          <p:nvPr>
            <p:ph type="title"/>
          </p:nvPr>
        </p:nvSpPr>
        <p:spPr>
          <a:xfrm>
            <a:off x="899592" y="369332"/>
            <a:ext cx="8229600" cy="1115451"/>
          </a:xfrm>
        </p:spPr>
        <p:txBody>
          <a:bodyPr/>
          <a:lstStyle/>
          <a:p>
            <a:r>
              <a:rPr lang="en-GB" sz="2000" dirty="0">
                <a:solidFill>
                  <a:srgbClr val="0070C0"/>
                </a:solidFill>
                <a:latin typeface="Calibri" panose="020F0502020204030204" pitchFamily="34" charset="0"/>
              </a:rPr>
              <a:t>Your child will be able to show the equivalent forms of simple fractions, decimal fractions and percentages and can choose their preferred form when solving a problem, explaining their choice of method</a:t>
            </a:r>
            <a:r>
              <a:rPr lang="en-GB" sz="2000" dirty="0" smtClean="0">
                <a:solidFill>
                  <a:srgbClr val="0070C0"/>
                </a:solidFill>
                <a:latin typeface="Calibri" panose="020F0502020204030204" pitchFamily="34" charset="0"/>
              </a:rPr>
              <a:t>.</a:t>
            </a:r>
            <a:endParaRPr lang="en-GB" sz="2000" b="1" dirty="0">
              <a:solidFill>
                <a:srgbClr val="0070C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403648" y="1700808"/>
                <a:ext cx="7128792" cy="4231095"/>
              </a:xfrm>
              <a:prstGeom prst="rect">
                <a:avLst/>
              </a:prstGeom>
              <a:noFill/>
            </p:spPr>
            <p:txBody>
              <a:bodyPr wrap="square" rtlCol="0">
                <a:spAutoFit/>
              </a:bodyPr>
              <a:lstStyle/>
              <a:p>
                <a:r>
                  <a:rPr lang="en-GB" u="sng" dirty="0" smtClean="0">
                    <a:solidFill>
                      <a:srgbClr val="0070C0"/>
                    </a:solidFill>
                    <a:latin typeface="+mj-lt"/>
                  </a:rPr>
                  <a:t>Challenge Level - 1</a:t>
                </a:r>
              </a:p>
              <a:p>
                <a:endParaRPr lang="en-GB" dirty="0">
                  <a:solidFill>
                    <a:srgbClr val="0070C0"/>
                  </a:solidFill>
                  <a:latin typeface="+mj-lt"/>
                </a:endParaRPr>
              </a:p>
              <a:p>
                <a:r>
                  <a:rPr lang="en-GB" dirty="0">
                    <a:solidFill>
                      <a:srgbClr val="0070C0"/>
                    </a:solidFill>
                    <a:latin typeface="Calibri" panose="020F0502020204030204" pitchFamily="34" charset="0"/>
                  </a:rPr>
                  <a:t>A boy runs </a:t>
                </a:r>
                <a14:m>
                  <m:oMath xmlns:m="http://schemas.openxmlformats.org/officeDocument/2006/math">
                    <m:f>
                      <m:fPr>
                        <m:ctrlPr>
                          <a:rPr lang="en-GB" i="1" smtClean="0">
                            <a:solidFill>
                              <a:srgbClr val="0070C0"/>
                            </a:solidFill>
                            <a:latin typeface="Cambria Math"/>
                          </a:rPr>
                        </m:ctrlPr>
                      </m:fPr>
                      <m:num>
                        <m:r>
                          <a:rPr lang="en-GB" b="0" i="1" smtClean="0">
                            <a:solidFill>
                              <a:srgbClr val="0070C0"/>
                            </a:solidFill>
                            <a:latin typeface="Cambria Math"/>
                          </a:rPr>
                          <m:t>1</m:t>
                        </m:r>
                      </m:num>
                      <m:den>
                        <m:r>
                          <a:rPr lang="en-GB" b="0" i="1" smtClean="0">
                            <a:solidFill>
                              <a:srgbClr val="0070C0"/>
                            </a:solidFill>
                            <a:latin typeface="Cambria Math"/>
                          </a:rPr>
                          <m:t>2</m:t>
                        </m:r>
                      </m:den>
                    </m:f>
                  </m:oMath>
                </a14:m>
                <a:r>
                  <a:rPr lang="en-GB" dirty="0" smtClean="0">
                    <a:solidFill>
                      <a:srgbClr val="0070C0"/>
                    </a:solidFill>
                    <a:latin typeface="Calibri" panose="020F0502020204030204" pitchFamily="34" charset="0"/>
                  </a:rPr>
                  <a:t> </a:t>
                </a:r>
                <a:r>
                  <a:rPr lang="en-GB" dirty="0">
                    <a:solidFill>
                      <a:srgbClr val="0070C0"/>
                    </a:solidFill>
                    <a:latin typeface="Calibri" panose="020F0502020204030204" pitchFamily="34" charset="0"/>
                  </a:rPr>
                  <a:t>of the way to school, he </a:t>
                </a:r>
                <a:r>
                  <a:rPr lang="en-GB" dirty="0" smtClean="0">
                    <a:solidFill>
                      <a:srgbClr val="0070C0"/>
                    </a:solidFill>
                    <a:latin typeface="Calibri" panose="020F0502020204030204" pitchFamily="34" charset="0"/>
                  </a:rPr>
                  <a:t>skips </a:t>
                </a:r>
                <a14:m>
                  <m:oMath xmlns:m="http://schemas.openxmlformats.org/officeDocument/2006/math">
                    <m:f>
                      <m:fPr>
                        <m:ctrlPr>
                          <a:rPr lang="en-GB" i="1">
                            <a:solidFill>
                              <a:srgbClr val="0070C0"/>
                            </a:solidFill>
                            <a:latin typeface="Cambria Math"/>
                          </a:rPr>
                        </m:ctrlPr>
                      </m:fPr>
                      <m:num>
                        <m:r>
                          <a:rPr lang="en-GB" b="0" i="1" smtClean="0">
                            <a:solidFill>
                              <a:srgbClr val="0070C0"/>
                            </a:solidFill>
                            <a:latin typeface="Cambria Math"/>
                          </a:rPr>
                          <m:t>1</m:t>
                        </m:r>
                      </m:num>
                      <m:den>
                        <m:r>
                          <a:rPr lang="en-GB" b="0" i="1" smtClean="0">
                            <a:solidFill>
                              <a:srgbClr val="0070C0"/>
                            </a:solidFill>
                            <a:latin typeface="Cambria Math"/>
                          </a:rPr>
                          <m:t>4</m:t>
                        </m:r>
                      </m:den>
                    </m:f>
                  </m:oMath>
                </a14:m>
                <a:r>
                  <a:rPr lang="en-GB" dirty="0" smtClean="0">
                    <a:solidFill>
                      <a:srgbClr val="0070C0"/>
                    </a:solidFill>
                    <a:latin typeface="Calibri" panose="020F0502020204030204" pitchFamily="34" charset="0"/>
                  </a:rPr>
                  <a:t> of the way  </a:t>
                </a:r>
                <a:r>
                  <a:rPr lang="en-GB" dirty="0">
                    <a:solidFill>
                      <a:srgbClr val="0070C0"/>
                    </a:solidFill>
                    <a:latin typeface="Calibri" panose="020F0502020204030204" pitchFamily="34" charset="0"/>
                  </a:rPr>
                  <a:t>and walks the rest. </a:t>
                </a:r>
              </a:p>
              <a:p>
                <a:endParaRPr lang="en-GB" dirty="0">
                  <a:solidFill>
                    <a:srgbClr val="0070C0"/>
                  </a:solidFill>
                  <a:latin typeface="Calibri" panose="020F0502020204030204" pitchFamily="34" charset="0"/>
                </a:endParaRPr>
              </a:p>
              <a:p>
                <a:r>
                  <a:rPr lang="en-GB" dirty="0" smtClean="0">
                    <a:solidFill>
                      <a:srgbClr val="0070C0"/>
                    </a:solidFill>
                    <a:latin typeface="Calibri" panose="020F0502020204030204" pitchFamily="34" charset="0"/>
                  </a:rPr>
                  <a:t>What fraction of the total distance did </a:t>
                </a:r>
                <a:r>
                  <a:rPr lang="en-GB" dirty="0">
                    <a:solidFill>
                      <a:srgbClr val="0070C0"/>
                    </a:solidFill>
                    <a:latin typeface="Calibri" panose="020F0502020204030204" pitchFamily="34" charset="0"/>
                  </a:rPr>
                  <a:t>he walk</a:t>
                </a:r>
                <a:r>
                  <a:rPr lang="en-GB" dirty="0" smtClean="0">
                    <a:solidFill>
                      <a:srgbClr val="0070C0"/>
                    </a:solidFill>
                    <a:latin typeface="Calibri" panose="020F0502020204030204" pitchFamily="34" charset="0"/>
                  </a:rPr>
                  <a:t>?</a:t>
                </a:r>
              </a:p>
              <a:p>
                <a:endParaRPr lang="en-GB" dirty="0">
                  <a:solidFill>
                    <a:srgbClr val="0070C0"/>
                  </a:solidFill>
                  <a:latin typeface="Calibri" panose="020F0502020204030204" pitchFamily="34" charset="0"/>
                </a:endParaRPr>
              </a:p>
              <a:p>
                <a:endParaRPr lang="en-GB" dirty="0" smtClean="0">
                  <a:solidFill>
                    <a:srgbClr val="0070C0"/>
                  </a:solidFill>
                  <a:latin typeface="+mj-lt"/>
                </a:endParaRPr>
              </a:p>
              <a:p>
                <a:r>
                  <a:rPr lang="en-GB" u="sng" dirty="0">
                    <a:solidFill>
                      <a:srgbClr val="0070C0"/>
                    </a:solidFill>
                    <a:latin typeface="+mj-lt"/>
                  </a:rPr>
                  <a:t>Challenge Level - </a:t>
                </a:r>
                <a:r>
                  <a:rPr lang="en-GB" u="sng" dirty="0" smtClean="0">
                    <a:solidFill>
                      <a:srgbClr val="0070C0"/>
                    </a:solidFill>
                    <a:latin typeface="+mj-lt"/>
                  </a:rPr>
                  <a:t>2</a:t>
                </a:r>
                <a:endParaRPr lang="en-GB" u="sng" dirty="0">
                  <a:solidFill>
                    <a:srgbClr val="0070C0"/>
                  </a:solidFill>
                  <a:latin typeface="+mj-lt"/>
                </a:endParaRPr>
              </a:p>
              <a:p>
                <a:endParaRPr lang="en-GB" dirty="0">
                  <a:solidFill>
                    <a:srgbClr val="0070C0"/>
                  </a:solidFill>
                  <a:latin typeface="+mj-lt"/>
                </a:endParaRPr>
              </a:p>
              <a:p>
                <a:r>
                  <a:rPr lang="en-GB" dirty="0">
                    <a:solidFill>
                      <a:srgbClr val="0070C0"/>
                    </a:solidFill>
                    <a:latin typeface="Calibri" panose="020F0502020204030204" pitchFamily="34" charset="0"/>
                  </a:rPr>
                  <a:t>A boy runs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b="0" i="1" smtClean="0">
                            <a:solidFill>
                              <a:srgbClr val="0070C0"/>
                            </a:solidFill>
                            <a:latin typeface="Cambria Math"/>
                          </a:rPr>
                          <m:t>10</m:t>
                        </m:r>
                      </m:den>
                    </m:f>
                  </m:oMath>
                </a14:m>
                <a:r>
                  <a:rPr lang="en-GB" dirty="0">
                    <a:solidFill>
                      <a:srgbClr val="0070C0"/>
                    </a:solidFill>
                    <a:latin typeface="Calibri" panose="020F0502020204030204" pitchFamily="34" charset="0"/>
                  </a:rPr>
                  <a:t> of the way to school, he skips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b="0" i="1" smtClean="0">
                            <a:solidFill>
                              <a:srgbClr val="0070C0"/>
                            </a:solidFill>
                            <a:latin typeface="Cambria Math"/>
                          </a:rPr>
                          <m:t>5</m:t>
                        </m:r>
                      </m:den>
                    </m:f>
                  </m:oMath>
                </a14:m>
                <a:r>
                  <a:rPr lang="en-GB" dirty="0">
                    <a:solidFill>
                      <a:srgbClr val="0070C0"/>
                    </a:solidFill>
                    <a:latin typeface="Calibri" panose="020F0502020204030204" pitchFamily="34" charset="0"/>
                  </a:rPr>
                  <a:t> , walks backwards </a:t>
                </a:r>
                <a:r>
                  <a:rPr lang="en-GB" dirty="0" smtClean="0">
                    <a:solidFill>
                      <a:srgbClr val="0070C0"/>
                    </a:solidFill>
                    <a:latin typeface="Calibri" panose="020F0502020204030204" pitchFamily="34" charset="0"/>
                  </a:rPr>
                  <a:t>for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b="0" i="1" smtClean="0">
                            <a:solidFill>
                              <a:srgbClr val="0070C0"/>
                            </a:solidFill>
                            <a:latin typeface="Cambria Math"/>
                          </a:rPr>
                          <m:t>20</m:t>
                        </m:r>
                      </m:den>
                    </m:f>
                    <m:r>
                      <a:rPr lang="en-GB" b="0" i="0" smtClean="0">
                        <a:solidFill>
                          <a:srgbClr val="0070C0"/>
                        </a:solidFill>
                        <a:latin typeface="Cambria Math"/>
                      </a:rPr>
                      <m:t>  </m:t>
                    </m:r>
                  </m:oMath>
                </a14:m>
                <a:r>
                  <a:rPr lang="en-GB" dirty="0" smtClean="0">
                    <a:solidFill>
                      <a:srgbClr val="0070C0"/>
                    </a:solidFill>
                    <a:latin typeface="Calibri" panose="020F0502020204030204" pitchFamily="34" charset="0"/>
                  </a:rPr>
                  <a:t>and </a:t>
                </a:r>
                <a:r>
                  <a:rPr lang="en-GB" dirty="0">
                    <a:solidFill>
                      <a:srgbClr val="0070C0"/>
                    </a:solidFill>
                    <a:latin typeface="Calibri" panose="020F0502020204030204" pitchFamily="34" charset="0"/>
                  </a:rPr>
                  <a:t>walks the rest. </a:t>
                </a:r>
              </a:p>
              <a:p>
                <a:endParaRPr lang="en-GB" dirty="0">
                  <a:solidFill>
                    <a:srgbClr val="0070C0"/>
                  </a:solidFill>
                  <a:latin typeface="Calibri" panose="020F0502020204030204" pitchFamily="34" charset="0"/>
                </a:endParaRPr>
              </a:p>
              <a:p>
                <a:r>
                  <a:rPr lang="en-GB" dirty="0">
                    <a:solidFill>
                      <a:srgbClr val="0070C0"/>
                    </a:solidFill>
                    <a:latin typeface="Calibri" panose="020F0502020204030204" pitchFamily="34" charset="0"/>
                  </a:rPr>
                  <a:t>What fraction of the total distance did he walk?</a:t>
                </a:r>
              </a:p>
              <a:p>
                <a:endParaRPr lang="en-GB" sz="2000" dirty="0">
                  <a:solidFill>
                    <a:srgbClr val="0070C0"/>
                  </a:solidFill>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3648" y="1700808"/>
                <a:ext cx="7128792" cy="4231095"/>
              </a:xfrm>
              <a:prstGeom prst="rect">
                <a:avLst/>
              </a:prstGeom>
              <a:blipFill rotWithShape="1">
                <a:blip r:embed="rId3"/>
                <a:stretch>
                  <a:fillRect l="-684" t="-720" r="-1197"/>
                </a:stretch>
              </a:blipFill>
            </p:spPr>
            <p:txBody>
              <a:bodyPr/>
              <a:lstStyle/>
              <a:p>
                <a:r>
                  <a:rPr lang="en-GB">
                    <a:noFill/>
                  </a:rPr>
                  <a:t> </a:t>
                </a:r>
              </a:p>
            </p:txBody>
          </p:sp>
        </mc:Fallback>
      </mc:AlternateContent>
      <p:sp>
        <p:nvSpPr>
          <p:cNvPr id="9" name="Rectangle 8"/>
          <p:cNvSpPr/>
          <p:nvPr/>
        </p:nvSpPr>
        <p:spPr>
          <a:xfrm>
            <a:off x="7561516" y="0"/>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spTree>
    <p:extLst>
      <p:ext uri="{BB962C8B-B14F-4D97-AF65-F5344CB8AC3E}">
        <p14:creationId xmlns:p14="http://schemas.microsoft.com/office/powerpoint/2010/main" val="3527289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a:grpSpLocks/>
          </p:cNvGrpSpPr>
          <p:nvPr/>
        </p:nvGrpSpPr>
        <p:grpSpPr bwMode="auto">
          <a:xfrm>
            <a:off x="0" y="0"/>
            <a:ext cx="776288" cy="6858000"/>
            <a:chOff x="0" y="0"/>
            <a:chExt cx="489" cy="4320"/>
          </a:xfrm>
        </p:grpSpPr>
        <p:pic>
          <p:nvPicPr>
            <p:cNvPr id="6"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7"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8"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3" name="Title 2"/>
          <p:cNvSpPr>
            <a:spLocks noGrp="1"/>
          </p:cNvSpPr>
          <p:nvPr>
            <p:ph type="title"/>
          </p:nvPr>
        </p:nvSpPr>
        <p:spPr>
          <a:xfrm>
            <a:off x="899592" y="260648"/>
            <a:ext cx="8229600" cy="1115451"/>
          </a:xfrm>
        </p:spPr>
        <p:txBody>
          <a:bodyPr/>
          <a:lstStyle/>
          <a:p>
            <a:r>
              <a:rPr lang="en-GB" sz="2000" dirty="0">
                <a:solidFill>
                  <a:srgbClr val="0070C0"/>
                </a:solidFill>
                <a:latin typeface="Calibri" panose="020F0502020204030204" pitchFamily="34" charset="0"/>
              </a:rPr>
              <a:t>They will also be able to investigate how a set of equivalent fractions can be created, understanding the meaning of simplest form, and can apply their knowledge to compare and order the most commonly used fractions.</a:t>
            </a:r>
            <a:endParaRPr lang="en-GB" sz="2000" b="1" dirty="0">
              <a:solidFill>
                <a:srgbClr val="0070C0"/>
              </a:solidFill>
              <a:latin typeface="Calibri" panose="020F0502020204030204" pitchFamily="34" charset="0"/>
            </a:endParaRPr>
          </a:p>
        </p:txBody>
      </p:sp>
      <p:sp>
        <p:nvSpPr>
          <p:cNvPr id="4" name="TextBox 3"/>
          <p:cNvSpPr txBox="1"/>
          <p:nvPr/>
        </p:nvSpPr>
        <p:spPr>
          <a:xfrm>
            <a:off x="1331640" y="1366843"/>
            <a:ext cx="7344816" cy="5109091"/>
          </a:xfrm>
          <a:prstGeom prst="rect">
            <a:avLst/>
          </a:prstGeom>
          <a:noFill/>
        </p:spPr>
        <p:txBody>
          <a:bodyPr wrap="square" rtlCol="0">
            <a:spAutoFit/>
          </a:bodyPr>
          <a:lstStyle/>
          <a:p>
            <a:r>
              <a:rPr lang="en-GB" u="sng" dirty="0" smtClean="0">
                <a:solidFill>
                  <a:srgbClr val="0070C0"/>
                </a:solidFill>
                <a:latin typeface="+mj-lt"/>
              </a:rPr>
              <a:t>Challenge Level - 1</a:t>
            </a:r>
          </a:p>
          <a:p>
            <a:endParaRPr lang="en-GB" dirty="0">
              <a:solidFill>
                <a:srgbClr val="0070C0"/>
              </a:solidFill>
              <a:latin typeface="+mj-lt"/>
            </a:endParaRPr>
          </a:p>
          <a:p>
            <a:r>
              <a:rPr lang="en-GB" dirty="0" smtClean="0">
                <a:solidFill>
                  <a:srgbClr val="0070C0"/>
                </a:solidFill>
                <a:latin typeface="Calibri" panose="020F0502020204030204" pitchFamily="34" charset="0"/>
              </a:rPr>
              <a:t>Write </a:t>
            </a:r>
            <a:r>
              <a:rPr lang="en-GB" dirty="0">
                <a:solidFill>
                  <a:srgbClr val="0070C0"/>
                </a:solidFill>
                <a:latin typeface="Calibri" panose="020F0502020204030204" pitchFamily="34" charset="0"/>
              </a:rPr>
              <a:t>this as a fraction in its simplest form</a:t>
            </a:r>
            <a:r>
              <a:rPr lang="en-GB" dirty="0" smtClean="0">
                <a:solidFill>
                  <a:srgbClr val="0070C0"/>
                </a:solidFill>
                <a:latin typeface="Calibri" panose="020F0502020204030204" pitchFamily="34" charset="0"/>
              </a:rPr>
              <a:t>?</a:t>
            </a:r>
            <a:endParaRPr lang="en-GB" u="sng" dirty="0" smtClean="0">
              <a:solidFill>
                <a:srgbClr val="0070C0"/>
              </a:solidFill>
              <a:latin typeface="+mj-lt"/>
            </a:endParaRPr>
          </a:p>
          <a:p>
            <a:endParaRPr lang="en-GB" u="sng" dirty="0" smtClean="0">
              <a:solidFill>
                <a:srgbClr val="0070C0"/>
              </a:solidFill>
              <a:latin typeface="+mj-lt"/>
            </a:endParaRPr>
          </a:p>
          <a:p>
            <a:endParaRPr lang="en-GB" u="sng" dirty="0">
              <a:solidFill>
                <a:srgbClr val="0070C0"/>
              </a:solidFill>
              <a:latin typeface="+mj-lt"/>
            </a:endParaRPr>
          </a:p>
          <a:p>
            <a:endParaRPr lang="en-GB" u="sng" dirty="0">
              <a:solidFill>
                <a:srgbClr val="0070C0"/>
              </a:solidFill>
              <a:latin typeface="+mj-lt"/>
            </a:endParaRPr>
          </a:p>
          <a:p>
            <a:r>
              <a:rPr lang="en-GB" u="sng" dirty="0" smtClean="0">
                <a:solidFill>
                  <a:srgbClr val="0070C0"/>
                </a:solidFill>
                <a:latin typeface="+mj-lt"/>
              </a:rPr>
              <a:t>Challenge </a:t>
            </a:r>
            <a:r>
              <a:rPr lang="en-GB" u="sng" dirty="0">
                <a:solidFill>
                  <a:srgbClr val="0070C0"/>
                </a:solidFill>
                <a:latin typeface="+mj-lt"/>
              </a:rPr>
              <a:t>Level </a:t>
            </a:r>
            <a:r>
              <a:rPr lang="en-GB" u="sng" dirty="0" smtClean="0">
                <a:solidFill>
                  <a:srgbClr val="0070C0"/>
                </a:solidFill>
                <a:latin typeface="+mj-lt"/>
              </a:rPr>
              <a:t>– 2</a:t>
            </a:r>
          </a:p>
          <a:p>
            <a:endParaRPr lang="en-GB" u="sng" dirty="0">
              <a:solidFill>
                <a:srgbClr val="0070C0"/>
              </a:solidFill>
              <a:latin typeface="+mj-lt"/>
            </a:endParaRPr>
          </a:p>
          <a:p>
            <a:r>
              <a:rPr lang="en-GB" dirty="0">
                <a:solidFill>
                  <a:srgbClr val="0070C0"/>
                </a:solidFill>
                <a:latin typeface="Calibri" panose="020F0502020204030204" pitchFamily="34" charset="0"/>
              </a:rPr>
              <a:t>A survey found that of the accidents that happen at home</a:t>
            </a:r>
            <a:r>
              <a:rPr lang="en-GB" dirty="0" smtClean="0">
                <a:solidFill>
                  <a:srgbClr val="0070C0"/>
                </a:solidFill>
                <a:latin typeface="Calibri" panose="020F0502020204030204" pitchFamily="34" charset="0"/>
              </a:rPr>
              <a:t>;</a:t>
            </a:r>
            <a:endParaRPr lang="en-GB" dirty="0">
              <a:solidFill>
                <a:srgbClr val="0070C0"/>
              </a:solidFill>
              <a:latin typeface="Calibri" panose="020F0502020204030204" pitchFamily="34" charset="0"/>
            </a:endParaRPr>
          </a:p>
          <a:p>
            <a:r>
              <a:rPr lang="en-GB" dirty="0">
                <a:solidFill>
                  <a:srgbClr val="0070C0"/>
                </a:solidFill>
                <a:latin typeface="Calibri" panose="020F0502020204030204" pitchFamily="34" charset="0"/>
              </a:rPr>
              <a:t> </a:t>
            </a:r>
          </a:p>
          <a:p>
            <a:r>
              <a:rPr lang="en-GB" dirty="0" smtClean="0">
                <a:solidFill>
                  <a:srgbClr val="0070C0"/>
                </a:solidFill>
                <a:latin typeface="Calibri" panose="020F0502020204030204" pitchFamily="34" charset="0"/>
              </a:rPr>
              <a:t>		47/100 </a:t>
            </a:r>
            <a:r>
              <a:rPr lang="en-GB" dirty="0">
                <a:solidFill>
                  <a:srgbClr val="0070C0"/>
                </a:solidFill>
                <a:latin typeface="Calibri" panose="020F0502020204030204" pitchFamily="34" charset="0"/>
              </a:rPr>
              <a:t>of them are falls</a:t>
            </a:r>
          </a:p>
          <a:p>
            <a:r>
              <a:rPr lang="en-GB" dirty="0" smtClean="0">
                <a:solidFill>
                  <a:srgbClr val="0070C0"/>
                </a:solidFill>
                <a:latin typeface="Calibri" panose="020F0502020204030204" pitchFamily="34" charset="0"/>
              </a:rPr>
              <a:t>		12/50 </a:t>
            </a:r>
            <a:r>
              <a:rPr lang="en-GB" dirty="0">
                <a:solidFill>
                  <a:srgbClr val="0070C0"/>
                </a:solidFill>
                <a:latin typeface="Calibri" panose="020F0502020204030204" pitchFamily="34" charset="0"/>
              </a:rPr>
              <a:t>of them are electrical</a:t>
            </a:r>
          </a:p>
          <a:p>
            <a:r>
              <a:rPr lang="en-GB" dirty="0" smtClean="0">
                <a:solidFill>
                  <a:srgbClr val="0070C0"/>
                </a:solidFill>
                <a:latin typeface="Calibri" panose="020F0502020204030204" pitchFamily="34" charset="0"/>
              </a:rPr>
              <a:t>		3/20 </a:t>
            </a:r>
            <a:r>
              <a:rPr lang="en-GB" dirty="0">
                <a:solidFill>
                  <a:srgbClr val="0070C0"/>
                </a:solidFill>
                <a:latin typeface="Calibri" panose="020F0502020204030204" pitchFamily="34" charset="0"/>
              </a:rPr>
              <a:t>of them are scalds or burns,</a:t>
            </a:r>
          </a:p>
          <a:p>
            <a:endParaRPr lang="en-GB" dirty="0">
              <a:solidFill>
                <a:srgbClr val="0070C0"/>
              </a:solidFill>
              <a:latin typeface="Calibri" panose="020F0502020204030204" pitchFamily="34" charset="0"/>
            </a:endParaRPr>
          </a:p>
          <a:p>
            <a:r>
              <a:rPr lang="en-GB" dirty="0">
                <a:solidFill>
                  <a:srgbClr val="0070C0"/>
                </a:solidFill>
                <a:latin typeface="Calibri" panose="020F0502020204030204" pitchFamily="34" charset="0"/>
              </a:rPr>
              <a:t>800 accidents were reported in the survey. </a:t>
            </a:r>
          </a:p>
          <a:p>
            <a:r>
              <a:rPr lang="en-GB" dirty="0">
                <a:solidFill>
                  <a:srgbClr val="0070C0"/>
                </a:solidFill>
                <a:latin typeface="Calibri" panose="020F0502020204030204" pitchFamily="34" charset="0"/>
              </a:rPr>
              <a:t>How many were:</a:t>
            </a:r>
          </a:p>
          <a:p>
            <a:pPr lvl="0"/>
            <a:r>
              <a:rPr lang="en-GB" dirty="0">
                <a:solidFill>
                  <a:srgbClr val="0070C0"/>
                </a:solidFill>
                <a:latin typeface="Calibri" panose="020F0502020204030204" pitchFamily="34" charset="0"/>
              </a:rPr>
              <a:t>a) Falls		B) burns		C) electrical</a:t>
            </a:r>
          </a:p>
          <a:p>
            <a:r>
              <a:rPr lang="en-GB" dirty="0">
                <a:solidFill>
                  <a:srgbClr val="0070C0"/>
                </a:solidFill>
                <a:latin typeface="Calibri" panose="020F0502020204030204" pitchFamily="34" charset="0"/>
              </a:rPr>
              <a:t>d) Which is bigger 12/50 or 3/20</a:t>
            </a:r>
            <a:r>
              <a:rPr lang="en-GB" dirty="0" smtClean="0">
                <a:solidFill>
                  <a:srgbClr val="0070C0"/>
                </a:solidFill>
                <a:latin typeface="Calibri" panose="020F0502020204030204" pitchFamily="34" charset="0"/>
              </a:rPr>
              <a:t>?</a:t>
            </a:r>
            <a:endParaRPr lang="en-GB" sz="2000" dirty="0">
              <a:solidFill>
                <a:srgbClr val="0070C0"/>
              </a:solidFill>
              <a:latin typeface="+mn-lt"/>
            </a:endParaRPr>
          </a:p>
        </p:txBody>
      </p:sp>
      <p:sp>
        <p:nvSpPr>
          <p:cNvPr id="9" name="Rectangle 8"/>
          <p:cNvSpPr/>
          <p:nvPr/>
        </p:nvSpPr>
        <p:spPr>
          <a:xfrm>
            <a:off x="7561516" y="0"/>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0" name="Picture 9"/>
          <p:cNvPicPr/>
          <p:nvPr/>
        </p:nvPicPr>
        <p:blipFill>
          <a:blip r:embed="rId3"/>
          <a:stretch>
            <a:fillRect/>
          </a:stretch>
        </p:blipFill>
        <p:spPr>
          <a:xfrm>
            <a:off x="5796136" y="1767974"/>
            <a:ext cx="1305456" cy="1156970"/>
          </a:xfrm>
          <a:prstGeom prst="rect">
            <a:avLst/>
          </a:prstGeom>
        </p:spPr>
      </p:pic>
      <p:pic>
        <p:nvPicPr>
          <p:cNvPr id="13316" name="Picture 4" descr="Image result for cartoon surve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192" y="4365104"/>
            <a:ext cx="18288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sustainable-scotland.net/images/11804_east_renfrewshire.gif"/>
          <p:cNvPicPr>
            <a:picLocks noChangeAspect="1" noChangeArrowheads="1"/>
          </p:cNvPicPr>
          <p:nvPr/>
        </p:nvPicPr>
        <p:blipFill>
          <a:blip r:embed="rId5"/>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3144030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a:grpSpLocks/>
          </p:cNvGrpSpPr>
          <p:nvPr/>
        </p:nvGrpSpPr>
        <p:grpSpPr bwMode="auto">
          <a:xfrm>
            <a:off x="0" y="0"/>
            <a:ext cx="776288" cy="6858000"/>
            <a:chOff x="0" y="0"/>
            <a:chExt cx="489" cy="4320"/>
          </a:xfrm>
        </p:grpSpPr>
        <p:pic>
          <p:nvPicPr>
            <p:cNvPr id="6"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7"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8"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sp>
        <p:nvSpPr>
          <p:cNvPr id="12" name="TextBox 11"/>
          <p:cNvSpPr txBox="1"/>
          <p:nvPr/>
        </p:nvSpPr>
        <p:spPr>
          <a:xfrm>
            <a:off x="1409080" y="544120"/>
            <a:ext cx="6120680" cy="584775"/>
          </a:xfrm>
          <a:prstGeom prst="rect">
            <a:avLst/>
          </a:prstGeom>
          <a:noFill/>
        </p:spPr>
        <p:txBody>
          <a:bodyPr wrap="square" rtlCol="0">
            <a:spAutoFit/>
          </a:bodyPr>
          <a:lstStyle/>
          <a:p>
            <a:pPr algn="ctr"/>
            <a:r>
              <a:rPr lang="en-GB" sz="3200" dirty="0" smtClean="0">
                <a:solidFill>
                  <a:srgbClr val="0070C0"/>
                </a:solidFill>
              </a:rPr>
              <a:t>Further Examples</a:t>
            </a:r>
            <a:endParaRPr lang="en-GB" sz="3200" dirty="0">
              <a:solidFill>
                <a:srgbClr val="0070C0"/>
              </a:solidFill>
            </a:endParaRPr>
          </a:p>
        </p:txBody>
      </p:sp>
      <p:sp>
        <p:nvSpPr>
          <p:cNvPr id="13" name="TextBox 12"/>
          <p:cNvSpPr txBox="1"/>
          <p:nvPr/>
        </p:nvSpPr>
        <p:spPr>
          <a:xfrm>
            <a:off x="1409080" y="2091620"/>
            <a:ext cx="5447453" cy="2308324"/>
          </a:xfrm>
          <a:prstGeom prst="rect">
            <a:avLst/>
          </a:prstGeom>
          <a:noFill/>
        </p:spPr>
        <p:txBody>
          <a:bodyPr wrap="none" rtlCol="0">
            <a:spAutoFit/>
          </a:bodyPr>
          <a:lstStyle/>
          <a:p>
            <a:r>
              <a:rPr lang="en-GB" sz="2400" dirty="0" smtClean="0">
                <a:solidFill>
                  <a:srgbClr val="0070C0"/>
                </a:solidFill>
                <a:latin typeface="Calibri" panose="020F0502020204030204" pitchFamily="34" charset="0"/>
              </a:rPr>
              <a:t>Is the following statement true or false? </a:t>
            </a:r>
          </a:p>
          <a:p>
            <a:r>
              <a:rPr lang="en-GB" sz="2400" dirty="0">
                <a:solidFill>
                  <a:srgbClr val="0070C0"/>
                </a:solidFill>
                <a:latin typeface="Calibri" panose="020F0502020204030204" pitchFamily="34" charset="0"/>
              </a:rPr>
              <a:t>E</a:t>
            </a:r>
            <a:r>
              <a:rPr lang="en-GB" sz="2400" dirty="0" smtClean="0">
                <a:solidFill>
                  <a:srgbClr val="0070C0"/>
                </a:solidFill>
                <a:latin typeface="Calibri" panose="020F0502020204030204" pitchFamily="34" charset="0"/>
              </a:rPr>
              <a:t>xplain your answer:</a:t>
            </a:r>
          </a:p>
          <a:p>
            <a:endParaRPr lang="en-GB" sz="2400" dirty="0">
              <a:solidFill>
                <a:srgbClr val="0070C0"/>
              </a:solidFill>
              <a:latin typeface="Calibri" panose="020F0502020204030204" pitchFamily="34" charset="0"/>
            </a:endParaRPr>
          </a:p>
          <a:p>
            <a:r>
              <a:rPr lang="en-GB" sz="2400" dirty="0" smtClean="0">
                <a:solidFill>
                  <a:srgbClr val="0070C0"/>
                </a:solidFill>
                <a:latin typeface="Calibri" panose="020F0502020204030204" pitchFamily="34" charset="0"/>
              </a:rPr>
              <a:t>    The larger the denominator the smaller </a:t>
            </a:r>
          </a:p>
          <a:p>
            <a:r>
              <a:rPr lang="en-GB" sz="2400" dirty="0" smtClean="0">
                <a:solidFill>
                  <a:srgbClr val="0070C0"/>
                </a:solidFill>
                <a:latin typeface="Calibri" panose="020F0502020204030204" pitchFamily="34" charset="0"/>
              </a:rPr>
              <a:t>    the value of the fraction</a:t>
            </a:r>
          </a:p>
          <a:p>
            <a:endParaRPr lang="en-GB" sz="2400" dirty="0">
              <a:solidFill>
                <a:srgbClr val="0070C0"/>
              </a:solidFill>
              <a:latin typeface="Calibri" panose="020F0502020204030204" pitchFamily="34" charset="0"/>
            </a:endParaRPr>
          </a:p>
        </p:txBody>
      </p:sp>
      <p:pic>
        <p:nvPicPr>
          <p:cNvPr id="14"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119992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1"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
        <p:nvSpPr>
          <p:cNvPr id="7" name="TextBox 6"/>
          <p:cNvSpPr txBox="1"/>
          <p:nvPr/>
        </p:nvSpPr>
        <p:spPr>
          <a:xfrm>
            <a:off x="1403648" y="1772816"/>
            <a:ext cx="6354597" cy="2031325"/>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solidFill>
                  <a:srgbClr val="0070C0"/>
                </a:solidFill>
              </a:rPr>
              <a:t>Understand </a:t>
            </a:r>
            <a:r>
              <a:rPr lang="en-GB" dirty="0">
                <a:solidFill>
                  <a:srgbClr val="0070C0"/>
                </a:solidFill>
              </a:rPr>
              <a:t>the relationship between tenths and hundredths in common fraction and decimal fraction notation</a:t>
            </a:r>
            <a:r>
              <a:rPr lang="en-GB" dirty="0" smtClean="0">
                <a:solidFill>
                  <a:srgbClr val="0070C0"/>
                </a:solidFill>
              </a:rPr>
              <a:t>.</a:t>
            </a:r>
          </a:p>
          <a:p>
            <a:pPr lvl="0"/>
            <a:endParaRPr lang="en-GB" dirty="0">
              <a:solidFill>
                <a:srgbClr val="0070C0"/>
              </a:solidFill>
            </a:endParaRPr>
          </a:p>
          <a:p>
            <a:pPr marL="285750" lvl="0" indent="-285750">
              <a:buFont typeface="Arial" panose="020B0604020202020204" pitchFamily="34" charset="0"/>
              <a:buChar char="•"/>
            </a:pPr>
            <a:r>
              <a:rPr lang="en-GB" dirty="0" smtClean="0">
                <a:solidFill>
                  <a:srgbClr val="0070C0"/>
                </a:solidFill>
              </a:rPr>
              <a:t>Convert </a:t>
            </a:r>
            <a:r>
              <a:rPr lang="en-GB" dirty="0">
                <a:solidFill>
                  <a:srgbClr val="0070C0"/>
                </a:solidFill>
              </a:rPr>
              <a:t>tenths and hundredths to decimal notation</a:t>
            </a:r>
            <a:r>
              <a:rPr lang="en-GB" dirty="0" smtClean="0">
                <a:solidFill>
                  <a:srgbClr val="0070C0"/>
                </a:solidFill>
              </a:rPr>
              <a:t>.</a:t>
            </a:r>
          </a:p>
          <a:p>
            <a:pPr lvl="0"/>
            <a:endParaRPr lang="en-GB" dirty="0">
              <a:solidFill>
                <a:srgbClr val="0070C0"/>
              </a:solidFill>
            </a:endParaRPr>
          </a:p>
          <a:p>
            <a:pPr marL="285750" lvl="0" indent="-285750">
              <a:buFont typeface="Arial" panose="020B0604020202020204" pitchFamily="34" charset="0"/>
              <a:buChar char="•"/>
            </a:pPr>
            <a:r>
              <a:rPr lang="en-GB" dirty="0">
                <a:solidFill>
                  <a:srgbClr val="0070C0"/>
                </a:solidFill>
              </a:rPr>
              <a:t>Convert decimal fractions to common fractions</a:t>
            </a:r>
            <a:r>
              <a:rPr lang="en-GB" dirty="0" smtClean="0">
                <a:solidFill>
                  <a:srgbClr val="0070C0"/>
                </a:solidFill>
              </a:rPr>
              <a:t>.</a:t>
            </a:r>
            <a:endParaRPr lang="en-GB" dirty="0">
              <a:solidFill>
                <a:srgbClr val="0070C0"/>
              </a:solidFill>
            </a:endParaRP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3531573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mc:AlternateContent xmlns:mc="http://schemas.openxmlformats.org/markup-compatibility/2006" xmlns:a14="http://schemas.microsoft.com/office/drawing/2010/main">
        <mc:Choice Requires="a14">
          <p:sp>
            <p:nvSpPr>
              <p:cNvPr id="6" name="TextBox 5"/>
              <p:cNvSpPr txBox="1"/>
              <p:nvPr/>
            </p:nvSpPr>
            <p:spPr>
              <a:xfrm>
                <a:off x="1169730" y="1772816"/>
                <a:ext cx="7499175" cy="3972113"/>
              </a:xfrm>
              <a:prstGeom prst="rect">
                <a:avLst/>
              </a:prstGeom>
              <a:noFill/>
            </p:spPr>
            <p:txBody>
              <a:bodyPr wrap="square" rtlCol="0">
                <a:spAutoFit/>
              </a:bodyPr>
              <a:lstStyle/>
              <a:p>
                <a:r>
                  <a:rPr lang="en-GB" sz="2400" dirty="0" smtClean="0">
                    <a:solidFill>
                      <a:srgbClr val="0070C0"/>
                    </a:solidFill>
                    <a:latin typeface="Calibri" panose="020F0502020204030204" pitchFamily="34" charset="0"/>
                  </a:rPr>
                  <a:t>When you take a single unit and divide it into 10 (or 100 or 1000) bits, what we then have are </a:t>
                </a:r>
                <a:r>
                  <a:rPr lang="en-GB" sz="2400" dirty="0" smtClean="0">
                    <a:solidFill>
                      <a:srgbClr val="FF0000"/>
                    </a:solidFill>
                    <a:latin typeface="Calibri" panose="020F0502020204030204" pitchFamily="34" charset="0"/>
                  </a:rPr>
                  <a:t>decimal fractions </a:t>
                </a:r>
                <a:r>
                  <a:rPr lang="en-GB" sz="2400" dirty="0" smtClean="0">
                    <a:solidFill>
                      <a:srgbClr val="0070C0"/>
                    </a:solidFill>
                    <a:latin typeface="Calibri" panose="020F0502020204030204" pitchFamily="34" charset="0"/>
                  </a:rPr>
                  <a:t>of a whole number. </a:t>
                </a:r>
              </a:p>
              <a:p>
                <a:endParaRPr lang="en-GB" sz="2400" dirty="0">
                  <a:solidFill>
                    <a:srgbClr val="0070C0"/>
                  </a:solidFill>
                  <a:latin typeface="Calibri" panose="020F0502020204030204" pitchFamily="34" charset="0"/>
                </a:endParaRPr>
              </a:p>
              <a:p>
                <a:pPr marL="342900" indent="-342900">
                  <a:buFont typeface="Arial" panose="020B0604020202020204" pitchFamily="34" charset="0"/>
                  <a:buChar char="•"/>
                </a:pPr>
                <a:r>
                  <a:rPr lang="en-GB" dirty="0" smtClean="0">
                    <a:solidFill>
                      <a:srgbClr val="0070C0"/>
                    </a:solidFill>
                    <a:latin typeface="Calibri" panose="020F0502020204030204" pitchFamily="34" charset="0"/>
                  </a:rPr>
                  <a:t>For example, take a bar of chocolate as our ‘unit’ of measure. If we divide it into 10 equal parts, each bit is  </a:t>
                </a:r>
                <a14:m>
                  <m:oMath xmlns:m="http://schemas.openxmlformats.org/officeDocument/2006/math">
                    <m:f>
                      <m:fPr>
                        <m:ctrlPr>
                          <a:rPr lang="en-GB" i="1" smtClean="0">
                            <a:solidFill>
                              <a:srgbClr val="0070C0"/>
                            </a:solidFill>
                            <a:latin typeface="Cambria Math"/>
                          </a:rPr>
                        </m:ctrlPr>
                      </m:fPr>
                      <m:num>
                        <m:r>
                          <a:rPr lang="en-GB" b="0" i="1" smtClean="0">
                            <a:solidFill>
                              <a:srgbClr val="0070C0"/>
                            </a:solidFill>
                            <a:latin typeface="Cambria Math"/>
                          </a:rPr>
                          <m:t>1</m:t>
                        </m:r>
                      </m:num>
                      <m:den>
                        <m:r>
                          <a:rPr lang="en-GB" b="0" i="1" smtClean="0">
                            <a:solidFill>
                              <a:srgbClr val="0070C0"/>
                            </a:solidFill>
                            <a:latin typeface="Cambria Math"/>
                          </a:rPr>
                          <m:t>10</m:t>
                        </m:r>
                      </m:den>
                    </m:f>
                  </m:oMath>
                </a14:m>
                <a:r>
                  <a:rPr lang="en-GB" dirty="0" smtClean="0">
                    <a:solidFill>
                      <a:srgbClr val="0070C0"/>
                    </a:solidFill>
                    <a:latin typeface="Calibri" panose="020F0502020204030204" pitchFamily="34" charset="0"/>
                  </a:rPr>
                  <a:t> of the bar and can be written as 0.1 </a:t>
                </a:r>
              </a:p>
              <a:p>
                <a:pPr marL="342900" indent="-342900">
                  <a:buFont typeface="Arial" panose="020B0604020202020204" pitchFamily="34" charset="0"/>
                  <a:buChar char="•"/>
                </a:pPr>
                <a:r>
                  <a:rPr lang="en-GB" dirty="0" smtClean="0">
                    <a:solidFill>
                      <a:srgbClr val="0070C0"/>
                    </a:solidFill>
                    <a:latin typeface="Calibri" panose="020F0502020204030204" pitchFamily="34" charset="0"/>
                  </a:rPr>
                  <a:t>When one tenth is cut into 10 equal parts, each bit is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i="1">
                            <a:solidFill>
                              <a:srgbClr val="0070C0"/>
                            </a:solidFill>
                            <a:latin typeface="Cambria Math"/>
                          </a:rPr>
                          <m:t>10</m:t>
                        </m:r>
                      </m:den>
                    </m:f>
                  </m:oMath>
                </a14:m>
                <a:r>
                  <a:rPr lang="en-GB" dirty="0" smtClean="0">
                    <a:solidFill>
                      <a:srgbClr val="0070C0"/>
                    </a:solidFill>
                    <a:latin typeface="Calibri" panose="020F0502020204030204" pitchFamily="34" charset="0"/>
                  </a:rPr>
                  <a:t> of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i="1">
                            <a:solidFill>
                              <a:srgbClr val="0070C0"/>
                            </a:solidFill>
                            <a:latin typeface="Cambria Math"/>
                          </a:rPr>
                          <m:t>10</m:t>
                        </m:r>
                      </m:den>
                    </m:f>
                  </m:oMath>
                </a14:m>
                <a:r>
                  <a:rPr lang="en-GB" dirty="0" smtClean="0">
                    <a:solidFill>
                      <a:srgbClr val="0070C0"/>
                    </a:solidFill>
                    <a:latin typeface="Calibri" panose="020F0502020204030204" pitchFamily="34" charset="0"/>
                  </a:rPr>
                  <a:t>, equal to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i="1">
                            <a:solidFill>
                              <a:srgbClr val="0070C0"/>
                            </a:solidFill>
                            <a:latin typeface="Cambria Math"/>
                          </a:rPr>
                          <m:t>10</m:t>
                        </m:r>
                        <m:r>
                          <a:rPr lang="en-GB" b="0" i="1" smtClean="0">
                            <a:solidFill>
                              <a:srgbClr val="0070C0"/>
                            </a:solidFill>
                            <a:latin typeface="Cambria Math"/>
                          </a:rPr>
                          <m:t>0</m:t>
                        </m:r>
                      </m:den>
                    </m:f>
                  </m:oMath>
                </a14:m>
                <a:r>
                  <a:rPr lang="en-GB" dirty="0" smtClean="0">
                    <a:solidFill>
                      <a:srgbClr val="0070C0"/>
                    </a:solidFill>
                    <a:latin typeface="Calibri" panose="020F0502020204030204" pitchFamily="34" charset="0"/>
                  </a:rPr>
                  <a:t>. This can be written as 0.01</a:t>
                </a:r>
              </a:p>
              <a:p>
                <a:pPr marL="342900" indent="-342900">
                  <a:buFont typeface="Arial" panose="020B0604020202020204" pitchFamily="34" charset="0"/>
                  <a:buChar char="•"/>
                </a:pPr>
                <a:r>
                  <a:rPr lang="en-GB" dirty="0">
                    <a:solidFill>
                      <a:srgbClr val="0070C0"/>
                    </a:solidFill>
                    <a:latin typeface="Calibri" panose="020F0502020204030204" pitchFamily="34" charset="0"/>
                  </a:rPr>
                  <a:t>Imagine that the small </a:t>
                </a:r>
                <a:r>
                  <a:rPr lang="en-GB" dirty="0" smtClean="0">
                    <a:solidFill>
                      <a:srgbClr val="0070C0"/>
                    </a:solidFill>
                    <a:latin typeface="Calibri" panose="020F0502020204030204" pitchFamily="34" charset="0"/>
                  </a:rPr>
                  <a:t>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i="1">
                            <a:solidFill>
                              <a:srgbClr val="0070C0"/>
                            </a:solidFill>
                            <a:latin typeface="Cambria Math"/>
                          </a:rPr>
                          <m:t>100</m:t>
                        </m:r>
                      </m:den>
                    </m:f>
                  </m:oMath>
                </a14:m>
                <a:r>
                  <a:rPr lang="en-GB" dirty="0" smtClean="0">
                    <a:solidFill>
                      <a:srgbClr val="0070C0"/>
                    </a:solidFill>
                    <a:latin typeface="Calibri" panose="020F0502020204030204" pitchFamily="34" charset="0"/>
                  </a:rPr>
                  <a:t> of the chocolate bar is cut into ten pieces, then each bit is now a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i="1">
                            <a:solidFill>
                              <a:srgbClr val="0070C0"/>
                            </a:solidFill>
                            <a:latin typeface="Cambria Math"/>
                          </a:rPr>
                          <m:t>10</m:t>
                        </m:r>
                      </m:den>
                    </m:f>
                    <m:r>
                      <a:rPr lang="en-GB" b="0" i="1" smtClean="0">
                        <a:solidFill>
                          <a:srgbClr val="0070C0"/>
                        </a:solidFill>
                        <a:latin typeface="Cambria Math"/>
                      </a:rPr>
                      <m:t> </m:t>
                    </m:r>
                  </m:oMath>
                </a14:m>
                <a:r>
                  <a:rPr lang="en-GB" dirty="0" smtClean="0">
                    <a:solidFill>
                      <a:srgbClr val="0070C0"/>
                    </a:solidFill>
                    <a:latin typeface="Calibri" panose="020F0502020204030204" pitchFamily="34" charset="0"/>
                  </a:rPr>
                  <a:t> of  </a:t>
                </a:r>
                <a14:m>
                  <m:oMath xmlns:m="http://schemas.openxmlformats.org/officeDocument/2006/math">
                    <m:f>
                      <m:fPr>
                        <m:ctrlPr>
                          <a:rPr lang="en-GB" i="1">
                            <a:solidFill>
                              <a:srgbClr val="0070C0"/>
                            </a:solidFill>
                            <a:latin typeface="Cambria Math"/>
                          </a:rPr>
                        </m:ctrlPr>
                      </m:fPr>
                      <m:num>
                        <m:r>
                          <a:rPr lang="en-GB" i="1">
                            <a:solidFill>
                              <a:srgbClr val="0070C0"/>
                            </a:solidFill>
                            <a:latin typeface="Cambria Math"/>
                          </a:rPr>
                          <m:t>1</m:t>
                        </m:r>
                      </m:num>
                      <m:den>
                        <m:r>
                          <a:rPr lang="en-GB" i="1">
                            <a:solidFill>
                              <a:srgbClr val="0070C0"/>
                            </a:solidFill>
                            <a:latin typeface="Cambria Math"/>
                          </a:rPr>
                          <m:t>100</m:t>
                        </m:r>
                      </m:den>
                    </m:f>
                    <m:r>
                      <a:rPr lang="en-GB" b="0" i="1" smtClean="0">
                        <a:solidFill>
                          <a:srgbClr val="0070C0"/>
                        </a:solidFill>
                        <a:latin typeface="Cambria Math"/>
                      </a:rPr>
                      <m:t> . </m:t>
                    </m:r>
                    <m:r>
                      <a:rPr lang="en-GB" b="0" i="0" smtClean="0">
                        <a:solidFill>
                          <a:srgbClr val="0070C0"/>
                        </a:solidFill>
                        <a:latin typeface="Cambria Math"/>
                      </a:rPr>
                      <m:t> </m:t>
                    </m:r>
                    <m:r>
                      <m:rPr>
                        <m:sty m:val="p"/>
                      </m:rPr>
                      <a:rPr lang="en-GB" b="0" i="0" smtClean="0">
                        <a:solidFill>
                          <a:srgbClr val="0070C0"/>
                        </a:solidFill>
                        <a:latin typeface="Cambria Math"/>
                      </a:rPr>
                      <m:t>This</m:t>
                    </m:r>
                    <m:r>
                      <a:rPr lang="en-GB" b="0" i="0" smtClean="0">
                        <a:solidFill>
                          <a:srgbClr val="0070C0"/>
                        </a:solidFill>
                        <a:latin typeface="Cambria Math"/>
                      </a:rPr>
                      <m:t> </m:t>
                    </m:r>
                    <m:r>
                      <m:rPr>
                        <m:sty m:val="p"/>
                      </m:rPr>
                      <a:rPr lang="en-GB" b="0" i="0" smtClean="0">
                        <a:solidFill>
                          <a:srgbClr val="0070C0"/>
                        </a:solidFill>
                        <a:latin typeface="Cambria Math"/>
                      </a:rPr>
                      <m:t>is</m:t>
                    </m:r>
                    <m:r>
                      <a:rPr lang="en-GB" b="0" i="0" smtClean="0">
                        <a:solidFill>
                          <a:srgbClr val="0070C0"/>
                        </a:solidFill>
                        <a:latin typeface="Cambria Math"/>
                      </a:rPr>
                      <m:t> </m:t>
                    </m:r>
                    <m:r>
                      <m:rPr>
                        <m:sty m:val="p"/>
                      </m:rPr>
                      <a:rPr lang="en-GB" b="0" i="0" smtClean="0">
                        <a:solidFill>
                          <a:srgbClr val="0070C0"/>
                        </a:solidFill>
                        <a:latin typeface="Cambria Math"/>
                      </a:rPr>
                      <m:t>equal</m:t>
                    </m:r>
                    <m:r>
                      <a:rPr lang="en-GB" b="0" i="0" smtClean="0">
                        <a:solidFill>
                          <a:srgbClr val="0070C0"/>
                        </a:solidFill>
                        <a:latin typeface="Cambria Math"/>
                      </a:rPr>
                      <m:t> </m:t>
                    </m:r>
                    <m:r>
                      <m:rPr>
                        <m:nor/>
                      </m:rPr>
                      <a:rPr lang="en-GB" dirty="0">
                        <a:solidFill>
                          <a:srgbClr val="0070C0"/>
                        </a:solidFill>
                        <a:latin typeface="Calibri" panose="020F0502020204030204" pitchFamily="34" charset="0"/>
                      </a:rPr>
                      <m:t>to</m:t>
                    </m:r>
                    <m:r>
                      <m:rPr>
                        <m:nor/>
                      </m:rPr>
                      <a:rPr lang="en-GB" dirty="0">
                        <a:solidFill>
                          <a:srgbClr val="0070C0"/>
                        </a:solidFill>
                        <a:latin typeface="Calibri" panose="020F0502020204030204" pitchFamily="34" charset="0"/>
                      </a:rPr>
                      <m:t> </m:t>
                    </m:r>
                    <m:f>
                      <m:fPr>
                        <m:ctrlPr>
                          <a:rPr lang="en-GB" i="1">
                            <a:solidFill>
                              <a:srgbClr val="0070C0"/>
                            </a:solidFill>
                            <a:latin typeface="Cambria Math"/>
                          </a:rPr>
                        </m:ctrlPr>
                      </m:fPr>
                      <m:num>
                        <m:r>
                          <a:rPr lang="en-GB" i="0">
                            <a:solidFill>
                              <a:srgbClr val="0070C0"/>
                            </a:solidFill>
                            <a:latin typeface="Cambria Math"/>
                          </a:rPr>
                          <m:t>1</m:t>
                        </m:r>
                      </m:num>
                      <m:den>
                        <m:r>
                          <a:rPr lang="en-GB" i="0">
                            <a:solidFill>
                              <a:srgbClr val="0070C0"/>
                            </a:solidFill>
                            <a:latin typeface="Cambria Math"/>
                          </a:rPr>
                          <m:t>10</m:t>
                        </m:r>
                        <m:r>
                          <a:rPr lang="en-GB" b="0" i="0" smtClean="0">
                            <a:solidFill>
                              <a:srgbClr val="0070C0"/>
                            </a:solidFill>
                            <a:latin typeface="Cambria Math"/>
                          </a:rPr>
                          <m:t>0</m:t>
                        </m:r>
                        <m:r>
                          <a:rPr lang="en-GB" i="0">
                            <a:solidFill>
                              <a:srgbClr val="0070C0"/>
                            </a:solidFill>
                            <a:latin typeface="Cambria Math"/>
                          </a:rPr>
                          <m:t>0</m:t>
                        </m:r>
                      </m:den>
                    </m:f>
                  </m:oMath>
                </a14:m>
                <a:r>
                  <a:rPr lang="en-GB" dirty="0" smtClean="0">
                    <a:solidFill>
                      <a:srgbClr val="0070C0"/>
                    </a:solidFill>
                    <a:latin typeface="Calibri" panose="020F0502020204030204" pitchFamily="34" charset="0"/>
                  </a:rPr>
                  <a:t>, and can be written as  0.001</a:t>
                </a:r>
                <a:endParaRPr lang="en-GB" dirty="0">
                  <a:solidFill>
                    <a:srgbClr val="0070C0"/>
                  </a:solidFill>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69730" y="1772816"/>
                <a:ext cx="7499175" cy="3972113"/>
              </a:xfrm>
              <a:prstGeom prst="rect">
                <a:avLst/>
              </a:prstGeom>
              <a:blipFill rotWithShape="1">
                <a:blip r:embed="rId3"/>
                <a:stretch>
                  <a:fillRect l="-1301" t="-1229" r="-1057" b="-1536"/>
                </a:stretch>
              </a:blipFill>
            </p:spPr>
            <p:txBody>
              <a:bodyPr/>
              <a:lstStyle/>
              <a:p>
                <a:r>
                  <a:rPr lang="en-GB">
                    <a:noFill/>
                  </a:rPr>
                  <a:t> </a:t>
                </a:r>
              </a:p>
            </p:txBody>
          </p:sp>
        </mc:Fallback>
      </mc:AlternateContent>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3" name="Title 10"/>
          <p:cNvSpPr txBox="1">
            <a:spLocks/>
          </p:cNvSpPr>
          <p:nvPr/>
        </p:nvSpPr>
        <p:spPr bwMode="auto">
          <a:xfrm>
            <a:off x="457200" y="274638"/>
            <a:ext cx="8229600" cy="863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3600" smtClean="0">
                <a:solidFill>
                  <a:srgbClr val="0070C0"/>
                </a:solidFill>
              </a:rPr>
              <a:t>Link between Fractions and Decimals</a:t>
            </a:r>
            <a:endParaRPr lang="en-GB" sz="3600" dirty="0">
              <a:solidFill>
                <a:srgbClr val="0070C0"/>
              </a:solidFill>
            </a:endParaRPr>
          </a:p>
        </p:txBody>
      </p:sp>
    </p:spTree>
    <p:extLst>
      <p:ext uri="{BB962C8B-B14F-4D97-AF65-F5344CB8AC3E}">
        <p14:creationId xmlns:p14="http://schemas.microsoft.com/office/powerpoint/2010/main" val="1991158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mc:AlternateContent xmlns:mc="http://schemas.openxmlformats.org/markup-compatibility/2006" xmlns:a14="http://schemas.microsoft.com/office/drawing/2010/main">
        <mc:Choice Requires="a14">
          <p:sp>
            <p:nvSpPr>
              <p:cNvPr id="6" name="TextBox 5"/>
              <p:cNvSpPr txBox="1"/>
              <p:nvPr/>
            </p:nvSpPr>
            <p:spPr>
              <a:xfrm>
                <a:off x="1169730" y="1700807"/>
                <a:ext cx="7499175" cy="3304110"/>
              </a:xfrm>
              <a:prstGeom prst="rect">
                <a:avLst/>
              </a:prstGeom>
              <a:noFill/>
            </p:spPr>
            <p:txBody>
              <a:bodyPr wrap="square" rtlCol="0">
                <a:spAutoFit/>
              </a:bodyPr>
              <a:lstStyle/>
              <a:p>
                <a:r>
                  <a:rPr lang="en-GB" sz="2400" dirty="0" smtClean="0">
                    <a:solidFill>
                      <a:srgbClr val="0070C0"/>
                    </a:solidFill>
                    <a:latin typeface="Calibri" panose="020F0502020204030204" pitchFamily="34" charset="0"/>
                  </a:rPr>
                  <a:t>If </a:t>
                </a:r>
                <a14:m>
                  <m:oMath xmlns:m="http://schemas.openxmlformats.org/officeDocument/2006/math">
                    <m:f>
                      <m:fPr>
                        <m:ctrlPr>
                          <a:rPr lang="en-GB" sz="2400" i="1" smtClean="0">
                            <a:solidFill>
                              <a:srgbClr val="0070C0"/>
                            </a:solidFill>
                            <a:latin typeface="Cambria Math"/>
                          </a:rPr>
                        </m:ctrlPr>
                      </m:fPr>
                      <m:num>
                        <m:r>
                          <a:rPr lang="en-GB" sz="2400" b="0" i="1" smtClean="0">
                            <a:solidFill>
                              <a:srgbClr val="0070C0"/>
                            </a:solidFill>
                            <a:latin typeface="Cambria Math"/>
                          </a:rPr>
                          <m:t>6</m:t>
                        </m:r>
                      </m:num>
                      <m:den>
                        <m:r>
                          <a:rPr lang="en-GB" sz="2400" b="0" i="1" smtClean="0">
                            <a:solidFill>
                              <a:srgbClr val="0070C0"/>
                            </a:solidFill>
                            <a:latin typeface="Cambria Math"/>
                          </a:rPr>
                          <m:t>10</m:t>
                        </m:r>
                      </m:den>
                    </m:f>
                    <m:r>
                      <a:rPr lang="en-GB" sz="2400" b="0" i="1" smtClean="0">
                        <a:solidFill>
                          <a:srgbClr val="0070C0"/>
                        </a:solidFill>
                        <a:latin typeface="Cambria Math"/>
                      </a:rPr>
                      <m:t> </m:t>
                    </m:r>
                  </m:oMath>
                </a14:m>
                <a:r>
                  <a:rPr lang="en-GB" sz="2400" dirty="0" smtClean="0">
                    <a:solidFill>
                      <a:srgbClr val="0070C0"/>
                    </a:solidFill>
                    <a:latin typeface="Calibri" panose="020F0502020204030204" pitchFamily="34" charset="0"/>
                  </a:rPr>
                  <a:t>as a decimal fraction is 0.6</a:t>
                </a:r>
              </a:p>
              <a:p>
                <a:endParaRPr lang="en-GB" sz="2400" dirty="0" smtClean="0">
                  <a:solidFill>
                    <a:srgbClr val="0070C0"/>
                  </a:solidFill>
                  <a:latin typeface="Calibri" panose="020F0502020204030204" pitchFamily="34" charset="0"/>
                </a:endParaRPr>
              </a:p>
              <a:p>
                <a:r>
                  <a:rPr lang="en-GB" sz="2400" dirty="0" smtClean="0">
                    <a:solidFill>
                      <a:srgbClr val="0070C0"/>
                    </a:solidFill>
                    <a:latin typeface="Calibri" panose="020F0502020204030204" pitchFamily="34" charset="0"/>
                  </a:rPr>
                  <a:t>Write the following as a decimal fraction:</a:t>
                </a: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3</m:t>
                        </m:r>
                      </m:num>
                      <m:den>
                        <m:r>
                          <a:rPr lang="en-GB" sz="2400" i="1">
                            <a:solidFill>
                              <a:srgbClr val="0070C0"/>
                            </a:solidFill>
                            <a:latin typeface="Cambria Math"/>
                          </a:rPr>
                          <m:t>10</m:t>
                        </m:r>
                      </m:den>
                    </m:f>
                  </m:oMath>
                </a14:m>
                <a:endParaRPr lang="en-GB" sz="2400" i="1" dirty="0" smtClean="0">
                  <a:solidFill>
                    <a:srgbClr val="0070C0"/>
                  </a:solidFill>
                  <a:latin typeface="Cambria Math"/>
                </a:endParaRP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5</m:t>
                        </m:r>
                      </m:num>
                      <m:den>
                        <m:r>
                          <a:rPr lang="en-GB" sz="2400" i="1">
                            <a:solidFill>
                              <a:srgbClr val="0070C0"/>
                            </a:solidFill>
                            <a:latin typeface="Cambria Math"/>
                          </a:rPr>
                          <m:t>10</m:t>
                        </m:r>
                      </m:den>
                    </m:f>
                    <m:r>
                      <a:rPr lang="en-GB" sz="2400" i="1">
                        <a:solidFill>
                          <a:srgbClr val="0070C0"/>
                        </a:solidFill>
                        <a:latin typeface="Cambria Math"/>
                      </a:rPr>
                      <m:t> </m:t>
                    </m:r>
                  </m:oMath>
                </a14:m>
                <a:endParaRPr lang="en-GB" sz="2400" i="1" dirty="0" smtClean="0">
                  <a:solidFill>
                    <a:srgbClr val="0070C0"/>
                  </a:solidFill>
                  <a:latin typeface="Cambria Math"/>
                </a:endParaRP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9</m:t>
                        </m:r>
                      </m:num>
                      <m:den>
                        <m:r>
                          <a:rPr lang="en-GB" sz="2400" i="1">
                            <a:solidFill>
                              <a:srgbClr val="0070C0"/>
                            </a:solidFill>
                            <a:latin typeface="Cambria Math"/>
                          </a:rPr>
                          <m:t>10</m:t>
                        </m:r>
                      </m:den>
                    </m:f>
                  </m:oMath>
                </a14:m>
                <a:endParaRPr lang="en-GB" sz="2400" dirty="0" smtClean="0">
                  <a:solidFill>
                    <a:srgbClr val="0070C0"/>
                  </a:solidFill>
                  <a:latin typeface="Comic Sans MS" panose="030F0702030302020204" pitchFamily="66" charset="0"/>
                </a:endParaRPr>
              </a:p>
              <a:p>
                <a:endParaRPr lang="en-GB" sz="2400" dirty="0">
                  <a:solidFill>
                    <a:srgbClr val="0070C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69730" y="1700807"/>
                <a:ext cx="7499175" cy="3304110"/>
              </a:xfrm>
              <a:prstGeom prst="rect">
                <a:avLst/>
              </a:prstGeom>
              <a:blipFill rotWithShape="1">
                <a:blip r:embed="rId3"/>
                <a:stretch>
                  <a:fillRect l="-1301"/>
                </a:stretch>
              </a:blipFill>
            </p:spPr>
            <p:txBody>
              <a:bodyPr/>
              <a:lstStyle/>
              <a:p>
                <a:r>
                  <a:rPr lang="en-GB">
                    <a:noFill/>
                  </a:rPr>
                  <a:t> </a:t>
                </a:r>
              </a:p>
            </p:txBody>
          </p:sp>
        </mc:Fallback>
      </mc:AlternateContent>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3"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Tree>
    <p:extLst>
      <p:ext uri="{BB962C8B-B14F-4D97-AF65-F5344CB8AC3E}">
        <p14:creationId xmlns:p14="http://schemas.microsoft.com/office/powerpoint/2010/main" val="3601773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249288" y="1844824"/>
            <a:ext cx="7499176" cy="400110"/>
          </a:xfrm>
          <a:prstGeom prst="rect">
            <a:avLst/>
          </a:prstGeom>
        </p:spPr>
        <p:txBody>
          <a:bodyPr wrap="square">
            <a:spAutoFit/>
          </a:bodyPr>
          <a:lstStyle/>
          <a:p>
            <a:r>
              <a:rPr lang="en-GB" sz="2000" u="sng" dirty="0" smtClean="0">
                <a:solidFill>
                  <a:srgbClr val="0070C0"/>
                </a:solidFill>
                <a:latin typeface="Comic Sans MS" panose="030F0702030302020204" pitchFamily="66" charset="0"/>
              </a:rPr>
              <a:t>Second decimal place </a:t>
            </a:r>
            <a:endParaRPr lang="en-GB" sz="2000" u="sng" dirty="0">
              <a:solidFill>
                <a:srgbClr val="0070C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169730" y="2429146"/>
                <a:ext cx="7499175" cy="3304110"/>
              </a:xfrm>
              <a:prstGeom prst="rect">
                <a:avLst/>
              </a:prstGeom>
              <a:noFill/>
            </p:spPr>
            <p:txBody>
              <a:bodyPr wrap="square" rtlCol="0">
                <a:spAutoFit/>
              </a:bodyPr>
              <a:lstStyle/>
              <a:p>
                <a:r>
                  <a:rPr lang="en-GB" sz="2400" dirty="0" smtClean="0">
                    <a:solidFill>
                      <a:srgbClr val="0070C0"/>
                    </a:solidFill>
                    <a:latin typeface="Calibri" panose="020F0502020204030204" pitchFamily="34" charset="0"/>
                  </a:rPr>
                  <a:t>If </a:t>
                </a:r>
                <a14:m>
                  <m:oMath xmlns:m="http://schemas.openxmlformats.org/officeDocument/2006/math">
                    <m:f>
                      <m:fPr>
                        <m:ctrlPr>
                          <a:rPr lang="en-GB" sz="2400" i="1" smtClean="0">
                            <a:solidFill>
                              <a:srgbClr val="0070C0"/>
                            </a:solidFill>
                            <a:latin typeface="Cambria Math"/>
                          </a:rPr>
                        </m:ctrlPr>
                      </m:fPr>
                      <m:num>
                        <m:r>
                          <a:rPr lang="en-GB" sz="2400" b="0" i="1" smtClean="0">
                            <a:solidFill>
                              <a:srgbClr val="0070C0"/>
                            </a:solidFill>
                            <a:latin typeface="Cambria Math"/>
                          </a:rPr>
                          <m:t>6</m:t>
                        </m:r>
                      </m:num>
                      <m:den>
                        <m:r>
                          <a:rPr lang="en-GB" sz="2400" b="0" i="1" smtClean="0">
                            <a:solidFill>
                              <a:srgbClr val="0070C0"/>
                            </a:solidFill>
                            <a:latin typeface="Cambria Math"/>
                          </a:rPr>
                          <m:t>100</m:t>
                        </m:r>
                      </m:den>
                    </m:f>
                    <m:r>
                      <a:rPr lang="en-GB" sz="2400" b="0" i="1" smtClean="0">
                        <a:solidFill>
                          <a:srgbClr val="0070C0"/>
                        </a:solidFill>
                        <a:latin typeface="Cambria Math"/>
                      </a:rPr>
                      <m:t> </m:t>
                    </m:r>
                  </m:oMath>
                </a14:m>
                <a:r>
                  <a:rPr lang="en-GB" sz="2400" dirty="0" smtClean="0">
                    <a:solidFill>
                      <a:srgbClr val="0070C0"/>
                    </a:solidFill>
                    <a:latin typeface="Calibri" panose="020F0502020204030204" pitchFamily="34" charset="0"/>
                  </a:rPr>
                  <a:t>as a decimal fraction is 0.06</a:t>
                </a:r>
              </a:p>
              <a:p>
                <a:endParaRPr lang="en-GB" sz="2400" dirty="0" smtClean="0">
                  <a:solidFill>
                    <a:srgbClr val="0070C0"/>
                  </a:solidFill>
                  <a:latin typeface="Calibri" panose="020F0502020204030204" pitchFamily="34" charset="0"/>
                </a:endParaRPr>
              </a:p>
              <a:p>
                <a:r>
                  <a:rPr lang="en-GB" sz="2400" dirty="0" smtClean="0">
                    <a:solidFill>
                      <a:srgbClr val="0070C0"/>
                    </a:solidFill>
                    <a:latin typeface="Calibri" panose="020F0502020204030204" pitchFamily="34" charset="0"/>
                  </a:rPr>
                  <a:t>Write the following as a decimal fraction:</a:t>
                </a: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3</m:t>
                        </m:r>
                      </m:num>
                      <m:den>
                        <m:r>
                          <a:rPr lang="en-GB" sz="2400" i="1">
                            <a:solidFill>
                              <a:srgbClr val="0070C0"/>
                            </a:solidFill>
                            <a:latin typeface="Cambria Math"/>
                          </a:rPr>
                          <m:t>1</m:t>
                        </m:r>
                        <m:r>
                          <a:rPr lang="en-GB" sz="2400" b="0" i="1" smtClean="0">
                            <a:solidFill>
                              <a:srgbClr val="0070C0"/>
                            </a:solidFill>
                            <a:latin typeface="Cambria Math"/>
                          </a:rPr>
                          <m:t>0</m:t>
                        </m:r>
                        <m:r>
                          <a:rPr lang="en-GB" sz="2400" i="1">
                            <a:solidFill>
                              <a:srgbClr val="0070C0"/>
                            </a:solidFill>
                            <a:latin typeface="Cambria Math"/>
                          </a:rPr>
                          <m:t>0</m:t>
                        </m:r>
                      </m:den>
                    </m:f>
                  </m:oMath>
                </a14:m>
                <a:endParaRPr lang="en-GB" sz="2400" i="1" dirty="0" smtClean="0">
                  <a:solidFill>
                    <a:srgbClr val="0070C0"/>
                  </a:solidFill>
                  <a:latin typeface="Cambria Math"/>
                </a:endParaRP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5</m:t>
                        </m:r>
                      </m:num>
                      <m:den>
                        <m:r>
                          <a:rPr lang="en-GB" sz="2400" i="1">
                            <a:solidFill>
                              <a:srgbClr val="0070C0"/>
                            </a:solidFill>
                            <a:latin typeface="Cambria Math"/>
                          </a:rPr>
                          <m:t>1</m:t>
                        </m:r>
                        <m:r>
                          <a:rPr lang="en-GB" sz="2400" b="0" i="1" smtClean="0">
                            <a:solidFill>
                              <a:srgbClr val="0070C0"/>
                            </a:solidFill>
                            <a:latin typeface="Cambria Math"/>
                          </a:rPr>
                          <m:t>0</m:t>
                        </m:r>
                        <m:r>
                          <a:rPr lang="en-GB" sz="2400" i="1">
                            <a:solidFill>
                              <a:srgbClr val="0070C0"/>
                            </a:solidFill>
                            <a:latin typeface="Cambria Math"/>
                          </a:rPr>
                          <m:t>0</m:t>
                        </m:r>
                      </m:den>
                    </m:f>
                    <m:r>
                      <a:rPr lang="en-GB" sz="2400" i="1">
                        <a:solidFill>
                          <a:srgbClr val="0070C0"/>
                        </a:solidFill>
                        <a:latin typeface="Cambria Math"/>
                      </a:rPr>
                      <m:t> </m:t>
                    </m:r>
                  </m:oMath>
                </a14:m>
                <a:endParaRPr lang="en-GB" sz="2400" i="1" dirty="0" smtClean="0">
                  <a:solidFill>
                    <a:srgbClr val="0070C0"/>
                  </a:solidFill>
                  <a:latin typeface="Cambria Math"/>
                </a:endParaRP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9</m:t>
                        </m:r>
                      </m:num>
                      <m:den>
                        <m:r>
                          <a:rPr lang="en-GB" sz="2400" i="1">
                            <a:solidFill>
                              <a:srgbClr val="0070C0"/>
                            </a:solidFill>
                            <a:latin typeface="Cambria Math"/>
                          </a:rPr>
                          <m:t>1</m:t>
                        </m:r>
                        <m:r>
                          <a:rPr lang="en-GB" sz="2400" b="0" i="1" smtClean="0">
                            <a:solidFill>
                              <a:srgbClr val="0070C0"/>
                            </a:solidFill>
                            <a:latin typeface="Cambria Math"/>
                          </a:rPr>
                          <m:t>0</m:t>
                        </m:r>
                        <m:r>
                          <a:rPr lang="en-GB" sz="2400" i="1">
                            <a:solidFill>
                              <a:srgbClr val="0070C0"/>
                            </a:solidFill>
                            <a:latin typeface="Cambria Math"/>
                          </a:rPr>
                          <m:t>0</m:t>
                        </m:r>
                      </m:den>
                    </m:f>
                  </m:oMath>
                </a14:m>
                <a:endParaRPr lang="en-GB" sz="2400" dirty="0" smtClean="0">
                  <a:solidFill>
                    <a:srgbClr val="0070C0"/>
                  </a:solidFill>
                  <a:latin typeface="Comic Sans MS" panose="030F0702030302020204" pitchFamily="66" charset="0"/>
                </a:endParaRPr>
              </a:p>
              <a:p>
                <a:endParaRPr lang="en-GB" sz="2400" dirty="0">
                  <a:solidFill>
                    <a:srgbClr val="0070C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69730" y="2429146"/>
                <a:ext cx="7499175" cy="3304110"/>
              </a:xfrm>
              <a:prstGeom prst="rect">
                <a:avLst/>
              </a:prstGeom>
              <a:blipFill rotWithShape="1">
                <a:blip r:embed="rId3"/>
                <a:stretch>
                  <a:fillRect l="-1301"/>
                </a:stretch>
              </a:blipFill>
            </p:spPr>
            <p:txBody>
              <a:bodyPr/>
              <a:lstStyle/>
              <a:p>
                <a:r>
                  <a:rPr lang="en-GB">
                    <a:noFill/>
                  </a:rPr>
                  <a:t> </a:t>
                </a:r>
              </a:p>
            </p:txBody>
          </p:sp>
        </mc:Fallback>
      </mc:AlternateContent>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3"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Tree>
    <p:extLst>
      <p:ext uri="{BB962C8B-B14F-4D97-AF65-F5344CB8AC3E}">
        <p14:creationId xmlns:p14="http://schemas.microsoft.com/office/powerpoint/2010/main" val="741178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249288" y="1844824"/>
            <a:ext cx="7499176" cy="400110"/>
          </a:xfrm>
          <a:prstGeom prst="rect">
            <a:avLst/>
          </a:prstGeom>
        </p:spPr>
        <p:txBody>
          <a:bodyPr wrap="square">
            <a:spAutoFit/>
          </a:bodyPr>
          <a:lstStyle/>
          <a:p>
            <a:r>
              <a:rPr lang="en-GB" sz="2000" u="sng" dirty="0" smtClean="0">
                <a:solidFill>
                  <a:srgbClr val="0070C0"/>
                </a:solidFill>
                <a:latin typeface="Comic Sans MS" panose="030F0702030302020204" pitchFamily="66" charset="0"/>
              </a:rPr>
              <a:t>Third decimal place </a:t>
            </a:r>
            <a:endParaRPr lang="en-GB" sz="2000" u="sng" dirty="0">
              <a:solidFill>
                <a:srgbClr val="0070C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169730" y="2429146"/>
                <a:ext cx="7499175" cy="3304110"/>
              </a:xfrm>
              <a:prstGeom prst="rect">
                <a:avLst/>
              </a:prstGeom>
              <a:noFill/>
            </p:spPr>
            <p:txBody>
              <a:bodyPr wrap="square" rtlCol="0">
                <a:spAutoFit/>
              </a:bodyPr>
              <a:lstStyle/>
              <a:p>
                <a:r>
                  <a:rPr lang="en-GB" sz="2400" dirty="0" smtClean="0">
                    <a:solidFill>
                      <a:srgbClr val="0070C0"/>
                    </a:solidFill>
                    <a:latin typeface="Calibri" panose="020F0502020204030204" pitchFamily="34" charset="0"/>
                  </a:rPr>
                  <a:t>If </a:t>
                </a:r>
                <a14:m>
                  <m:oMath xmlns:m="http://schemas.openxmlformats.org/officeDocument/2006/math">
                    <m:f>
                      <m:fPr>
                        <m:ctrlPr>
                          <a:rPr lang="en-GB" sz="2400" i="1" smtClean="0">
                            <a:solidFill>
                              <a:srgbClr val="0070C0"/>
                            </a:solidFill>
                            <a:latin typeface="Cambria Math"/>
                          </a:rPr>
                        </m:ctrlPr>
                      </m:fPr>
                      <m:num>
                        <m:r>
                          <a:rPr lang="en-GB" sz="2400" b="0" i="1" smtClean="0">
                            <a:solidFill>
                              <a:srgbClr val="0070C0"/>
                            </a:solidFill>
                            <a:latin typeface="Cambria Math"/>
                          </a:rPr>
                          <m:t>6</m:t>
                        </m:r>
                      </m:num>
                      <m:den>
                        <m:r>
                          <a:rPr lang="en-GB" sz="2400" b="0" i="1" smtClean="0">
                            <a:solidFill>
                              <a:srgbClr val="0070C0"/>
                            </a:solidFill>
                            <a:latin typeface="Cambria Math"/>
                          </a:rPr>
                          <m:t>1000</m:t>
                        </m:r>
                      </m:den>
                    </m:f>
                    <m:r>
                      <a:rPr lang="en-GB" sz="2400" b="0" i="1" smtClean="0">
                        <a:solidFill>
                          <a:srgbClr val="0070C0"/>
                        </a:solidFill>
                        <a:latin typeface="Cambria Math"/>
                      </a:rPr>
                      <m:t> </m:t>
                    </m:r>
                  </m:oMath>
                </a14:m>
                <a:r>
                  <a:rPr lang="en-GB" sz="2400" dirty="0" smtClean="0">
                    <a:solidFill>
                      <a:srgbClr val="0070C0"/>
                    </a:solidFill>
                    <a:latin typeface="Calibri" panose="020F0502020204030204" pitchFamily="34" charset="0"/>
                  </a:rPr>
                  <a:t>as a decimal fraction is 0.006</a:t>
                </a:r>
              </a:p>
              <a:p>
                <a:endParaRPr lang="en-GB" sz="2400" dirty="0" smtClean="0">
                  <a:solidFill>
                    <a:srgbClr val="0070C0"/>
                  </a:solidFill>
                  <a:latin typeface="Calibri" panose="020F0502020204030204" pitchFamily="34" charset="0"/>
                </a:endParaRPr>
              </a:p>
              <a:p>
                <a:r>
                  <a:rPr lang="en-GB" sz="2400" dirty="0" smtClean="0">
                    <a:solidFill>
                      <a:srgbClr val="0070C0"/>
                    </a:solidFill>
                    <a:latin typeface="Calibri" panose="020F0502020204030204" pitchFamily="34" charset="0"/>
                  </a:rPr>
                  <a:t>Write the following as a decimal fraction:</a:t>
                </a: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3</m:t>
                        </m:r>
                      </m:num>
                      <m:den>
                        <m:r>
                          <a:rPr lang="en-GB" sz="2400" i="1">
                            <a:solidFill>
                              <a:srgbClr val="0070C0"/>
                            </a:solidFill>
                            <a:latin typeface="Cambria Math"/>
                          </a:rPr>
                          <m:t>1</m:t>
                        </m:r>
                        <m:r>
                          <a:rPr lang="en-GB" sz="2400" b="0" i="1" smtClean="0">
                            <a:solidFill>
                              <a:srgbClr val="0070C0"/>
                            </a:solidFill>
                            <a:latin typeface="Cambria Math"/>
                          </a:rPr>
                          <m:t>00</m:t>
                        </m:r>
                        <m:r>
                          <a:rPr lang="en-GB" sz="2400" i="1">
                            <a:solidFill>
                              <a:srgbClr val="0070C0"/>
                            </a:solidFill>
                            <a:latin typeface="Cambria Math"/>
                          </a:rPr>
                          <m:t>0</m:t>
                        </m:r>
                      </m:den>
                    </m:f>
                  </m:oMath>
                </a14:m>
                <a:endParaRPr lang="en-GB" sz="2400" i="1" dirty="0" smtClean="0">
                  <a:solidFill>
                    <a:srgbClr val="0070C0"/>
                  </a:solidFill>
                  <a:latin typeface="Cambria Math"/>
                </a:endParaRP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5</m:t>
                        </m:r>
                      </m:num>
                      <m:den>
                        <m:r>
                          <a:rPr lang="en-GB" sz="2400" i="1">
                            <a:solidFill>
                              <a:srgbClr val="0070C0"/>
                            </a:solidFill>
                            <a:latin typeface="Cambria Math"/>
                          </a:rPr>
                          <m:t>1</m:t>
                        </m:r>
                        <m:r>
                          <a:rPr lang="en-GB" sz="2400" b="0" i="1" smtClean="0">
                            <a:solidFill>
                              <a:srgbClr val="0070C0"/>
                            </a:solidFill>
                            <a:latin typeface="Cambria Math"/>
                          </a:rPr>
                          <m:t>00</m:t>
                        </m:r>
                        <m:r>
                          <a:rPr lang="en-GB" sz="2400" i="1">
                            <a:solidFill>
                              <a:srgbClr val="0070C0"/>
                            </a:solidFill>
                            <a:latin typeface="Cambria Math"/>
                          </a:rPr>
                          <m:t>0</m:t>
                        </m:r>
                      </m:den>
                    </m:f>
                    <m:r>
                      <a:rPr lang="en-GB" sz="2400" i="1">
                        <a:solidFill>
                          <a:srgbClr val="0070C0"/>
                        </a:solidFill>
                        <a:latin typeface="Cambria Math"/>
                      </a:rPr>
                      <m:t> </m:t>
                    </m:r>
                  </m:oMath>
                </a14:m>
                <a:endParaRPr lang="en-GB" sz="2400" i="1" dirty="0" smtClean="0">
                  <a:solidFill>
                    <a:srgbClr val="0070C0"/>
                  </a:solidFill>
                  <a:latin typeface="Cambria Math"/>
                </a:endParaRPr>
              </a:p>
              <a:p>
                <a:pPr marL="1428750" lvl="2" indent="-514350">
                  <a:buFont typeface="+mj-lt"/>
                  <a:buAutoNum type="romanLcPeriod"/>
                </a:pPr>
                <a14:m>
                  <m:oMath xmlns:m="http://schemas.openxmlformats.org/officeDocument/2006/math">
                    <m:f>
                      <m:fPr>
                        <m:ctrlPr>
                          <a:rPr lang="en-GB" sz="2400" i="1">
                            <a:solidFill>
                              <a:srgbClr val="0070C0"/>
                            </a:solidFill>
                            <a:latin typeface="Cambria Math"/>
                          </a:rPr>
                        </m:ctrlPr>
                      </m:fPr>
                      <m:num>
                        <m:r>
                          <a:rPr lang="en-GB" sz="2400" b="0" i="1" smtClean="0">
                            <a:solidFill>
                              <a:srgbClr val="0070C0"/>
                            </a:solidFill>
                            <a:latin typeface="Cambria Math"/>
                          </a:rPr>
                          <m:t>9</m:t>
                        </m:r>
                      </m:num>
                      <m:den>
                        <m:r>
                          <a:rPr lang="en-GB" sz="2400" i="1">
                            <a:solidFill>
                              <a:srgbClr val="0070C0"/>
                            </a:solidFill>
                            <a:latin typeface="Cambria Math"/>
                          </a:rPr>
                          <m:t>1</m:t>
                        </m:r>
                        <m:r>
                          <a:rPr lang="en-GB" sz="2400" b="0" i="1" smtClean="0">
                            <a:solidFill>
                              <a:srgbClr val="0070C0"/>
                            </a:solidFill>
                            <a:latin typeface="Cambria Math"/>
                          </a:rPr>
                          <m:t>00</m:t>
                        </m:r>
                        <m:r>
                          <a:rPr lang="en-GB" sz="2400" i="1">
                            <a:solidFill>
                              <a:srgbClr val="0070C0"/>
                            </a:solidFill>
                            <a:latin typeface="Cambria Math"/>
                          </a:rPr>
                          <m:t>0</m:t>
                        </m:r>
                      </m:den>
                    </m:f>
                  </m:oMath>
                </a14:m>
                <a:endParaRPr lang="en-GB" sz="2400" dirty="0" smtClean="0">
                  <a:solidFill>
                    <a:srgbClr val="0070C0"/>
                  </a:solidFill>
                  <a:latin typeface="Comic Sans MS" panose="030F0702030302020204" pitchFamily="66" charset="0"/>
                </a:endParaRPr>
              </a:p>
              <a:p>
                <a:endParaRPr lang="en-GB" sz="2400" dirty="0">
                  <a:solidFill>
                    <a:srgbClr val="0070C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69730" y="2429146"/>
                <a:ext cx="7499175" cy="3304110"/>
              </a:xfrm>
              <a:prstGeom prst="rect">
                <a:avLst/>
              </a:prstGeom>
              <a:blipFill rotWithShape="1">
                <a:blip r:embed="rId3"/>
                <a:stretch>
                  <a:fillRect l="-1301"/>
                </a:stretch>
              </a:blipFill>
            </p:spPr>
            <p:txBody>
              <a:bodyPr/>
              <a:lstStyle/>
              <a:p>
                <a:r>
                  <a:rPr lang="en-GB">
                    <a:noFill/>
                  </a:rPr>
                  <a:t> </a:t>
                </a:r>
              </a:p>
            </p:txBody>
          </p:sp>
        </mc:Fallback>
      </mc:AlternateContent>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3"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Tree>
    <p:extLst>
      <p:ext uri="{BB962C8B-B14F-4D97-AF65-F5344CB8AC3E}">
        <p14:creationId xmlns:p14="http://schemas.microsoft.com/office/powerpoint/2010/main" val="3983067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mc:AlternateContent xmlns:mc="http://schemas.openxmlformats.org/markup-compatibility/2006" xmlns:a14="http://schemas.microsoft.com/office/drawing/2010/main">
        <mc:Choice Requires="a14">
          <p:sp>
            <p:nvSpPr>
              <p:cNvPr id="6" name="TextBox 5"/>
              <p:cNvSpPr txBox="1"/>
              <p:nvPr/>
            </p:nvSpPr>
            <p:spPr>
              <a:xfrm>
                <a:off x="1187624" y="2492896"/>
                <a:ext cx="7499175" cy="3940951"/>
              </a:xfrm>
              <a:prstGeom prst="rect">
                <a:avLst/>
              </a:prstGeom>
              <a:noFill/>
            </p:spPr>
            <p:txBody>
              <a:bodyPr wrap="square" rtlCol="0">
                <a:spAutoFit/>
              </a:bodyPr>
              <a:lstStyle/>
              <a:p>
                <a:pPr marL="457200" indent="-457200">
                  <a:buAutoNum type="arabicPeriod"/>
                </a:pPr>
                <a:r>
                  <a:rPr lang="en-GB" sz="2400" dirty="0" smtClean="0">
                    <a:solidFill>
                      <a:srgbClr val="0070C0"/>
                    </a:solidFill>
                    <a:latin typeface="Calibri" panose="020F0502020204030204" pitchFamily="34" charset="0"/>
                  </a:rPr>
                  <a:t>Write 0.23 in tenths and hundredths</a:t>
                </a:r>
              </a:p>
              <a:p>
                <a:pPr marL="457200" indent="-457200">
                  <a:buFontTx/>
                  <a:buAutoNum type="arabicPeriod"/>
                </a:pPr>
                <a:r>
                  <a:rPr lang="en-GB" sz="2400" dirty="0">
                    <a:solidFill>
                      <a:srgbClr val="0070C0"/>
                    </a:solidFill>
                    <a:latin typeface="Calibri" panose="020F0502020204030204" pitchFamily="34" charset="0"/>
                  </a:rPr>
                  <a:t>Four tenths is the same as ___hundredths</a:t>
                </a:r>
              </a:p>
              <a:p>
                <a:pPr marL="457200" indent="-457200">
                  <a:buAutoNum type="arabicPeriod"/>
                </a:pPr>
                <a:r>
                  <a:rPr lang="en-GB" sz="2400" dirty="0" smtClean="0">
                    <a:solidFill>
                      <a:srgbClr val="0070C0"/>
                    </a:solidFill>
                  </a:rPr>
                  <a:t>Write  </a:t>
                </a:r>
                <a14:m>
                  <m:oMath xmlns:m="http://schemas.openxmlformats.org/officeDocument/2006/math">
                    <m:f>
                      <m:fPr>
                        <m:ctrlPr>
                          <a:rPr lang="en-GB" sz="2400" i="1">
                            <a:solidFill>
                              <a:srgbClr val="0070C0"/>
                            </a:solidFill>
                            <a:latin typeface="Cambria Math"/>
                          </a:rPr>
                        </m:ctrlPr>
                      </m:fPr>
                      <m:num>
                        <m:r>
                          <a:rPr lang="en-GB" sz="2400" i="1">
                            <a:solidFill>
                              <a:srgbClr val="0070C0"/>
                            </a:solidFill>
                            <a:latin typeface="Cambria Math"/>
                          </a:rPr>
                          <m:t>3</m:t>
                        </m:r>
                        <m:r>
                          <a:rPr lang="en-GB" sz="2400" b="0" i="1" smtClean="0">
                            <a:solidFill>
                              <a:srgbClr val="0070C0"/>
                            </a:solidFill>
                            <a:latin typeface="Cambria Math"/>
                          </a:rPr>
                          <m:t>9</m:t>
                        </m:r>
                      </m:num>
                      <m:den>
                        <m:r>
                          <a:rPr lang="en-GB" sz="2400" i="1">
                            <a:solidFill>
                              <a:srgbClr val="0070C0"/>
                            </a:solidFill>
                            <a:latin typeface="Cambria Math"/>
                          </a:rPr>
                          <m:t>100</m:t>
                        </m:r>
                      </m:den>
                    </m:f>
                    <m:r>
                      <a:rPr lang="en-GB" sz="2400" b="0" i="0" smtClean="0">
                        <a:solidFill>
                          <a:srgbClr val="0070C0"/>
                        </a:solidFill>
                        <a:latin typeface="Cambria Math"/>
                      </a:rPr>
                      <m:t> </m:t>
                    </m:r>
                  </m:oMath>
                </a14:m>
                <a:r>
                  <a:rPr lang="en-GB" sz="2400" dirty="0" smtClean="0">
                    <a:solidFill>
                      <a:srgbClr val="0070C0"/>
                    </a:solidFill>
                    <a:latin typeface="Calibri" panose="020F0502020204030204" pitchFamily="34" charset="0"/>
                  </a:rPr>
                  <a:t>as a decimal.</a:t>
                </a:r>
              </a:p>
              <a:p>
                <a:pPr marL="457200" indent="-457200">
                  <a:buAutoNum type="arabicPeriod"/>
                </a:pPr>
                <a:r>
                  <a:rPr lang="en-GB" sz="2400" dirty="0">
                    <a:solidFill>
                      <a:srgbClr val="0070C0"/>
                    </a:solidFill>
                    <a:latin typeface="Calibri" panose="020F0502020204030204" pitchFamily="34" charset="0"/>
                  </a:rPr>
                  <a:t> </a:t>
                </a:r>
                <a:r>
                  <a:rPr lang="en-GB" sz="2400" dirty="0" smtClean="0">
                    <a:solidFill>
                      <a:srgbClr val="0070C0"/>
                    </a:solidFill>
                    <a:latin typeface="Calibri" panose="020F0502020204030204" pitchFamily="34" charset="0"/>
                  </a:rPr>
                  <a:t>What does the ‘7’ represent in each of the following numbers:</a:t>
                </a:r>
              </a:p>
              <a:p>
                <a:endParaRPr lang="en-GB" sz="2400" dirty="0" smtClean="0">
                  <a:solidFill>
                    <a:srgbClr val="0070C0"/>
                  </a:solidFill>
                  <a:latin typeface="Calibri" panose="020F0502020204030204" pitchFamily="34" charset="0"/>
                </a:endParaRPr>
              </a:p>
              <a:p>
                <a:pPr marL="457200" indent="-457200">
                  <a:buAutoNum type="alphaLcPeriod"/>
                </a:pPr>
                <a:r>
                  <a:rPr lang="en-GB" sz="2400" dirty="0" smtClean="0">
                    <a:solidFill>
                      <a:srgbClr val="0070C0"/>
                    </a:solidFill>
                    <a:latin typeface="Calibri" panose="020F0502020204030204" pitchFamily="34" charset="0"/>
                  </a:rPr>
                  <a:t>1</a:t>
                </a:r>
                <a:r>
                  <a:rPr lang="en-GB" sz="2400" dirty="0" smtClean="0">
                    <a:solidFill>
                      <a:srgbClr val="FF0000"/>
                    </a:solidFill>
                    <a:latin typeface="Calibri" panose="020F0502020204030204" pitchFamily="34" charset="0"/>
                  </a:rPr>
                  <a:t>7</a:t>
                </a:r>
                <a:r>
                  <a:rPr lang="en-GB" sz="2400" dirty="0" smtClean="0">
                    <a:solidFill>
                      <a:srgbClr val="0070C0"/>
                    </a:solidFill>
                    <a:latin typeface="Calibri" panose="020F0502020204030204" pitchFamily="34" charset="0"/>
                  </a:rPr>
                  <a:t>2.633		b. 	5.0</a:t>
                </a:r>
                <a:r>
                  <a:rPr lang="en-GB" sz="2400" dirty="0" smtClean="0">
                    <a:solidFill>
                      <a:srgbClr val="FF0000"/>
                    </a:solidFill>
                    <a:latin typeface="Calibri" panose="020F0502020204030204" pitchFamily="34" charset="0"/>
                  </a:rPr>
                  <a:t>7</a:t>
                </a:r>
                <a:r>
                  <a:rPr lang="en-GB" sz="2400" dirty="0" smtClean="0">
                    <a:solidFill>
                      <a:srgbClr val="0070C0"/>
                    </a:solidFill>
                    <a:latin typeface="Calibri" panose="020F0502020204030204" pitchFamily="34" charset="0"/>
                  </a:rPr>
                  <a:t>8		c. 0.</a:t>
                </a:r>
                <a:r>
                  <a:rPr lang="en-GB" sz="2400" dirty="0" smtClean="0">
                    <a:solidFill>
                      <a:srgbClr val="FF0000"/>
                    </a:solidFill>
                    <a:latin typeface="Calibri" panose="020F0502020204030204" pitchFamily="34" charset="0"/>
                  </a:rPr>
                  <a:t>7</a:t>
                </a:r>
                <a:r>
                  <a:rPr lang="en-GB" sz="2400" dirty="0" smtClean="0">
                    <a:solidFill>
                      <a:srgbClr val="0070C0"/>
                    </a:solidFill>
                    <a:latin typeface="Calibri" panose="020F0502020204030204" pitchFamily="34" charset="0"/>
                  </a:rPr>
                  <a:t>29	</a:t>
                </a:r>
              </a:p>
              <a:p>
                <a:r>
                  <a:rPr lang="en-GB" sz="2400" dirty="0" smtClean="0">
                    <a:solidFill>
                      <a:srgbClr val="0070C0"/>
                    </a:solidFill>
                    <a:latin typeface="Calibri" panose="020F0502020204030204" pitchFamily="34" charset="0"/>
                  </a:rPr>
                  <a:t>d. 	</a:t>
                </a:r>
                <a:r>
                  <a:rPr lang="en-GB" sz="2400" dirty="0" smtClean="0">
                    <a:solidFill>
                      <a:srgbClr val="FF0000"/>
                    </a:solidFill>
                    <a:latin typeface="Calibri" panose="020F0502020204030204" pitchFamily="34" charset="0"/>
                  </a:rPr>
                  <a:t>7</a:t>
                </a:r>
                <a:r>
                  <a:rPr lang="en-GB" sz="2400" dirty="0" smtClean="0">
                    <a:solidFill>
                      <a:srgbClr val="0070C0"/>
                    </a:solidFill>
                    <a:latin typeface="Calibri" panose="020F0502020204030204" pitchFamily="34" charset="0"/>
                  </a:rPr>
                  <a:t>03.688		e. 	1.04</a:t>
                </a:r>
                <a:r>
                  <a:rPr lang="en-GB" sz="2400" dirty="0" smtClean="0">
                    <a:solidFill>
                      <a:srgbClr val="FF0000"/>
                    </a:solidFill>
                    <a:latin typeface="Calibri" panose="020F0502020204030204" pitchFamily="34" charset="0"/>
                  </a:rPr>
                  <a:t>7</a:t>
                </a:r>
                <a:endParaRPr lang="en-GB" sz="2400" dirty="0">
                  <a:solidFill>
                    <a:srgbClr val="FF0000"/>
                  </a:solidFill>
                  <a:latin typeface="Calibri" panose="020F0502020204030204" pitchFamily="34" charset="0"/>
                </a:endParaRPr>
              </a:p>
              <a:p>
                <a:endParaRPr lang="en-GB" sz="2400" dirty="0" smtClean="0">
                  <a:solidFill>
                    <a:srgbClr val="0070C0"/>
                  </a:solidFill>
                  <a:latin typeface="Calibri" panose="020F0502020204030204" pitchFamily="34" charset="0"/>
                </a:endParaRPr>
              </a:p>
              <a:p>
                <a:endParaRPr lang="en-GB" sz="2400" dirty="0" smtClean="0">
                  <a:solidFill>
                    <a:srgbClr val="0070C0"/>
                  </a:solidFill>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87624" y="2492896"/>
                <a:ext cx="7499175" cy="3940951"/>
              </a:xfrm>
              <a:prstGeom prst="rect">
                <a:avLst/>
              </a:prstGeom>
              <a:blipFill rotWithShape="1">
                <a:blip r:embed="rId3"/>
                <a:stretch>
                  <a:fillRect l="-1301" t="-1393"/>
                </a:stretch>
              </a:blipFill>
            </p:spPr>
            <p:txBody>
              <a:bodyPr/>
              <a:lstStyle/>
              <a:p>
                <a:r>
                  <a:rPr lang="en-GB">
                    <a:noFill/>
                  </a:rPr>
                  <a:t> </a:t>
                </a:r>
              </a:p>
            </p:txBody>
          </p:sp>
        </mc:Fallback>
      </mc:AlternateContent>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3" name="Rectangle 12"/>
          <p:cNvSpPr/>
          <p:nvPr/>
        </p:nvSpPr>
        <p:spPr>
          <a:xfrm>
            <a:off x="1249288" y="1844824"/>
            <a:ext cx="7499176" cy="400110"/>
          </a:xfrm>
          <a:prstGeom prst="rect">
            <a:avLst/>
          </a:prstGeom>
        </p:spPr>
        <p:txBody>
          <a:bodyPr wrap="square">
            <a:spAutoFit/>
          </a:bodyPr>
          <a:lstStyle/>
          <a:p>
            <a:r>
              <a:rPr lang="en-GB" sz="2000" u="sng" dirty="0" smtClean="0">
                <a:solidFill>
                  <a:srgbClr val="0070C0"/>
                </a:solidFill>
                <a:latin typeface="Comic Sans MS" panose="030F0702030302020204" pitchFamily="66" charset="0"/>
              </a:rPr>
              <a:t>Mixed Examples</a:t>
            </a:r>
            <a:endParaRPr lang="en-GB" sz="2000" u="sng" dirty="0">
              <a:solidFill>
                <a:srgbClr val="0070C0"/>
              </a:solidFill>
              <a:latin typeface="Comic Sans MS" panose="030F0702030302020204" pitchFamily="66" charset="0"/>
            </a:endParaRPr>
          </a:p>
        </p:txBody>
      </p:sp>
      <p:sp>
        <p:nvSpPr>
          <p:cNvPr id="14"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Tree>
    <p:extLst>
      <p:ext uri="{BB962C8B-B14F-4D97-AF65-F5344CB8AC3E}">
        <p14:creationId xmlns:p14="http://schemas.microsoft.com/office/powerpoint/2010/main" val="2421377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68472" y="2188896"/>
            <a:ext cx="8103264" cy="348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37196" y="1954235"/>
            <a:ext cx="1409928" cy="322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7800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pic>
        <p:nvPicPr>
          <p:cNvPr id="1026" name="Picture 2" descr="https://encrypted-tbn1.gstatic.com/images?q=tbn:ANd9GcRwXnDCaSoGYml-XMc7lfWjbB5urlWEyea0GbgUUWfdVz8Ic4h07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4834" y="1813176"/>
            <a:ext cx="1476375" cy="147637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781739" y="332656"/>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lvl="1"/>
            <a:r>
              <a:rPr lang="en-GB" dirty="0" smtClean="0">
                <a:solidFill>
                  <a:srgbClr val="0070C0"/>
                </a:solidFill>
              </a:rPr>
              <a:t>Understand the concept of ‘half’</a:t>
            </a:r>
            <a:r>
              <a:rPr lang="en-GB" sz="6600" kern="0" dirty="0" smtClean="0"/>
              <a:t/>
            </a:r>
            <a:br>
              <a:rPr lang="en-GB" sz="6600" kern="0" dirty="0" smtClean="0"/>
            </a:br>
            <a:endParaRPr lang="en-GB" kern="0" dirty="0"/>
          </a:p>
        </p:txBody>
      </p:sp>
      <p:sp>
        <p:nvSpPr>
          <p:cNvPr id="2" name="Rectangle 1"/>
          <p:cNvSpPr/>
          <p:nvPr/>
        </p:nvSpPr>
        <p:spPr>
          <a:xfrm>
            <a:off x="1763688" y="4725144"/>
            <a:ext cx="5472608" cy="369332"/>
          </a:xfrm>
          <a:prstGeom prst="rect">
            <a:avLst/>
          </a:prstGeom>
        </p:spPr>
        <p:txBody>
          <a:bodyPr wrap="square">
            <a:spAutoFit/>
          </a:bodyPr>
          <a:lstStyle/>
          <a:p>
            <a:r>
              <a:rPr lang="en-GB" dirty="0">
                <a:hlinkClick r:id="rId7"/>
              </a:rPr>
              <a:t>http://www.bbc.co.uk/education/clips/z6bq6sg</a:t>
            </a:r>
            <a:endParaRPr lang="en-GB" dirty="0"/>
          </a:p>
        </p:txBody>
      </p:sp>
      <p:sp>
        <p:nvSpPr>
          <p:cNvPr id="3" name="TextBox 2"/>
          <p:cNvSpPr txBox="1"/>
          <p:nvPr/>
        </p:nvSpPr>
        <p:spPr>
          <a:xfrm>
            <a:off x="1786481" y="3868906"/>
            <a:ext cx="5256584" cy="523220"/>
          </a:xfrm>
          <a:prstGeom prst="rect">
            <a:avLst/>
          </a:prstGeom>
          <a:noFill/>
        </p:spPr>
        <p:txBody>
          <a:bodyPr wrap="square" rtlCol="0">
            <a:spAutoFit/>
          </a:bodyPr>
          <a:lstStyle/>
          <a:p>
            <a:r>
              <a:rPr lang="en-GB" sz="2800" dirty="0" smtClean="0">
                <a:solidFill>
                  <a:srgbClr val="0070C0"/>
                </a:solidFill>
                <a:latin typeface="Calibri" panose="020F0502020204030204" pitchFamily="34" charset="0"/>
              </a:rPr>
              <a:t>A song about halves</a:t>
            </a:r>
            <a:endParaRPr lang="en-GB" sz="2800" dirty="0">
              <a:solidFill>
                <a:srgbClr val="0070C0"/>
              </a:solidFill>
              <a:latin typeface="Calibri" panose="020F0502020204030204" pitchFamily="34" charset="0"/>
            </a:endParaRPr>
          </a:p>
        </p:txBody>
      </p:sp>
      <p:sp>
        <p:nvSpPr>
          <p:cNvPr id="13" name="TextBox 12"/>
          <p:cNvSpPr txBox="1"/>
          <p:nvPr/>
        </p:nvSpPr>
        <p:spPr>
          <a:xfrm>
            <a:off x="7704661" y="35332"/>
            <a:ext cx="1368152" cy="369332"/>
          </a:xfrm>
          <a:prstGeom prst="rect">
            <a:avLst/>
          </a:prstGeom>
          <a:noFill/>
        </p:spPr>
        <p:txBody>
          <a:bodyPr wrap="square" rtlCol="0">
            <a:spAutoFit/>
          </a:bodyPr>
          <a:lstStyle/>
          <a:p>
            <a:r>
              <a:rPr lang="en-GB" dirty="0" smtClean="0">
                <a:solidFill>
                  <a:srgbClr val="0070C0"/>
                </a:solidFill>
                <a:latin typeface="+mn-lt"/>
              </a:rPr>
              <a:t>Early Level</a:t>
            </a:r>
            <a:endParaRPr lang="en-GB" dirty="0">
              <a:solidFill>
                <a:srgbClr val="0070C0"/>
              </a:solidFill>
              <a:latin typeface="+mn-lt"/>
            </a:endParaRPr>
          </a:p>
        </p:txBody>
      </p:sp>
    </p:spTree>
    <p:extLst>
      <p:ext uri="{BB962C8B-B14F-4D97-AF65-F5344CB8AC3E}">
        <p14:creationId xmlns:p14="http://schemas.microsoft.com/office/powerpoint/2010/main" val="4261301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
        <p:nvSpPr>
          <p:cNvPr id="15" name="Rectangle 14"/>
          <p:cNvSpPr/>
          <p:nvPr/>
        </p:nvSpPr>
        <p:spPr>
          <a:xfrm>
            <a:off x="7765622" y="931352"/>
            <a:ext cx="692645"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731" y="2276475"/>
            <a:ext cx="7842202" cy="224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358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3" name="Rectangle 12"/>
          <p:cNvSpPr/>
          <p:nvPr/>
        </p:nvSpPr>
        <p:spPr>
          <a:xfrm>
            <a:off x="1169731" y="1268760"/>
            <a:ext cx="7499176" cy="400110"/>
          </a:xfrm>
          <a:prstGeom prst="rect">
            <a:avLst/>
          </a:prstGeom>
        </p:spPr>
        <p:txBody>
          <a:bodyPr wrap="square">
            <a:spAutoFit/>
          </a:bodyPr>
          <a:lstStyle/>
          <a:p>
            <a:r>
              <a:rPr lang="en-GB" sz="2000" u="sng" dirty="0" smtClean="0">
                <a:solidFill>
                  <a:srgbClr val="0070C0"/>
                </a:solidFill>
                <a:latin typeface="Comic Sans MS" panose="030F0702030302020204" pitchFamily="66" charset="0"/>
              </a:rPr>
              <a:t>Mixed Examples</a:t>
            </a:r>
            <a:endParaRPr lang="en-GB" sz="2000" u="sng" dirty="0">
              <a:solidFill>
                <a:srgbClr val="0070C0"/>
              </a:solidFill>
              <a:latin typeface="Comic Sans MS" panose="030F0702030302020204" pitchFamily="66" charset="0"/>
            </a:endParaRPr>
          </a:p>
        </p:txBody>
      </p:sp>
      <p:sp>
        <p:nvSpPr>
          <p:cNvPr id="14"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
        <p:nvSpPr>
          <p:cNvPr id="15" name="Rectangle 14"/>
          <p:cNvSpPr/>
          <p:nvPr/>
        </p:nvSpPr>
        <p:spPr>
          <a:xfrm>
            <a:off x="7765622" y="931352"/>
            <a:ext cx="692645"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342" y="2564904"/>
            <a:ext cx="7028458" cy="255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55222" y="2564904"/>
            <a:ext cx="383438" cy="307777"/>
          </a:xfrm>
          <a:prstGeom prst="rect">
            <a:avLst/>
          </a:prstGeom>
          <a:noFill/>
        </p:spPr>
        <p:txBody>
          <a:bodyPr wrap="none" rtlCol="0">
            <a:spAutoFit/>
          </a:bodyPr>
          <a:lstStyle/>
          <a:p>
            <a:r>
              <a:rPr lang="en-GB" sz="1400" b="1" dirty="0" smtClean="0">
                <a:solidFill>
                  <a:schemeClr val="tx2">
                    <a:lumMod val="75000"/>
                  </a:schemeClr>
                </a:solidFill>
              </a:rPr>
              <a:t>1. </a:t>
            </a:r>
            <a:endParaRPr lang="en-GB" sz="1400" b="1" dirty="0">
              <a:solidFill>
                <a:schemeClr val="tx2">
                  <a:lumMod val="75000"/>
                </a:schemeClr>
              </a:solidFill>
            </a:endParaRPr>
          </a:p>
        </p:txBody>
      </p:sp>
      <p:sp>
        <p:nvSpPr>
          <p:cNvPr id="16" name="TextBox 15"/>
          <p:cNvSpPr txBox="1"/>
          <p:nvPr/>
        </p:nvSpPr>
        <p:spPr>
          <a:xfrm>
            <a:off x="1274904" y="4077072"/>
            <a:ext cx="383438" cy="307777"/>
          </a:xfrm>
          <a:prstGeom prst="rect">
            <a:avLst/>
          </a:prstGeom>
          <a:noFill/>
        </p:spPr>
        <p:txBody>
          <a:bodyPr wrap="none" rtlCol="0">
            <a:spAutoFit/>
          </a:bodyPr>
          <a:lstStyle/>
          <a:p>
            <a:r>
              <a:rPr lang="en-GB" sz="1400" b="1" dirty="0">
                <a:solidFill>
                  <a:schemeClr val="tx2">
                    <a:lumMod val="75000"/>
                  </a:schemeClr>
                </a:solidFill>
              </a:rPr>
              <a:t>2</a:t>
            </a:r>
            <a:r>
              <a:rPr lang="en-GB" sz="1400" b="1" dirty="0" smtClean="0">
                <a:solidFill>
                  <a:schemeClr val="tx2">
                    <a:lumMod val="75000"/>
                  </a:schemeClr>
                </a:solidFill>
              </a:rPr>
              <a:t>. </a:t>
            </a:r>
            <a:endParaRPr lang="en-GB" sz="1400" b="1" dirty="0">
              <a:solidFill>
                <a:schemeClr val="tx2">
                  <a:lumMod val="75000"/>
                </a:schemeClr>
              </a:solidFill>
            </a:endParaRPr>
          </a:p>
        </p:txBody>
      </p:sp>
    </p:spTree>
    <p:extLst>
      <p:ext uri="{BB962C8B-B14F-4D97-AF65-F5344CB8AC3E}">
        <p14:creationId xmlns:p14="http://schemas.microsoft.com/office/powerpoint/2010/main" val="2744239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002" y="3645024"/>
            <a:ext cx="6205314" cy="253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3" name="Rectangle 12"/>
          <p:cNvSpPr/>
          <p:nvPr/>
        </p:nvSpPr>
        <p:spPr>
          <a:xfrm>
            <a:off x="1169731" y="1268760"/>
            <a:ext cx="7499176" cy="400110"/>
          </a:xfrm>
          <a:prstGeom prst="rect">
            <a:avLst/>
          </a:prstGeom>
        </p:spPr>
        <p:txBody>
          <a:bodyPr wrap="square">
            <a:spAutoFit/>
          </a:bodyPr>
          <a:lstStyle/>
          <a:p>
            <a:r>
              <a:rPr lang="en-GB" sz="2000" u="sng" dirty="0" smtClean="0">
                <a:solidFill>
                  <a:srgbClr val="0070C0"/>
                </a:solidFill>
                <a:latin typeface="Comic Sans MS" panose="030F0702030302020204" pitchFamily="66" charset="0"/>
              </a:rPr>
              <a:t>Decimals on a number line </a:t>
            </a:r>
            <a:endParaRPr lang="en-GB" sz="2000" u="sng" dirty="0">
              <a:solidFill>
                <a:srgbClr val="0070C0"/>
              </a:solidFill>
              <a:latin typeface="Comic Sans MS" panose="030F0702030302020204" pitchFamily="66" charset="0"/>
            </a:endParaRPr>
          </a:p>
        </p:txBody>
      </p:sp>
      <p:sp>
        <p:nvSpPr>
          <p:cNvPr id="14" name="Title 10"/>
          <p:cNvSpPr>
            <a:spLocks noGrp="1"/>
          </p:cNvSpPr>
          <p:nvPr>
            <p:ph type="title"/>
          </p:nvPr>
        </p:nvSpPr>
        <p:spPr>
          <a:xfrm>
            <a:off x="457200" y="274638"/>
            <a:ext cx="8229600" cy="863599"/>
          </a:xfrm>
        </p:spPr>
        <p:txBody>
          <a:bodyPr/>
          <a:lstStyle/>
          <a:p>
            <a:r>
              <a:rPr lang="en-GB" sz="3600" dirty="0" smtClean="0">
                <a:solidFill>
                  <a:srgbClr val="0070C0"/>
                </a:solidFill>
              </a:rPr>
              <a:t>Link between Fractions and Decimals</a:t>
            </a:r>
            <a:endParaRPr lang="en-GB" sz="3600" dirty="0">
              <a:solidFill>
                <a:srgbClr val="0070C0"/>
              </a:solidFill>
            </a:endParaRPr>
          </a:p>
        </p:txBody>
      </p:sp>
      <p:sp>
        <p:nvSpPr>
          <p:cNvPr id="15" name="Rectangle 14"/>
          <p:cNvSpPr/>
          <p:nvPr/>
        </p:nvSpPr>
        <p:spPr>
          <a:xfrm>
            <a:off x="3255454" y="3645023"/>
            <a:ext cx="337934" cy="4111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1255222" y="2564904"/>
            <a:ext cx="383438" cy="307777"/>
          </a:xfrm>
          <a:prstGeom prst="rect">
            <a:avLst/>
          </a:prstGeom>
          <a:noFill/>
        </p:spPr>
        <p:txBody>
          <a:bodyPr wrap="none" rtlCol="0">
            <a:spAutoFit/>
          </a:bodyPr>
          <a:lstStyle/>
          <a:p>
            <a:r>
              <a:rPr lang="en-GB" sz="1400" b="1" dirty="0" smtClean="0">
                <a:solidFill>
                  <a:srgbClr val="0070C0"/>
                </a:solidFill>
              </a:rPr>
              <a:t>1. </a:t>
            </a:r>
            <a:endParaRPr lang="en-GB" sz="1400" b="1" dirty="0">
              <a:solidFill>
                <a:srgbClr val="0070C0"/>
              </a:solidFill>
            </a:endParaRPr>
          </a:p>
        </p:txBody>
      </p:sp>
      <p:sp>
        <p:nvSpPr>
          <p:cNvPr id="16" name="TextBox 15"/>
          <p:cNvSpPr txBox="1"/>
          <p:nvPr/>
        </p:nvSpPr>
        <p:spPr>
          <a:xfrm>
            <a:off x="1255222" y="3805355"/>
            <a:ext cx="383438" cy="307777"/>
          </a:xfrm>
          <a:prstGeom prst="rect">
            <a:avLst/>
          </a:prstGeom>
          <a:noFill/>
        </p:spPr>
        <p:txBody>
          <a:bodyPr wrap="none" rtlCol="0">
            <a:spAutoFit/>
          </a:bodyPr>
          <a:lstStyle/>
          <a:p>
            <a:r>
              <a:rPr lang="en-GB" sz="1400" b="1" dirty="0">
                <a:solidFill>
                  <a:srgbClr val="0070C0"/>
                </a:solidFill>
              </a:rPr>
              <a:t>2</a:t>
            </a:r>
            <a:r>
              <a:rPr lang="en-GB" sz="1400" b="1" dirty="0" smtClean="0">
                <a:solidFill>
                  <a:srgbClr val="0070C0"/>
                </a:solidFill>
              </a:rPr>
              <a:t>. </a:t>
            </a:r>
            <a:endParaRPr lang="en-GB" sz="1400" b="1" dirty="0">
              <a:solidFill>
                <a:srgbClr val="0070C0"/>
              </a:solidFill>
            </a:endParaRP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560643"/>
            <a:ext cx="7226496" cy="86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79018" y="2004229"/>
            <a:ext cx="4583371" cy="369332"/>
          </a:xfrm>
          <a:prstGeom prst="rect">
            <a:avLst/>
          </a:prstGeom>
          <a:noFill/>
        </p:spPr>
        <p:txBody>
          <a:bodyPr wrap="none" rtlCol="0">
            <a:spAutoFit/>
          </a:bodyPr>
          <a:lstStyle/>
          <a:p>
            <a:r>
              <a:rPr lang="en-GB" dirty="0" smtClean="0">
                <a:solidFill>
                  <a:srgbClr val="0070C0"/>
                </a:solidFill>
              </a:rPr>
              <a:t>To which numbers are the arrows pointing?</a:t>
            </a:r>
            <a:endParaRPr lang="en-GB" dirty="0">
              <a:solidFill>
                <a:srgbClr val="0070C0"/>
              </a:solidFill>
            </a:endParaRPr>
          </a:p>
        </p:txBody>
      </p:sp>
      <p:sp>
        <p:nvSpPr>
          <p:cNvPr id="19" name="TextBox 18"/>
          <p:cNvSpPr txBox="1"/>
          <p:nvPr/>
        </p:nvSpPr>
        <p:spPr>
          <a:xfrm>
            <a:off x="3152242" y="3803959"/>
            <a:ext cx="441146" cy="369332"/>
          </a:xfrm>
          <a:prstGeom prst="rect">
            <a:avLst/>
          </a:prstGeom>
          <a:noFill/>
        </p:spPr>
        <p:txBody>
          <a:bodyPr wrap="none" rtlCol="0">
            <a:spAutoFit/>
          </a:bodyPr>
          <a:lstStyle/>
          <a:p>
            <a:r>
              <a:rPr lang="en-GB" dirty="0" smtClean="0">
                <a:solidFill>
                  <a:srgbClr val="0070C0"/>
                </a:solidFill>
              </a:rPr>
              <a:t>b. </a:t>
            </a:r>
            <a:endParaRPr lang="en-GB" dirty="0">
              <a:solidFill>
                <a:srgbClr val="0070C0"/>
              </a:solidFill>
            </a:endParaRPr>
          </a:p>
        </p:txBody>
      </p:sp>
      <p:sp>
        <p:nvSpPr>
          <p:cNvPr id="20" name="TextBox 19"/>
          <p:cNvSpPr txBox="1"/>
          <p:nvPr/>
        </p:nvSpPr>
        <p:spPr>
          <a:xfrm>
            <a:off x="4843589" y="3802291"/>
            <a:ext cx="428322" cy="369332"/>
          </a:xfrm>
          <a:prstGeom prst="rect">
            <a:avLst/>
          </a:prstGeom>
          <a:noFill/>
        </p:spPr>
        <p:txBody>
          <a:bodyPr wrap="none" rtlCol="0">
            <a:spAutoFit/>
          </a:bodyPr>
          <a:lstStyle/>
          <a:p>
            <a:r>
              <a:rPr lang="en-GB" dirty="0">
                <a:solidFill>
                  <a:srgbClr val="0070C0"/>
                </a:solidFill>
              </a:rPr>
              <a:t>c</a:t>
            </a:r>
            <a:r>
              <a:rPr lang="en-GB" dirty="0" smtClean="0">
                <a:solidFill>
                  <a:srgbClr val="0070C0"/>
                </a:solidFill>
              </a:rPr>
              <a:t>. </a:t>
            </a:r>
            <a:endParaRPr lang="en-GB" dirty="0">
              <a:solidFill>
                <a:srgbClr val="0070C0"/>
              </a:solidFill>
            </a:endParaRPr>
          </a:p>
        </p:txBody>
      </p:sp>
      <p:sp>
        <p:nvSpPr>
          <p:cNvPr id="21" name="TextBox 20"/>
          <p:cNvSpPr txBox="1"/>
          <p:nvPr/>
        </p:nvSpPr>
        <p:spPr>
          <a:xfrm>
            <a:off x="6442156" y="3774577"/>
            <a:ext cx="441146" cy="369332"/>
          </a:xfrm>
          <a:prstGeom prst="rect">
            <a:avLst/>
          </a:prstGeom>
          <a:noFill/>
        </p:spPr>
        <p:txBody>
          <a:bodyPr wrap="none" rtlCol="0">
            <a:spAutoFit/>
          </a:bodyPr>
          <a:lstStyle/>
          <a:p>
            <a:r>
              <a:rPr lang="en-GB" dirty="0">
                <a:solidFill>
                  <a:srgbClr val="0070C0"/>
                </a:solidFill>
              </a:rPr>
              <a:t>d</a:t>
            </a:r>
            <a:r>
              <a:rPr lang="en-GB" dirty="0" smtClean="0">
                <a:solidFill>
                  <a:srgbClr val="0070C0"/>
                </a:solidFill>
              </a:rPr>
              <a:t>. </a:t>
            </a:r>
            <a:endParaRPr lang="en-GB" dirty="0">
              <a:solidFill>
                <a:srgbClr val="0070C0"/>
              </a:solidFill>
            </a:endParaRPr>
          </a:p>
        </p:txBody>
      </p:sp>
      <p:sp>
        <p:nvSpPr>
          <p:cNvPr id="8" name="TextBox 7"/>
          <p:cNvSpPr txBox="1"/>
          <p:nvPr/>
        </p:nvSpPr>
        <p:spPr>
          <a:xfrm>
            <a:off x="1509977" y="3768135"/>
            <a:ext cx="441146" cy="369332"/>
          </a:xfrm>
          <a:prstGeom prst="rect">
            <a:avLst/>
          </a:prstGeom>
          <a:noFill/>
        </p:spPr>
        <p:txBody>
          <a:bodyPr wrap="none" rtlCol="0">
            <a:spAutoFit/>
          </a:bodyPr>
          <a:lstStyle/>
          <a:p>
            <a:r>
              <a:rPr lang="en-GB" dirty="0" smtClean="0">
                <a:solidFill>
                  <a:srgbClr val="0070C0"/>
                </a:solidFill>
              </a:rPr>
              <a:t>a. </a:t>
            </a:r>
            <a:endParaRPr lang="en-GB" dirty="0">
              <a:solidFill>
                <a:srgbClr val="0070C0"/>
              </a:solidFill>
            </a:endParaRPr>
          </a:p>
        </p:txBody>
      </p:sp>
      <p:sp>
        <p:nvSpPr>
          <p:cNvPr id="22" name="Rectangle 21"/>
          <p:cNvSpPr/>
          <p:nvPr/>
        </p:nvSpPr>
        <p:spPr>
          <a:xfrm>
            <a:off x="4773907" y="3501008"/>
            <a:ext cx="498004" cy="4146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6745957" y="3651342"/>
            <a:ext cx="173161"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p:cNvSpPr txBox="1"/>
          <p:nvPr/>
        </p:nvSpPr>
        <p:spPr>
          <a:xfrm>
            <a:off x="2056777" y="2420888"/>
            <a:ext cx="282975" cy="369332"/>
          </a:xfrm>
          <a:prstGeom prst="rect">
            <a:avLst/>
          </a:prstGeom>
          <a:noFill/>
        </p:spPr>
        <p:txBody>
          <a:bodyPr wrap="square" rtlCol="0">
            <a:spAutoFit/>
          </a:bodyPr>
          <a:lstStyle/>
          <a:p>
            <a:r>
              <a:rPr lang="en-GB" dirty="0" smtClean="0">
                <a:solidFill>
                  <a:srgbClr val="0070C0"/>
                </a:solidFill>
              </a:rPr>
              <a:t>a</a:t>
            </a:r>
            <a:endParaRPr lang="en-GB" dirty="0">
              <a:solidFill>
                <a:srgbClr val="0070C0"/>
              </a:solidFill>
            </a:endParaRPr>
          </a:p>
        </p:txBody>
      </p:sp>
      <p:sp>
        <p:nvSpPr>
          <p:cNvPr id="25" name="TextBox 24"/>
          <p:cNvSpPr txBox="1"/>
          <p:nvPr/>
        </p:nvSpPr>
        <p:spPr>
          <a:xfrm>
            <a:off x="5292080" y="2441604"/>
            <a:ext cx="441146" cy="369332"/>
          </a:xfrm>
          <a:prstGeom prst="rect">
            <a:avLst/>
          </a:prstGeom>
          <a:noFill/>
        </p:spPr>
        <p:txBody>
          <a:bodyPr wrap="none" rtlCol="0">
            <a:spAutoFit/>
          </a:bodyPr>
          <a:lstStyle/>
          <a:p>
            <a:r>
              <a:rPr lang="en-GB" dirty="0" smtClean="0">
                <a:solidFill>
                  <a:srgbClr val="0070C0"/>
                </a:solidFill>
              </a:rPr>
              <a:t>b. </a:t>
            </a:r>
            <a:endParaRPr lang="en-GB" dirty="0">
              <a:solidFill>
                <a:srgbClr val="0070C0"/>
              </a:solidFill>
            </a:endParaRPr>
          </a:p>
        </p:txBody>
      </p:sp>
      <p:sp>
        <p:nvSpPr>
          <p:cNvPr id="26" name="Rectangle 25"/>
          <p:cNvSpPr/>
          <p:nvPr/>
        </p:nvSpPr>
        <p:spPr>
          <a:xfrm>
            <a:off x="5492483" y="2503349"/>
            <a:ext cx="220573" cy="3068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1907704" y="2569261"/>
            <a:ext cx="220573" cy="3068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2751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804519" y="257843"/>
            <a:ext cx="8229600" cy="863599"/>
          </a:xfrm>
        </p:spPr>
        <p:txBody>
          <a:bodyPr/>
          <a:lstStyle/>
          <a:p>
            <a:r>
              <a:rPr lang="en-GB" sz="3200" dirty="0" smtClean="0">
                <a:solidFill>
                  <a:srgbClr val="0070C0"/>
                </a:solidFill>
              </a:rPr>
              <a:t>Link between Fractions, Decimals </a:t>
            </a:r>
            <a:r>
              <a:rPr lang="en-GB" sz="3200" dirty="0">
                <a:solidFill>
                  <a:srgbClr val="0070C0"/>
                </a:solidFill>
              </a:rPr>
              <a:t>&amp;</a:t>
            </a:r>
            <a:r>
              <a:rPr lang="en-GB" sz="3200" dirty="0" smtClean="0">
                <a:solidFill>
                  <a:srgbClr val="0070C0"/>
                </a:solidFill>
              </a:rPr>
              <a:t> Percentages</a:t>
            </a:r>
            <a:endParaRPr lang="en-GB" sz="3200" dirty="0">
              <a:solidFill>
                <a:srgbClr val="0070C0"/>
              </a:solidFill>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009" y="1668870"/>
            <a:ext cx="4998437" cy="301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1169731" y="1268760"/>
            <a:ext cx="2898213" cy="400110"/>
          </a:xfrm>
          <a:prstGeom prst="rect">
            <a:avLst/>
          </a:prstGeom>
        </p:spPr>
        <p:txBody>
          <a:bodyPr wrap="square">
            <a:spAutoFit/>
          </a:bodyPr>
          <a:lstStyle/>
          <a:p>
            <a:r>
              <a:rPr lang="en-GB" sz="2000" u="sng" dirty="0" smtClean="0">
                <a:solidFill>
                  <a:srgbClr val="0070C0"/>
                </a:solidFill>
                <a:latin typeface="Comic Sans MS" panose="030F0702030302020204" pitchFamily="66" charset="0"/>
              </a:rPr>
              <a:t>What is a percentage?</a:t>
            </a:r>
            <a:endParaRPr lang="en-GB" sz="2000" u="sng" dirty="0">
              <a:solidFill>
                <a:srgbClr val="0070C0"/>
              </a:solidFill>
              <a:latin typeface="Comic Sans MS" panose="030F0702030302020204" pitchFamily="66" charset="0"/>
            </a:endParaRPr>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644" y="1844824"/>
            <a:ext cx="22860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159" y="4797152"/>
            <a:ext cx="7767441" cy="70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751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804519" y="257843"/>
            <a:ext cx="8229600" cy="863599"/>
          </a:xfrm>
        </p:spPr>
        <p:txBody>
          <a:bodyPr/>
          <a:lstStyle/>
          <a:p>
            <a:r>
              <a:rPr lang="en-GB" sz="3200" dirty="0" smtClean="0">
                <a:solidFill>
                  <a:srgbClr val="0070C0"/>
                </a:solidFill>
              </a:rPr>
              <a:t>Link between Fractions, Decimals </a:t>
            </a:r>
            <a:r>
              <a:rPr lang="en-GB" sz="3200" dirty="0">
                <a:solidFill>
                  <a:srgbClr val="0070C0"/>
                </a:solidFill>
              </a:rPr>
              <a:t>&amp;</a:t>
            </a:r>
            <a:r>
              <a:rPr lang="en-GB" sz="3200" dirty="0" smtClean="0">
                <a:solidFill>
                  <a:srgbClr val="0070C0"/>
                </a:solidFill>
              </a:rPr>
              <a:t> Percentages</a:t>
            </a:r>
            <a:endParaRPr lang="en-GB" sz="3200" dirty="0">
              <a:solidFill>
                <a:srgbClr val="0070C0"/>
              </a:solidFill>
            </a:endParaRPr>
          </a:p>
        </p:txBody>
      </p:sp>
      <p:sp>
        <p:nvSpPr>
          <p:cNvPr id="15" name="Rectangle 14"/>
          <p:cNvSpPr/>
          <p:nvPr/>
        </p:nvSpPr>
        <p:spPr>
          <a:xfrm>
            <a:off x="2191136" y="5373216"/>
            <a:ext cx="5621224" cy="338554"/>
          </a:xfrm>
          <a:prstGeom prst="rect">
            <a:avLst/>
          </a:prstGeom>
        </p:spPr>
        <p:txBody>
          <a:bodyPr wrap="square">
            <a:spAutoFit/>
          </a:bodyPr>
          <a:lstStyle/>
          <a:p>
            <a:r>
              <a:rPr lang="en-GB" sz="1600" dirty="0" smtClean="0">
                <a:solidFill>
                  <a:srgbClr val="0070C0"/>
                </a:solidFill>
                <a:latin typeface="Comic Sans MS" panose="030F0702030302020204" pitchFamily="66" charset="0"/>
              </a:rPr>
              <a:t>(Note that a calculator may be used for these examples.) </a:t>
            </a:r>
            <a:endParaRPr lang="en-GB" sz="1600" dirty="0">
              <a:solidFill>
                <a:srgbClr val="0070C0"/>
              </a:solidFill>
              <a:latin typeface="Comic Sans MS" panose="030F0702030302020204" pitchFamily="66" charset="0"/>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29" y="1844824"/>
            <a:ext cx="65341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991868"/>
            <a:ext cx="5788174" cy="61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719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804519" y="257843"/>
            <a:ext cx="8229600" cy="863599"/>
          </a:xfrm>
        </p:spPr>
        <p:txBody>
          <a:bodyPr/>
          <a:lstStyle/>
          <a:p>
            <a:r>
              <a:rPr lang="en-GB" sz="3200" dirty="0" smtClean="0">
                <a:solidFill>
                  <a:srgbClr val="0070C0"/>
                </a:solidFill>
              </a:rPr>
              <a:t>Link between Fractions, Decimals </a:t>
            </a:r>
            <a:r>
              <a:rPr lang="en-GB" sz="3200" dirty="0">
                <a:solidFill>
                  <a:srgbClr val="0070C0"/>
                </a:solidFill>
              </a:rPr>
              <a:t>&amp;</a:t>
            </a:r>
            <a:r>
              <a:rPr lang="en-GB" sz="3200" dirty="0" smtClean="0">
                <a:solidFill>
                  <a:srgbClr val="0070C0"/>
                </a:solidFill>
              </a:rPr>
              <a:t> Percentages</a:t>
            </a:r>
            <a:endParaRPr lang="en-GB" sz="3200" dirty="0">
              <a:solidFill>
                <a:srgbClr val="0070C0"/>
              </a:solidFill>
            </a:endParaRP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658010"/>
            <a:ext cx="6163593" cy="95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735933"/>
            <a:ext cx="6595269" cy="198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971600" y="1143028"/>
            <a:ext cx="5621224" cy="338554"/>
          </a:xfrm>
          <a:prstGeom prst="rect">
            <a:avLst/>
          </a:prstGeom>
        </p:spPr>
        <p:txBody>
          <a:bodyPr wrap="square">
            <a:spAutoFit/>
          </a:bodyPr>
          <a:lstStyle/>
          <a:p>
            <a:r>
              <a:rPr lang="en-GB" sz="1600" dirty="0" smtClean="0">
                <a:solidFill>
                  <a:srgbClr val="0070C0"/>
                </a:solidFill>
                <a:latin typeface="Comic Sans MS" panose="030F0702030302020204" pitchFamily="66" charset="0"/>
              </a:rPr>
              <a:t>Reducing a percentage to a fraction in its simplest form.  </a:t>
            </a:r>
            <a:endParaRPr lang="en-GB" sz="1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372332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804519" y="257843"/>
            <a:ext cx="8229600" cy="863599"/>
          </a:xfrm>
        </p:spPr>
        <p:txBody>
          <a:bodyPr/>
          <a:lstStyle/>
          <a:p>
            <a:r>
              <a:rPr lang="en-GB" sz="3200" dirty="0" smtClean="0">
                <a:solidFill>
                  <a:srgbClr val="0070C0"/>
                </a:solidFill>
              </a:rPr>
              <a:t>Link between Fractions, Decimals </a:t>
            </a:r>
            <a:r>
              <a:rPr lang="en-GB" sz="3200" dirty="0">
                <a:solidFill>
                  <a:srgbClr val="0070C0"/>
                </a:solidFill>
              </a:rPr>
              <a:t>&amp;</a:t>
            </a:r>
            <a:r>
              <a:rPr lang="en-GB" sz="3200" dirty="0" smtClean="0">
                <a:solidFill>
                  <a:srgbClr val="0070C0"/>
                </a:solidFill>
              </a:rPr>
              <a:t> Percentages</a:t>
            </a:r>
            <a:endParaRPr lang="en-GB" sz="3200" dirty="0">
              <a:solidFill>
                <a:srgbClr val="0070C0"/>
              </a:solidFill>
            </a:endParaRPr>
          </a:p>
        </p:txBody>
      </p:sp>
      <p:sp>
        <p:nvSpPr>
          <p:cNvPr id="16" name="Rectangle 15"/>
          <p:cNvSpPr/>
          <p:nvPr/>
        </p:nvSpPr>
        <p:spPr>
          <a:xfrm>
            <a:off x="971600" y="1143028"/>
            <a:ext cx="5621224" cy="338554"/>
          </a:xfrm>
          <a:prstGeom prst="rect">
            <a:avLst/>
          </a:prstGeom>
        </p:spPr>
        <p:txBody>
          <a:bodyPr wrap="square">
            <a:spAutoFit/>
          </a:bodyPr>
          <a:lstStyle/>
          <a:p>
            <a:r>
              <a:rPr lang="en-GB" sz="1600" dirty="0" smtClean="0">
                <a:solidFill>
                  <a:srgbClr val="0070C0"/>
                </a:solidFill>
                <a:latin typeface="Comic Sans MS" panose="030F0702030302020204" pitchFamily="66" charset="0"/>
              </a:rPr>
              <a:t>Reducing a percentage to a fraction in its simplest form.  </a:t>
            </a:r>
            <a:endParaRPr lang="en-GB" sz="1600" dirty="0">
              <a:solidFill>
                <a:srgbClr val="0070C0"/>
              </a:solidFill>
              <a:latin typeface="Comic Sans MS" panose="030F0702030302020204" pitchFamily="66" charset="0"/>
            </a:endParaRP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003" y="1988840"/>
            <a:ext cx="7256632" cy="314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972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804519" y="257843"/>
            <a:ext cx="8229600" cy="863599"/>
          </a:xfrm>
        </p:spPr>
        <p:txBody>
          <a:bodyPr/>
          <a:lstStyle/>
          <a:p>
            <a:r>
              <a:rPr lang="en-GB" sz="3200" dirty="0" smtClean="0">
                <a:solidFill>
                  <a:srgbClr val="0070C0"/>
                </a:solidFill>
              </a:rPr>
              <a:t>Link between Fractions, Decimals </a:t>
            </a:r>
            <a:r>
              <a:rPr lang="en-GB" sz="3200" dirty="0">
                <a:solidFill>
                  <a:srgbClr val="0070C0"/>
                </a:solidFill>
              </a:rPr>
              <a:t>&amp;</a:t>
            </a:r>
            <a:r>
              <a:rPr lang="en-GB" sz="3200" dirty="0" smtClean="0">
                <a:solidFill>
                  <a:srgbClr val="0070C0"/>
                </a:solidFill>
              </a:rPr>
              <a:t> Percentages</a:t>
            </a:r>
            <a:endParaRPr lang="en-GB" sz="3200" dirty="0">
              <a:solidFill>
                <a:srgbClr val="0070C0"/>
              </a:solidFill>
            </a:endParaRPr>
          </a:p>
        </p:txBody>
      </p:sp>
      <p:sp>
        <p:nvSpPr>
          <p:cNvPr id="16" name="Rectangle 15"/>
          <p:cNvSpPr/>
          <p:nvPr/>
        </p:nvSpPr>
        <p:spPr>
          <a:xfrm>
            <a:off x="971600" y="1143028"/>
            <a:ext cx="5621224" cy="338554"/>
          </a:xfrm>
          <a:prstGeom prst="rect">
            <a:avLst/>
          </a:prstGeom>
        </p:spPr>
        <p:txBody>
          <a:bodyPr wrap="square">
            <a:spAutoFit/>
          </a:bodyPr>
          <a:lstStyle/>
          <a:p>
            <a:r>
              <a:rPr lang="en-GB" sz="1600" dirty="0" smtClean="0">
                <a:solidFill>
                  <a:srgbClr val="0070C0"/>
                </a:solidFill>
                <a:latin typeface="Comic Sans MS" panose="030F0702030302020204" pitchFamily="66" charset="0"/>
              </a:rPr>
              <a:t>Converting decimals and fractions to percentages.   </a:t>
            </a:r>
            <a:endParaRPr lang="en-GB" sz="1600" dirty="0">
              <a:solidFill>
                <a:srgbClr val="0070C0"/>
              </a:solidFill>
              <a:latin typeface="Comic Sans MS" panose="030F0702030302020204" pitchFamily="66" charset="0"/>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72816"/>
            <a:ext cx="780657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926083" y="5970171"/>
            <a:ext cx="5621224" cy="338554"/>
          </a:xfrm>
          <a:prstGeom prst="rect">
            <a:avLst/>
          </a:prstGeom>
        </p:spPr>
        <p:txBody>
          <a:bodyPr wrap="square">
            <a:spAutoFit/>
          </a:bodyPr>
          <a:lstStyle/>
          <a:p>
            <a:r>
              <a:rPr lang="en-GB" sz="1600" dirty="0" smtClean="0">
                <a:solidFill>
                  <a:srgbClr val="0070C0"/>
                </a:solidFill>
                <a:latin typeface="Comic Sans MS" panose="030F0702030302020204" pitchFamily="66" charset="0"/>
              </a:rPr>
              <a:t>(Note that a calculator may be used for these examples.) </a:t>
            </a:r>
            <a:endParaRPr lang="en-GB" sz="1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638692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10" name="Rectangle 9"/>
          <p:cNvSpPr/>
          <p:nvPr/>
        </p:nvSpPr>
        <p:spPr>
          <a:xfrm>
            <a:off x="7561516" y="-27384"/>
            <a:ext cx="1582484" cy="369332"/>
          </a:xfrm>
          <a:prstGeom prst="rect">
            <a:avLst/>
          </a:prstGeom>
        </p:spPr>
        <p:txBody>
          <a:bodyPr wrap="none">
            <a:spAutoFit/>
          </a:bodyPr>
          <a:lstStyle/>
          <a:p>
            <a:r>
              <a:rPr lang="en-GB" dirty="0" smtClean="0">
                <a:solidFill>
                  <a:srgbClr val="0070C0"/>
                </a:solidFill>
              </a:rPr>
              <a:t>Second Level</a:t>
            </a:r>
            <a:endParaRPr lang="en-GB" dirty="0">
              <a:solidFill>
                <a:srgbClr val="0070C0"/>
              </a:solidFill>
            </a:endParaRPr>
          </a:p>
        </p:txBody>
      </p:sp>
      <p:pic>
        <p:nvPicPr>
          <p:cNvPr id="12" name="Picture 11"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4" name="Title 10"/>
          <p:cNvSpPr>
            <a:spLocks noGrp="1"/>
          </p:cNvSpPr>
          <p:nvPr>
            <p:ph type="title"/>
          </p:nvPr>
        </p:nvSpPr>
        <p:spPr>
          <a:xfrm>
            <a:off x="804519" y="257843"/>
            <a:ext cx="8229600" cy="863599"/>
          </a:xfrm>
        </p:spPr>
        <p:txBody>
          <a:bodyPr/>
          <a:lstStyle/>
          <a:p>
            <a:r>
              <a:rPr lang="en-GB" sz="3200" dirty="0" smtClean="0">
                <a:solidFill>
                  <a:srgbClr val="0070C0"/>
                </a:solidFill>
              </a:rPr>
              <a:t>Link between Fractions, Decimals </a:t>
            </a:r>
            <a:r>
              <a:rPr lang="en-GB" sz="3200" dirty="0">
                <a:solidFill>
                  <a:srgbClr val="0070C0"/>
                </a:solidFill>
              </a:rPr>
              <a:t>&amp;</a:t>
            </a:r>
            <a:r>
              <a:rPr lang="en-GB" sz="3200" dirty="0" smtClean="0">
                <a:solidFill>
                  <a:srgbClr val="0070C0"/>
                </a:solidFill>
              </a:rPr>
              <a:t> Percentages</a:t>
            </a:r>
            <a:endParaRPr lang="en-GB" sz="3200" dirty="0">
              <a:solidFill>
                <a:srgbClr val="0070C0"/>
              </a:solidFill>
            </a:endParaRPr>
          </a:p>
        </p:txBody>
      </p:sp>
      <p:sp>
        <p:nvSpPr>
          <p:cNvPr id="16" name="Rectangle 15"/>
          <p:cNvSpPr/>
          <p:nvPr/>
        </p:nvSpPr>
        <p:spPr>
          <a:xfrm>
            <a:off x="971600" y="1143028"/>
            <a:ext cx="5621224" cy="338554"/>
          </a:xfrm>
          <a:prstGeom prst="rect">
            <a:avLst/>
          </a:prstGeom>
        </p:spPr>
        <p:txBody>
          <a:bodyPr wrap="square">
            <a:spAutoFit/>
          </a:bodyPr>
          <a:lstStyle/>
          <a:p>
            <a:r>
              <a:rPr lang="en-GB" sz="1600" dirty="0" smtClean="0">
                <a:solidFill>
                  <a:srgbClr val="0070C0"/>
                </a:solidFill>
                <a:latin typeface="Comic Sans MS" panose="030F0702030302020204" pitchFamily="66" charset="0"/>
              </a:rPr>
              <a:t>Converting decimals and fractions to percentages.   </a:t>
            </a:r>
            <a:endParaRPr lang="en-GB" sz="1600" dirty="0">
              <a:solidFill>
                <a:srgbClr val="0070C0"/>
              </a:solidFill>
              <a:latin typeface="Comic Sans MS" panose="030F0702030302020204" pitchFamily="66" charset="0"/>
            </a:endParaRPr>
          </a:p>
        </p:txBody>
      </p:sp>
      <p:sp>
        <p:nvSpPr>
          <p:cNvPr id="13" name="Rectangle 12"/>
          <p:cNvSpPr/>
          <p:nvPr/>
        </p:nvSpPr>
        <p:spPr>
          <a:xfrm>
            <a:off x="1926083" y="5970171"/>
            <a:ext cx="5621224" cy="338554"/>
          </a:xfrm>
          <a:prstGeom prst="rect">
            <a:avLst/>
          </a:prstGeom>
        </p:spPr>
        <p:txBody>
          <a:bodyPr wrap="square">
            <a:spAutoFit/>
          </a:bodyPr>
          <a:lstStyle/>
          <a:p>
            <a:r>
              <a:rPr lang="en-GB" sz="1600" dirty="0" smtClean="0">
                <a:solidFill>
                  <a:srgbClr val="0070C0"/>
                </a:solidFill>
                <a:latin typeface="Comic Sans MS" panose="030F0702030302020204" pitchFamily="66" charset="0"/>
              </a:rPr>
              <a:t>(Note that a calculator may be used for these examples.) </a:t>
            </a:r>
            <a:endParaRPr lang="en-GB" sz="1600" dirty="0">
              <a:solidFill>
                <a:srgbClr val="0070C0"/>
              </a:solidFill>
              <a:latin typeface="Comic Sans MS" panose="030F0702030302020204" pitchFamily="66" charset="0"/>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956" y="2188895"/>
            <a:ext cx="74961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803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6" name="Rectangle 5"/>
          <p:cNvSpPr/>
          <p:nvPr/>
        </p:nvSpPr>
        <p:spPr>
          <a:xfrm>
            <a:off x="1259632" y="1676310"/>
            <a:ext cx="7128792" cy="2862322"/>
          </a:xfrm>
          <a:prstGeom prst="rect">
            <a:avLst/>
          </a:prstGeom>
        </p:spPr>
        <p:txBody>
          <a:bodyPr wrap="square">
            <a:spAutoFit/>
          </a:bodyPr>
          <a:lstStyle/>
          <a:p>
            <a:r>
              <a:rPr lang="en-GB" dirty="0">
                <a:hlinkClick r:id="rId3"/>
              </a:rPr>
              <a:t>http://</a:t>
            </a:r>
            <a:r>
              <a:rPr lang="en-GB" dirty="0" smtClean="0">
                <a:hlinkClick r:id="rId3"/>
              </a:rPr>
              <a:t>www.iboard.co.uk/iwb/Fraction-Machine-Tool-377</a:t>
            </a:r>
            <a:endParaRPr lang="en-GB" dirty="0" smtClean="0"/>
          </a:p>
          <a:p>
            <a:endParaRPr lang="en-GB" dirty="0"/>
          </a:p>
          <a:p>
            <a:r>
              <a:rPr lang="en-GB" dirty="0">
                <a:hlinkClick r:id="rId4"/>
              </a:rPr>
              <a:t>http://</a:t>
            </a:r>
            <a:r>
              <a:rPr lang="en-GB" dirty="0" smtClean="0">
                <a:hlinkClick r:id="rId4"/>
              </a:rPr>
              <a:t>www.topmarks.co.uk/Flash.aspx?b=maths/fractions</a:t>
            </a:r>
            <a:endParaRPr lang="en-GB" dirty="0" smtClean="0"/>
          </a:p>
          <a:p>
            <a:endParaRPr lang="en-GB" dirty="0"/>
          </a:p>
          <a:p>
            <a:r>
              <a:rPr lang="en-GB" dirty="0">
                <a:hlinkClick r:id="rId5"/>
              </a:rPr>
              <a:t>http://</a:t>
            </a:r>
            <a:r>
              <a:rPr lang="en-GB" dirty="0" smtClean="0">
                <a:hlinkClick r:id="rId5"/>
              </a:rPr>
              <a:t>www.topmarks.co.uk/Flash.aspx?f=WhatFractionv3</a:t>
            </a:r>
            <a:endParaRPr lang="en-GB" dirty="0" smtClean="0"/>
          </a:p>
          <a:p>
            <a:endParaRPr lang="en-GB" dirty="0"/>
          </a:p>
          <a:p>
            <a:r>
              <a:rPr lang="en-GB" dirty="0">
                <a:hlinkClick r:id="rId6"/>
              </a:rPr>
              <a:t>http://</a:t>
            </a:r>
            <a:r>
              <a:rPr lang="en-GB" dirty="0" smtClean="0">
                <a:hlinkClick r:id="rId6"/>
              </a:rPr>
              <a:t>www.topmarks.co.uk/Flash.aspx?a=activity08</a:t>
            </a:r>
            <a:endParaRPr lang="en-GB" dirty="0" smtClean="0"/>
          </a:p>
          <a:p>
            <a:endParaRPr lang="en-GB" dirty="0"/>
          </a:p>
          <a:p>
            <a:r>
              <a:rPr lang="en-GB" dirty="0">
                <a:hlinkClick r:id="rId7"/>
              </a:rPr>
              <a:t>http://</a:t>
            </a:r>
            <a:r>
              <a:rPr lang="en-GB" dirty="0" smtClean="0">
                <a:hlinkClick r:id="rId7"/>
              </a:rPr>
              <a:t>www.topmarks.co.uk/Flash.aspx?f=DartboardFDP</a:t>
            </a:r>
            <a:endParaRPr lang="en-GB" dirty="0" smtClean="0"/>
          </a:p>
          <a:p>
            <a:endParaRPr lang="en-GB" dirty="0"/>
          </a:p>
        </p:txBody>
      </p:sp>
      <p:sp>
        <p:nvSpPr>
          <p:cNvPr id="7" name="Title 6"/>
          <p:cNvSpPr>
            <a:spLocks noGrp="1"/>
          </p:cNvSpPr>
          <p:nvPr>
            <p:ph type="title"/>
          </p:nvPr>
        </p:nvSpPr>
        <p:spPr/>
        <p:txBody>
          <a:bodyPr/>
          <a:lstStyle/>
          <a:p>
            <a:r>
              <a:rPr lang="en-GB" dirty="0" smtClean="0">
                <a:solidFill>
                  <a:srgbClr val="0070C0"/>
                </a:solidFill>
              </a:rPr>
              <a:t>Video Links</a:t>
            </a:r>
            <a:endParaRPr lang="en-GB" dirty="0">
              <a:solidFill>
                <a:srgbClr val="0070C0"/>
              </a:solidFill>
            </a:endParaRPr>
          </a:p>
        </p:txBody>
      </p:sp>
      <p:sp>
        <p:nvSpPr>
          <p:cNvPr id="8" name="Rectangle 7"/>
          <p:cNvSpPr/>
          <p:nvPr/>
        </p:nvSpPr>
        <p:spPr>
          <a:xfrm>
            <a:off x="7597182" y="0"/>
            <a:ext cx="1582484" cy="369332"/>
          </a:xfrm>
          <a:prstGeom prst="rect">
            <a:avLst/>
          </a:prstGeom>
        </p:spPr>
        <p:txBody>
          <a:bodyPr wrap="none">
            <a:spAutoFit/>
          </a:bodyPr>
          <a:lstStyle/>
          <a:p>
            <a:r>
              <a:rPr lang="en-GB" dirty="0" smtClean="0">
                <a:solidFill>
                  <a:srgbClr val="0070C0"/>
                </a:solidFill>
              </a:rPr>
              <a:t>Second </a:t>
            </a:r>
            <a:r>
              <a:rPr lang="en-GB" dirty="0">
                <a:solidFill>
                  <a:srgbClr val="0070C0"/>
                </a:solidFill>
              </a:rPr>
              <a:t>Level</a:t>
            </a:r>
          </a:p>
        </p:txBody>
      </p:sp>
      <p:pic>
        <p:nvPicPr>
          <p:cNvPr id="9" name="Picture 13" descr="http://www.sustainable-scotland.net/images/11804_east_renfrewshire.gif"/>
          <p:cNvPicPr>
            <a:picLocks noChangeAspect="1" noChangeArrowheads="1"/>
          </p:cNvPicPr>
          <p:nvPr/>
        </p:nvPicPr>
        <p:blipFill>
          <a:blip r:embed="rId8"/>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81428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sp>
        <p:nvSpPr>
          <p:cNvPr id="5" name="Title 4"/>
          <p:cNvSpPr>
            <a:spLocks noGrp="1"/>
          </p:cNvSpPr>
          <p:nvPr>
            <p:ph type="title"/>
          </p:nvPr>
        </p:nvSpPr>
        <p:spPr>
          <a:xfrm>
            <a:off x="457200" y="274638"/>
            <a:ext cx="8229600" cy="634082"/>
          </a:xfrm>
        </p:spPr>
        <p:txBody>
          <a:bodyPr/>
          <a:lstStyle/>
          <a:p>
            <a:pPr lvl="1">
              <a:spcAft>
                <a:spcPts val="0"/>
              </a:spcAft>
              <a:tabLst>
                <a:tab pos="2637155" algn="ctr"/>
                <a:tab pos="5274310" algn="r"/>
                <a:tab pos="457200" algn="l"/>
              </a:tabLst>
            </a:pPr>
            <a:r>
              <a:rPr lang="en-GB" sz="2800" b="1" dirty="0">
                <a:solidFill>
                  <a:srgbClr val="0070C0"/>
                </a:solidFill>
              </a:rPr>
              <a:t>Fractions – Early Level</a:t>
            </a:r>
            <a:endParaRPr lang="en-GB" sz="2800" b="1" dirty="0">
              <a:solidFill>
                <a:srgbClr val="0070C0"/>
              </a:solidFill>
              <a:latin typeface="Comic Sans MS" panose="030F0702030302020204" pitchFamily="66" charset="0"/>
              <a:ea typeface="Times New Roman"/>
            </a:endParaRPr>
          </a:p>
        </p:txBody>
      </p:sp>
      <p:sp>
        <p:nvSpPr>
          <p:cNvPr id="6" name="Content Placeholder 5"/>
          <p:cNvSpPr>
            <a:spLocks noGrp="1"/>
          </p:cNvSpPr>
          <p:nvPr>
            <p:ph idx="1"/>
          </p:nvPr>
        </p:nvSpPr>
        <p:spPr>
          <a:xfrm>
            <a:off x="1133474" y="908721"/>
            <a:ext cx="7849441" cy="5472608"/>
          </a:xfrm>
        </p:spPr>
        <p:txBody>
          <a:bodyPr/>
          <a:lstStyle/>
          <a:p>
            <a:pPr marL="0" indent="0" algn="ctr">
              <a:buNone/>
            </a:pPr>
            <a:r>
              <a:rPr lang="en-GB" sz="2400" b="1" dirty="0" smtClean="0">
                <a:solidFill>
                  <a:srgbClr val="0070C0"/>
                </a:solidFill>
                <a:latin typeface="Calibri" panose="020F0502020204030204" pitchFamily="34" charset="0"/>
              </a:rPr>
              <a:t>Use </a:t>
            </a:r>
            <a:r>
              <a:rPr lang="en-GB" sz="2400" b="1" dirty="0">
                <a:solidFill>
                  <a:srgbClr val="0070C0"/>
                </a:solidFill>
                <a:latin typeface="Calibri" panose="020F0502020204030204" pitchFamily="34" charset="0"/>
              </a:rPr>
              <a:t>materials, cubes, draw out problem, act </a:t>
            </a:r>
            <a:r>
              <a:rPr lang="en-GB" sz="2400" b="1" dirty="0" smtClean="0">
                <a:solidFill>
                  <a:srgbClr val="0070C0"/>
                </a:solidFill>
                <a:latin typeface="Calibri" panose="020F0502020204030204" pitchFamily="34" charset="0"/>
              </a:rPr>
              <a:t>out</a:t>
            </a:r>
            <a:endParaRPr lang="en-GB" sz="2400" b="1" dirty="0">
              <a:solidFill>
                <a:srgbClr val="0070C0"/>
              </a:solidFill>
              <a:latin typeface="Calibri" panose="020F0502020204030204" pitchFamily="34" charset="0"/>
            </a:endParaRPr>
          </a:p>
          <a:p>
            <a:pPr marL="0" indent="0">
              <a:buNone/>
            </a:pPr>
            <a:endParaRPr lang="en-GB" sz="1800" dirty="0">
              <a:solidFill>
                <a:srgbClr val="0070C0"/>
              </a:solidFill>
              <a:latin typeface="Calibri" panose="020F0502020204030204" pitchFamily="34" charset="0"/>
            </a:endParaRPr>
          </a:p>
          <a:p>
            <a:pPr marL="0" indent="0">
              <a:buNone/>
            </a:pPr>
            <a:r>
              <a:rPr lang="en-GB" sz="1800" dirty="0" smtClean="0">
                <a:solidFill>
                  <a:srgbClr val="0070C0"/>
                </a:solidFill>
                <a:latin typeface="Calibri" panose="020F0502020204030204" pitchFamily="34" charset="0"/>
              </a:rPr>
              <a:t>Calum and Lisa have 4 cupcakes to share between them. How many cup</a:t>
            </a:r>
          </a:p>
          <a:p>
            <a:pPr marL="0" indent="0">
              <a:buNone/>
            </a:pPr>
            <a:r>
              <a:rPr lang="en-GB" sz="1800" dirty="0" smtClean="0">
                <a:solidFill>
                  <a:srgbClr val="0070C0"/>
                </a:solidFill>
                <a:latin typeface="Calibri" panose="020F0502020204030204" pitchFamily="34" charset="0"/>
              </a:rPr>
              <a:t>cakes do they get each?</a:t>
            </a:r>
          </a:p>
          <a:p>
            <a:pPr marL="0" indent="0">
              <a:buNone/>
            </a:pPr>
            <a:endParaRPr lang="en-GB" sz="1800" dirty="0" smtClean="0">
              <a:solidFill>
                <a:srgbClr val="0070C0"/>
              </a:solidFill>
              <a:latin typeface="Calibri" panose="020F0502020204030204" pitchFamily="34" charset="0"/>
            </a:endParaRPr>
          </a:p>
          <a:p>
            <a:pPr marL="0" indent="0">
              <a:buNone/>
            </a:pPr>
            <a:r>
              <a:rPr lang="en-GB" sz="1800" dirty="0" smtClean="0">
                <a:solidFill>
                  <a:srgbClr val="0070C0"/>
                </a:solidFill>
                <a:latin typeface="Calibri" panose="020F0502020204030204" pitchFamily="34" charset="0"/>
              </a:rPr>
              <a:t>Sarah </a:t>
            </a:r>
            <a:r>
              <a:rPr lang="en-GB" sz="1800" dirty="0">
                <a:solidFill>
                  <a:srgbClr val="0070C0"/>
                </a:solidFill>
                <a:latin typeface="Calibri" panose="020F0502020204030204" pitchFamily="34" charset="0"/>
              </a:rPr>
              <a:t>has 8 dolls. She has 2 doll houses, how many dolls go in each house?</a:t>
            </a:r>
          </a:p>
          <a:p>
            <a:pPr marL="0" indent="0">
              <a:buNone/>
            </a:pPr>
            <a:endParaRPr lang="en-GB" sz="1800" dirty="0">
              <a:solidFill>
                <a:srgbClr val="0070C0"/>
              </a:solidFill>
              <a:latin typeface="Calibri" panose="020F0502020204030204" pitchFamily="34" charset="0"/>
            </a:endParaRPr>
          </a:p>
          <a:p>
            <a:pPr marL="0" indent="0">
              <a:buNone/>
            </a:pPr>
            <a:r>
              <a:rPr lang="en-GB" sz="1800" dirty="0">
                <a:solidFill>
                  <a:srgbClr val="0070C0"/>
                </a:solidFill>
                <a:latin typeface="Calibri" panose="020F0502020204030204" pitchFamily="34" charset="0"/>
              </a:rPr>
              <a:t>David has 9 sweets. He wants to share these with his 3 friends. How many sweets does each friend get</a:t>
            </a:r>
            <a:r>
              <a:rPr lang="en-GB" sz="1800" dirty="0" smtClean="0">
                <a:solidFill>
                  <a:srgbClr val="0070C0"/>
                </a:solidFill>
                <a:latin typeface="Calibri" panose="020F0502020204030204" pitchFamily="34" charset="0"/>
              </a:rPr>
              <a:t>?</a:t>
            </a:r>
          </a:p>
          <a:p>
            <a:pPr marL="0" indent="0">
              <a:buNone/>
            </a:pPr>
            <a:endParaRPr lang="en-GB" sz="1800" dirty="0">
              <a:solidFill>
                <a:srgbClr val="0070C0"/>
              </a:solidFill>
              <a:latin typeface="Calibri" panose="020F0502020204030204" pitchFamily="34" charset="0"/>
            </a:endParaRPr>
          </a:p>
          <a:p>
            <a:pPr marL="0" indent="0">
              <a:buNone/>
            </a:pPr>
            <a:r>
              <a:rPr lang="en-GB" sz="1800" dirty="0" smtClean="0">
                <a:solidFill>
                  <a:srgbClr val="0070C0"/>
                </a:solidFill>
                <a:latin typeface="Calibri" panose="020F0502020204030204" pitchFamily="34" charset="0"/>
              </a:rPr>
              <a:t>Megan has 15 cookies. She puts 3 cookies in each bag. How many bags can she fill?</a:t>
            </a:r>
          </a:p>
          <a:p>
            <a:pPr marL="0" indent="0">
              <a:buNone/>
            </a:pPr>
            <a:endParaRPr lang="en-GB" sz="1800" dirty="0">
              <a:solidFill>
                <a:srgbClr val="0070C0"/>
              </a:solidFill>
              <a:latin typeface="Calibri" panose="020F0502020204030204" pitchFamily="34" charset="0"/>
            </a:endParaRPr>
          </a:p>
          <a:p>
            <a:pPr marL="0" indent="0">
              <a:buNone/>
            </a:pPr>
            <a:r>
              <a:rPr lang="en-GB" sz="1800" dirty="0" smtClean="0">
                <a:solidFill>
                  <a:srgbClr val="0070C0"/>
                </a:solidFill>
                <a:latin typeface="Calibri" panose="020F0502020204030204" pitchFamily="34" charset="0"/>
              </a:rPr>
              <a:t>Mrs Stewart has 20 pencils. She wants to put hem into 4 boxes so that each box has the same amount. How many pencils in each box?</a:t>
            </a:r>
            <a:endParaRPr lang="en-GB" sz="1800" dirty="0">
              <a:solidFill>
                <a:srgbClr val="0070C0"/>
              </a:solidFill>
              <a:latin typeface="Calibri" panose="020F0502020204030204" pitchFamily="34" charset="0"/>
            </a:endParaRPr>
          </a:p>
          <a:p>
            <a:pPr marL="0" indent="0">
              <a:buNone/>
            </a:pPr>
            <a:endParaRPr lang="en-GB" sz="1800" dirty="0">
              <a:solidFill>
                <a:srgbClr val="0070C0"/>
              </a:solidFill>
              <a:latin typeface="Comic Sans MS" panose="030F0702030302020204" pitchFamily="66" charset="0"/>
            </a:endParaRPr>
          </a:p>
        </p:txBody>
      </p:sp>
      <p:sp>
        <p:nvSpPr>
          <p:cNvPr id="2" name="Rectangle 1"/>
          <p:cNvSpPr/>
          <p:nvPr/>
        </p:nvSpPr>
        <p:spPr>
          <a:xfrm>
            <a:off x="7734300" y="89972"/>
            <a:ext cx="1326004" cy="369332"/>
          </a:xfrm>
          <a:prstGeom prst="rect">
            <a:avLst/>
          </a:prstGeom>
        </p:spPr>
        <p:txBody>
          <a:bodyPr wrap="none">
            <a:spAutoFit/>
          </a:bodyPr>
          <a:lstStyle/>
          <a:p>
            <a:r>
              <a:rPr lang="en-GB" dirty="0">
                <a:solidFill>
                  <a:srgbClr val="0070C0"/>
                </a:solidFill>
              </a:rPr>
              <a:t>Early Level</a:t>
            </a:r>
          </a:p>
        </p:txBody>
      </p:sp>
    </p:spTree>
    <p:extLst>
      <p:ext uri="{BB962C8B-B14F-4D97-AF65-F5344CB8AC3E}">
        <p14:creationId xmlns:p14="http://schemas.microsoft.com/office/powerpoint/2010/main" val="3804348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dirty="0" smtClean="0">
                <a:solidFill>
                  <a:srgbClr val="0070C0"/>
                </a:solidFill>
              </a:rPr>
              <a:t>Third Level</a:t>
            </a:r>
            <a:endParaRPr lang="en-GB" dirty="0">
              <a:solidFill>
                <a:srgbClr val="0070C0"/>
              </a:solidFill>
            </a:endParaRPr>
          </a:p>
        </p:txBody>
      </p:sp>
      <p:sp>
        <p:nvSpPr>
          <p:cNvPr id="9" name="Rectangle 8"/>
          <p:cNvSpPr/>
          <p:nvPr/>
        </p:nvSpPr>
        <p:spPr>
          <a:xfrm>
            <a:off x="1169731" y="1196752"/>
            <a:ext cx="7499176" cy="5016758"/>
          </a:xfrm>
          <a:prstGeom prst="rect">
            <a:avLst/>
          </a:prstGeom>
        </p:spPr>
        <p:txBody>
          <a:bodyPr wrap="square">
            <a:spAutoFit/>
          </a:bodyPr>
          <a:lstStyle/>
          <a:p>
            <a:r>
              <a:rPr lang="en-GB" sz="2000" dirty="0" smtClean="0">
                <a:solidFill>
                  <a:srgbClr val="0070C0"/>
                </a:solidFill>
                <a:latin typeface="+mn-lt"/>
              </a:rPr>
              <a:t>Your child will be able to solve </a:t>
            </a:r>
            <a:r>
              <a:rPr lang="en-GB" sz="2000" dirty="0">
                <a:solidFill>
                  <a:srgbClr val="0070C0"/>
                </a:solidFill>
                <a:latin typeface="+mn-lt"/>
              </a:rPr>
              <a:t>problems by carrying out calculations with a wide range of fractions, decimal fractions and percentages, using </a:t>
            </a:r>
            <a:r>
              <a:rPr lang="en-GB" sz="2000" dirty="0" smtClean="0">
                <a:solidFill>
                  <a:srgbClr val="0070C0"/>
                </a:solidFill>
                <a:latin typeface="+mn-lt"/>
              </a:rPr>
              <a:t>their answers </a:t>
            </a:r>
            <a:r>
              <a:rPr lang="en-GB" sz="2000" dirty="0">
                <a:solidFill>
                  <a:srgbClr val="0070C0"/>
                </a:solidFill>
                <a:latin typeface="+mn-lt"/>
              </a:rPr>
              <a:t>to make comparisons and informed choices for real-life situations.</a:t>
            </a:r>
          </a:p>
          <a:p>
            <a:r>
              <a:rPr lang="en-GB" sz="2000" i="1" dirty="0">
                <a:solidFill>
                  <a:srgbClr val="0070C0"/>
                </a:solidFill>
                <a:latin typeface="+mn-lt"/>
              </a:rPr>
              <a:t> </a:t>
            </a:r>
            <a:endParaRPr lang="en-GB" sz="2000" dirty="0">
              <a:solidFill>
                <a:srgbClr val="0070C0"/>
              </a:solidFill>
              <a:latin typeface="+mn-lt"/>
            </a:endParaRPr>
          </a:p>
          <a:p>
            <a:r>
              <a:rPr lang="en-GB" sz="2000" dirty="0">
                <a:solidFill>
                  <a:srgbClr val="0070C0"/>
                </a:solidFill>
                <a:latin typeface="+mn-lt"/>
              </a:rPr>
              <a:t>By applying my knowledge of equivalent fractions and common multiples</a:t>
            </a:r>
            <a:r>
              <a:rPr lang="en-GB" sz="2000" dirty="0" smtClean="0">
                <a:solidFill>
                  <a:srgbClr val="0070C0"/>
                </a:solidFill>
                <a:latin typeface="+mn-lt"/>
              </a:rPr>
              <a:t>, your child were be able to add </a:t>
            </a:r>
            <a:r>
              <a:rPr lang="en-GB" sz="2000" dirty="0">
                <a:solidFill>
                  <a:srgbClr val="0070C0"/>
                </a:solidFill>
                <a:latin typeface="+mn-lt"/>
              </a:rPr>
              <a:t>and subtract commonly used fractions.</a:t>
            </a:r>
          </a:p>
          <a:p>
            <a:r>
              <a:rPr lang="en-GB" sz="2000" b="1" dirty="0">
                <a:solidFill>
                  <a:srgbClr val="0070C0"/>
                </a:solidFill>
                <a:latin typeface="+mn-lt"/>
              </a:rPr>
              <a:t> </a:t>
            </a:r>
            <a:endParaRPr lang="en-GB" sz="2000" dirty="0">
              <a:solidFill>
                <a:srgbClr val="0070C0"/>
              </a:solidFill>
              <a:latin typeface="+mn-lt"/>
            </a:endParaRPr>
          </a:p>
          <a:p>
            <a:r>
              <a:rPr lang="en-GB" sz="2000" dirty="0">
                <a:solidFill>
                  <a:srgbClr val="0070C0"/>
                </a:solidFill>
                <a:latin typeface="+mn-lt"/>
              </a:rPr>
              <a:t>Having used practical, pictorial and written methods to develop my understanding, </a:t>
            </a:r>
            <a:r>
              <a:rPr lang="en-GB" sz="2000" dirty="0" smtClean="0">
                <a:solidFill>
                  <a:srgbClr val="0070C0"/>
                </a:solidFill>
                <a:latin typeface="+mn-lt"/>
              </a:rPr>
              <a:t>your child will be able to convert </a:t>
            </a:r>
            <a:r>
              <a:rPr lang="en-GB" sz="2000" dirty="0">
                <a:solidFill>
                  <a:srgbClr val="0070C0"/>
                </a:solidFill>
                <a:latin typeface="+mn-lt"/>
              </a:rPr>
              <a:t>between whole or mixed numbers and fractions</a:t>
            </a:r>
            <a:r>
              <a:rPr lang="en-GB" sz="2000" dirty="0" smtClean="0">
                <a:solidFill>
                  <a:srgbClr val="0070C0"/>
                </a:solidFill>
                <a:latin typeface="+mn-lt"/>
              </a:rPr>
              <a:t>.</a:t>
            </a:r>
          </a:p>
          <a:p>
            <a:endParaRPr lang="en-GB" sz="2000" dirty="0">
              <a:solidFill>
                <a:srgbClr val="0070C0"/>
              </a:solidFill>
              <a:latin typeface="+mn-lt"/>
            </a:endParaRPr>
          </a:p>
          <a:p>
            <a:r>
              <a:rPr lang="en-GB" sz="2000" dirty="0">
                <a:solidFill>
                  <a:srgbClr val="0070C0"/>
                </a:solidFill>
                <a:latin typeface="+mn-lt"/>
              </a:rPr>
              <a:t>Your child will be able to show how quantities that are related can be increased or decreased proportionally and apply this to solve problems in everyday contexts. </a:t>
            </a: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Tree>
    <p:extLst>
      <p:ext uri="{BB962C8B-B14F-4D97-AF65-F5344CB8AC3E}">
        <p14:creationId xmlns:p14="http://schemas.microsoft.com/office/powerpoint/2010/main" val="1510825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Finding a percentage without a calculator</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883" y="1695450"/>
            <a:ext cx="53143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883" y="3471694"/>
            <a:ext cx="7173461" cy="246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696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Finding a percentage without a calculator</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243138"/>
            <a:ext cx="20859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47664" y="1638783"/>
            <a:ext cx="2448272" cy="646331"/>
          </a:xfrm>
          <a:prstGeom prst="rect">
            <a:avLst/>
          </a:prstGeom>
          <a:noFill/>
        </p:spPr>
        <p:txBody>
          <a:bodyPr wrap="square" rtlCol="0">
            <a:spAutoFit/>
          </a:bodyPr>
          <a:lstStyle/>
          <a:p>
            <a:r>
              <a:rPr lang="en-GB" u="sng" dirty="0">
                <a:solidFill>
                  <a:srgbClr val="0070C0"/>
                </a:solidFill>
              </a:rPr>
              <a:t>Challenge Level - 1</a:t>
            </a:r>
          </a:p>
          <a:p>
            <a:endParaRPr lang="en-GB" dirty="0"/>
          </a:p>
        </p:txBody>
      </p:sp>
      <p:sp>
        <p:nvSpPr>
          <p:cNvPr id="13" name="TextBox 12"/>
          <p:cNvSpPr txBox="1"/>
          <p:nvPr/>
        </p:nvSpPr>
        <p:spPr>
          <a:xfrm>
            <a:off x="5220072" y="1638782"/>
            <a:ext cx="2448272" cy="646331"/>
          </a:xfrm>
          <a:prstGeom prst="rect">
            <a:avLst/>
          </a:prstGeom>
          <a:noFill/>
        </p:spPr>
        <p:txBody>
          <a:bodyPr wrap="square" rtlCol="0">
            <a:spAutoFit/>
          </a:bodyPr>
          <a:lstStyle/>
          <a:p>
            <a:r>
              <a:rPr lang="en-GB" u="sng" dirty="0">
                <a:solidFill>
                  <a:srgbClr val="0070C0"/>
                </a:solidFill>
              </a:rPr>
              <a:t>Challenge Level - </a:t>
            </a:r>
            <a:r>
              <a:rPr lang="en-GB" u="sng" dirty="0" smtClean="0">
                <a:solidFill>
                  <a:srgbClr val="0070C0"/>
                </a:solidFill>
              </a:rPr>
              <a:t>2</a:t>
            </a:r>
            <a:endParaRPr lang="en-GB" u="sng" dirty="0">
              <a:solidFill>
                <a:srgbClr val="0070C0"/>
              </a:solidFill>
            </a:endParaRPr>
          </a:p>
          <a:p>
            <a:endParaRPr lang="en-GB" dirty="0"/>
          </a:p>
        </p:txBody>
      </p:sp>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708" y="2243138"/>
            <a:ext cx="19050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995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Finding a percentage without a calculator</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547664" y="1638783"/>
            <a:ext cx="2448272" cy="646331"/>
          </a:xfrm>
          <a:prstGeom prst="rect">
            <a:avLst/>
          </a:prstGeom>
          <a:noFill/>
        </p:spPr>
        <p:txBody>
          <a:bodyPr wrap="square" rtlCol="0">
            <a:spAutoFit/>
          </a:bodyPr>
          <a:lstStyle/>
          <a:p>
            <a:r>
              <a:rPr lang="en-GB" u="sng" dirty="0">
                <a:solidFill>
                  <a:srgbClr val="0070C0"/>
                </a:solidFill>
              </a:rPr>
              <a:t>Challenge Level - </a:t>
            </a:r>
            <a:r>
              <a:rPr lang="en-GB" u="sng" dirty="0" smtClean="0">
                <a:solidFill>
                  <a:srgbClr val="0070C0"/>
                </a:solidFill>
              </a:rPr>
              <a:t>3</a:t>
            </a:r>
            <a:endParaRPr lang="en-GB" u="sng" dirty="0">
              <a:solidFill>
                <a:srgbClr val="0070C0"/>
              </a:solidFill>
            </a:endParaRPr>
          </a:p>
          <a:p>
            <a:endParaRPr lang="en-GB"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22" y="2276475"/>
            <a:ext cx="8135455" cy="142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667" y="3735115"/>
            <a:ext cx="7152283" cy="145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870684" y="3814378"/>
            <a:ext cx="397242" cy="646331"/>
          </a:xfrm>
          <a:prstGeom prst="rect">
            <a:avLst/>
          </a:prstGeom>
          <a:noFill/>
        </p:spPr>
        <p:txBody>
          <a:bodyPr wrap="square" rtlCol="0">
            <a:spAutoFit/>
          </a:bodyPr>
          <a:lstStyle/>
          <a:p>
            <a:r>
              <a:rPr lang="en-GB" dirty="0" smtClean="0">
                <a:solidFill>
                  <a:srgbClr val="0070C0"/>
                </a:solidFill>
              </a:rPr>
              <a:t>2.</a:t>
            </a:r>
            <a:endParaRPr lang="en-GB" dirty="0">
              <a:solidFill>
                <a:srgbClr val="0070C0"/>
              </a:solidFill>
            </a:endParaRPr>
          </a:p>
          <a:p>
            <a:endParaRPr lang="en-GB" dirty="0"/>
          </a:p>
        </p:txBody>
      </p:sp>
      <p:sp>
        <p:nvSpPr>
          <p:cNvPr id="20" name="TextBox 19"/>
          <p:cNvSpPr txBox="1"/>
          <p:nvPr/>
        </p:nvSpPr>
        <p:spPr>
          <a:xfrm>
            <a:off x="794529" y="2350621"/>
            <a:ext cx="397242" cy="646331"/>
          </a:xfrm>
          <a:prstGeom prst="rect">
            <a:avLst/>
          </a:prstGeom>
          <a:noFill/>
        </p:spPr>
        <p:txBody>
          <a:bodyPr wrap="square" rtlCol="0">
            <a:spAutoFit/>
          </a:bodyPr>
          <a:lstStyle/>
          <a:p>
            <a:r>
              <a:rPr lang="en-GB" dirty="0" smtClean="0">
                <a:solidFill>
                  <a:srgbClr val="0070C0"/>
                </a:solidFill>
              </a:rPr>
              <a:t>1.</a:t>
            </a:r>
            <a:endParaRPr lang="en-GB" dirty="0">
              <a:solidFill>
                <a:srgbClr val="0070C0"/>
              </a:solidFill>
            </a:endParaRPr>
          </a:p>
          <a:p>
            <a:endParaRPr lang="en-GB" dirty="0"/>
          </a:p>
        </p:txBody>
      </p:sp>
    </p:spTree>
    <p:extLst>
      <p:ext uri="{BB962C8B-B14F-4D97-AF65-F5344CB8AC3E}">
        <p14:creationId xmlns:p14="http://schemas.microsoft.com/office/powerpoint/2010/main" val="2884296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Finding a percentage with a calculator</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2276475"/>
            <a:ext cx="61055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2996952"/>
            <a:ext cx="4784378" cy="191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634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Finding a percentage with a calculator</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95525"/>
            <a:ext cx="22193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2266950"/>
            <a:ext cx="53530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211960" y="1649194"/>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sp>
        <p:nvSpPr>
          <p:cNvPr id="17" name="TextBox 16"/>
          <p:cNvSpPr txBox="1"/>
          <p:nvPr/>
        </p:nvSpPr>
        <p:spPr>
          <a:xfrm>
            <a:off x="3365267" y="2295525"/>
            <a:ext cx="397242" cy="646331"/>
          </a:xfrm>
          <a:prstGeom prst="rect">
            <a:avLst/>
          </a:prstGeom>
          <a:noFill/>
        </p:spPr>
        <p:txBody>
          <a:bodyPr wrap="square" rtlCol="0">
            <a:spAutoFit/>
          </a:bodyPr>
          <a:lstStyle/>
          <a:p>
            <a:r>
              <a:rPr lang="en-GB" dirty="0" smtClean="0">
                <a:solidFill>
                  <a:srgbClr val="0070C0"/>
                </a:solidFill>
              </a:rPr>
              <a:t>1.</a:t>
            </a:r>
            <a:endParaRPr lang="en-GB" dirty="0">
              <a:solidFill>
                <a:srgbClr val="0070C0"/>
              </a:solidFill>
            </a:endParaRPr>
          </a:p>
          <a:p>
            <a:endParaRPr lang="en-GB" dirty="0"/>
          </a:p>
        </p:txBody>
      </p:sp>
      <p:sp>
        <p:nvSpPr>
          <p:cNvPr id="21" name="TextBox 20"/>
          <p:cNvSpPr txBox="1"/>
          <p:nvPr/>
        </p:nvSpPr>
        <p:spPr>
          <a:xfrm>
            <a:off x="3471537" y="3429000"/>
            <a:ext cx="397242" cy="646331"/>
          </a:xfrm>
          <a:prstGeom prst="rect">
            <a:avLst/>
          </a:prstGeom>
          <a:noFill/>
        </p:spPr>
        <p:txBody>
          <a:bodyPr wrap="square" rtlCol="0">
            <a:spAutoFit/>
          </a:bodyPr>
          <a:lstStyle/>
          <a:p>
            <a:r>
              <a:rPr lang="en-GB" dirty="0">
                <a:solidFill>
                  <a:srgbClr val="0070C0"/>
                </a:solidFill>
              </a:rPr>
              <a:t>2</a:t>
            </a:r>
            <a:r>
              <a:rPr lang="en-GB" dirty="0" smtClean="0">
                <a:solidFill>
                  <a:srgbClr val="0070C0"/>
                </a:solidFill>
              </a:rPr>
              <a:t>.</a:t>
            </a:r>
            <a:endParaRPr lang="en-GB" dirty="0">
              <a:solidFill>
                <a:srgbClr val="0070C0"/>
              </a:solidFill>
            </a:endParaRPr>
          </a:p>
          <a:p>
            <a:endParaRPr lang="en-GB" dirty="0"/>
          </a:p>
        </p:txBody>
      </p:sp>
    </p:spTree>
    <p:extLst>
      <p:ext uri="{BB962C8B-B14F-4D97-AF65-F5344CB8AC3E}">
        <p14:creationId xmlns:p14="http://schemas.microsoft.com/office/powerpoint/2010/main" val="2483900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Finding a percentage without a calculator</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547664" y="1638783"/>
            <a:ext cx="2448272" cy="646331"/>
          </a:xfrm>
          <a:prstGeom prst="rect">
            <a:avLst/>
          </a:prstGeom>
          <a:noFill/>
        </p:spPr>
        <p:txBody>
          <a:bodyPr wrap="square" rtlCol="0">
            <a:spAutoFit/>
          </a:bodyPr>
          <a:lstStyle/>
          <a:p>
            <a:r>
              <a:rPr lang="en-GB" u="sng" dirty="0">
                <a:solidFill>
                  <a:srgbClr val="0070C0"/>
                </a:solidFill>
              </a:rPr>
              <a:t>Challenge Level - </a:t>
            </a:r>
            <a:r>
              <a:rPr lang="en-GB" u="sng" dirty="0" smtClean="0">
                <a:solidFill>
                  <a:srgbClr val="0070C0"/>
                </a:solidFill>
              </a:rPr>
              <a:t>3</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831268" y="3376276"/>
            <a:ext cx="397242" cy="646331"/>
          </a:xfrm>
          <a:prstGeom prst="rect">
            <a:avLst/>
          </a:prstGeom>
          <a:noFill/>
        </p:spPr>
        <p:txBody>
          <a:bodyPr wrap="square" rtlCol="0">
            <a:spAutoFit/>
          </a:bodyPr>
          <a:lstStyle/>
          <a:p>
            <a:r>
              <a:rPr lang="en-GB" dirty="0" smtClean="0">
                <a:solidFill>
                  <a:srgbClr val="0070C0"/>
                </a:solidFill>
              </a:rPr>
              <a:t>2.</a:t>
            </a:r>
            <a:endParaRPr lang="en-GB" dirty="0">
              <a:solidFill>
                <a:srgbClr val="0070C0"/>
              </a:solidFill>
            </a:endParaRPr>
          </a:p>
          <a:p>
            <a:endParaRPr lang="en-GB" dirty="0"/>
          </a:p>
        </p:txBody>
      </p:sp>
      <p:sp>
        <p:nvSpPr>
          <p:cNvPr id="20" name="TextBox 19"/>
          <p:cNvSpPr txBox="1"/>
          <p:nvPr/>
        </p:nvSpPr>
        <p:spPr>
          <a:xfrm>
            <a:off x="794529" y="2276475"/>
            <a:ext cx="397242" cy="646331"/>
          </a:xfrm>
          <a:prstGeom prst="rect">
            <a:avLst/>
          </a:prstGeom>
          <a:noFill/>
        </p:spPr>
        <p:txBody>
          <a:bodyPr wrap="square" rtlCol="0">
            <a:spAutoFit/>
          </a:bodyPr>
          <a:lstStyle/>
          <a:p>
            <a:r>
              <a:rPr lang="en-GB" dirty="0" smtClean="0">
                <a:solidFill>
                  <a:srgbClr val="0070C0"/>
                </a:solidFill>
              </a:rPr>
              <a:t>1.</a:t>
            </a:r>
            <a:endParaRPr lang="en-GB" dirty="0">
              <a:solidFill>
                <a:srgbClr val="0070C0"/>
              </a:solidFill>
            </a:endParaRPr>
          </a:p>
          <a:p>
            <a:endParaRPr lang="en-GB" dirty="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573" y="2285114"/>
            <a:ext cx="50387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133" y="3376276"/>
            <a:ext cx="7429404" cy="146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642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Linking fractions, decimals &amp; percentages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18654"/>
            <a:ext cx="61245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258814"/>
            <a:ext cx="65532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4522720"/>
            <a:ext cx="7238751" cy="92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331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150422" y="3717032"/>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sp>
        <p:nvSpPr>
          <p:cNvPr id="17" name="TextBox 16"/>
          <p:cNvSpPr txBox="1"/>
          <p:nvPr/>
        </p:nvSpPr>
        <p:spPr>
          <a:xfrm>
            <a:off x="1115616" y="2284228"/>
            <a:ext cx="397242" cy="646331"/>
          </a:xfrm>
          <a:prstGeom prst="rect">
            <a:avLst/>
          </a:prstGeom>
          <a:noFill/>
        </p:spPr>
        <p:txBody>
          <a:bodyPr wrap="square" rtlCol="0">
            <a:spAutoFit/>
          </a:bodyPr>
          <a:lstStyle/>
          <a:p>
            <a:r>
              <a:rPr lang="en-GB" dirty="0" smtClean="0">
                <a:solidFill>
                  <a:srgbClr val="0070C0"/>
                </a:solidFill>
              </a:rPr>
              <a:t>1.</a:t>
            </a:r>
            <a:endParaRPr lang="en-GB" dirty="0">
              <a:solidFill>
                <a:srgbClr val="0070C0"/>
              </a:solidFill>
            </a:endParaRPr>
          </a:p>
          <a:p>
            <a:endParaRPr lang="en-GB" dirty="0"/>
          </a:p>
        </p:txBody>
      </p:sp>
      <p:sp>
        <p:nvSpPr>
          <p:cNvPr id="21" name="TextBox 20"/>
          <p:cNvSpPr txBox="1"/>
          <p:nvPr/>
        </p:nvSpPr>
        <p:spPr>
          <a:xfrm>
            <a:off x="1150422" y="2939216"/>
            <a:ext cx="397242" cy="646331"/>
          </a:xfrm>
          <a:prstGeom prst="rect">
            <a:avLst/>
          </a:prstGeom>
          <a:noFill/>
        </p:spPr>
        <p:txBody>
          <a:bodyPr wrap="square" rtlCol="0">
            <a:spAutoFit/>
          </a:bodyPr>
          <a:lstStyle/>
          <a:p>
            <a:r>
              <a:rPr lang="en-GB" dirty="0">
                <a:solidFill>
                  <a:srgbClr val="0070C0"/>
                </a:solidFill>
              </a:rPr>
              <a:t>2</a:t>
            </a:r>
            <a:r>
              <a:rPr lang="en-GB" dirty="0" smtClean="0">
                <a:solidFill>
                  <a:srgbClr val="0070C0"/>
                </a:solidFill>
              </a:rPr>
              <a:t>.</a:t>
            </a:r>
            <a:endParaRPr lang="en-GB" dirty="0">
              <a:solidFill>
                <a:srgbClr val="0070C0"/>
              </a:solidFill>
            </a:endParaRPr>
          </a:p>
          <a:p>
            <a:endParaRPr lang="en-GB" dirty="0"/>
          </a:p>
        </p:txBody>
      </p:sp>
      <p:sp>
        <p:nvSpPr>
          <p:cNvPr id="20" name="Title 7"/>
          <p:cNvSpPr>
            <a:spLocks noGrp="1"/>
          </p:cNvSpPr>
          <p:nvPr>
            <p:ph type="title"/>
          </p:nvPr>
        </p:nvSpPr>
        <p:spPr>
          <a:xfrm>
            <a:off x="457200" y="274638"/>
            <a:ext cx="8229600" cy="1143000"/>
          </a:xfrm>
        </p:spPr>
        <p:txBody>
          <a:bodyPr/>
          <a:lstStyle/>
          <a:p>
            <a:r>
              <a:rPr lang="en-GB" sz="3200" dirty="0" smtClean="0">
                <a:solidFill>
                  <a:srgbClr val="0070C0"/>
                </a:solidFill>
              </a:rPr>
              <a:t>Linking fractions, decimals &amp; percentages</a:t>
            </a:r>
            <a:endParaRPr lang="en-GB" sz="3200" dirty="0">
              <a:solidFill>
                <a:srgbClr val="0070C0"/>
              </a:solidFill>
            </a:endParaRP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285114"/>
            <a:ext cx="3520369" cy="123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237" y="4221088"/>
            <a:ext cx="7915763" cy="10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870774" y="4725144"/>
            <a:ext cx="397242" cy="646331"/>
          </a:xfrm>
          <a:prstGeom prst="rect">
            <a:avLst/>
          </a:prstGeom>
          <a:noFill/>
        </p:spPr>
        <p:txBody>
          <a:bodyPr wrap="square" rtlCol="0">
            <a:spAutoFit/>
          </a:bodyPr>
          <a:lstStyle/>
          <a:p>
            <a:r>
              <a:rPr lang="en-GB" dirty="0" smtClean="0">
                <a:solidFill>
                  <a:srgbClr val="0070C0"/>
                </a:solidFill>
              </a:rPr>
              <a:t>1.</a:t>
            </a:r>
            <a:endParaRPr lang="en-GB" dirty="0">
              <a:solidFill>
                <a:srgbClr val="0070C0"/>
              </a:solidFill>
            </a:endParaRPr>
          </a:p>
          <a:p>
            <a:endParaRPr lang="en-GB" dirty="0"/>
          </a:p>
        </p:txBody>
      </p:sp>
    </p:spTree>
    <p:extLst>
      <p:ext uri="{BB962C8B-B14F-4D97-AF65-F5344CB8AC3E}">
        <p14:creationId xmlns:p14="http://schemas.microsoft.com/office/powerpoint/2010/main" val="3128452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Finding a percentage without a calculator</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547664" y="1638783"/>
            <a:ext cx="2448272" cy="646331"/>
          </a:xfrm>
          <a:prstGeom prst="rect">
            <a:avLst/>
          </a:prstGeom>
          <a:noFill/>
        </p:spPr>
        <p:txBody>
          <a:bodyPr wrap="square" rtlCol="0">
            <a:spAutoFit/>
          </a:bodyPr>
          <a:lstStyle/>
          <a:p>
            <a:r>
              <a:rPr lang="en-GB" u="sng" dirty="0">
                <a:solidFill>
                  <a:srgbClr val="0070C0"/>
                </a:solidFill>
              </a:rPr>
              <a:t>Challenge Level - </a:t>
            </a:r>
            <a:r>
              <a:rPr lang="en-GB" u="sng" dirty="0" smtClean="0">
                <a:solidFill>
                  <a:srgbClr val="0070C0"/>
                </a:solidFill>
              </a:rPr>
              <a:t>3</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908" y="2276475"/>
            <a:ext cx="8134207" cy="212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24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129" y="500236"/>
            <a:ext cx="4132819" cy="614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04876" y="0"/>
            <a:ext cx="1326004" cy="369332"/>
          </a:xfrm>
          <a:prstGeom prst="rect">
            <a:avLst/>
          </a:prstGeom>
        </p:spPr>
        <p:txBody>
          <a:bodyPr wrap="none">
            <a:spAutoFit/>
          </a:bodyPr>
          <a:lstStyle/>
          <a:p>
            <a:r>
              <a:rPr lang="en-GB" dirty="0">
                <a:solidFill>
                  <a:srgbClr val="0070C0"/>
                </a:solidFill>
              </a:rPr>
              <a:t>Early Level</a:t>
            </a:r>
          </a:p>
        </p:txBody>
      </p:sp>
    </p:spTree>
    <p:extLst>
      <p:ext uri="{BB962C8B-B14F-4D97-AF65-F5344CB8AC3E}">
        <p14:creationId xmlns:p14="http://schemas.microsoft.com/office/powerpoint/2010/main" val="1297604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273" y="1417638"/>
            <a:ext cx="77343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628407"/>
            <a:ext cx="5027265" cy="38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2125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173" y="1999798"/>
            <a:ext cx="77247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267926" y="3711908"/>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pic>
        <p:nvPicPr>
          <p:cNvPr id="430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173" y="4196658"/>
            <a:ext cx="7562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628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- 3</a:t>
            </a:r>
            <a:endParaRPr lang="en-GB" u="sng" dirty="0">
              <a:solidFill>
                <a:srgbClr val="0070C0"/>
              </a:solidFill>
            </a:endParaRPr>
          </a:p>
          <a:p>
            <a:endParaRPr lang="en-GB" dirty="0"/>
          </a:p>
        </p:txBody>
      </p:sp>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967317"/>
            <a:ext cx="7899866" cy="195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586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926" y="2791508"/>
            <a:ext cx="60960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811" y="1138237"/>
            <a:ext cx="5193405" cy="73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811" y="1953617"/>
            <a:ext cx="50958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968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sp>
        <p:nvSpPr>
          <p:cNvPr id="19" name="TextBox 18"/>
          <p:cNvSpPr txBox="1"/>
          <p:nvPr/>
        </p:nvSpPr>
        <p:spPr>
          <a:xfrm>
            <a:off x="1267926" y="3382892"/>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283" y="2113902"/>
            <a:ext cx="6859133" cy="131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283" y="4005254"/>
            <a:ext cx="6935983" cy="103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53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866847"/>
            <a:ext cx="6181832" cy="304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225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- 3</a:t>
            </a:r>
            <a:endParaRPr lang="en-GB" u="sng" dirty="0">
              <a:solidFill>
                <a:srgbClr val="0070C0"/>
              </a:solidFill>
            </a:endParaRPr>
          </a:p>
          <a:p>
            <a:endParaRPr lang="en-GB" dirty="0"/>
          </a:p>
        </p:txBody>
      </p:sp>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354" y="2060848"/>
            <a:ext cx="5934966" cy="283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8301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Adding &amp; Subtracting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- 4</a:t>
            </a:r>
            <a:endParaRPr lang="en-GB" u="sng" dirty="0">
              <a:solidFill>
                <a:srgbClr val="0070C0"/>
              </a:solidFill>
            </a:endParaRPr>
          </a:p>
          <a:p>
            <a:endParaRPr lang="en-GB" dirty="0"/>
          </a:p>
        </p:txBody>
      </p:sp>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472659"/>
            <a:ext cx="7466218" cy="122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869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Multiplying &amp; Dividing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7638"/>
            <a:ext cx="64293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708919"/>
            <a:ext cx="5256584" cy="222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5143" y="3573016"/>
            <a:ext cx="2138313" cy="105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4856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Multiplying &amp; Dividing Fractions</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204" y="1674515"/>
            <a:ext cx="73247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971600" y="1351349"/>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pic>
        <p:nvPicPr>
          <p:cNvPr id="512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203" y="4005064"/>
            <a:ext cx="7508459" cy="174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971600" y="3105834"/>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spTree>
    <p:extLst>
      <p:ext uri="{BB962C8B-B14F-4D97-AF65-F5344CB8AC3E}">
        <p14:creationId xmlns:p14="http://schemas.microsoft.com/office/powerpoint/2010/main" val="184826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6" name="Rectangle 5"/>
          <p:cNvSpPr/>
          <p:nvPr/>
        </p:nvSpPr>
        <p:spPr>
          <a:xfrm>
            <a:off x="899592" y="1430080"/>
            <a:ext cx="7992888" cy="4401205"/>
          </a:xfrm>
          <a:prstGeom prst="rect">
            <a:avLst/>
          </a:prstGeom>
        </p:spPr>
        <p:txBody>
          <a:bodyPr wrap="square">
            <a:spAutoFit/>
          </a:bodyPr>
          <a:lstStyle/>
          <a:p>
            <a:r>
              <a:rPr lang="en-GB" sz="2000" dirty="0" smtClean="0">
                <a:solidFill>
                  <a:srgbClr val="0070C0"/>
                </a:solidFill>
                <a:latin typeface="Calibri" panose="020F0502020204030204" pitchFamily="34" charset="0"/>
              </a:rPr>
              <a:t>Across First level your child will be exploring </a:t>
            </a:r>
            <a:r>
              <a:rPr lang="en-GB" sz="2000" dirty="0">
                <a:solidFill>
                  <a:srgbClr val="0070C0"/>
                </a:solidFill>
                <a:latin typeface="Calibri" panose="020F0502020204030204" pitchFamily="34" charset="0"/>
              </a:rPr>
              <a:t>fractions by taking part in practical </a:t>
            </a:r>
            <a:r>
              <a:rPr lang="en-GB" sz="2000" dirty="0" smtClean="0">
                <a:solidFill>
                  <a:srgbClr val="0070C0"/>
                </a:solidFill>
                <a:latin typeface="Calibri" panose="020F0502020204030204" pitchFamily="34" charset="0"/>
              </a:rPr>
              <a:t>activities.</a:t>
            </a:r>
          </a:p>
          <a:p>
            <a:endParaRPr lang="en-GB" sz="2000" dirty="0" smtClean="0">
              <a:solidFill>
                <a:srgbClr val="0070C0"/>
              </a:solidFill>
              <a:latin typeface="Calibri" panose="020F0502020204030204" pitchFamily="34" charset="0"/>
            </a:endParaRPr>
          </a:p>
          <a:p>
            <a:r>
              <a:rPr lang="en-GB" sz="2000" dirty="0" smtClean="0">
                <a:solidFill>
                  <a:srgbClr val="0070C0"/>
                </a:solidFill>
                <a:latin typeface="Calibri" panose="020F0502020204030204" pitchFamily="34" charset="0"/>
              </a:rPr>
              <a:t>Your child will be able to show understanding </a:t>
            </a:r>
            <a:r>
              <a:rPr lang="en-GB" sz="2000" dirty="0">
                <a:solidFill>
                  <a:srgbClr val="0070C0"/>
                </a:solidFill>
                <a:latin typeface="Calibri" panose="020F0502020204030204" pitchFamily="34" charset="0"/>
              </a:rPr>
              <a:t>of: </a:t>
            </a:r>
          </a:p>
          <a:p>
            <a:pPr marL="342900" indent="-342900">
              <a:buFont typeface="Arial" panose="020B0604020202020204" pitchFamily="34" charset="0"/>
              <a:buChar char="•"/>
            </a:pPr>
            <a:r>
              <a:rPr lang="en-GB" sz="2000" dirty="0" smtClean="0">
                <a:solidFill>
                  <a:srgbClr val="0070C0"/>
                </a:solidFill>
                <a:latin typeface="Calibri" panose="020F0502020204030204" pitchFamily="34" charset="0"/>
              </a:rPr>
              <a:t>how </a:t>
            </a:r>
            <a:r>
              <a:rPr lang="en-GB" sz="2000" dirty="0">
                <a:solidFill>
                  <a:srgbClr val="0070C0"/>
                </a:solidFill>
                <a:latin typeface="Calibri" panose="020F0502020204030204" pitchFamily="34" charset="0"/>
              </a:rPr>
              <a:t>a single item can be shared equally </a:t>
            </a:r>
          </a:p>
          <a:p>
            <a:pPr marL="342900" indent="-342900">
              <a:buFont typeface="Arial" panose="020B0604020202020204" pitchFamily="34" charset="0"/>
              <a:buChar char="•"/>
            </a:pPr>
            <a:r>
              <a:rPr lang="en-GB" sz="2000" dirty="0" smtClean="0">
                <a:solidFill>
                  <a:srgbClr val="0070C0"/>
                </a:solidFill>
                <a:latin typeface="Calibri" panose="020F0502020204030204" pitchFamily="34" charset="0"/>
              </a:rPr>
              <a:t>the </a:t>
            </a:r>
            <a:r>
              <a:rPr lang="en-GB" sz="2000" dirty="0">
                <a:solidFill>
                  <a:srgbClr val="0070C0"/>
                </a:solidFill>
                <a:latin typeface="Calibri" panose="020F0502020204030204" pitchFamily="34" charset="0"/>
              </a:rPr>
              <a:t>notation and vocabulary associated with fractions </a:t>
            </a:r>
          </a:p>
          <a:p>
            <a:pPr marL="342900" indent="-342900">
              <a:buFont typeface="Arial" panose="020B0604020202020204" pitchFamily="34" charset="0"/>
              <a:buChar char="•"/>
            </a:pPr>
            <a:r>
              <a:rPr lang="en-GB" sz="2000" dirty="0" smtClean="0">
                <a:solidFill>
                  <a:srgbClr val="0070C0"/>
                </a:solidFill>
                <a:latin typeface="Calibri" panose="020F0502020204030204" pitchFamily="34" charset="0"/>
              </a:rPr>
              <a:t>where </a:t>
            </a:r>
            <a:r>
              <a:rPr lang="en-GB" sz="2000" dirty="0">
                <a:solidFill>
                  <a:srgbClr val="0070C0"/>
                </a:solidFill>
                <a:latin typeface="Calibri" panose="020F0502020204030204" pitchFamily="34" charset="0"/>
              </a:rPr>
              <a:t>simple fractions lie on the number line. </a:t>
            </a:r>
          </a:p>
          <a:p>
            <a:endParaRPr lang="en-GB" sz="2000" dirty="0" smtClean="0">
              <a:solidFill>
                <a:srgbClr val="0070C0"/>
              </a:solidFill>
              <a:latin typeface="Calibri" panose="020F0502020204030204" pitchFamily="34" charset="0"/>
            </a:endParaRPr>
          </a:p>
          <a:p>
            <a:r>
              <a:rPr lang="en-GB" sz="2000" dirty="0" smtClean="0">
                <a:solidFill>
                  <a:srgbClr val="0070C0"/>
                </a:solidFill>
                <a:latin typeface="Calibri" panose="020F0502020204030204" pitchFamily="34" charset="0"/>
              </a:rPr>
              <a:t>They will then explore </a:t>
            </a:r>
            <a:r>
              <a:rPr lang="en-GB" sz="2000" dirty="0">
                <a:solidFill>
                  <a:srgbClr val="0070C0"/>
                </a:solidFill>
                <a:latin typeface="Calibri" panose="020F0502020204030204" pitchFamily="34" charset="0"/>
              </a:rPr>
              <a:t>how groups of items can be shared equally, </a:t>
            </a:r>
            <a:r>
              <a:rPr lang="en-GB" sz="2000" dirty="0" smtClean="0">
                <a:solidFill>
                  <a:srgbClr val="0070C0"/>
                </a:solidFill>
                <a:latin typeface="Calibri" panose="020F0502020204030204" pitchFamily="34" charset="0"/>
              </a:rPr>
              <a:t>and will be able to find </a:t>
            </a:r>
            <a:r>
              <a:rPr lang="en-GB" sz="2000" dirty="0">
                <a:solidFill>
                  <a:srgbClr val="0070C0"/>
                </a:solidFill>
                <a:latin typeface="Calibri" panose="020F0502020204030204" pitchFamily="34" charset="0"/>
              </a:rPr>
              <a:t>a fraction of an amount by </a:t>
            </a:r>
            <a:r>
              <a:rPr lang="en-GB" sz="2000" dirty="0" smtClean="0">
                <a:solidFill>
                  <a:srgbClr val="0070C0"/>
                </a:solidFill>
                <a:latin typeface="Calibri" panose="020F0502020204030204" pitchFamily="34" charset="0"/>
              </a:rPr>
              <a:t>applying knowledge </a:t>
            </a:r>
            <a:r>
              <a:rPr lang="en-GB" sz="2000" dirty="0">
                <a:solidFill>
                  <a:srgbClr val="0070C0"/>
                </a:solidFill>
                <a:latin typeface="Calibri" panose="020F0502020204030204" pitchFamily="34" charset="0"/>
              </a:rPr>
              <a:t>of division. </a:t>
            </a:r>
          </a:p>
          <a:p>
            <a:endParaRPr lang="en-GB" sz="2000" dirty="0" smtClean="0">
              <a:solidFill>
                <a:srgbClr val="0070C0"/>
              </a:solidFill>
              <a:latin typeface="Calibri" panose="020F0502020204030204" pitchFamily="34" charset="0"/>
            </a:endParaRPr>
          </a:p>
          <a:p>
            <a:r>
              <a:rPr lang="en-GB" sz="2000" dirty="0" smtClean="0">
                <a:solidFill>
                  <a:srgbClr val="0070C0"/>
                </a:solidFill>
                <a:latin typeface="Calibri" panose="020F0502020204030204" pitchFamily="34" charset="0"/>
              </a:rPr>
              <a:t>Through </a:t>
            </a:r>
            <a:r>
              <a:rPr lang="en-GB" sz="2000" dirty="0">
                <a:solidFill>
                  <a:srgbClr val="0070C0"/>
                </a:solidFill>
                <a:latin typeface="Calibri" panose="020F0502020204030204" pitchFamily="34" charset="0"/>
              </a:rPr>
              <a:t>taking part in practical activities including use of pictorial representations, </a:t>
            </a:r>
            <a:r>
              <a:rPr lang="en-GB" sz="2000" dirty="0" smtClean="0">
                <a:solidFill>
                  <a:srgbClr val="0070C0"/>
                </a:solidFill>
                <a:latin typeface="Calibri" panose="020F0502020204030204" pitchFamily="34" charset="0"/>
              </a:rPr>
              <a:t>your child will demonstrate </a:t>
            </a:r>
            <a:r>
              <a:rPr lang="en-GB" sz="2000" dirty="0">
                <a:solidFill>
                  <a:srgbClr val="0070C0"/>
                </a:solidFill>
                <a:latin typeface="Calibri" panose="020F0502020204030204" pitchFamily="34" charset="0"/>
              </a:rPr>
              <a:t>understanding of simple fractions which are equivalent. </a:t>
            </a:r>
            <a:r>
              <a:rPr lang="en-GB" sz="2000" dirty="0">
                <a:latin typeface="Comic Sans MS" panose="030F0702030302020204" pitchFamily="66" charset="0"/>
              </a:rPr>
              <a:t>	</a:t>
            </a:r>
          </a:p>
        </p:txBody>
      </p:sp>
      <p:graphicFrame>
        <p:nvGraphicFramePr>
          <p:cNvPr id="7" name="Object 6"/>
          <p:cNvGraphicFramePr>
            <a:graphicFrameLocks noChangeAspect="1"/>
          </p:cNvGraphicFramePr>
          <p:nvPr/>
        </p:nvGraphicFramePr>
        <p:xfrm>
          <a:off x="0" y="457200"/>
          <a:ext cx="123825" cy="228600"/>
        </p:xfrm>
        <a:graphic>
          <a:graphicData uri="http://schemas.openxmlformats.org/presentationml/2006/ole">
            <mc:AlternateContent xmlns:mc="http://schemas.openxmlformats.org/markup-compatibility/2006">
              <mc:Choice xmlns:v="urn:schemas-microsoft-com:vml" Requires="v">
                <p:oleObj spid="_x0000_s6217" name="Equation" r:id="rId4" imgW="126890" imgH="228402" progId="Equation.3">
                  <p:embed/>
                </p:oleObj>
              </mc:Choice>
              <mc:Fallback>
                <p:oleObj name="Equation" r:id="rId4" imgW="126890" imgH="228402"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238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0" y="685800"/>
          <a:ext cx="123825" cy="228600"/>
        </p:xfrm>
        <a:graphic>
          <a:graphicData uri="http://schemas.openxmlformats.org/presentationml/2006/ole">
            <mc:AlternateContent xmlns:mc="http://schemas.openxmlformats.org/markup-compatibility/2006">
              <mc:Choice xmlns:v="urn:schemas-microsoft-com:vml" Requires="v">
                <p:oleObj spid="_x0000_s6218" name="Equation" r:id="rId6" imgW="126890" imgH="228402" progId="Equation.3">
                  <p:embed/>
                </p:oleObj>
              </mc:Choice>
              <mc:Fallback>
                <p:oleObj name="Equation" r:id="rId6" imgW="126890" imgH="228402"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5800"/>
                        <a:ext cx="1238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and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itle 11"/>
          <p:cNvSpPr>
            <a:spLocks noGrp="1"/>
          </p:cNvSpPr>
          <p:nvPr>
            <p:ph type="title"/>
          </p:nvPr>
        </p:nvSpPr>
        <p:spPr/>
        <p:txBody>
          <a:bodyPr/>
          <a:lstStyle/>
          <a:p>
            <a:r>
              <a:rPr lang="en-GB" dirty="0" smtClean="0">
                <a:solidFill>
                  <a:srgbClr val="0070C0"/>
                </a:solidFill>
                <a:latin typeface="Calibri" panose="020F0502020204030204" pitchFamily="34" charset="0"/>
              </a:rPr>
              <a:t>First Level Fractions</a:t>
            </a:r>
            <a:endParaRPr lang="en-GB"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15482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- 3</a:t>
            </a:r>
            <a:endParaRPr lang="en-GB" u="sng" dirty="0">
              <a:solidFill>
                <a:srgbClr val="0070C0"/>
              </a:solidFill>
            </a:endParaRPr>
          </a:p>
          <a:p>
            <a:endParaRPr lang="en-GB" dirty="0"/>
          </a:p>
        </p:txBody>
      </p:sp>
      <p:pic>
        <p:nvPicPr>
          <p:cNvPr id="52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047503"/>
            <a:ext cx="68199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1435" y="3078790"/>
            <a:ext cx="28860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Multiplying &amp; Dividing Fractions</a:t>
            </a:r>
            <a:endParaRPr lang="en-GB" sz="3200" dirty="0">
              <a:solidFill>
                <a:srgbClr val="0070C0"/>
              </a:solidFill>
            </a:endParaRPr>
          </a:p>
        </p:txBody>
      </p:sp>
    </p:spTree>
    <p:extLst>
      <p:ext uri="{BB962C8B-B14F-4D97-AF65-F5344CB8AC3E}">
        <p14:creationId xmlns:p14="http://schemas.microsoft.com/office/powerpoint/2010/main" val="648857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Multiplying &amp; Dividing Fractions</a:t>
            </a:r>
            <a:endParaRPr lang="en-GB" sz="3200" dirty="0">
              <a:solidFill>
                <a:srgbClr val="0070C0"/>
              </a:solidFill>
            </a:endParaRPr>
          </a:p>
        </p:txBody>
      </p:sp>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63750"/>
            <a:ext cx="6995796" cy="216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643916" y="4870179"/>
            <a:ext cx="2448272" cy="369332"/>
          </a:xfrm>
          <a:prstGeom prst="rect">
            <a:avLst/>
          </a:prstGeom>
          <a:noFill/>
        </p:spPr>
        <p:txBody>
          <a:bodyPr wrap="square" rtlCol="0">
            <a:spAutoFit/>
          </a:bodyPr>
          <a:lstStyle/>
          <a:p>
            <a:r>
              <a:rPr lang="en-GB" dirty="0" smtClean="0">
                <a:solidFill>
                  <a:srgbClr val="0070C0"/>
                </a:solidFill>
              </a:rPr>
              <a:t>Continued…</a:t>
            </a:r>
            <a:endParaRPr lang="en-GB" dirty="0"/>
          </a:p>
        </p:txBody>
      </p:sp>
    </p:spTree>
    <p:extLst>
      <p:ext uri="{BB962C8B-B14F-4D97-AF65-F5344CB8AC3E}">
        <p14:creationId xmlns:p14="http://schemas.microsoft.com/office/powerpoint/2010/main" val="613572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Multiplying &amp; Dividing Fractions</a:t>
            </a:r>
            <a:endParaRPr lang="en-GB" sz="3200" dirty="0">
              <a:solidFill>
                <a:srgbClr val="0070C0"/>
              </a:solidFill>
            </a:endParaRPr>
          </a:p>
        </p:txBody>
      </p:sp>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771" y="1606170"/>
            <a:ext cx="7819195" cy="398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9366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Multiplying &amp; Dividing Fractions</a:t>
            </a:r>
            <a:endParaRPr lang="en-GB" sz="3200" dirty="0">
              <a:solidFill>
                <a:srgbClr val="0070C0"/>
              </a:solidFill>
            </a:endParaRPr>
          </a:p>
        </p:txBody>
      </p:sp>
      <p:sp>
        <p:nvSpPr>
          <p:cNvPr id="14" name="TextBox 13"/>
          <p:cNvSpPr txBox="1"/>
          <p:nvPr/>
        </p:nvSpPr>
        <p:spPr>
          <a:xfrm>
            <a:off x="971600" y="1351349"/>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771" y="1855664"/>
            <a:ext cx="72485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971600" y="3109318"/>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pic>
        <p:nvPicPr>
          <p:cNvPr id="542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332" y="3755649"/>
            <a:ext cx="7753329" cy="78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668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Multiplying &amp; Dividing Fractions</a:t>
            </a:r>
            <a:endParaRPr lang="en-GB" sz="3200" dirty="0">
              <a:solidFill>
                <a:srgbClr val="0070C0"/>
              </a:solidFill>
            </a:endParaRPr>
          </a:p>
        </p:txBody>
      </p:sp>
      <p:pic>
        <p:nvPicPr>
          <p:cNvPr id="55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02" y="1303221"/>
            <a:ext cx="8010872" cy="335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970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Multiplying &amp; Dividing Fractions</a:t>
            </a:r>
            <a:endParaRPr lang="en-GB" sz="3200" dirty="0">
              <a:solidFill>
                <a:srgbClr val="0070C0"/>
              </a:solidFill>
            </a:endParaRPr>
          </a:p>
        </p:txBody>
      </p:sp>
      <p:sp>
        <p:nvSpPr>
          <p:cNvPr id="14" name="TextBox 13"/>
          <p:cNvSpPr txBox="1"/>
          <p:nvPr/>
        </p:nvSpPr>
        <p:spPr>
          <a:xfrm>
            <a:off x="971600" y="1351349"/>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- 3</a:t>
            </a:r>
            <a:endParaRPr lang="en-GB" u="sng" dirty="0">
              <a:solidFill>
                <a:srgbClr val="0070C0"/>
              </a:solidFill>
            </a:endParaRPr>
          </a:p>
          <a:p>
            <a:endParaRPr lang="en-GB" dirty="0"/>
          </a:p>
        </p:txBody>
      </p:sp>
      <p:sp>
        <p:nvSpPr>
          <p:cNvPr id="20" name="TextBox 19"/>
          <p:cNvSpPr txBox="1"/>
          <p:nvPr/>
        </p:nvSpPr>
        <p:spPr>
          <a:xfrm>
            <a:off x="971600" y="3109318"/>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- 4</a:t>
            </a:r>
            <a:endParaRPr lang="en-GB" u="sng" dirty="0">
              <a:solidFill>
                <a:srgbClr val="0070C0"/>
              </a:solidFill>
            </a:endParaRPr>
          </a:p>
          <a:p>
            <a:endParaRPr lang="en-GB" dirty="0"/>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72" y="1997680"/>
            <a:ext cx="7067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771" y="3601049"/>
            <a:ext cx="5233355" cy="162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7951" y="3109318"/>
            <a:ext cx="21336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8702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Understanding Ratio</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73" y="1285310"/>
            <a:ext cx="65532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213" y="3645024"/>
            <a:ext cx="8239632" cy="86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756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259632" y="3501008"/>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Understanding Ratio</a:t>
            </a:r>
            <a:endParaRPr lang="en-GB" sz="3200" dirty="0">
              <a:solidFill>
                <a:srgbClr val="0070C0"/>
              </a:solidFill>
            </a:endParaRP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82" y="2275707"/>
            <a:ext cx="3590918" cy="149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164" y="2211712"/>
            <a:ext cx="4649963" cy="66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277" y="3805615"/>
            <a:ext cx="7393459" cy="183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6276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547664" y="1638783"/>
            <a:ext cx="2448272" cy="646331"/>
          </a:xfrm>
          <a:prstGeom prst="rect">
            <a:avLst/>
          </a:prstGeom>
          <a:noFill/>
        </p:spPr>
        <p:txBody>
          <a:bodyPr wrap="square" rtlCol="0">
            <a:spAutoFit/>
          </a:bodyPr>
          <a:lstStyle/>
          <a:p>
            <a:r>
              <a:rPr lang="en-GB" u="sng" dirty="0">
                <a:solidFill>
                  <a:srgbClr val="0070C0"/>
                </a:solidFill>
              </a:rPr>
              <a:t>Challenge Level - </a:t>
            </a:r>
            <a:r>
              <a:rPr lang="en-GB" u="sng" dirty="0" smtClean="0">
                <a:solidFill>
                  <a:srgbClr val="0070C0"/>
                </a:solidFill>
              </a:rPr>
              <a:t>3</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Understanding Ratio</a:t>
            </a:r>
            <a:endParaRPr lang="en-GB" sz="3200" dirty="0">
              <a:solidFill>
                <a:srgbClr val="0070C0"/>
              </a:solidFill>
            </a:endParaRPr>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771" y="2252956"/>
            <a:ext cx="7459020" cy="197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5990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8" name="Title 7"/>
          <p:cNvSpPr>
            <a:spLocks noGrp="1"/>
          </p:cNvSpPr>
          <p:nvPr>
            <p:ph type="title"/>
          </p:nvPr>
        </p:nvSpPr>
        <p:spPr/>
        <p:txBody>
          <a:bodyPr/>
          <a:lstStyle/>
          <a:p>
            <a:r>
              <a:rPr lang="en-GB" sz="3200" dirty="0" smtClean="0">
                <a:solidFill>
                  <a:srgbClr val="0070C0"/>
                </a:solidFill>
              </a:rPr>
              <a:t>Simplifying Ratio</a:t>
            </a:r>
            <a:endParaRPr lang="en-GB" sz="3200" dirty="0">
              <a:solidFill>
                <a:srgbClr val="0070C0"/>
              </a:solidFill>
            </a:endParaRPr>
          </a:p>
        </p:txBody>
      </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73" y="1491246"/>
            <a:ext cx="70675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973" y="3653089"/>
            <a:ext cx="7799784" cy="38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017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0" name="Title 1"/>
          <p:cNvSpPr txBox="1">
            <a:spLocks/>
          </p:cNvSpPr>
          <p:nvPr/>
        </p:nvSpPr>
        <p:spPr>
          <a:xfrm>
            <a:off x="781739" y="332656"/>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lvl="1"/>
            <a:r>
              <a:rPr lang="en-GB" sz="4000" dirty="0" smtClean="0">
                <a:solidFill>
                  <a:srgbClr val="0070C0"/>
                </a:solidFill>
              </a:rPr>
              <a:t>Understand the concept of ‘quarter</a:t>
            </a:r>
            <a:r>
              <a:rPr lang="en-GB" dirty="0" smtClean="0">
                <a:solidFill>
                  <a:srgbClr val="0070C0"/>
                </a:solidFill>
              </a:rPr>
              <a:t>’</a:t>
            </a:r>
            <a:r>
              <a:rPr lang="en-GB" sz="6600" kern="0" dirty="0" smtClean="0"/>
              <a:t/>
            </a:r>
            <a:br>
              <a:rPr lang="en-GB" sz="6600" kern="0" dirty="0" smtClean="0"/>
            </a:br>
            <a:endParaRPr lang="en-GB" kern="0" dirty="0"/>
          </a:p>
        </p:txBody>
      </p:sp>
      <p:sp>
        <p:nvSpPr>
          <p:cNvPr id="13" name="TextBox 12"/>
          <p:cNvSpPr txBox="1"/>
          <p:nvPr/>
        </p:nvSpPr>
        <p:spPr>
          <a:xfrm>
            <a:off x="7704661" y="35332"/>
            <a:ext cx="1368152" cy="369332"/>
          </a:xfrm>
          <a:prstGeom prst="rect">
            <a:avLst/>
          </a:prstGeom>
          <a:noFill/>
        </p:spPr>
        <p:txBody>
          <a:bodyPr wrap="square" rtlCol="0">
            <a:spAutoFit/>
          </a:bodyPr>
          <a:lstStyle/>
          <a:p>
            <a:r>
              <a:rPr lang="en-GB" dirty="0" smtClean="0">
                <a:solidFill>
                  <a:srgbClr val="0070C0"/>
                </a:solidFill>
                <a:latin typeface="+mn-lt"/>
              </a:rPr>
              <a:t>First Level</a:t>
            </a:r>
            <a:endParaRPr lang="en-GB" dirty="0">
              <a:solidFill>
                <a:srgbClr val="0070C0"/>
              </a:solidFill>
              <a:latin typeface="+mn-lt"/>
            </a:endParaRPr>
          </a:p>
        </p:txBody>
      </p:sp>
      <p:sp>
        <p:nvSpPr>
          <p:cNvPr id="5" name="TextBox 4"/>
          <p:cNvSpPr txBox="1"/>
          <p:nvPr/>
        </p:nvSpPr>
        <p:spPr>
          <a:xfrm>
            <a:off x="1331640" y="1628800"/>
            <a:ext cx="7468776" cy="3970318"/>
          </a:xfrm>
          <a:prstGeom prst="rect">
            <a:avLst/>
          </a:prstGeom>
          <a:noFill/>
        </p:spPr>
        <p:txBody>
          <a:bodyPr wrap="none" rtlCol="0">
            <a:spAutoFit/>
          </a:bodyPr>
          <a:lstStyle/>
          <a:p>
            <a:r>
              <a:rPr lang="en-GB" dirty="0" smtClean="0"/>
              <a:t>Your child will build on their knowledge of ‘half’ and the term ‘quarter’ is </a:t>
            </a:r>
          </a:p>
          <a:p>
            <a:r>
              <a:rPr lang="en-GB" dirty="0" smtClean="0"/>
              <a:t>introduced.  </a:t>
            </a:r>
          </a:p>
          <a:p>
            <a:endParaRPr lang="en-GB" dirty="0"/>
          </a:p>
          <a:p>
            <a:endParaRPr lang="en-GB" dirty="0" smtClean="0"/>
          </a:p>
          <a:p>
            <a:endParaRPr lang="en-GB" dirty="0"/>
          </a:p>
          <a:p>
            <a:endParaRPr lang="en-GB" dirty="0" smtClean="0"/>
          </a:p>
          <a:p>
            <a:endParaRPr lang="en-GB" dirty="0" smtClean="0">
              <a:hlinkClick r:id="rId5"/>
            </a:endParaRPr>
          </a:p>
          <a:p>
            <a:endParaRPr lang="en-GB" dirty="0">
              <a:hlinkClick r:id="rId5"/>
            </a:endParaRPr>
          </a:p>
          <a:p>
            <a:endParaRPr lang="en-GB" dirty="0" smtClean="0">
              <a:hlinkClick r:id="rId5"/>
            </a:endParaRPr>
          </a:p>
          <a:p>
            <a:endParaRPr lang="en-GB" dirty="0">
              <a:hlinkClick r:id="rId5"/>
            </a:endParaRPr>
          </a:p>
          <a:p>
            <a:endParaRPr lang="en-GB" dirty="0" smtClean="0">
              <a:hlinkClick r:id="rId5"/>
            </a:endParaRPr>
          </a:p>
          <a:p>
            <a:endParaRPr lang="en-GB" dirty="0">
              <a:hlinkClick r:id="rId5"/>
            </a:endParaRPr>
          </a:p>
          <a:p>
            <a:endParaRPr lang="en-GB" dirty="0" smtClean="0">
              <a:hlinkClick r:id="rId5"/>
            </a:endParaRPr>
          </a:p>
          <a:p>
            <a:r>
              <a:rPr lang="en-GB" dirty="0" smtClean="0">
                <a:hlinkClick r:id="rId5"/>
              </a:rPr>
              <a:t>Fractions Song</a:t>
            </a:r>
            <a:endParaRPr lang="en-GB"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920" y="2708920"/>
            <a:ext cx="2148830" cy="2148830"/>
          </a:xfrm>
          <a:prstGeom prst="rect">
            <a:avLst/>
          </a:prstGeom>
        </p:spPr>
      </p:pic>
    </p:spTree>
    <p:extLst>
      <p:ext uri="{BB962C8B-B14F-4D97-AF65-F5344CB8AC3E}">
        <p14:creationId xmlns:p14="http://schemas.microsoft.com/office/powerpoint/2010/main" val="24753575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115616" y="1638783"/>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- 1</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115616" y="3356992"/>
            <a:ext cx="2448272" cy="646331"/>
          </a:xfrm>
          <a:prstGeom prst="rect">
            <a:avLst/>
          </a:prstGeom>
          <a:noFill/>
        </p:spPr>
        <p:txBody>
          <a:bodyPr wrap="square" rtlCol="0">
            <a:spAutoFit/>
          </a:bodyPr>
          <a:lstStyle/>
          <a:p>
            <a:r>
              <a:rPr lang="en-GB" u="sng" dirty="0">
                <a:solidFill>
                  <a:srgbClr val="0070C0"/>
                </a:solidFill>
              </a:rPr>
              <a:t>Challenge </a:t>
            </a:r>
            <a:r>
              <a:rPr lang="en-GB" u="sng" dirty="0" smtClean="0">
                <a:solidFill>
                  <a:srgbClr val="0070C0"/>
                </a:solidFill>
              </a:rPr>
              <a:t>Level - 2</a:t>
            </a:r>
            <a:endParaRPr lang="en-GB" u="sng" dirty="0">
              <a:solidFill>
                <a:srgbClr val="0070C0"/>
              </a:solidFill>
            </a:endParaRPr>
          </a:p>
          <a:p>
            <a:endParaRPr lang="en-GB" dirty="0"/>
          </a:p>
        </p:txBody>
      </p:sp>
      <p:sp>
        <p:nvSpPr>
          <p:cNvPr id="17" name="Title 7"/>
          <p:cNvSpPr txBox="1">
            <a:spLocks/>
          </p:cNvSpPr>
          <p:nvPr/>
        </p:nvSpPr>
        <p:spPr bwMode="auto">
          <a:xfrm>
            <a:off x="586807" y="2781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3200" dirty="0" smtClean="0">
                <a:solidFill>
                  <a:srgbClr val="0070C0"/>
                </a:solidFill>
              </a:rPr>
              <a:t>Simplifying Ratio</a:t>
            </a:r>
            <a:endParaRPr lang="en-GB" sz="3200" dirty="0">
              <a:solidFill>
                <a:srgbClr val="0070C0"/>
              </a:solidFill>
            </a:endParaRPr>
          </a:p>
        </p:txBody>
      </p:sp>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086" y="2157611"/>
            <a:ext cx="85439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493" y="3861048"/>
            <a:ext cx="7636718" cy="120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2301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0"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1" name="Rectangle 10"/>
          <p:cNvSpPr/>
          <p:nvPr/>
        </p:nvSpPr>
        <p:spPr>
          <a:xfrm>
            <a:off x="7854508" y="-27384"/>
            <a:ext cx="1326004"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sp>
        <p:nvSpPr>
          <p:cNvPr id="6" name="TextBox 5"/>
          <p:cNvSpPr txBox="1"/>
          <p:nvPr/>
        </p:nvSpPr>
        <p:spPr>
          <a:xfrm>
            <a:off x="1547664" y="1638783"/>
            <a:ext cx="2448272" cy="646331"/>
          </a:xfrm>
          <a:prstGeom prst="rect">
            <a:avLst/>
          </a:prstGeom>
          <a:noFill/>
        </p:spPr>
        <p:txBody>
          <a:bodyPr wrap="square" rtlCol="0">
            <a:spAutoFit/>
          </a:bodyPr>
          <a:lstStyle/>
          <a:p>
            <a:r>
              <a:rPr lang="en-GB" u="sng" dirty="0">
                <a:solidFill>
                  <a:srgbClr val="0070C0"/>
                </a:solidFill>
              </a:rPr>
              <a:t>Challenge Level - </a:t>
            </a:r>
            <a:r>
              <a:rPr lang="en-GB" u="sng" dirty="0" smtClean="0">
                <a:solidFill>
                  <a:srgbClr val="0070C0"/>
                </a:solidFill>
              </a:rPr>
              <a:t>3</a:t>
            </a:r>
            <a:endParaRPr lang="en-GB" u="sng" dirty="0">
              <a:solidFill>
                <a:srgbClr val="0070C0"/>
              </a:solidFill>
            </a:endParaRPr>
          </a:p>
          <a:p>
            <a:endParaRPr lang="en-GB" dirty="0"/>
          </a:p>
        </p:txBody>
      </p:sp>
      <p:sp>
        <p:nvSpPr>
          <p:cNvPr id="7" name="Rectangle 6"/>
          <p:cNvSpPr/>
          <p:nvPr/>
        </p:nvSpPr>
        <p:spPr>
          <a:xfrm>
            <a:off x="5059649" y="12687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115616" y="2780928"/>
            <a:ext cx="152310" cy="60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516216" y="4854335"/>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212049" y="1421160"/>
            <a:ext cx="1168535" cy="370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itle 7"/>
          <p:cNvSpPr>
            <a:spLocks noGrp="1"/>
          </p:cNvSpPr>
          <p:nvPr>
            <p:ph type="title"/>
          </p:nvPr>
        </p:nvSpPr>
        <p:spPr>
          <a:xfrm>
            <a:off x="457200" y="274638"/>
            <a:ext cx="8229600" cy="1143000"/>
          </a:xfrm>
        </p:spPr>
        <p:txBody>
          <a:bodyPr/>
          <a:lstStyle/>
          <a:p>
            <a:r>
              <a:rPr lang="en-GB" sz="3200" dirty="0" smtClean="0">
                <a:solidFill>
                  <a:srgbClr val="0070C0"/>
                </a:solidFill>
              </a:rPr>
              <a:t>Understanding Ratio</a:t>
            </a:r>
            <a:endParaRPr lang="en-GB" sz="3200" dirty="0">
              <a:solidFill>
                <a:srgbClr val="0070C0"/>
              </a:solidFill>
            </a:endParaRPr>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131348"/>
            <a:ext cx="7849319" cy="190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4664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6" name="Rectangle 5"/>
          <p:cNvSpPr/>
          <p:nvPr/>
        </p:nvSpPr>
        <p:spPr>
          <a:xfrm>
            <a:off x="1259632" y="1676310"/>
            <a:ext cx="7128792" cy="2862322"/>
          </a:xfrm>
          <a:prstGeom prst="rect">
            <a:avLst/>
          </a:prstGeom>
        </p:spPr>
        <p:txBody>
          <a:bodyPr wrap="square">
            <a:spAutoFit/>
          </a:bodyPr>
          <a:lstStyle/>
          <a:p>
            <a:r>
              <a:rPr lang="en-GB" dirty="0">
                <a:hlinkClick r:id="rId3"/>
              </a:rPr>
              <a:t>http://</a:t>
            </a:r>
            <a:r>
              <a:rPr lang="en-GB" dirty="0" smtClean="0">
                <a:hlinkClick r:id="rId3"/>
              </a:rPr>
              <a:t>www.arcademics.com/games/ratio-blaster/ratio-blaster.html</a:t>
            </a:r>
            <a:endParaRPr lang="en-GB" dirty="0" smtClean="0"/>
          </a:p>
          <a:p>
            <a:endParaRPr lang="en-GB" dirty="0"/>
          </a:p>
          <a:p>
            <a:r>
              <a:rPr lang="en-GB" dirty="0">
                <a:hlinkClick r:id="rId4"/>
              </a:rPr>
              <a:t>http://</a:t>
            </a:r>
            <a:r>
              <a:rPr lang="en-GB" dirty="0" smtClean="0">
                <a:hlinkClick r:id="rId4"/>
              </a:rPr>
              <a:t>games.cs.washington.edu/fv/rel/FAToy.swf</a:t>
            </a:r>
            <a:endParaRPr lang="en-GB" dirty="0" smtClean="0"/>
          </a:p>
          <a:p>
            <a:endParaRPr lang="en-GB" dirty="0"/>
          </a:p>
          <a:p>
            <a:r>
              <a:rPr lang="en-GB" dirty="0">
                <a:hlinkClick r:id="rId5"/>
              </a:rPr>
              <a:t>http://</a:t>
            </a:r>
            <a:r>
              <a:rPr lang="en-GB" dirty="0" smtClean="0">
                <a:hlinkClick r:id="rId5"/>
              </a:rPr>
              <a:t>www.skoool.com.eg/english/skoool_bundle/content/primary/maths/add_sub_frac/index.html</a:t>
            </a:r>
            <a:endParaRPr lang="en-GB" dirty="0" smtClean="0"/>
          </a:p>
          <a:p>
            <a:endParaRPr lang="en-GB" dirty="0"/>
          </a:p>
          <a:p>
            <a:endParaRPr lang="en-GB" dirty="0" smtClean="0"/>
          </a:p>
          <a:p>
            <a:endParaRPr lang="en-GB" dirty="0"/>
          </a:p>
          <a:p>
            <a:endParaRPr lang="en-GB" dirty="0"/>
          </a:p>
        </p:txBody>
      </p:sp>
      <p:sp>
        <p:nvSpPr>
          <p:cNvPr id="7" name="Title 6"/>
          <p:cNvSpPr>
            <a:spLocks noGrp="1"/>
          </p:cNvSpPr>
          <p:nvPr>
            <p:ph type="title"/>
          </p:nvPr>
        </p:nvSpPr>
        <p:spPr/>
        <p:txBody>
          <a:bodyPr/>
          <a:lstStyle/>
          <a:p>
            <a:r>
              <a:rPr lang="en-GB" dirty="0" smtClean="0">
                <a:solidFill>
                  <a:srgbClr val="0070C0"/>
                </a:solidFill>
              </a:rPr>
              <a:t>Video Links</a:t>
            </a:r>
            <a:endParaRPr lang="en-GB" dirty="0">
              <a:solidFill>
                <a:srgbClr val="0070C0"/>
              </a:solidFill>
            </a:endParaRPr>
          </a:p>
        </p:txBody>
      </p:sp>
      <p:sp>
        <p:nvSpPr>
          <p:cNvPr id="8" name="Rectangle 7"/>
          <p:cNvSpPr/>
          <p:nvPr/>
        </p:nvSpPr>
        <p:spPr>
          <a:xfrm>
            <a:off x="7597182" y="0"/>
            <a:ext cx="1377300" cy="369332"/>
          </a:xfrm>
          <a:prstGeom prst="rect">
            <a:avLst/>
          </a:prstGeom>
        </p:spPr>
        <p:txBody>
          <a:bodyPr wrap="none">
            <a:spAutoFit/>
          </a:bodyPr>
          <a:lstStyle/>
          <a:p>
            <a:r>
              <a:rPr lang="en-GB" dirty="0" smtClean="0">
                <a:solidFill>
                  <a:srgbClr val="0070C0"/>
                </a:solidFill>
              </a:rPr>
              <a:t>Third Level</a:t>
            </a:r>
            <a:endParaRPr lang="en-GB" dirty="0">
              <a:solidFill>
                <a:srgbClr val="0070C0"/>
              </a:solidFill>
            </a:endParaRPr>
          </a:p>
        </p:txBody>
      </p:sp>
      <p:pic>
        <p:nvPicPr>
          <p:cNvPr id="9" name="Picture 13" descr="http://www.sustainable-scotland.net/images/11804_east_renfrewshire.gif"/>
          <p:cNvPicPr>
            <a:picLocks noChangeAspect="1" noChangeArrowheads="1"/>
          </p:cNvPicPr>
          <p:nvPr/>
        </p:nvPicPr>
        <p:blipFill>
          <a:blip r:embed="rId6"/>
          <a:srcRect/>
          <a:stretch>
            <a:fillRect/>
          </a:stretch>
        </p:blipFill>
        <p:spPr bwMode="auto">
          <a:xfrm>
            <a:off x="7734300" y="5975350"/>
            <a:ext cx="1257300" cy="666750"/>
          </a:xfrm>
          <a:prstGeom prst="rect">
            <a:avLst/>
          </a:prstGeom>
          <a:noFill/>
          <a:ln w="9525">
            <a:noFill/>
            <a:miter lim="800000"/>
            <a:headEnd/>
            <a:tailEnd/>
          </a:ln>
        </p:spPr>
      </p:pic>
    </p:spTree>
    <p:extLst>
      <p:ext uri="{BB962C8B-B14F-4D97-AF65-F5344CB8AC3E}">
        <p14:creationId xmlns:p14="http://schemas.microsoft.com/office/powerpoint/2010/main" val="466284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776288" cy="6858000"/>
            <a:chOff x="0" y="0"/>
            <a:chExt cx="489" cy="4320"/>
          </a:xfrm>
        </p:grpSpPr>
        <p:pic>
          <p:nvPicPr>
            <p:cNvPr id="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dirty="0"/>
            </a:p>
          </p:txBody>
        </p:sp>
        <p:sp>
          <p:nvSpPr>
            <p:cNvPr id="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dirty="0"/>
            </a:p>
          </p:txBody>
        </p:sp>
      </p:grpSp>
      <p:sp>
        <p:nvSpPr>
          <p:cNvPr id="9" name="Rectangle 8"/>
          <p:cNvSpPr/>
          <p:nvPr/>
        </p:nvSpPr>
        <p:spPr>
          <a:xfrm>
            <a:off x="1169731" y="1988840"/>
            <a:ext cx="7499176" cy="400110"/>
          </a:xfrm>
          <a:prstGeom prst="rect">
            <a:avLst/>
          </a:prstGeom>
        </p:spPr>
        <p:txBody>
          <a:bodyPr wrap="square">
            <a:spAutoFit/>
          </a:bodyPr>
          <a:lstStyle/>
          <a:p>
            <a:r>
              <a:rPr lang="en-GB" sz="2000" dirty="0">
                <a:solidFill>
                  <a:srgbClr val="0070C0"/>
                </a:solidFill>
                <a:latin typeface="Comic Sans MS" panose="030F0702030302020204" pitchFamily="66" charset="0"/>
              </a:rPr>
              <a:t>	</a:t>
            </a:r>
          </a:p>
        </p:txBody>
      </p:sp>
      <p:sp>
        <p:nvSpPr>
          <p:cNvPr id="6" name="Rectangle 5"/>
          <p:cNvSpPr/>
          <p:nvPr/>
        </p:nvSpPr>
        <p:spPr>
          <a:xfrm>
            <a:off x="776288" y="1749623"/>
            <a:ext cx="8244408" cy="646331"/>
          </a:xfrm>
          <a:prstGeom prst="rect">
            <a:avLst/>
          </a:prstGeom>
        </p:spPr>
        <p:txBody>
          <a:bodyPr wrap="square">
            <a:spAutoFit/>
          </a:bodyPr>
          <a:lstStyle/>
          <a:p>
            <a:r>
              <a:rPr lang="en-GB" dirty="0">
                <a:hlinkClick r:id="rId3"/>
              </a:rPr>
              <a:t>http://</a:t>
            </a:r>
            <a:r>
              <a:rPr lang="en-GB" dirty="0" smtClean="0">
                <a:hlinkClick r:id="rId3"/>
              </a:rPr>
              <a:t>www.bbc.co.uk/learningzone/clips/ordering-fractions-on-anumber-line/38.html</a:t>
            </a:r>
            <a:endParaRPr lang="en-GB" dirty="0"/>
          </a:p>
        </p:txBody>
      </p:sp>
      <p:sp>
        <p:nvSpPr>
          <p:cNvPr id="7" name="Rectangle 6"/>
          <p:cNvSpPr/>
          <p:nvPr/>
        </p:nvSpPr>
        <p:spPr>
          <a:xfrm>
            <a:off x="791586" y="2782669"/>
            <a:ext cx="8367712" cy="646331"/>
          </a:xfrm>
          <a:prstGeom prst="rect">
            <a:avLst/>
          </a:prstGeom>
        </p:spPr>
        <p:txBody>
          <a:bodyPr wrap="square">
            <a:spAutoFit/>
          </a:bodyPr>
          <a:lstStyle/>
          <a:p>
            <a:r>
              <a:rPr lang="en-GB" dirty="0">
                <a:hlinkClick r:id="rId4"/>
              </a:rPr>
              <a:t>http://</a:t>
            </a:r>
            <a:r>
              <a:rPr lang="en-GB" dirty="0" smtClean="0">
                <a:hlinkClick r:id="rId4"/>
              </a:rPr>
              <a:t>www.bbc.co.uk/learningzone/clips/ordering-fractions-on-anumber-</a:t>
            </a:r>
            <a:endParaRPr lang="en-GB" dirty="0">
              <a:hlinkClick r:id="rId4"/>
            </a:endParaRPr>
          </a:p>
          <a:p>
            <a:r>
              <a:rPr lang="en-GB" dirty="0">
                <a:hlinkClick r:id="rId4"/>
              </a:rPr>
              <a:t>line-signed/1662.html</a:t>
            </a:r>
            <a:endParaRPr lang="en-GB" dirty="0"/>
          </a:p>
        </p:txBody>
      </p:sp>
      <p:sp>
        <p:nvSpPr>
          <p:cNvPr id="8" name="Rectangle 7"/>
          <p:cNvSpPr/>
          <p:nvPr/>
        </p:nvSpPr>
        <p:spPr>
          <a:xfrm>
            <a:off x="791586" y="3789040"/>
            <a:ext cx="7920880" cy="646331"/>
          </a:xfrm>
          <a:prstGeom prst="rect">
            <a:avLst/>
          </a:prstGeom>
        </p:spPr>
        <p:txBody>
          <a:bodyPr wrap="square">
            <a:spAutoFit/>
          </a:bodyPr>
          <a:lstStyle/>
          <a:p>
            <a:r>
              <a:rPr lang="en-GB" dirty="0">
                <a:hlinkClick r:id="rId5"/>
              </a:rPr>
              <a:t>http://</a:t>
            </a:r>
            <a:r>
              <a:rPr lang="en-GB" dirty="0" smtClean="0">
                <a:hlinkClick r:id="rId5"/>
              </a:rPr>
              <a:t>www.tes.co.uk/teachingresource/Teachers-TV-Problemsolving-</a:t>
            </a:r>
            <a:endParaRPr lang="en-GB" dirty="0">
              <a:hlinkClick r:id="rId5"/>
            </a:endParaRPr>
          </a:p>
          <a:p>
            <a:r>
              <a:rPr lang="en-GB" dirty="0" smtClean="0">
                <a:hlinkClick r:id="rId5"/>
              </a:rPr>
              <a:t>and-Other-Topics-6046026</a:t>
            </a:r>
            <a:r>
              <a:rPr lang="en-GB" dirty="0">
                <a:hlinkClick r:id="rId5"/>
              </a:rPr>
              <a:t>/</a:t>
            </a:r>
            <a:endParaRPr lang="en-GB" dirty="0"/>
          </a:p>
        </p:txBody>
      </p:sp>
      <p:sp>
        <p:nvSpPr>
          <p:cNvPr id="11" name="Title 10"/>
          <p:cNvSpPr>
            <a:spLocks noGrp="1"/>
          </p:cNvSpPr>
          <p:nvPr>
            <p:ph type="title"/>
          </p:nvPr>
        </p:nvSpPr>
        <p:spPr>
          <a:xfrm>
            <a:off x="457200" y="274638"/>
            <a:ext cx="8229600" cy="863599"/>
          </a:xfrm>
        </p:spPr>
        <p:txBody>
          <a:bodyPr/>
          <a:lstStyle/>
          <a:p>
            <a:r>
              <a:rPr lang="en-GB" dirty="0" smtClean="0">
                <a:solidFill>
                  <a:srgbClr val="0070C0"/>
                </a:solidFill>
              </a:rPr>
              <a:t>Suggested Websites</a:t>
            </a:r>
            <a:endParaRPr lang="en-GB" dirty="0">
              <a:solidFill>
                <a:srgbClr val="0070C0"/>
              </a:solidFill>
            </a:endParaRPr>
          </a:p>
        </p:txBody>
      </p:sp>
      <p:sp>
        <p:nvSpPr>
          <p:cNvPr id="12" name="Rectangle 11"/>
          <p:cNvSpPr/>
          <p:nvPr/>
        </p:nvSpPr>
        <p:spPr>
          <a:xfrm>
            <a:off x="971600" y="5085184"/>
            <a:ext cx="6912768"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438683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sp>
        <p:nvSpPr>
          <p:cNvPr id="5" name="Title 4"/>
          <p:cNvSpPr>
            <a:spLocks noGrp="1"/>
          </p:cNvSpPr>
          <p:nvPr>
            <p:ph type="title"/>
          </p:nvPr>
        </p:nvSpPr>
        <p:spPr>
          <a:xfrm>
            <a:off x="706641" y="332656"/>
            <a:ext cx="8229600" cy="1237629"/>
          </a:xfrm>
        </p:spPr>
        <p:txBody>
          <a:bodyPr/>
          <a:lstStyle/>
          <a:p>
            <a:r>
              <a:rPr lang="en-GB" sz="2000" dirty="0">
                <a:solidFill>
                  <a:srgbClr val="0070C0"/>
                </a:solidFill>
                <a:latin typeface="Calibri" panose="020F0502020204030204" pitchFamily="34" charset="0"/>
              </a:rPr>
              <a:t>Your child will be able to show understanding </a:t>
            </a:r>
            <a:r>
              <a:rPr lang="en-GB" sz="2000" dirty="0" smtClean="0">
                <a:solidFill>
                  <a:srgbClr val="0070C0"/>
                </a:solidFill>
                <a:latin typeface="Calibri" panose="020F0502020204030204" pitchFamily="34" charset="0"/>
              </a:rPr>
              <a:t>of</a:t>
            </a:r>
            <a:r>
              <a:rPr lang="en-GB" sz="2000" dirty="0">
                <a:solidFill>
                  <a:srgbClr val="0070C0"/>
                </a:solidFill>
                <a:latin typeface="Calibri" panose="020F0502020204030204" pitchFamily="34" charset="0"/>
              </a:rPr>
              <a:t/>
            </a:r>
            <a:br>
              <a:rPr lang="en-GB" sz="2000" dirty="0">
                <a:solidFill>
                  <a:srgbClr val="0070C0"/>
                </a:solidFill>
                <a:latin typeface="Calibri" panose="020F0502020204030204" pitchFamily="34" charset="0"/>
              </a:rPr>
            </a:br>
            <a:r>
              <a:rPr lang="en-GB" sz="2000" dirty="0">
                <a:solidFill>
                  <a:srgbClr val="0070C0"/>
                </a:solidFill>
                <a:latin typeface="Calibri" panose="020F0502020204030204" pitchFamily="34" charset="0"/>
              </a:rPr>
              <a:t>how a single item can be shared equally </a:t>
            </a:r>
          </a:p>
        </p:txBody>
      </p:sp>
      <p:sp>
        <p:nvSpPr>
          <p:cNvPr id="6" name="Content Placeholder 5"/>
          <p:cNvSpPr>
            <a:spLocks noGrp="1"/>
          </p:cNvSpPr>
          <p:nvPr>
            <p:ph idx="1"/>
          </p:nvPr>
        </p:nvSpPr>
        <p:spPr>
          <a:xfrm>
            <a:off x="1097924" y="2288507"/>
            <a:ext cx="7849441" cy="3156717"/>
          </a:xfrm>
        </p:spPr>
        <p:txBody>
          <a:bodyPr/>
          <a:lstStyle/>
          <a:p>
            <a:pPr marL="0" indent="0">
              <a:buNone/>
            </a:pPr>
            <a:r>
              <a:rPr lang="en-GB" sz="1800" dirty="0" smtClean="0">
                <a:solidFill>
                  <a:srgbClr val="0070C0"/>
                </a:solidFill>
                <a:latin typeface="Calibri" panose="020F0502020204030204" pitchFamily="34" charset="0"/>
              </a:rPr>
              <a:t>Cara brought a pizza for lunch. She wanted to share the pizza equally with her friend. How much pizza did they each get?</a:t>
            </a:r>
          </a:p>
          <a:p>
            <a:pPr marL="0" indent="0">
              <a:buNone/>
            </a:pPr>
            <a:endParaRPr lang="en-GB" sz="1800" dirty="0">
              <a:solidFill>
                <a:srgbClr val="0070C0"/>
              </a:solidFill>
              <a:latin typeface="Calibri" panose="020F0502020204030204" pitchFamily="34" charset="0"/>
            </a:endParaRPr>
          </a:p>
          <a:p>
            <a:pPr marL="0" indent="0">
              <a:buNone/>
            </a:pPr>
            <a:endParaRPr lang="en-GB" sz="1800" dirty="0">
              <a:solidFill>
                <a:srgbClr val="0070C0"/>
              </a:solidFill>
              <a:latin typeface="Calibri" panose="020F0502020204030204" pitchFamily="34" charset="0"/>
            </a:endParaRPr>
          </a:p>
          <a:p>
            <a:pPr marL="0" indent="0">
              <a:buNone/>
            </a:pPr>
            <a:r>
              <a:rPr lang="en-GB" sz="1800" dirty="0" smtClean="0">
                <a:solidFill>
                  <a:srgbClr val="0070C0"/>
                </a:solidFill>
                <a:latin typeface="Calibri" panose="020F0502020204030204" pitchFamily="34" charset="0"/>
              </a:rPr>
              <a:t>Sam brought a large cake to a sleepover. There were 4 children altogether at the sleepover how much cake did each child get?</a:t>
            </a:r>
          </a:p>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a:p>
            <a:pPr marL="0" indent="0">
              <a:buNone/>
            </a:pPr>
            <a:endParaRPr lang="en-GB" sz="1800" dirty="0" smtClean="0">
              <a:solidFill>
                <a:srgbClr val="0070C0"/>
              </a:solidFill>
              <a:latin typeface="Comic Sans MS" panose="030F0702030302020204" pitchFamily="66" charset="0"/>
            </a:endParaRPr>
          </a:p>
          <a:p>
            <a:pPr marL="0" indent="0">
              <a:buNone/>
            </a:pPr>
            <a:endParaRPr lang="en-GB" sz="1800" dirty="0">
              <a:solidFill>
                <a:srgbClr val="0070C0"/>
              </a:solidFill>
              <a:latin typeface="Comic Sans MS" panose="030F0702030302020204" pitchFamily="66" charset="0"/>
            </a:endParaRPr>
          </a:p>
        </p:txBody>
      </p:sp>
      <p:sp>
        <p:nvSpPr>
          <p:cNvPr id="2" name="Rectangle 1"/>
          <p:cNvSpPr/>
          <p:nvPr/>
        </p:nvSpPr>
        <p:spPr>
          <a:xfrm>
            <a:off x="1475657" y="1772816"/>
            <a:ext cx="6534868" cy="461665"/>
          </a:xfrm>
          <a:prstGeom prst="rect">
            <a:avLst/>
          </a:prstGeom>
        </p:spPr>
        <p:txBody>
          <a:bodyPr wrap="square">
            <a:spAutoFit/>
          </a:bodyPr>
          <a:lstStyle/>
          <a:p>
            <a:pPr marL="0" indent="0" algn="ctr">
              <a:buNone/>
            </a:pPr>
            <a:r>
              <a:rPr lang="en-GB" sz="2400" b="1" dirty="0">
                <a:solidFill>
                  <a:srgbClr val="0070C0"/>
                </a:solidFill>
                <a:latin typeface="Calibri" panose="020F0502020204030204" pitchFamily="34" charset="0"/>
              </a:rPr>
              <a:t>Use materials, cubes, draw out problem, act out</a:t>
            </a:r>
          </a:p>
        </p:txBody>
      </p:sp>
      <p:sp>
        <p:nvSpPr>
          <p:cNvPr id="3" name="Rectangle 2"/>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spTree>
    <p:extLst>
      <p:ext uri="{BB962C8B-B14F-4D97-AF65-F5344CB8AC3E}">
        <p14:creationId xmlns:p14="http://schemas.microsoft.com/office/powerpoint/2010/main" val="129538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1"/>
          <p:cNvGrpSpPr>
            <a:grpSpLocks/>
          </p:cNvGrpSpPr>
          <p:nvPr/>
        </p:nvGrpSpPr>
        <p:grpSpPr bwMode="auto">
          <a:xfrm>
            <a:off x="0" y="0"/>
            <a:ext cx="776288" cy="6858000"/>
            <a:chOff x="0" y="0"/>
            <a:chExt cx="489" cy="4320"/>
          </a:xfrm>
        </p:grpSpPr>
        <p:pic>
          <p:nvPicPr>
            <p:cNvPr id="1639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1639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639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16386"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sp>
        <p:nvSpPr>
          <p:cNvPr id="16387" name="Rectangle 8"/>
          <p:cNvSpPr>
            <a:spLocks noChangeArrowheads="1"/>
          </p:cNvSpPr>
          <p:nvPr/>
        </p:nvSpPr>
        <p:spPr bwMode="auto">
          <a:xfrm>
            <a:off x="1133475" y="2938463"/>
            <a:ext cx="6877050" cy="595312"/>
          </a:xfrm>
          <a:prstGeom prst="rect">
            <a:avLst/>
          </a:prstGeom>
          <a:noFill/>
          <a:ln w="9525">
            <a:noFill/>
            <a:miter lim="800000"/>
            <a:headEnd/>
            <a:tailEnd/>
          </a:ln>
        </p:spPr>
        <p:txBody>
          <a:bodyPr bIns="0" anchor="ctr">
            <a:spAutoFit/>
          </a:bodyPr>
          <a:lstStyle/>
          <a:p>
            <a:endParaRPr lang="en-US">
              <a:latin typeface="Calibri" pitchFamily="34" charset="0"/>
            </a:endParaRPr>
          </a:p>
          <a:p>
            <a:pPr eaLnBrk="0" hangingPunct="0"/>
            <a:endParaRPr lang="en-US">
              <a:latin typeface="Calibri" pitchFamily="34" charset="0"/>
            </a:endParaRPr>
          </a:p>
        </p:txBody>
      </p:sp>
      <p:sp>
        <p:nvSpPr>
          <p:cNvPr id="16388" name="Rectangle 10"/>
          <p:cNvSpPr>
            <a:spLocks noChangeArrowheads="1"/>
          </p:cNvSpPr>
          <p:nvPr/>
        </p:nvSpPr>
        <p:spPr bwMode="auto">
          <a:xfrm>
            <a:off x="1133475" y="3349625"/>
            <a:ext cx="4752975" cy="366713"/>
          </a:xfrm>
          <a:prstGeom prst="rect">
            <a:avLst/>
          </a:prstGeom>
          <a:noFill/>
          <a:ln w="9525">
            <a:noFill/>
            <a:miter lim="800000"/>
            <a:headEnd/>
            <a:tailEnd/>
          </a:ln>
        </p:spPr>
        <p:txBody>
          <a:bodyPr anchor="ctr">
            <a:spAutoFit/>
          </a:bodyPr>
          <a:lstStyle/>
          <a:p>
            <a:pPr algn="ctr"/>
            <a:endParaRPr lang="en-GB"/>
          </a:p>
        </p:txBody>
      </p:sp>
      <p:sp>
        <p:nvSpPr>
          <p:cNvPr id="5" name="Title 4"/>
          <p:cNvSpPr>
            <a:spLocks noGrp="1"/>
          </p:cNvSpPr>
          <p:nvPr>
            <p:ph type="title"/>
          </p:nvPr>
        </p:nvSpPr>
        <p:spPr>
          <a:xfrm>
            <a:off x="971600" y="274638"/>
            <a:ext cx="7715200" cy="1143000"/>
          </a:xfrm>
        </p:spPr>
        <p:txBody>
          <a:bodyPr/>
          <a:lstStyle/>
          <a:p>
            <a:r>
              <a:rPr lang="en-GB" sz="2000" dirty="0" smtClean="0">
                <a:solidFill>
                  <a:srgbClr val="0070C0"/>
                </a:solidFill>
              </a:rPr>
              <a:t/>
            </a:r>
            <a:br>
              <a:rPr lang="en-GB" sz="2000" dirty="0" smtClean="0">
                <a:solidFill>
                  <a:srgbClr val="0070C0"/>
                </a:solidFill>
              </a:rPr>
            </a:br>
            <a:r>
              <a:rPr lang="en-GB" sz="2000" dirty="0">
                <a:solidFill>
                  <a:srgbClr val="0070C0"/>
                </a:solidFill>
              </a:rPr>
              <a:t/>
            </a:r>
            <a:br>
              <a:rPr lang="en-GB" sz="2000" dirty="0">
                <a:solidFill>
                  <a:srgbClr val="0070C0"/>
                </a:solidFill>
              </a:rPr>
            </a:br>
            <a:r>
              <a:rPr lang="en-GB" sz="2000" dirty="0" smtClean="0">
                <a:solidFill>
                  <a:srgbClr val="0070C0"/>
                </a:solidFill>
              </a:rPr>
              <a:t/>
            </a:r>
            <a:br>
              <a:rPr lang="en-GB" sz="2000" dirty="0" smtClean="0">
                <a:solidFill>
                  <a:srgbClr val="0070C0"/>
                </a:solidFill>
              </a:rPr>
            </a:br>
            <a:r>
              <a:rPr lang="en-GB" sz="2000" dirty="0">
                <a:solidFill>
                  <a:srgbClr val="0070C0"/>
                </a:solidFill>
                <a:latin typeface="Calibri" panose="020F0502020204030204" pitchFamily="34" charset="0"/>
              </a:rPr>
              <a:t>Your child will be able to show understanding </a:t>
            </a:r>
            <a:r>
              <a:rPr lang="en-GB" sz="2000" dirty="0" smtClean="0">
                <a:solidFill>
                  <a:srgbClr val="0070C0"/>
                </a:solidFill>
                <a:latin typeface="Calibri" panose="020F0502020204030204" pitchFamily="34" charset="0"/>
              </a:rPr>
              <a:t>of</a:t>
            </a:r>
            <a:r>
              <a:rPr lang="en-GB" sz="2000" dirty="0">
                <a:solidFill>
                  <a:srgbClr val="0070C0"/>
                </a:solidFill>
                <a:latin typeface="Calibri" panose="020F0502020204030204" pitchFamily="34" charset="0"/>
              </a:rPr>
              <a:t/>
            </a:r>
            <a:br>
              <a:rPr lang="en-GB" sz="2000" dirty="0">
                <a:solidFill>
                  <a:srgbClr val="0070C0"/>
                </a:solidFill>
                <a:latin typeface="Calibri" panose="020F0502020204030204" pitchFamily="34" charset="0"/>
              </a:rPr>
            </a:br>
            <a:r>
              <a:rPr lang="en-GB" sz="2000" dirty="0">
                <a:solidFill>
                  <a:srgbClr val="0070C0"/>
                </a:solidFill>
                <a:latin typeface="Calibri" panose="020F0502020204030204" pitchFamily="34" charset="0"/>
              </a:rPr>
              <a:t>the </a:t>
            </a:r>
            <a:r>
              <a:rPr lang="en-GB" sz="2000" dirty="0">
                <a:solidFill>
                  <a:srgbClr val="00B050"/>
                </a:solidFill>
                <a:latin typeface="Calibri" panose="020F0502020204030204" pitchFamily="34" charset="0"/>
              </a:rPr>
              <a:t>notation</a:t>
            </a:r>
            <a:r>
              <a:rPr lang="en-GB" sz="2000" dirty="0">
                <a:solidFill>
                  <a:srgbClr val="0070C0"/>
                </a:solidFill>
                <a:latin typeface="Calibri" panose="020F0502020204030204" pitchFamily="34" charset="0"/>
              </a:rPr>
              <a:t> and </a:t>
            </a:r>
            <a:r>
              <a:rPr lang="en-GB" sz="2000" dirty="0">
                <a:solidFill>
                  <a:srgbClr val="FF0000"/>
                </a:solidFill>
                <a:latin typeface="Calibri" panose="020F0502020204030204" pitchFamily="34" charset="0"/>
              </a:rPr>
              <a:t>vocabulary</a:t>
            </a:r>
            <a:r>
              <a:rPr lang="en-GB" sz="2000" dirty="0">
                <a:solidFill>
                  <a:srgbClr val="0070C0"/>
                </a:solidFill>
                <a:latin typeface="Calibri" panose="020F0502020204030204" pitchFamily="34" charset="0"/>
              </a:rPr>
              <a:t> associated with fractions </a:t>
            </a:r>
            <a:br>
              <a:rPr lang="en-GB" sz="2000" dirty="0">
                <a:solidFill>
                  <a:srgbClr val="0070C0"/>
                </a:solidFill>
                <a:latin typeface="Calibri" panose="020F0502020204030204" pitchFamily="34" charset="0"/>
              </a:rPr>
            </a:br>
            <a:r>
              <a:rPr lang="en-GB" sz="2800" dirty="0">
                <a:solidFill>
                  <a:srgbClr val="0070C0"/>
                </a:solidFill>
                <a:latin typeface="Comic Sans MS" panose="030F0702030302020204" pitchFamily="66" charset="0"/>
              </a:rPr>
              <a:t/>
            </a:r>
            <a:br>
              <a:rPr lang="en-GB" sz="2800" dirty="0">
                <a:solidFill>
                  <a:srgbClr val="0070C0"/>
                </a:solidFill>
                <a:latin typeface="Comic Sans MS" panose="030F0702030302020204" pitchFamily="66" charset="0"/>
              </a:rPr>
            </a:br>
            <a:endParaRPr lang="en-GB" sz="2800" dirty="0">
              <a:solidFill>
                <a:srgbClr val="0070C0"/>
              </a:solidFill>
              <a:latin typeface="Comic Sans MS" panose="030F0702030302020204" pitchFamily="66" charset="0"/>
              <a:ea typeface="Times New Roman"/>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133474" y="1600200"/>
                <a:ext cx="7849441" cy="4525963"/>
              </a:xfrm>
            </p:spPr>
            <p:txBody>
              <a:bodyPr/>
              <a:lstStyle/>
              <a:p>
                <a:pPr marL="0" indent="0">
                  <a:buNone/>
                </a:pPr>
                <a:r>
                  <a:rPr lang="en-GB" sz="1800" dirty="0" smtClean="0">
                    <a:solidFill>
                      <a:srgbClr val="0070C0"/>
                    </a:solidFill>
                    <a:latin typeface="Calibri" panose="020F0502020204030204" pitchFamily="34" charset="0"/>
                  </a:rPr>
                  <a:t>Rachel is making brownies. She makes 10 brownies and </a:t>
                </a:r>
                <a:r>
                  <a:rPr lang="en-GB" sz="1800" dirty="0" smtClean="0">
                    <a:solidFill>
                      <a:srgbClr val="FF0000"/>
                    </a:solidFill>
                    <a:latin typeface="Calibri" panose="020F0502020204030204" pitchFamily="34" charset="0"/>
                  </a:rPr>
                  <a:t>shares</a:t>
                </a:r>
                <a:r>
                  <a:rPr lang="en-GB" sz="1800" dirty="0" smtClean="0">
                    <a:solidFill>
                      <a:srgbClr val="0070C0"/>
                    </a:solidFill>
                    <a:latin typeface="Calibri" panose="020F0502020204030204" pitchFamily="34" charset="0"/>
                  </a:rPr>
                  <a:t> with her family. There are 5 people in her family. How many brownies do they each get?</a:t>
                </a:r>
              </a:p>
              <a:p>
                <a:pPr marL="0" indent="0">
                  <a:buNone/>
                </a:pPr>
                <a:endParaRPr lang="en-GB" sz="1800" dirty="0" smtClean="0">
                  <a:solidFill>
                    <a:srgbClr val="0070C0"/>
                  </a:solidFill>
                  <a:latin typeface="Calibri" panose="020F0502020204030204" pitchFamily="34" charset="0"/>
                </a:endParaRPr>
              </a:p>
              <a:p>
                <a:pPr marL="0" indent="0">
                  <a:buNone/>
                </a:pPr>
                <a:r>
                  <a:rPr lang="en-GB" sz="1800" dirty="0">
                    <a:solidFill>
                      <a:srgbClr val="0070C0"/>
                    </a:solidFill>
                    <a:latin typeface="Calibri" panose="020F0502020204030204" pitchFamily="34" charset="0"/>
                  </a:rPr>
                  <a:t>Emma had  7 grapes that she wanted to </a:t>
                </a:r>
                <a:r>
                  <a:rPr lang="en-GB" sz="1800" dirty="0">
                    <a:solidFill>
                      <a:srgbClr val="FF0000"/>
                    </a:solidFill>
                    <a:latin typeface="Calibri" panose="020F0502020204030204" pitchFamily="34" charset="0"/>
                  </a:rPr>
                  <a:t>share</a:t>
                </a:r>
                <a:r>
                  <a:rPr lang="en-GB" sz="1800" dirty="0">
                    <a:solidFill>
                      <a:srgbClr val="0070C0"/>
                    </a:solidFill>
                    <a:latin typeface="Calibri" panose="020F0502020204030204" pitchFamily="34" charset="0"/>
                  </a:rPr>
                  <a:t> with her mum. If Emma </a:t>
                </a:r>
                <a:r>
                  <a:rPr lang="en-GB" sz="1800" dirty="0">
                    <a:solidFill>
                      <a:srgbClr val="FF0000"/>
                    </a:solidFill>
                    <a:latin typeface="Calibri" panose="020F0502020204030204" pitchFamily="34" charset="0"/>
                  </a:rPr>
                  <a:t>shared</a:t>
                </a:r>
                <a:r>
                  <a:rPr lang="en-GB" sz="1800" dirty="0">
                    <a:solidFill>
                      <a:srgbClr val="0070C0"/>
                    </a:solidFill>
                    <a:latin typeface="Calibri" panose="020F0502020204030204" pitchFamily="34" charset="0"/>
                  </a:rPr>
                  <a:t> the grapes out </a:t>
                </a:r>
                <a:r>
                  <a:rPr lang="en-GB" sz="1800" dirty="0">
                    <a:solidFill>
                      <a:srgbClr val="FF0000"/>
                    </a:solidFill>
                    <a:latin typeface="Calibri" panose="020F0502020204030204" pitchFamily="34" charset="0"/>
                  </a:rPr>
                  <a:t>equally</a:t>
                </a:r>
                <a:r>
                  <a:rPr lang="en-GB" sz="1800" dirty="0">
                    <a:solidFill>
                      <a:srgbClr val="0070C0"/>
                    </a:solidFill>
                    <a:latin typeface="Calibri" panose="020F0502020204030204" pitchFamily="34" charset="0"/>
                  </a:rPr>
                  <a:t> how many would each have?</a:t>
                </a:r>
              </a:p>
              <a:p>
                <a:pPr marL="0" indent="0">
                  <a:buNone/>
                </a:pPr>
                <a:endParaRPr lang="en-GB" sz="1800" dirty="0" smtClean="0">
                  <a:solidFill>
                    <a:srgbClr val="0070C0"/>
                  </a:solidFill>
                  <a:latin typeface="Calibri" panose="020F0502020204030204" pitchFamily="34" charset="0"/>
                </a:endParaRPr>
              </a:p>
              <a:p>
                <a:pPr marL="0" indent="0">
                  <a:buNone/>
                </a:pPr>
                <a:r>
                  <a:rPr lang="en-GB" sz="1800" dirty="0" smtClean="0">
                    <a:solidFill>
                      <a:srgbClr val="0070C0"/>
                    </a:solidFill>
                    <a:latin typeface="Calibri" panose="020F0502020204030204" pitchFamily="34" charset="0"/>
                  </a:rPr>
                  <a:t>4 children want to </a:t>
                </a:r>
                <a:r>
                  <a:rPr lang="en-GB" sz="1800" dirty="0" smtClean="0">
                    <a:solidFill>
                      <a:srgbClr val="FF0000"/>
                    </a:solidFill>
                    <a:latin typeface="Calibri" panose="020F0502020204030204" pitchFamily="34" charset="0"/>
                  </a:rPr>
                  <a:t>share</a:t>
                </a:r>
                <a:r>
                  <a:rPr lang="en-GB" sz="1800" dirty="0" smtClean="0">
                    <a:solidFill>
                      <a:srgbClr val="0070C0"/>
                    </a:solidFill>
                    <a:latin typeface="Calibri" panose="020F0502020204030204" pitchFamily="34" charset="0"/>
                  </a:rPr>
                  <a:t> 6 mars bars so that everyone gets the same amount. How many mars bars can each child have?</a:t>
                </a:r>
              </a:p>
              <a:p>
                <a:pPr marL="0" indent="0">
                  <a:buNone/>
                </a:pPr>
                <a:endParaRPr lang="en-GB" sz="1800" dirty="0" smtClean="0">
                  <a:solidFill>
                    <a:srgbClr val="0070C0"/>
                  </a:solidFill>
                  <a:latin typeface="Calibri" panose="020F0502020204030204" pitchFamily="34" charset="0"/>
                </a:endParaRPr>
              </a:p>
              <a:p>
                <a:pPr marL="0" indent="0" algn="ctr">
                  <a:buNone/>
                </a:pPr>
                <a:r>
                  <a:rPr lang="en-GB" sz="4000" dirty="0">
                    <a:solidFill>
                      <a:srgbClr val="FF0000"/>
                    </a:solidFill>
                    <a:latin typeface="Calibri" panose="020F0502020204030204" pitchFamily="34" charset="0"/>
                  </a:rPr>
                  <a:t>h</a:t>
                </a:r>
                <a:r>
                  <a:rPr lang="en-GB" sz="4000" dirty="0" smtClean="0">
                    <a:solidFill>
                      <a:srgbClr val="FF0000"/>
                    </a:solidFill>
                    <a:latin typeface="Calibri" panose="020F0502020204030204" pitchFamily="34" charset="0"/>
                  </a:rPr>
                  <a:t>alf</a:t>
                </a:r>
                <a:r>
                  <a:rPr lang="en-GB" sz="4000" dirty="0" smtClean="0">
                    <a:solidFill>
                      <a:srgbClr val="00B050"/>
                    </a:solidFill>
                    <a:latin typeface="Calibri" panose="020F0502020204030204" pitchFamily="34" charset="0"/>
                  </a:rPr>
                  <a:t>  </a:t>
                </a:r>
                <a14:m>
                  <m:oMath xmlns:m="http://schemas.openxmlformats.org/officeDocument/2006/math">
                    <m:f>
                      <m:fPr>
                        <m:ctrlPr>
                          <a:rPr lang="en-GB" sz="4000" i="1" smtClean="0">
                            <a:solidFill>
                              <a:srgbClr val="00B050"/>
                            </a:solidFill>
                            <a:latin typeface="Cambria Math"/>
                          </a:rPr>
                        </m:ctrlPr>
                      </m:fPr>
                      <m:num>
                        <m:r>
                          <a:rPr lang="en-GB" sz="4000" b="0" i="1" smtClean="0">
                            <a:solidFill>
                              <a:srgbClr val="00B050"/>
                            </a:solidFill>
                            <a:latin typeface="Cambria Math"/>
                          </a:rPr>
                          <m:t>1</m:t>
                        </m:r>
                      </m:num>
                      <m:den>
                        <m:r>
                          <a:rPr lang="en-GB" sz="4000" b="0" i="1" smtClean="0">
                            <a:solidFill>
                              <a:srgbClr val="00B050"/>
                            </a:solidFill>
                            <a:latin typeface="Cambria Math"/>
                          </a:rPr>
                          <m:t>2</m:t>
                        </m:r>
                      </m:den>
                    </m:f>
                  </m:oMath>
                </a14:m>
                <a:r>
                  <a:rPr lang="en-GB" sz="4000" dirty="0" smtClean="0">
                    <a:solidFill>
                      <a:srgbClr val="00B050"/>
                    </a:solidFill>
                    <a:latin typeface="Calibri" panose="020F0502020204030204" pitchFamily="34" charset="0"/>
                  </a:rPr>
                  <a:t>	        </a:t>
                </a:r>
                <a:r>
                  <a:rPr lang="en-GB" sz="4000" dirty="0" smtClean="0">
                    <a:solidFill>
                      <a:srgbClr val="FF0000"/>
                    </a:solidFill>
                    <a:latin typeface="Calibri" panose="020F0502020204030204" pitchFamily="34" charset="0"/>
                  </a:rPr>
                  <a:t>quarter</a:t>
                </a:r>
                <a:r>
                  <a:rPr lang="en-GB" sz="4000" dirty="0" smtClean="0">
                    <a:solidFill>
                      <a:srgbClr val="00B050"/>
                    </a:solidFill>
                    <a:latin typeface="Calibri" panose="020F0502020204030204" pitchFamily="34" charset="0"/>
                  </a:rPr>
                  <a:t>    </a:t>
                </a:r>
                <a14:m>
                  <m:oMath xmlns:m="http://schemas.openxmlformats.org/officeDocument/2006/math">
                    <m:f>
                      <m:fPr>
                        <m:ctrlPr>
                          <a:rPr lang="en-GB" sz="4000" i="1" smtClean="0">
                            <a:solidFill>
                              <a:srgbClr val="00B050"/>
                            </a:solidFill>
                            <a:latin typeface="Cambria Math"/>
                          </a:rPr>
                        </m:ctrlPr>
                      </m:fPr>
                      <m:num>
                        <m:r>
                          <a:rPr lang="en-GB" sz="4000" b="0" i="1" smtClean="0">
                            <a:solidFill>
                              <a:srgbClr val="00B050"/>
                            </a:solidFill>
                            <a:latin typeface="Cambria Math"/>
                          </a:rPr>
                          <m:t>1</m:t>
                        </m:r>
                      </m:num>
                      <m:den>
                        <m:r>
                          <a:rPr lang="en-GB" sz="4000" b="0" i="1" smtClean="0">
                            <a:solidFill>
                              <a:srgbClr val="00B050"/>
                            </a:solidFill>
                            <a:latin typeface="Cambria Math"/>
                          </a:rPr>
                          <m:t>4</m:t>
                        </m:r>
                      </m:den>
                    </m:f>
                  </m:oMath>
                </a14:m>
                <a:r>
                  <a:rPr lang="en-GB" sz="1800" dirty="0" smtClean="0">
                    <a:solidFill>
                      <a:srgbClr val="0070C0"/>
                    </a:solidFill>
                    <a:latin typeface="Calibri" panose="020F0502020204030204" pitchFamily="34" charset="0"/>
                  </a:rPr>
                  <a:t>	</a:t>
                </a:r>
                <a:endParaRPr lang="en-GB" sz="1800" dirty="0">
                  <a:solidFill>
                    <a:srgbClr val="0070C0"/>
                  </a:solidFill>
                  <a:latin typeface="Calibri" panose="020F0502020204030204" pitchFamily="34"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133474" y="1600200"/>
                <a:ext cx="7849441" cy="4525963"/>
              </a:xfrm>
              <a:blipFill rotWithShape="1">
                <a:blip r:embed="rId5"/>
                <a:stretch>
                  <a:fillRect l="-699" t="-674" r="-1009"/>
                </a:stretch>
              </a:blipFill>
            </p:spPr>
            <p:txBody>
              <a:bodyPr/>
              <a:lstStyle/>
              <a:p>
                <a:r>
                  <a:rPr lang="en-GB">
                    <a:noFill/>
                  </a:rPr>
                  <a:t> </a:t>
                </a:r>
              </a:p>
            </p:txBody>
          </p:sp>
        </mc:Fallback>
      </mc:AlternateContent>
      <p:sp>
        <p:nvSpPr>
          <p:cNvPr id="11" name="Rectangle 10"/>
          <p:cNvSpPr/>
          <p:nvPr/>
        </p:nvSpPr>
        <p:spPr>
          <a:xfrm>
            <a:off x="7894940" y="0"/>
            <a:ext cx="1249060" cy="369332"/>
          </a:xfrm>
          <a:prstGeom prst="rect">
            <a:avLst/>
          </a:prstGeom>
        </p:spPr>
        <p:txBody>
          <a:bodyPr wrap="none">
            <a:spAutoFit/>
          </a:bodyPr>
          <a:lstStyle/>
          <a:p>
            <a:r>
              <a:rPr lang="en-GB" dirty="0" smtClean="0">
                <a:solidFill>
                  <a:srgbClr val="0070C0"/>
                </a:solidFill>
              </a:rPr>
              <a:t>First </a:t>
            </a:r>
            <a:r>
              <a:rPr lang="en-GB" dirty="0">
                <a:solidFill>
                  <a:srgbClr val="0070C0"/>
                </a:solidFill>
              </a:rPr>
              <a:t>Level</a:t>
            </a:r>
          </a:p>
        </p:txBody>
      </p:sp>
    </p:spTree>
    <p:extLst>
      <p:ext uri="{BB962C8B-B14F-4D97-AF65-F5344CB8AC3E}">
        <p14:creationId xmlns:p14="http://schemas.microsoft.com/office/powerpoint/2010/main" val="2536531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5428B4CB61045987E879D48BE3AD3" ma:contentTypeVersion="0" ma:contentTypeDescription="Create a new document." ma:contentTypeScope="" ma:versionID="c6c1a05d451df21b97696d460969f3d6">
  <xsd:schema xmlns:xsd="http://www.w3.org/2001/XMLSchema" xmlns:xs="http://www.w3.org/2001/XMLSchema" xmlns:p="http://schemas.microsoft.com/office/2006/metadata/properties" targetNamespace="http://schemas.microsoft.com/office/2006/metadata/properties" ma:root="true" ma:fieldsID="aae12c555ce7ed9979d5a752b5dc44a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7179F2-A076-4ABB-8775-838453C83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26B2D4C-4533-4A23-A871-2F369F48BC88}">
  <ds:schemaRefs>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08E2386D-47D2-464D-B443-72F2613357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2441</TotalTime>
  <Words>2196</Words>
  <Application>Microsoft Office PowerPoint</Application>
  <PresentationFormat>On-screen Show (4:3)</PresentationFormat>
  <Paragraphs>450</Paragraphs>
  <Slides>73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Office Theme</vt:lpstr>
      <vt:lpstr>Equation</vt:lpstr>
      <vt:lpstr>Mearns Castle Cluster</vt:lpstr>
      <vt:lpstr>Fractions – Early Level</vt:lpstr>
      <vt:lpstr>PowerPoint Presentation</vt:lpstr>
      <vt:lpstr>Fractions – Early Level</vt:lpstr>
      <vt:lpstr>PowerPoint Presentation</vt:lpstr>
      <vt:lpstr>First Level Fractions</vt:lpstr>
      <vt:lpstr>PowerPoint Presentation</vt:lpstr>
      <vt:lpstr>Your child will be able to show understanding of how a single item can be shared equally </vt:lpstr>
      <vt:lpstr>   Your child will be able to show understanding of the notation and vocabulary associated with fractions   </vt:lpstr>
      <vt:lpstr>Your child will be able to show understanding of  where simple fractions lie on the number line. </vt:lpstr>
      <vt:lpstr>They will then explore how groups of items can be shared equally, and will be able to find a fraction of an amount by applying knowledge of division. </vt:lpstr>
      <vt:lpstr>Through taking part in practical activities including use of pictorial representations, your child will demonstrate understanding of simple fractions which are equivalent.</vt:lpstr>
      <vt:lpstr>Finding a simple fraction of a single item</vt:lpstr>
      <vt:lpstr>PowerPoint Presentation</vt:lpstr>
      <vt:lpstr>PowerPoint Presentation</vt:lpstr>
      <vt:lpstr>PowerPoint Presentation</vt:lpstr>
      <vt:lpstr>Video Links</vt:lpstr>
      <vt:lpstr>Second Level</vt:lpstr>
      <vt:lpstr>Your child will be able to investigate the everyday contexts in which simple fractions, percentages or decimal fractions are used and can carry out the necessary calculations to solve related problems. </vt:lpstr>
      <vt:lpstr>Your child will be able to show the equivalent forms of simple fractions, decimal fractions and percentages and can choose their preferred form when solving a problem, explaining their choice of method.</vt:lpstr>
      <vt:lpstr>They will also be able to investigate how a set of equivalent fractions can be created, understanding the meaning of simplest form, and can apply their knowledge to compare and order the most commonly used fractions.</vt:lpstr>
      <vt:lpstr>PowerPoint Presentation</vt:lpstr>
      <vt:lpstr>Link between Fractions and Decimals</vt:lpstr>
      <vt:lpstr>PowerPoint Presentation</vt:lpstr>
      <vt:lpstr>Link between Fractions and Decimals</vt:lpstr>
      <vt:lpstr>Link between Fractions and Decimals</vt:lpstr>
      <vt:lpstr>Link between Fractions and Decimals</vt:lpstr>
      <vt:lpstr>Link between Fractions and Decimals</vt:lpstr>
      <vt:lpstr>Link between Fractions and Decimals</vt:lpstr>
      <vt:lpstr>Link between Fractions and Decimals</vt:lpstr>
      <vt:lpstr>Link between Fractions and Decimals</vt:lpstr>
      <vt:lpstr>Link between Fractions and Decimals</vt:lpstr>
      <vt:lpstr>Link between Fractions, Decimals &amp; Percentages</vt:lpstr>
      <vt:lpstr>Link between Fractions, Decimals &amp; Percentages</vt:lpstr>
      <vt:lpstr>Link between Fractions, Decimals &amp; Percentages</vt:lpstr>
      <vt:lpstr>Link between Fractions, Decimals &amp; Percentages</vt:lpstr>
      <vt:lpstr>Link between Fractions, Decimals &amp; Percentages</vt:lpstr>
      <vt:lpstr>Link between Fractions, Decimals &amp; Percentages</vt:lpstr>
      <vt:lpstr>Video Links</vt:lpstr>
      <vt:lpstr>Third Level</vt:lpstr>
      <vt:lpstr>Finding a percentage without a calculator</vt:lpstr>
      <vt:lpstr>Finding a percentage without a calculator</vt:lpstr>
      <vt:lpstr>Finding a percentage without a calculator</vt:lpstr>
      <vt:lpstr>Finding a percentage with a calculator</vt:lpstr>
      <vt:lpstr>Finding a percentage with a calculator</vt:lpstr>
      <vt:lpstr>Finding a percentage without a calculator</vt:lpstr>
      <vt:lpstr>Linking fractions, decimals &amp; percentages</vt:lpstr>
      <vt:lpstr>Linking fractions, decimals &amp; percentages</vt:lpstr>
      <vt:lpstr>Finding a percentage without a calculator</vt:lpstr>
      <vt:lpstr>Adding &amp; Subtracting Fractions</vt:lpstr>
      <vt:lpstr>Adding &amp; Subtracting Fractions</vt:lpstr>
      <vt:lpstr>Adding &amp; Subtracting Fractions</vt:lpstr>
      <vt:lpstr>Adding &amp; Subtracting Fractions</vt:lpstr>
      <vt:lpstr>Adding &amp; Subtracting Fractions</vt:lpstr>
      <vt:lpstr>Adding &amp; Subtracting Fractions</vt:lpstr>
      <vt:lpstr>Adding &amp; Subtracting Fractions</vt:lpstr>
      <vt:lpstr>Adding &amp; Subtracting Fractions</vt:lpstr>
      <vt:lpstr>Multiplying &amp; Dividing Fractions</vt:lpstr>
      <vt:lpstr>Multiplying &amp; Dividing Fractions</vt:lpstr>
      <vt:lpstr>Multiplying &amp; Dividing Fractions</vt:lpstr>
      <vt:lpstr>Multiplying &amp; Dividing Fractions</vt:lpstr>
      <vt:lpstr>Multiplying &amp; Dividing Fractions</vt:lpstr>
      <vt:lpstr>Multiplying &amp; Dividing Fractions</vt:lpstr>
      <vt:lpstr>Multiplying &amp; Dividing Fractions</vt:lpstr>
      <vt:lpstr>Multiplying &amp; Dividing Fractions</vt:lpstr>
      <vt:lpstr>Understanding Ratio</vt:lpstr>
      <vt:lpstr>Understanding Ratio</vt:lpstr>
      <vt:lpstr>Understanding Ratio</vt:lpstr>
      <vt:lpstr>Simplifying Ratio</vt:lpstr>
      <vt:lpstr>PowerPoint Presentation</vt:lpstr>
      <vt:lpstr>Understanding Ratio</vt:lpstr>
      <vt:lpstr>Video Links</vt:lpstr>
      <vt:lpstr>Suggested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McNulty</dc:creator>
  <cp:lastModifiedBy>Wendy Lord</cp:lastModifiedBy>
  <cp:revision>153</cp:revision>
  <dcterms:created xsi:type="dcterms:W3CDTF">2013-02-11T21:40:51Z</dcterms:created>
  <dcterms:modified xsi:type="dcterms:W3CDTF">2017-09-27T09:24:23Z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0x010100E0D5428B4CB61045987E879D48BE3AD3</vt:lpwstr>
  </property>
</Properties>
</file>