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787512-3ECA-4BE6-8B05-47D138147E4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170314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787512-3ECA-4BE6-8B05-47D138147E4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214017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787512-3ECA-4BE6-8B05-47D138147E4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358005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787512-3ECA-4BE6-8B05-47D138147E4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206595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87512-3ECA-4BE6-8B05-47D138147E49}" type="datetimeFigureOut">
              <a:rPr lang="en-GB" smtClean="0"/>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62870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787512-3ECA-4BE6-8B05-47D138147E49}" type="datetimeFigureOut">
              <a:rPr lang="en-GB" smtClean="0"/>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396243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787512-3ECA-4BE6-8B05-47D138147E49}" type="datetimeFigureOut">
              <a:rPr lang="en-GB" smtClean="0"/>
              <a:t>03/10/2016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93716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787512-3ECA-4BE6-8B05-47D138147E49}" type="datetimeFigureOut">
              <a:rPr lang="en-GB" smtClean="0"/>
              <a:t>03/10/2016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42867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87512-3ECA-4BE6-8B05-47D138147E49}" type="datetimeFigureOut">
              <a:rPr lang="en-GB" smtClean="0"/>
              <a:t>03/10/2016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194002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87512-3ECA-4BE6-8B05-47D138147E49}" type="datetimeFigureOut">
              <a:rPr lang="en-GB" smtClean="0"/>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399656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87512-3ECA-4BE6-8B05-47D138147E49}" type="datetimeFigureOut">
              <a:rPr lang="en-GB" smtClean="0"/>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DA2BBD-FE6F-4E37-80E0-A7CE96FBA6E7}" type="slidenum">
              <a:rPr lang="en-GB" smtClean="0"/>
              <a:t>‹#›</a:t>
            </a:fld>
            <a:endParaRPr lang="en-GB"/>
          </a:p>
        </p:txBody>
      </p:sp>
    </p:spTree>
    <p:extLst>
      <p:ext uri="{BB962C8B-B14F-4D97-AF65-F5344CB8AC3E}">
        <p14:creationId xmlns:p14="http://schemas.microsoft.com/office/powerpoint/2010/main" val="312140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87512-3ECA-4BE6-8B05-47D138147E49}" type="datetimeFigureOut">
              <a:rPr lang="en-GB" smtClean="0"/>
              <a:t>03/10/2016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A2BBD-FE6F-4E37-80E0-A7CE96FBA6E7}" type="slidenum">
              <a:rPr lang="en-GB" smtClean="0"/>
              <a:t>‹#›</a:t>
            </a:fld>
            <a:endParaRPr lang="en-GB"/>
          </a:p>
        </p:txBody>
      </p:sp>
    </p:spTree>
    <p:extLst>
      <p:ext uri="{BB962C8B-B14F-4D97-AF65-F5344CB8AC3E}">
        <p14:creationId xmlns:p14="http://schemas.microsoft.com/office/powerpoint/2010/main" val="2667479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82195"/>
            <a:ext cx="9144000" cy="2387600"/>
          </a:xfrm>
        </p:spPr>
        <p:txBody>
          <a:bodyPr/>
          <a:lstStyle/>
          <a:p>
            <a:r>
              <a:rPr lang="en-GB" dirty="0" smtClean="0"/>
              <a:t> Developing Reading Skills </a:t>
            </a:r>
            <a:endParaRPr lang="en-GB" dirty="0"/>
          </a:p>
        </p:txBody>
      </p:sp>
      <p:sp>
        <p:nvSpPr>
          <p:cNvPr id="3" name="Subtitle 2"/>
          <p:cNvSpPr>
            <a:spLocks noGrp="1"/>
          </p:cNvSpPr>
          <p:nvPr>
            <p:ph type="subTitle" idx="1"/>
          </p:nvPr>
        </p:nvSpPr>
        <p:spPr>
          <a:xfrm>
            <a:off x="1185333" y="3331879"/>
            <a:ext cx="9883720" cy="1655762"/>
          </a:xfrm>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pic>
        <p:nvPicPr>
          <p:cNvPr id="1030" name="Picture 6" descr="Image result for clipart let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925" y="4831115"/>
            <a:ext cx="4248150" cy="14382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lipart reading a boo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705" y="229209"/>
            <a:ext cx="2322763" cy="28413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clipart reading a boo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825" y="660400"/>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clipart reading a boo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2648" y="229209"/>
            <a:ext cx="2731204" cy="2902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50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579" y="245313"/>
            <a:ext cx="11596915" cy="6709529"/>
          </a:xfrm>
          <a:prstGeom prst="rect">
            <a:avLst/>
          </a:prstGeom>
        </p:spPr>
        <p:txBody>
          <a:bodyPr wrap="square">
            <a:spAutoFit/>
          </a:bodyPr>
          <a:lstStyle/>
          <a:p>
            <a:r>
              <a:rPr lang="en-GB" sz="2800" b="1" i="0" dirty="0" smtClean="0">
                <a:solidFill>
                  <a:srgbClr val="FF0000"/>
                </a:solidFill>
                <a:effectLst/>
                <a:latin typeface="Comic Sans MS" panose="030F0702030302020204" pitchFamily="66" charset="0"/>
              </a:rPr>
              <a:t>Reading at Home</a:t>
            </a:r>
          </a:p>
          <a:p>
            <a:endParaRPr lang="en-GB" dirty="0" smtClean="0">
              <a:solidFill>
                <a:srgbClr val="333333"/>
              </a:solidFill>
              <a:latin typeface="Comic Sans MS" panose="030F0702030302020204" pitchFamily="66" charset="0"/>
            </a:endParaRPr>
          </a:p>
          <a:p>
            <a:pPr algn="ctr"/>
            <a:r>
              <a:rPr lang="en-GB" sz="3200" b="0" i="0" dirty="0" smtClean="0">
                <a:solidFill>
                  <a:srgbClr val="333333"/>
                </a:solidFill>
                <a:effectLst/>
                <a:latin typeface="Comic Sans MS" panose="030F0702030302020204" pitchFamily="66" charset="0"/>
              </a:rPr>
              <a:t>Research shows that children who are read to on a regular basis before they start school are most likely to succeed. </a:t>
            </a:r>
          </a:p>
          <a:p>
            <a:pPr algn="ctr"/>
            <a:r>
              <a:rPr lang="en-GB" sz="3200" b="0" i="0" dirty="0" smtClean="0">
                <a:solidFill>
                  <a:srgbClr val="333333"/>
                </a:solidFill>
                <a:effectLst/>
                <a:latin typeface="Comic Sans MS" panose="030F0702030302020204" pitchFamily="66" charset="0"/>
              </a:rPr>
              <a:t>It</a:t>
            </a:r>
            <a:r>
              <a:rPr lang="en-GB" sz="3200" dirty="0" smtClean="0">
                <a:solidFill>
                  <a:srgbClr val="333333"/>
                </a:solidFill>
                <a:latin typeface="Comic Sans MS" panose="030F0702030302020204" pitchFamily="66" charset="0"/>
              </a:rPr>
              <a:t> is</a:t>
            </a:r>
            <a:r>
              <a:rPr lang="en-GB" sz="3200" b="0" i="0" dirty="0" smtClean="0">
                <a:solidFill>
                  <a:srgbClr val="333333"/>
                </a:solidFill>
                <a:effectLst/>
                <a:latin typeface="Comic Sans MS" panose="030F0702030302020204" pitchFamily="66" charset="0"/>
              </a:rPr>
              <a:t> a </a:t>
            </a:r>
            <a:r>
              <a:rPr lang="en-GB" sz="3200" b="0" i="0" dirty="0" smtClean="0">
                <a:solidFill>
                  <a:srgbClr val="FF0000"/>
                </a:solidFill>
                <a:effectLst/>
                <a:latin typeface="Comic Sans MS" panose="030F0702030302020204" pitchFamily="66" charset="0"/>
              </a:rPr>
              <a:t>key predictor </a:t>
            </a:r>
            <a:r>
              <a:rPr lang="en-GB" sz="3200" b="0" i="0" dirty="0" smtClean="0">
                <a:solidFill>
                  <a:srgbClr val="333333"/>
                </a:solidFill>
                <a:effectLst/>
                <a:latin typeface="Comic Sans MS" panose="030F0702030302020204" pitchFamily="66" charset="0"/>
              </a:rPr>
              <a:t>in terms of educational success.</a:t>
            </a:r>
          </a:p>
          <a:p>
            <a:endParaRPr lang="en-GB" dirty="0">
              <a:solidFill>
                <a:srgbClr val="333333"/>
              </a:solidFill>
              <a:latin typeface="Comic Sans MS" panose="030F0702030302020204" pitchFamily="66" charset="0"/>
            </a:endParaRPr>
          </a:p>
          <a:p>
            <a:endParaRPr lang="en-GB" dirty="0">
              <a:solidFill>
                <a:srgbClr val="333333"/>
              </a:solidFill>
              <a:latin typeface="Comic Sans MS" panose="030F0702030302020204" pitchFamily="66" charset="0"/>
            </a:endParaRPr>
          </a:p>
          <a:p>
            <a:r>
              <a:rPr lang="en-GB" sz="2000" b="0" i="0" dirty="0" smtClean="0">
                <a:solidFill>
                  <a:srgbClr val="333333"/>
                </a:solidFill>
                <a:effectLst/>
                <a:latin typeface="Comic Sans MS" panose="030F0702030302020204" pitchFamily="66" charset="0"/>
              </a:rPr>
              <a:t>Pie Corbett, who acts as an educational adviser to the government, said too many children were left to watch TV instead of being read a bedtime story, often by busy middle-class parents.</a:t>
            </a:r>
          </a:p>
          <a:p>
            <a:endParaRPr lang="en-GB" sz="2000" b="0" i="0" dirty="0" smtClean="0">
              <a:solidFill>
                <a:srgbClr val="333333"/>
              </a:solidFill>
              <a:effectLst/>
              <a:latin typeface="Comic Sans MS" panose="030F0702030302020204" pitchFamily="66" charset="0"/>
            </a:endParaRPr>
          </a:p>
          <a:p>
            <a:r>
              <a:rPr lang="en-GB" sz="2000" b="0" i="0" dirty="0" smtClean="0">
                <a:solidFill>
                  <a:srgbClr val="333333"/>
                </a:solidFill>
                <a:effectLst/>
                <a:latin typeface="Comic Sans MS" panose="030F0702030302020204" pitchFamily="66" charset="0"/>
              </a:rPr>
              <a:t>"This isn't just an economic thing – it's not just people who come from poor backgrounds, it's across the whole of society. You get a lot of children coming from very privileged backgrounds who've spent a lot of time in front of the TV and not enough time snuggled up with a good book. The TV does the imagining for you – and it doesn't care whether you're listening or not.“</a:t>
            </a:r>
          </a:p>
          <a:p>
            <a:endParaRPr lang="en-GB" sz="2000" b="0" i="0" dirty="0" smtClean="0">
              <a:solidFill>
                <a:srgbClr val="333333"/>
              </a:solidFill>
              <a:effectLst/>
              <a:latin typeface="Comic Sans MS" panose="030F0702030302020204" pitchFamily="66" charset="0"/>
            </a:endParaRPr>
          </a:p>
          <a:p>
            <a:pPr algn="ctr"/>
            <a:r>
              <a:rPr lang="en-GB" sz="2800" b="0" i="0" dirty="0" smtClean="0">
                <a:solidFill>
                  <a:srgbClr val="333333"/>
                </a:solidFill>
                <a:effectLst/>
                <a:latin typeface="Comic Sans MS" panose="030F0702030302020204" pitchFamily="66" charset="0"/>
              </a:rPr>
              <a:t>Being told stories boosts language and, by feeding the child's imagination, develops abstract thought</a:t>
            </a:r>
            <a:r>
              <a:rPr lang="en-GB" sz="2800" b="0" i="0" dirty="0" smtClean="0">
                <a:solidFill>
                  <a:srgbClr val="333333"/>
                </a:solidFill>
                <a:effectLst/>
                <a:latin typeface="Guardian Text Egyptian Web"/>
              </a:rPr>
              <a:t>.</a:t>
            </a:r>
          </a:p>
          <a:p>
            <a:endParaRPr lang="en-GB" dirty="0">
              <a:solidFill>
                <a:srgbClr val="333333"/>
              </a:solidFill>
              <a:latin typeface="Comic Sans MS" panose="030F0702030302020204" pitchFamily="66" charset="0"/>
            </a:endParaRPr>
          </a:p>
          <a:p>
            <a:endParaRPr lang="en-GB" b="0" i="0" dirty="0">
              <a:solidFill>
                <a:srgbClr val="333333"/>
              </a:solidFill>
              <a:effectLst/>
              <a:latin typeface="Comic Sans MS" panose="030F0702030302020204" pitchFamily="66" charset="0"/>
            </a:endParaRPr>
          </a:p>
        </p:txBody>
      </p:sp>
    </p:spTree>
    <p:extLst>
      <p:ext uri="{BB962C8B-B14F-4D97-AF65-F5344CB8AC3E}">
        <p14:creationId xmlns:p14="http://schemas.microsoft.com/office/powerpoint/2010/main" val="3390213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929" y="168811"/>
            <a:ext cx="10995378" cy="9879628"/>
          </a:xfrm>
          <a:prstGeom prst="rect">
            <a:avLst/>
          </a:prstGeom>
        </p:spPr>
        <p:txBody>
          <a:bodyPr wrap="square">
            <a:spAutoFit/>
          </a:bodyPr>
          <a:lstStyle/>
          <a:p>
            <a:pPr fontAlgn="base"/>
            <a:r>
              <a:rPr lang="en-GB" sz="2400" b="1" i="0" dirty="0" smtClean="0">
                <a:solidFill>
                  <a:srgbClr val="FF0000"/>
                </a:solidFill>
                <a:effectLst/>
                <a:latin typeface="Comic Sans MS" panose="030F0702030302020204" pitchFamily="66" charset="0"/>
              </a:rPr>
              <a:t>Reading for Pleasure</a:t>
            </a:r>
          </a:p>
          <a:p>
            <a:pPr fontAlgn="base"/>
            <a:endParaRPr lang="en-GB" b="1" i="0" dirty="0" smtClean="0">
              <a:solidFill>
                <a:srgbClr val="FF0000"/>
              </a:solidFill>
              <a:effectLst/>
              <a:latin typeface="Comic Sans MS" panose="030F0702030302020204" pitchFamily="66" charset="0"/>
            </a:endParaRPr>
          </a:p>
          <a:p>
            <a:pPr fontAlgn="base"/>
            <a:r>
              <a:rPr lang="en-GB" dirty="0"/>
              <a:t> </a:t>
            </a:r>
            <a:r>
              <a:rPr lang="en-GB" dirty="0" smtClean="0">
                <a:latin typeface="Comic Sans MS" panose="030F0702030302020204" pitchFamily="66" charset="0"/>
              </a:rPr>
              <a:t>Just because your child is learning to read, avoid </a:t>
            </a:r>
            <a:r>
              <a:rPr lang="en-GB" dirty="0">
                <a:latin typeface="Comic Sans MS" panose="030F0702030302020204" pitchFamily="66" charset="0"/>
              </a:rPr>
              <a:t>turning </a:t>
            </a:r>
            <a:r>
              <a:rPr lang="en-GB" dirty="0" err="1">
                <a:latin typeface="Comic Sans MS" panose="030F0702030302020204" pitchFamily="66" charset="0"/>
              </a:rPr>
              <a:t>storytime</a:t>
            </a:r>
            <a:r>
              <a:rPr lang="en-GB" dirty="0">
                <a:latin typeface="Comic Sans MS" panose="030F0702030302020204" pitchFamily="66" charset="0"/>
              </a:rPr>
              <a:t> </a:t>
            </a:r>
            <a:r>
              <a:rPr lang="en-GB" dirty="0" smtClean="0">
                <a:latin typeface="Comic Sans MS" panose="030F0702030302020204" pitchFamily="66" charset="0"/>
              </a:rPr>
              <a:t>into an academic exercise </a:t>
            </a:r>
            <a:r>
              <a:rPr lang="en-GB" dirty="0">
                <a:latin typeface="Comic Sans MS" panose="030F0702030302020204" pitchFamily="66" charset="0"/>
              </a:rPr>
              <a:t>by using it to test your child’s reading </a:t>
            </a:r>
            <a:r>
              <a:rPr lang="en-GB" dirty="0" smtClean="0">
                <a:latin typeface="Comic Sans MS" panose="030F0702030302020204" pitchFamily="66" charset="0"/>
              </a:rPr>
              <a:t>skills!</a:t>
            </a:r>
            <a:endParaRPr lang="en-GB" b="1" dirty="0">
              <a:solidFill>
                <a:srgbClr val="FF0000"/>
              </a:solidFill>
              <a:latin typeface="Comic Sans MS" panose="030F0702030302020204" pitchFamily="66" charset="0"/>
            </a:endParaRPr>
          </a:p>
          <a:p>
            <a:pPr fontAlgn="base"/>
            <a:endParaRPr lang="en-GB" b="1" i="0" dirty="0" smtClean="0">
              <a:solidFill>
                <a:srgbClr val="FF0000"/>
              </a:solidFill>
              <a:effectLst/>
              <a:latin typeface="Comic Sans MS" panose="030F0702030302020204" pitchFamily="66" charset="0"/>
            </a:endParaRPr>
          </a:p>
          <a:p>
            <a:pPr fontAlgn="ctr"/>
            <a:r>
              <a:rPr lang="en-GB" dirty="0" smtClean="0">
                <a:latin typeface="Comic Sans MS" panose="030F0702030302020204" pitchFamily="66" charset="0"/>
              </a:rPr>
              <a:t> Be a good role model, if children see adults reading for pleasure they will be encouraged to read too.</a:t>
            </a:r>
          </a:p>
          <a:p>
            <a:pPr fontAlgn="ctr"/>
            <a:endParaRPr lang="en-GB" dirty="0">
              <a:latin typeface="Comic Sans MS" panose="030F0702030302020204" pitchFamily="66" charset="0"/>
            </a:endParaRPr>
          </a:p>
          <a:p>
            <a:pPr fontAlgn="ctr"/>
            <a:r>
              <a:rPr lang="en-GB" dirty="0" smtClean="0">
                <a:latin typeface="Comic Sans MS" panose="030F0702030302020204" pitchFamily="66" charset="0"/>
              </a:rPr>
              <a:t>It is important, particularly for </a:t>
            </a:r>
            <a:r>
              <a:rPr lang="en-GB" dirty="0" smtClean="0">
                <a:latin typeface="Comic Sans MS" panose="030F0702030302020204" pitchFamily="66" charset="0"/>
              </a:rPr>
              <a:t>boys, to have male role models as readers and to be read to by both males and females.</a:t>
            </a:r>
          </a:p>
          <a:p>
            <a:pPr fontAlgn="ctr"/>
            <a:endParaRPr lang="en-GB" dirty="0">
              <a:latin typeface="Comic Sans MS" panose="030F0702030302020204" pitchFamily="66" charset="0"/>
            </a:endParaRPr>
          </a:p>
          <a:p>
            <a:pPr fontAlgn="ctr"/>
            <a:r>
              <a:rPr lang="en-GB" dirty="0" smtClean="0">
                <a:latin typeface="Comic Sans MS" panose="030F0702030302020204" pitchFamily="66" charset="0"/>
              </a:rPr>
              <a:t>Find a quiet time to read in a comfortable space which suits you and your child so that it does not feel like a chore.</a:t>
            </a:r>
          </a:p>
          <a:p>
            <a:pPr fontAlgn="ctr"/>
            <a:endParaRPr lang="en-GB" dirty="0" smtClean="0">
              <a:latin typeface="Comic Sans MS" panose="030F0702030302020204" pitchFamily="66" charset="0"/>
            </a:endParaRPr>
          </a:p>
          <a:p>
            <a:pPr fontAlgn="ctr"/>
            <a:r>
              <a:rPr lang="en-GB" dirty="0" smtClean="0">
                <a:latin typeface="Comic Sans MS" panose="030F0702030302020204" pitchFamily="66" charset="0"/>
              </a:rPr>
              <a:t>Find texts which interest </a:t>
            </a:r>
            <a:r>
              <a:rPr lang="en-GB" b="1" dirty="0" smtClean="0">
                <a:latin typeface="Comic Sans MS" panose="030F0702030302020204" pitchFamily="66" charset="0"/>
              </a:rPr>
              <a:t>your child </a:t>
            </a:r>
            <a:r>
              <a:rPr lang="en-GB" dirty="0" smtClean="0">
                <a:latin typeface="Comic Sans MS" panose="030F0702030302020204" pitchFamily="66" charset="0"/>
              </a:rPr>
              <a:t>and not just what you would like them to read. </a:t>
            </a:r>
          </a:p>
          <a:p>
            <a:pPr fontAlgn="ctr"/>
            <a:r>
              <a:rPr lang="en-GB" dirty="0" smtClean="0">
                <a:latin typeface="Comic Sans MS" panose="030F0702030302020204" pitchFamily="66" charset="0"/>
              </a:rPr>
              <a:t>It could be comics, non fiction books, joke books </a:t>
            </a:r>
            <a:r>
              <a:rPr lang="en-GB" dirty="0" err="1" smtClean="0">
                <a:latin typeface="Comic Sans MS" panose="030F0702030302020204" pitchFamily="66" charset="0"/>
              </a:rPr>
              <a:t>etc</a:t>
            </a:r>
            <a:endParaRPr lang="en-GB" dirty="0" smtClean="0">
              <a:latin typeface="Comic Sans MS" panose="030F0702030302020204" pitchFamily="66" charset="0"/>
            </a:endParaRPr>
          </a:p>
          <a:p>
            <a:pPr fontAlgn="ctr"/>
            <a:endParaRPr lang="en-GB" dirty="0">
              <a:latin typeface="Comic Sans MS" panose="030F0702030302020204" pitchFamily="66" charset="0"/>
            </a:endParaRPr>
          </a:p>
          <a:p>
            <a:pPr fontAlgn="ctr"/>
            <a:r>
              <a:rPr lang="en-GB" dirty="0" smtClean="0">
                <a:latin typeface="Comic Sans MS" panose="030F0702030302020204" pitchFamily="66" charset="0"/>
              </a:rPr>
              <a:t>Visit the library and let your child choose new books to share.</a:t>
            </a:r>
          </a:p>
          <a:p>
            <a:pPr fontAlgn="ctr"/>
            <a:endParaRPr lang="en-GB" dirty="0">
              <a:latin typeface="Comic Sans MS" panose="030F0702030302020204" pitchFamily="66" charset="0"/>
            </a:endParaRPr>
          </a:p>
          <a:p>
            <a:pPr fontAlgn="ctr"/>
            <a:r>
              <a:rPr lang="en-GB" dirty="0" smtClean="0">
                <a:latin typeface="Comic Sans MS" panose="030F0702030302020204" pitchFamily="66" charset="0"/>
              </a:rPr>
              <a:t>Talk about what you have read.</a:t>
            </a:r>
          </a:p>
          <a:p>
            <a:pPr fontAlgn="ctr"/>
            <a:endParaRPr lang="en-GB" dirty="0">
              <a:latin typeface="Comic Sans MS" panose="030F0702030302020204" pitchFamily="66" charset="0"/>
            </a:endParaRPr>
          </a:p>
          <a:p>
            <a:pPr fontAlgn="ctr"/>
            <a:r>
              <a:rPr lang="en-GB" dirty="0" smtClean="0">
                <a:latin typeface="Comic Sans MS" panose="030F0702030302020204" pitchFamily="66" charset="0"/>
              </a:rPr>
              <a:t>Children can have favourite books they like to read many times and can almost recite to you, let them do this, they are acting as a reader.</a:t>
            </a:r>
          </a:p>
          <a:p>
            <a:pPr fontAlgn="ctr"/>
            <a:endParaRPr lang="en-GB" dirty="0" smtClean="0">
              <a:latin typeface="Comic Sans MS" panose="030F0702030302020204" pitchFamily="66" charset="0"/>
            </a:endParaRPr>
          </a:p>
          <a:p>
            <a:pPr fontAlgn="ctr"/>
            <a:endParaRPr lang="en-GB" dirty="0">
              <a:latin typeface="Comic Sans MS" panose="030F0702030302020204" pitchFamily="66" charset="0"/>
            </a:endParaRPr>
          </a:p>
          <a:p>
            <a:pPr fontAlgn="ctr"/>
            <a:endParaRPr lang="en-GB" dirty="0">
              <a:latin typeface="Comic Sans MS" panose="030F0702030302020204" pitchFamily="66" charset="0"/>
            </a:endParaRPr>
          </a:p>
          <a:p>
            <a:pPr fontAlgn="ctr"/>
            <a:endParaRPr lang="en-GB" dirty="0" smtClean="0">
              <a:latin typeface="Comic Sans MS" panose="030F0702030302020204" pitchFamily="66" charset="0"/>
            </a:endParaRPr>
          </a:p>
          <a:p>
            <a:pPr fontAlgn="ctr"/>
            <a:r>
              <a:rPr lang="en-GB" dirty="0">
                <a:latin typeface="Comic Sans MS" panose="030F0702030302020204" pitchFamily="66" charset="0"/>
              </a:rPr>
              <a:t> </a:t>
            </a:r>
            <a:endParaRPr lang="en-GB" dirty="0" smtClean="0">
              <a:latin typeface="Comic Sans MS" panose="030F0702030302020204" pitchFamily="66" charset="0"/>
            </a:endParaRPr>
          </a:p>
          <a:p>
            <a:pPr fontAlgn="ctr"/>
            <a:r>
              <a:rPr lang="en-GB" dirty="0">
                <a:latin typeface="Comic Sans MS" panose="030F0702030302020204" pitchFamily="66" charset="0"/>
              </a:rPr>
              <a:t> </a:t>
            </a:r>
            <a:endParaRPr lang="en-GB" dirty="0" smtClean="0">
              <a:latin typeface="Comic Sans MS" panose="030F0702030302020204" pitchFamily="66" charset="0"/>
            </a:endParaRPr>
          </a:p>
          <a:p>
            <a:pPr fontAlgn="ctr"/>
            <a:endParaRPr lang="en-GB" dirty="0" smtClean="0">
              <a:latin typeface="Comic Sans MS" panose="030F0702030302020204" pitchFamily="66" charset="0"/>
            </a:endParaRPr>
          </a:p>
          <a:p>
            <a:pPr marL="285750" indent="-285750" fontAlgn="ctr">
              <a:buFont typeface="Wingdings" panose="05000000000000000000" pitchFamily="2" charset="2"/>
              <a:buChar char="v"/>
            </a:pPr>
            <a:endParaRPr lang="en-GB" b="1" dirty="0" smtClean="0">
              <a:latin typeface="Comic Sans MS" panose="030F0702030302020204" pitchFamily="66" charset="0"/>
            </a:endParaRPr>
          </a:p>
          <a:p>
            <a:pPr marL="285750" indent="-285750" fontAlgn="ctr">
              <a:buFont typeface="Arial" panose="020B0604020202020204" pitchFamily="34" charset="0"/>
              <a:buChar char="•"/>
            </a:pPr>
            <a:endParaRPr lang="en-GB" b="1" dirty="0">
              <a:latin typeface="Comic Sans MS" panose="030F0702030302020204" pitchFamily="66" charset="0"/>
            </a:endParaRPr>
          </a:p>
          <a:p>
            <a:pPr fontAlgn="ctr"/>
            <a:endParaRPr lang="en-GB" dirty="0" smtClean="0">
              <a:solidFill>
                <a:srgbClr val="FF0000"/>
              </a:solidFill>
              <a:latin typeface="Comic Sans MS" panose="030F0702030302020204" pitchFamily="66" charset="0"/>
            </a:endParaRPr>
          </a:p>
          <a:p>
            <a:pPr fontAlgn="ctr"/>
            <a:endParaRPr lang="en-GB" dirty="0">
              <a:latin typeface="Comic Sans MS" panose="030F0702030302020204" pitchFamily="66" charset="0"/>
            </a:endParaRPr>
          </a:p>
          <a:p>
            <a:pPr fontAlgn="ctr"/>
            <a:r>
              <a:rPr lang="en-GB" dirty="0" smtClean="0"/>
              <a:t>.</a:t>
            </a:r>
            <a:r>
              <a:rPr lang="en-GB" dirty="0" smtClean="0">
                <a:latin typeface="Comic Sans MS" panose="030F0702030302020204" pitchFamily="66" charset="0"/>
              </a:rPr>
              <a:t/>
            </a:r>
            <a:br>
              <a:rPr lang="en-GB" dirty="0" smtClean="0">
                <a:latin typeface="Comic Sans MS" panose="030F0702030302020204" pitchFamily="66" charset="0"/>
              </a:rPr>
            </a:br>
            <a:endParaRPr lang="en-GB" b="0" i="0" dirty="0">
              <a:solidFill>
                <a:srgbClr val="000000"/>
              </a:solidFill>
              <a:effectLst/>
              <a:latin typeface="Comic Sans MS" panose="030F0702030302020204" pitchFamily="66" charset="0"/>
            </a:endParaRPr>
          </a:p>
        </p:txBody>
      </p:sp>
      <p:pic>
        <p:nvPicPr>
          <p:cNvPr id="4098" name="Picture 2" descr="Image result for dad  and child reading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75066" y="3624094"/>
            <a:ext cx="1498242" cy="1657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596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119" y="1019305"/>
            <a:ext cx="11584649" cy="4216539"/>
          </a:xfrm>
          <a:prstGeom prst="rect">
            <a:avLst/>
          </a:prstGeom>
          <a:noFill/>
        </p:spPr>
        <p:txBody>
          <a:bodyPr wrap="square" rtlCol="0">
            <a:spAutoFit/>
          </a:bodyPr>
          <a:lstStyle/>
          <a:p>
            <a:r>
              <a:rPr lang="en-GB" sz="2400" dirty="0" smtClean="0">
                <a:solidFill>
                  <a:srgbClr val="FF0000"/>
                </a:solidFill>
                <a:latin typeface="Comic Sans MS" panose="030F0702030302020204" pitchFamily="66" charset="0"/>
              </a:rPr>
              <a:t>Rhyme and Alliteration</a:t>
            </a:r>
          </a:p>
          <a:p>
            <a:endParaRPr lang="en-GB" sz="2400" dirty="0" smtClean="0">
              <a:solidFill>
                <a:srgbClr val="FF0000"/>
              </a:solidFill>
              <a:latin typeface="Comic Sans MS" panose="030F0702030302020204" pitchFamily="66" charset="0"/>
            </a:endParaRPr>
          </a:p>
          <a:p>
            <a:r>
              <a:rPr lang="en-GB" sz="2000" dirty="0" smtClean="0">
                <a:latin typeface="Comic Sans MS" panose="030F0702030302020204" pitchFamily="66" charset="0"/>
              </a:rPr>
              <a:t> </a:t>
            </a:r>
            <a:r>
              <a:rPr lang="en-GB" sz="2000" dirty="0">
                <a:latin typeface="Comic Sans MS" panose="030F0702030302020204" pitchFamily="66" charset="0"/>
              </a:rPr>
              <a:t>If children do not develop phonological  </a:t>
            </a:r>
            <a:r>
              <a:rPr lang="en-GB" sz="2000" dirty="0" smtClean="0">
                <a:latin typeface="Comic Sans MS" panose="030F0702030302020204" pitchFamily="66" charset="0"/>
              </a:rPr>
              <a:t>awareness, (</a:t>
            </a:r>
            <a:r>
              <a:rPr lang="en-GB" sz="2000" dirty="0">
                <a:latin typeface="Comic Sans MS" panose="030F0702030302020204" pitchFamily="66" charset="0"/>
              </a:rPr>
              <a:t>sound </a:t>
            </a:r>
            <a:r>
              <a:rPr lang="en-GB" sz="2000" dirty="0" smtClean="0">
                <a:latin typeface="Comic Sans MS" panose="030F0702030302020204" pitchFamily="66" charset="0"/>
              </a:rPr>
              <a:t>discrimination) they will find it very difficult to read. This is the foundation of building their reading skills and ability to blend letter sounds and hear words.</a:t>
            </a:r>
          </a:p>
          <a:p>
            <a:endParaRPr lang="en-GB" sz="2000" dirty="0">
              <a:latin typeface="Comic Sans MS" panose="030F0702030302020204" pitchFamily="66" charset="0"/>
            </a:endParaRPr>
          </a:p>
          <a:p>
            <a:r>
              <a:rPr lang="en-GB" sz="2000" dirty="0" smtClean="0">
                <a:latin typeface="Comic Sans MS" panose="030F0702030302020204" pitchFamily="66" charset="0"/>
              </a:rPr>
              <a:t>Share nursery rhymes and poems as part of your reading time , sing them and say them.</a:t>
            </a:r>
          </a:p>
          <a:p>
            <a:endParaRPr lang="en-GB" sz="2000" dirty="0">
              <a:latin typeface="Comic Sans MS" panose="030F0702030302020204" pitchFamily="66" charset="0"/>
            </a:endParaRPr>
          </a:p>
          <a:p>
            <a:r>
              <a:rPr lang="en-GB" sz="2000" dirty="0" smtClean="0">
                <a:latin typeface="Comic Sans MS" panose="030F0702030302020204" pitchFamily="66" charset="0"/>
              </a:rPr>
              <a:t>Make up rhymes together and change rhymes you know already.</a:t>
            </a:r>
          </a:p>
          <a:p>
            <a:endParaRPr lang="en-GB" sz="2000" dirty="0">
              <a:latin typeface="Comic Sans MS" panose="030F0702030302020204" pitchFamily="66" charset="0"/>
            </a:endParaRPr>
          </a:p>
          <a:p>
            <a:r>
              <a:rPr lang="en-GB" sz="2000" dirty="0" smtClean="0">
                <a:latin typeface="Comic Sans MS" panose="030F0702030302020204" pitchFamily="66" charset="0"/>
              </a:rPr>
              <a:t>Play games making the longest rhyming  strings and sentences with alliterative words.</a:t>
            </a:r>
          </a:p>
          <a:p>
            <a:endParaRPr lang="en-GB" sz="2000" dirty="0">
              <a:latin typeface="Comic Sans MS" panose="030F0702030302020204" pitchFamily="66" charset="0"/>
            </a:endParaRPr>
          </a:p>
          <a:p>
            <a:endParaRPr lang="en-GB" sz="2000" dirty="0" smtClean="0">
              <a:latin typeface="Comic Sans MS" panose="030F0702030302020204" pitchFamily="66" charset="0"/>
            </a:endParaRPr>
          </a:p>
        </p:txBody>
      </p:sp>
      <p:pic>
        <p:nvPicPr>
          <p:cNvPr id="1034" name="Picture 10" descr="Image result for frog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6523" y="4964373"/>
            <a:ext cx="1698357" cy="169835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dog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449" y="5016488"/>
            <a:ext cx="1891338" cy="1594129"/>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14" descr="Image result for lo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16" descr="Image result for log clipart"/>
          <p:cNvSpPr>
            <a:spLocks noChangeAspect="1" noChangeArrowheads="1"/>
          </p:cNvSpPr>
          <p:nvPr/>
        </p:nvSpPr>
        <p:spPr bwMode="auto">
          <a:xfrm>
            <a:off x="1619982" y="-787829"/>
            <a:ext cx="69608" cy="696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18" descr="Image result for log clipa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20" descr="Image result for log clipar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6" name="Picture 22" descr="Image result for log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1567" y="5257957"/>
            <a:ext cx="3270998" cy="124843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Image result for boy clip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1273" y="131614"/>
            <a:ext cx="939714" cy="1300809"/>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8" descr="Image result for blue  clipar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30" descr="Image result for blue  clipart"/>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32" descr="Image result for blue  clipart"/>
          <p:cNvSpPr>
            <a:spLocks noChangeAspect="1" noChangeArrowheads="1"/>
          </p:cNvSpPr>
          <p:nvPr/>
        </p:nvSpPr>
        <p:spPr bwMode="auto">
          <a:xfrm>
            <a:off x="6483387" y="3612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34" descr="Image result for blue  clipart"/>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60" name="Picture 36" descr="Image result for blue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38484" y="131614"/>
            <a:ext cx="1434776" cy="135825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38" descr="Image result for blue bouncing ball  clipart"/>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66" name="Picture 42" descr="Image result for blue bouncing ball  clipart"/>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437066" y="-144463"/>
            <a:ext cx="1190608" cy="1428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844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063" y="173559"/>
            <a:ext cx="11487954" cy="8309967"/>
          </a:xfrm>
          <a:prstGeom prst="rect">
            <a:avLst/>
          </a:prstGeom>
          <a:noFill/>
        </p:spPr>
        <p:txBody>
          <a:bodyPr wrap="square" rtlCol="0">
            <a:spAutoFit/>
          </a:bodyPr>
          <a:lstStyle/>
          <a:p>
            <a:r>
              <a:rPr lang="en-GB" sz="2400" dirty="0" smtClean="0">
                <a:solidFill>
                  <a:srgbClr val="FF0000"/>
                </a:solidFill>
                <a:latin typeface="Comic Sans MS" panose="030F0702030302020204" pitchFamily="66" charset="0"/>
              </a:rPr>
              <a:t>Letter Sounds and Letter Names</a:t>
            </a:r>
          </a:p>
          <a:p>
            <a:endParaRPr lang="en-GB" sz="2400" dirty="0">
              <a:solidFill>
                <a:srgbClr val="FF0000"/>
              </a:solidFill>
              <a:latin typeface="Comic Sans MS" panose="030F0702030302020204" pitchFamily="66" charset="0"/>
            </a:endParaRPr>
          </a:p>
          <a:p>
            <a:r>
              <a:rPr lang="en-GB" dirty="0" smtClean="0">
                <a:latin typeface="Comic Sans MS" panose="030F0702030302020204" pitchFamily="66" charset="0"/>
              </a:rPr>
              <a:t>It is more important for your child to know the letter sound than the letter name but this does not mean there is any harm in knowing both.</a:t>
            </a:r>
          </a:p>
          <a:p>
            <a:endParaRPr lang="en-GB" dirty="0">
              <a:latin typeface="Comic Sans MS" panose="030F0702030302020204" pitchFamily="66" charset="0"/>
            </a:endParaRPr>
          </a:p>
          <a:p>
            <a:r>
              <a:rPr lang="en-GB" dirty="0" smtClean="0">
                <a:latin typeface="Comic Sans MS" panose="030F0702030302020204" pitchFamily="66" charset="0"/>
              </a:rPr>
              <a:t>Encourage awareness of print in everyday life; signs, adverts, food labels, menus, recipes </a:t>
            </a:r>
            <a:r>
              <a:rPr lang="en-GB" dirty="0" err="1" smtClean="0">
                <a:latin typeface="Comic Sans MS" panose="030F0702030302020204" pitchFamily="66" charset="0"/>
              </a:rPr>
              <a:t>etc</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Look for letters and words you know they are learning at school that week</a:t>
            </a:r>
          </a:p>
          <a:p>
            <a:endParaRPr lang="en-GB" dirty="0" smtClean="0">
              <a:latin typeface="Comic Sans MS" panose="030F0702030302020204" pitchFamily="66" charset="0"/>
            </a:endParaRPr>
          </a:p>
          <a:p>
            <a:r>
              <a:rPr lang="en-GB" dirty="0" smtClean="0">
                <a:latin typeface="Comic Sans MS" panose="030F0702030302020204" pitchFamily="66" charset="0"/>
              </a:rPr>
              <a:t>Play games </a:t>
            </a:r>
            <a:r>
              <a:rPr lang="en-GB" dirty="0" err="1" smtClean="0">
                <a:latin typeface="Comic Sans MS" panose="030F0702030302020204" pitchFamily="66" charset="0"/>
              </a:rPr>
              <a:t>e.g</a:t>
            </a:r>
            <a:r>
              <a:rPr lang="en-GB" dirty="0" smtClean="0">
                <a:latin typeface="Comic Sans MS" panose="030F0702030302020204" pitchFamily="66" charset="0"/>
              </a:rPr>
              <a:t> I spy (but with letter sounds rather than names) you sound a word and they guess it.</a:t>
            </a:r>
          </a:p>
          <a:p>
            <a:endParaRPr lang="en-GB" dirty="0">
              <a:latin typeface="Comic Sans MS" panose="030F0702030302020204" pitchFamily="66" charset="0"/>
            </a:endParaRPr>
          </a:p>
          <a:p>
            <a:r>
              <a:rPr lang="en-GB" dirty="0" smtClean="0">
                <a:latin typeface="Comic Sans MS" panose="030F0702030302020204" pitchFamily="66" charset="0"/>
              </a:rPr>
              <a:t>As they learn their sounds and begin to blend them to hear the words you can use a variety of materials to make reading and writing words fun.</a:t>
            </a:r>
          </a:p>
          <a:p>
            <a:r>
              <a:rPr lang="en-GB" dirty="0" smtClean="0">
                <a:latin typeface="Comic Sans MS" panose="030F0702030302020204" pitchFamily="66" charset="0"/>
              </a:rPr>
              <a:t>Magnetic letters, playdough, shaving foam, painting, sand, pipe cleaners, chalk (you can do this outside as well), </a:t>
            </a:r>
            <a:r>
              <a:rPr lang="en-GB" dirty="0" err="1" smtClean="0">
                <a:latin typeface="Comic Sans MS" panose="030F0702030302020204" pitchFamily="66" charset="0"/>
              </a:rPr>
              <a:t>lego</a:t>
            </a:r>
            <a:r>
              <a:rPr lang="en-GB" dirty="0" smtClean="0">
                <a:latin typeface="Comic Sans MS" panose="030F0702030302020204" pitchFamily="66" charset="0"/>
              </a:rPr>
              <a:t>, collect </a:t>
            </a:r>
            <a:r>
              <a:rPr lang="en-GB" dirty="0" smtClean="0">
                <a:latin typeface="Comic Sans MS" panose="030F0702030302020204" pitchFamily="66" charset="0"/>
              </a:rPr>
              <a:t>natural materials and make words with them.</a:t>
            </a:r>
          </a:p>
          <a:p>
            <a:endParaRPr lang="en-GB" dirty="0">
              <a:latin typeface="Comic Sans MS" panose="030F0702030302020204" pitchFamily="66" charset="0"/>
            </a:endParaRPr>
          </a:p>
          <a:p>
            <a:r>
              <a:rPr lang="en-GB" dirty="0" smtClean="0">
                <a:latin typeface="Comic Sans MS" panose="030F0702030302020204" pitchFamily="66" charset="0"/>
              </a:rPr>
              <a:t>Write for a purpose; invitations, birthday cards, captions for a picture, make books and comic strips about what interests them</a:t>
            </a:r>
            <a:r>
              <a:rPr lang="en-GB" dirty="0">
                <a:latin typeface="Comic Sans MS" panose="030F0702030302020204" pitchFamily="66" charset="0"/>
              </a:rPr>
              <a:t> </a:t>
            </a:r>
            <a:r>
              <a:rPr lang="en-GB" dirty="0" smtClean="0">
                <a:latin typeface="Comic Sans MS" panose="030F0702030302020204" pitchFamily="66" charset="0"/>
              </a:rPr>
              <a:t>(animal facts, dinosaurs, retelling favourite </a:t>
            </a:r>
            <a:r>
              <a:rPr lang="en-GB" dirty="0" smtClean="0">
                <a:latin typeface="Comic Sans MS" panose="030F0702030302020204" pitchFamily="66" charset="0"/>
              </a:rPr>
              <a:t>stories) Make a special box with them where they collect materials </a:t>
            </a:r>
            <a:r>
              <a:rPr lang="en-GB" smtClean="0">
                <a:latin typeface="Comic Sans MS" panose="030F0702030302020204" pitchFamily="66" charset="0"/>
              </a:rPr>
              <a:t>for writing.</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As with your choice of reading books choose something which your child enjoys doing so it does not feel like school all over again. This will only put them off doing it!</a:t>
            </a:r>
          </a:p>
          <a:p>
            <a:endParaRPr lang="en-GB" dirty="0">
              <a:latin typeface="Comic Sans MS" panose="030F0702030302020204" pitchFamily="66" charset="0"/>
            </a:endParaRPr>
          </a:p>
          <a:p>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 </a:t>
            </a:r>
          </a:p>
          <a:p>
            <a:endParaRPr lang="en-GB" dirty="0">
              <a:solidFill>
                <a:srgbClr val="FF0000"/>
              </a:solidFill>
              <a:latin typeface="Comic Sans MS" panose="030F0702030302020204" pitchFamily="66" charset="0"/>
            </a:endParaRPr>
          </a:p>
          <a:p>
            <a:endParaRPr lang="en-GB" dirty="0" smtClean="0">
              <a:solidFill>
                <a:srgbClr val="FF0000"/>
              </a:solidFill>
              <a:latin typeface="Comic Sans MS" panose="030F0702030302020204" pitchFamily="66" charset="0"/>
            </a:endParaRPr>
          </a:p>
          <a:p>
            <a:endParaRPr lang="en-GB" dirty="0"/>
          </a:p>
        </p:txBody>
      </p:sp>
      <p:pic>
        <p:nvPicPr>
          <p:cNvPr id="2054" name="Picture 6" descr="Image result for lowercase letter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2528" y="173560"/>
            <a:ext cx="2895112" cy="772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017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5308" y="487025"/>
            <a:ext cx="10030368" cy="6924973"/>
          </a:xfrm>
          <a:prstGeom prst="rect">
            <a:avLst/>
          </a:prstGeom>
          <a:noFill/>
        </p:spPr>
        <p:txBody>
          <a:bodyPr wrap="square" rtlCol="0">
            <a:spAutoFit/>
          </a:bodyPr>
          <a:lstStyle/>
          <a:p>
            <a:r>
              <a:rPr lang="en-GB" sz="2400" dirty="0" smtClean="0">
                <a:solidFill>
                  <a:srgbClr val="FF0000"/>
                </a:solidFill>
                <a:latin typeface="Comic Sans MS" panose="030F0702030302020204" pitchFamily="66" charset="0"/>
              </a:rPr>
              <a:t>Reading Skills in School</a:t>
            </a:r>
          </a:p>
          <a:p>
            <a:endParaRPr lang="en-GB" sz="2400" dirty="0" smtClean="0">
              <a:solidFill>
                <a:srgbClr val="FF0000"/>
              </a:solidFill>
              <a:latin typeface="Comic Sans MS" panose="030F0702030302020204" pitchFamily="66" charset="0"/>
            </a:endParaRPr>
          </a:p>
          <a:p>
            <a:r>
              <a:rPr lang="en-GB" dirty="0" smtClean="0">
                <a:latin typeface="Comic Sans MS" panose="030F0702030302020204" pitchFamily="66" charset="0"/>
              </a:rPr>
              <a:t>Rhyme and alliteration</a:t>
            </a:r>
          </a:p>
          <a:p>
            <a:endParaRPr lang="en-GB" dirty="0" smtClean="0">
              <a:latin typeface="Comic Sans MS" panose="030F0702030302020204" pitchFamily="66" charset="0"/>
            </a:endParaRPr>
          </a:p>
          <a:p>
            <a:r>
              <a:rPr lang="en-GB" dirty="0" smtClean="0">
                <a:latin typeface="Comic Sans MS" panose="030F0702030302020204" pitchFamily="66" charset="0"/>
              </a:rPr>
              <a:t>Jolly Phonics</a:t>
            </a:r>
          </a:p>
          <a:p>
            <a:endParaRPr lang="en-GB" dirty="0">
              <a:latin typeface="Comic Sans MS" panose="030F0702030302020204" pitchFamily="66" charset="0"/>
            </a:endParaRPr>
          </a:p>
          <a:p>
            <a:r>
              <a:rPr lang="en-GB" dirty="0" smtClean="0">
                <a:latin typeface="Comic Sans MS" panose="030F0702030302020204" pitchFamily="66" charset="0"/>
              </a:rPr>
              <a:t>Blending</a:t>
            </a:r>
          </a:p>
          <a:p>
            <a:endParaRPr lang="en-GB" dirty="0">
              <a:latin typeface="Comic Sans MS" panose="030F0702030302020204" pitchFamily="66" charset="0"/>
            </a:endParaRPr>
          </a:p>
          <a:p>
            <a:r>
              <a:rPr lang="en-GB" dirty="0" smtClean="0">
                <a:latin typeface="Comic Sans MS" panose="030F0702030302020204" pitchFamily="66" charset="0"/>
              </a:rPr>
              <a:t>Initial, medial and final sounds in words</a:t>
            </a:r>
          </a:p>
          <a:p>
            <a:endParaRPr lang="en-GB" dirty="0" smtClean="0">
              <a:latin typeface="Comic Sans MS" panose="030F0702030302020204" pitchFamily="66" charset="0"/>
            </a:endParaRPr>
          </a:p>
          <a:p>
            <a:r>
              <a:rPr lang="en-GB" dirty="0" smtClean="0">
                <a:latin typeface="Comic Sans MS" panose="030F0702030302020204" pitchFamily="66" charset="0"/>
              </a:rPr>
              <a:t>Tricky words</a:t>
            </a:r>
          </a:p>
          <a:p>
            <a:endParaRPr lang="en-GB" dirty="0" smtClean="0">
              <a:latin typeface="Comic Sans MS" panose="030F0702030302020204" pitchFamily="66" charset="0"/>
            </a:endParaRPr>
          </a:p>
          <a:p>
            <a:r>
              <a:rPr lang="en-GB" dirty="0" smtClean="0">
                <a:latin typeface="Comic Sans MS" panose="030F0702030302020204" pitchFamily="66" charset="0"/>
              </a:rPr>
              <a:t>Lowercase and uppercase letters</a:t>
            </a:r>
          </a:p>
          <a:p>
            <a:endParaRPr lang="en-GB" dirty="0" smtClean="0">
              <a:latin typeface="Comic Sans MS" panose="030F0702030302020204" pitchFamily="66" charset="0"/>
            </a:endParaRPr>
          </a:p>
          <a:p>
            <a:r>
              <a:rPr lang="en-GB" dirty="0">
                <a:latin typeface="Comic Sans MS" panose="030F0702030302020204" pitchFamily="66" charset="0"/>
              </a:rPr>
              <a:t>Alphabetic order (end of P1/P2)</a:t>
            </a:r>
          </a:p>
          <a:p>
            <a:endParaRPr lang="en-GB" dirty="0">
              <a:latin typeface="Comic Sans MS" panose="030F0702030302020204" pitchFamily="66" charset="0"/>
            </a:endParaRPr>
          </a:p>
          <a:p>
            <a:r>
              <a:rPr lang="en-GB" dirty="0" smtClean="0">
                <a:latin typeface="Comic Sans MS" panose="030F0702030302020204" pitchFamily="66" charset="0"/>
              </a:rPr>
              <a:t>Reading texts fiction and non fiction as a whole class</a:t>
            </a:r>
          </a:p>
          <a:p>
            <a:endParaRPr lang="en-GB" dirty="0">
              <a:latin typeface="Comic Sans MS" panose="030F0702030302020204" pitchFamily="66" charset="0"/>
            </a:endParaRPr>
          </a:p>
          <a:p>
            <a:r>
              <a:rPr lang="en-GB" dirty="0" smtClean="0">
                <a:latin typeface="Comic Sans MS" panose="030F0702030302020204" pitchFamily="66" charset="0"/>
              </a:rPr>
              <a:t>Reading in groups</a:t>
            </a:r>
          </a:p>
          <a:p>
            <a:endParaRPr lang="en-GB" dirty="0">
              <a:latin typeface="Comic Sans MS" panose="030F0702030302020204" pitchFamily="66" charset="0"/>
            </a:endParaRPr>
          </a:p>
          <a:p>
            <a:r>
              <a:rPr lang="en-GB" dirty="0" smtClean="0">
                <a:latin typeface="Comic Sans MS" panose="030F0702030302020204" pitchFamily="66" charset="0"/>
              </a:rPr>
              <a:t>COMPREHENSION</a:t>
            </a:r>
          </a:p>
          <a:p>
            <a:endParaRPr lang="en-GB" dirty="0" smtClean="0">
              <a:latin typeface="Comic Sans MS" panose="030F0702030302020204" pitchFamily="66" charset="0"/>
            </a:endParaRPr>
          </a:p>
          <a:p>
            <a:endParaRPr lang="en-GB" dirty="0" smtClean="0">
              <a:latin typeface="Comic Sans MS" panose="030F0702030302020204" pitchFamily="66" charset="0"/>
            </a:endParaRPr>
          </a:p>
          <a:p>
            <a:endParaRPr lang="en-GB" dirty="0"/>
          </a:p>
        </p:txBody>
      </p:sp>
      <p:pic>
        <p:nvPicPr>
          <p:cNvPr id="3076" name="Picture 4" descr="Image result for jolly phonic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3479" y="759855"/>
            <a:ext cx="4762500" cy="2833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106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702" y="450761"/>
            <a:ext cx="10560675" cy="5262979"/>
          </a:xfrm>
          <a:prstGeom prst="rect">
            <a:avLst/>
          </a:prstGeom>
          <a:noFill/>
        </p:spPr>
        <p:txBody>
          <a:bodyPr wrap="square" rtlCol="0">
            <a:spAutoFit/>
          </a:bodyPr>
          <a:lstStyle/>
          <a:p>
            <a:r>
              <a:rPr lang="en-GB" sz="2400" dirty="0" smtClean="0">
                <a:solidFill>
                  <a:srgbClr val="FF0000"/>
                </a:solidFill>
                <a:latin typeface="Comic Sans MS" panose="030F0702030302020204" pitchFamily="66" charset="0"/>
              </a:rPr>
              <a:t>Reading and Phonics Homework</a:t>
            </a:r>
          </a:p>
          <a:p>
            <a:endParaRPr lang="en-GB" sz="2400" dirty="0">
              <a:solidFill>
                <a:srgbClr val="FF0000"/>
              </a:solidFill>
              <a:latin typeface="Comic Sans MS" panose="030F0702030302020204" pitchFamily="66" charset="0"/>
            </a:endParaRPr>
          </a:p>
          <a:p>
            <a:r>
              <a:rPr lang="en-GB" dirty="0" smtClean="0">
                <a:latin typeface="Comic Sans MS" panose="030F0702030302020204" pitchFamily="66" charset="0"/>
              </a:rPr>
              <a:t>Don’t use the school reading book as a substitute for your reading time together.</a:t>
            </a:r>
          </a:p>
          <a:p>
            <a:endParaRPr lang="en-GB" dirty="0">
              <a:latin typeface="Comic Sans MS" panose="030F0702030302020204" pitchFamily="66" charset="0"/>
            </a:endParaRPr>
          </a:p>
          <a:p>
            <a:r>
              <a:rPr lang="en-GB" dirty="0" smtClean="0">
                <a:latin typeface="Comic Sans MS" panose="030F0702030302020204" pitchFamily="66" charset="0"/>
              </a:rPr>
              <a:t>Don’t let it become a battle. Negotiate with your child e.g. take turns to read a page, you read one night they read the next </a:t>
            </a:r>
            <a:r>
              <a:rPr lang="en-GB" dirty="0" err="1" smtClean="0">
                <a:latin typeface="Comic Sans MS" panose="030F0702030302020204" pitchFamily="66" charset="0"/>
              </a:rPr>
              <a:t>etc</a:t>
            </a:r>
            <a:endParaRPr lang="en-GB" dirty="0" smtClean="0">
              <a:latin typeface="Comic Sans MS" panose="030F0702030302020204" pitchFamily="66" charset="0"/>
            </a:endParaRPr>
          </a:p>
          <a:p>
            <a:endParaRPr lang="en-GB" dirty="0" smtClean="0">
              <a:latin typeface="Comic Sans MS" panose="030F0702030302020204" pitchFamily="66" charset="0"/>
            </a:endParaRPr>
          </a:p>
          <a:p>
            <a:r>
              <a:rPr lang="en-GB" dirty="0" smtClean="0">
                <a:latin typeface="Comic Sans MS" panose="030F0702030302020204" pitchFamily="66" charset="0"/>
              </a:rPr>
              <a:t>Praise and encourage them for the words they can decode and if there are words they are really struggling to hear, you sound them and make it obvious what the word is !</a:t>
            </a:r>
          </a:p>
          <a:p>
            <a:endParaRPr lang="en-GB" dirty="0">
              <a:latin typeface="Comic Sans MS" panose="030F0702030302020204" pitchFamily="66" charset="0"/>
            </a:endParaRPr>
          </a:p>
          <a:p>
            <a:r>
              <a:rPr lang="en-GB" dirty="0" smtClean="0">
                <a:latin typeface="Comic Sans MS" panose="030F0702030302020204" pitchFamily="66" charset="0"/>
              </a:rPr>
              <a:t>Make up games with the words they are learning e.g. simple bingo, put the words round the house and send them on a word hunt.</a:t>
            </a:r>
          </a:p>
          <a:p>
            <a:endParaRPr lang="en-GB" dirty="0" smtClean="0">
              <a:latin typeface="Comic Sans MS" panose="030F0702030302020204" pitchFamily="66" charset="0"/>
            </a:endParaRPr>
          </a:p>
          <a:p>
            <a:r>
              <a:rPr lang="en-GB" dirty="0" smtClean="0">
                <a:latin typeface="Comic Sans MS" panose="030F0702030302020204" pitchFamily="66" charset="0"/>
              </a:rPr>
              <a:t>Have the words on the fridge or in their room so they are seeing them all </a:t>
            </a:r>
            <a:r>
              <a:rPr lang="en-GB" smtClean="0">
                <a:latin typeface="Comic Sans MS" panose="030F0702030302020204" pitchFamily="66" charset="0"/>
              </a:rPr>
              <a:t>the time.</a:t>
            </a:r>
            <a:endParaRPr lang="en-GB" dirty="0" smtClean="0">
              <a:latin typeface="Comic Sans MS" panose="030F0702030302020204" pitchFamily="66" charset="0"/>
            </a:endParaRPr>
          </a:p>
          <a:p>
            <a:endParaRPr lang="en-GB" dirty="0" smtClean="0">
              <a:latin typeface="Comic Sans MS" panose="030F0702030302020204" pitchFamily="66" charset="0"/>
            </a:endParaRPr>
          </a:p>
          <a:p>
            <a:r>
              <a:rPr lang="en-GB" dirty="0">
                <a:latin typeface="Comic Sans MS" panose="030F0702030302020204" pitchFamily="66" charset="0"/>
              </a:rPr>
              <a:t>Remember that comprehension is as important as the reading so make sure you discuss the </a:t>
            </a:r>
            <a:r>
              <a:rPr lang="en-GB" dirty="0" smtClean="0">
                <a:latin typeface="Comic Sans MS" panose="030F0702030302020204" pitchFamily="66" charset="0"/>
              </a:rPr>
              <a:t>book during the reading and at the end of the book.</a:t>
            </a:r>
            <a:endParaRPr lang="en-GB" dirty="0">
              <a:latin typeface="Comic Sans MS" panose="030F0702030302020204" pitchFamily="66" charset="0"/>
            </a:endParaRPr>
          </a:p>
          <a:p>
            <a:endParaRPr lang="en-GB" dirty="0">
              <a:latin typeface="Comic Sans MS" panose="030F0702030302020204" pitchFamily="66" charset="0"/>
            </a:endParaRPr>
          </a:p>
        </p:txBody>
      </p:sp>
      <p:pic>
        <p:nvPicPr>
          <p:cNvPr id="3" name="Picture 10" descr="Image result for clipart reading a 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7909" y="5457671"/>
            <a:ext cx="1890825" cy="126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080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879</Words>
  <Application>Microsoft Office PowerPoint</Application>
  <PresentationFormat>Custom</PresentationFormat>
  <Paragraphs>115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Developing Reading Skills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in the Early Years</dc:title>
  <dc:creator>esme uprichard</dc:creator>
  <cp:lastModifiedBy>Esme Uprichard</cp:lastModifiedBy>
  <cp:revision>29</cp:revision>
  <dcterms:created xsi:type="dcterms:W3CDTF">2016-09-29T18:19:46Z</dcterms:created>
  <dcterms:modified xsi:type="dcterms:W3CDTF">2016-10-03T12:27:59Z</dcterms:modified>
</cp:coreProperties>
</file>