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57" r:id="rId3"/>
    <p:sldId id="258"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EAC560-0FFB-4E1F-8F75-A21B3D28B76F}" type="datetimeFigureOut">
              <a:rPr lang="en-GB" smtClean="0"/>
              <a:t>05/10/2016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B1CB2B-1439-47C7-AA95-7E6DA0695196}"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EAC560-0FFB-4E1F-8F75-A21B3D28B76F}" type="datetimeFigureOut">
              <a:rPr lang="en-GB" smtClean="0"/>
              <a:t>05/10/2016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B1CB2B-1439-47C7-AA95-7E6DA069519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EAC560-0FFB-4E1F-8F75-A21B3D28B76F}" type="datetimeFigureOut">
              <a:rPr lang="en-GB" smtClean="0"/>
              <a:t>05/10/2016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B1CB2B-1439-47C7-AA95-7E6DA069519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EEAC560-0FFB-4E1F-8F75-A21B3D28B76F}" type="datetimeFigureOut">
              <a:rPr lang="en-GB" smtClean="0"/>
              <a:t>05/10/2016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B1CB2B-1439-47C7-AA95-7E6DA0695196}"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EAC560-0FFB-4E1F-8F75-A21B3D28B76F}" type="datetimeFigureOut">
              <a:rPr lang="en-GB" smtClean="0"/>
              <a:t>05/10/2016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B1CB2B-1439-47C7-AA95-7E6DA069519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EEAC560-0FFB-4E1F-8F75-A21B3D28B76F}" type="datetimeFigureOut">
              <a:rPr lang="en-GB" smtClean="0"/>
              <a:t>05/10/2016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B1CB2B-1439-47C7-AA95-7E6DA0695196}"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EAC560-0FFB-4E1F-8F75-A21B3D28B76F}" type="datetimeFigureOut">
              <a:rPr lang="en-GB" smtClean="0"/>
              <a:t>05/10/2016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B1CB2B-1439-47C7-AA95-7E6DA0695196}"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EAC560-0FFB-4E1F-8F75-A21B3D28B76F}" type="datetimeFigureOut">
              <a:rPr lang="en-GB" smtClean="0"/>
              <a:t>05/10/2016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B1CB2B-1439-47C7-AA95-7E6DA069519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EAC560-0FFB-4E1F-8F75-A21B3D28B76F}" type="datetimeFigureOut">
              <a:rPr lang="en-GB" smtClean="0"/>
              <a:t>05/10/2016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B1CB2B-1439-47C7-AA95-7E6DA069519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EAC560-0FFB-4E1F-8F75-A21B3D28B76F}" type="datetimeFigureOut">
              <a:rPr lang="en-GB" smtClean="0"/>
              <a:t>05/10/2016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B1CB2B-1439-47C7-AA95-7E6DA069519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EAC560-0FFB-4E1F-8F75-A21B3D28B76F}" type="datetimeFigureOut">
              <a:rPr lang="en-GB" smtClean="0"/>
              <a:t>05/10/2016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B1CB2B-1439-47C7-AA95-7E6DA0695196}"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EEAC560-0FFB-4E1F-8F75-A21B3D28B76F}" type="datetimeFigureOut">
              <a:rPr lang="en-GB" smtClean="0"/>
              <a:t>05/10/2016</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EB1CB2B-1439-47C7-AA95-7E6DA069519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95536" y="1268760"/>
            <a:ext cx="8136904" cy="4216539"/>
          </a:xfrm>
          <a:prstGeom prst="rect">
            <a:avLst/>
          </a:prstGeom>
        </p:spPr>
        <p:txBody>
          <a:bodyPr wrap="square">
            <a:spAutoFit/>
          </a:bodyPr>
          <a:lstStyle/>
          <a:p>
            <a:pPr algn="ctr"/>
            <a:r>
              <a:rPr lang="en-GB" sz="4800" b="1" dirty="0" err="1">
                <a:latin typeface="Comic Sans MS" panose="030F0702030302020204" pitchFamily="66" charset="0"/>
              </a:rPr>
              <a:t>Mearns</a:t>
            </a:r>
            <a:r>
              <a:rPr lang="en-GB" sz="4800" b="1" dirty="0">
                <a:latin typeface="Comic Sans MS" panose="030F0702030302020204" pitchFamily="66" charset="0"/>
              </a:rPr>
              <a:t> Castle Cluster</a:t>
            </a:r>
            <a:endParaRPr lang="en-GB" sz="4800" dirty="0">
              <a:latin typeface="Comic Sans MS" panose="030F0702030302020204" pitchFamily="66" charset="0"/>
            </a:endParaRPr>
          </a:p>
          <a:p>
            <a:pPr algn="ctr"/>
            <a:r>
              <a:rPr lang="en-GB" sz="4800" b="1" dirty="0">
                <a:latin typeface="Comic Sans MS" panose="030F0702030302020204" pitchFamily="66" charset="0"/>
              </a:rPr>
              <a:t>  </a:t>
            </a:r>
            <a:endParaRPr lang="en-GB" sz="4800" dirty="0">
              <a:latin typeface="Comic Sans MS" panose="030F0702030302020204" pitchFamily="66" charset="0"/>
            </a:endParaRPr>
          </a:p>
          <a:p>
            <a:pPr algn="ctr"/>
            <a:r>
              <a:rPr lang="en-GB" sz="4800" b="1" dirty="0">
                <a:latin typeface="Comic Sans MS" panose="030F0702030302020204" pitchFamily="66" charset="0"/>
              </a:rPr>
              <a:t>P7-S1</a:t>
            </a:r>
            <a:endParaRPr lang="en-GB" sz="4800" dirty="0">
              <a:latin typeface="Comic Sans MS" panose="030F0702030302020204" pitchFamily="66" charset="0"/>
            </a:endParaRPr>
          </a:p>
          <a:p>
            <a:pPr algn="ctr"/>
            <a:r>
              <a:rPr lang="en-GB" sz="4800" b="1" dirty="0">
                <a:latin typeface="Comic Sans MS" panose="030F0702030302020204" pitchFamily="66" charset="0"/>
              </a:rPr>
              <a:t>Transition Timeline</a:t>
            </a:r>
            <a:endParaRPr lang="en-GB" sz="4800" dirty="0">
              <a:latin typeface="Comic Sans MS" panose="030F0702030302020204" pitchFamily="66" charset="0"/>
            </a:endParaRPr>
          </a:p>
          <a:p>
            <a:pPr algn="ctr"/>
            <a:r>
              <a:rPr lang="en-GB" sz="4800" b="1" dirty="0">
                <a:latin typeface="Comic Sans MS" panose="030F0702030302020204" pitchFamily="66" charset="0"/>
              </a:rPr>
              <a:t> </a:t>
            </a:r>
            <a:endParaRPr lang="en-GB" sz="4800" dirty="0">
              <a:latin typeface="Comic Sans MS" panose="030F0702030302020204" pitchFamily="66" charset="0"/>
            </a:endParaRPr>
          </a:p>
          <a:p>
            <a:pPr algn="ctr"/>
            <a:r>
              <a:rPr lang="en-GB" sz="2800" b="1" dirty="0">
                <a:latin typeface="Comic Sans MS" panose="030F0702030302020204" pitchFamily="66" charset="0"/>
              </a:rPr>
              <a:t>Information for Parents and Carers</a:t>
            </a:r>
            <a:endParaRPr lang="en-GB" sz="2800" dirty="0">
              <a:latin typeface="Comic Sans MS" panose="030F0702030302020204" pitchFamily="66" charset="0"/>
            </a:endParaRPr>
          </a:p>
        </p:txBody>
      </p:sp>
    </p:spTree>
    <p:extLst>
      <p:ext uri="{BB962C8B-B14F-4D97-AF65-F5344CB8AC3E}">
        <p14:creationId xmlns:p14="http://schemas.microsoft.com/office/powerpoint/2010/main" val="2507615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4138071241"/>
              </p:ext>
            </p:extLst>
          </p:nvPr>
        </p:nvGraphicFramePr>
        <p:xfrm>
          <a:off x="457200" y="1124745"/>
          <a:ext cx="8229600" cy="5040558"/>
        </p:xfrm>
        <a:graphic>
          <a:graphicData uri="http://schemas.openxmlformats.org/drawingml/2006/table">
            <a:tbl>
              <a:tblPr firstRow="1" firstCol="1" lastRow="1" lastCol="1" bandRow="1" bandCol="1">
                <a:tableStyleId>{5C22544A-7EE6-4342-B048-85BDC9FD1C3A}</a:tableStyleId>
              </a:tblPr>
              <a:tblGrid>
                <a:gridCol w="1171891"/>
                <a:gridCol w="7057709"/>
              </a:tblGrid>
              <a:tr h="421195">
                <a:tc>
                  <a:txBody>
                    <a:bodyPr/>
                    <a:lstStyle/>
                    <a:p>
                      <a:pPr algn="ctr">
                        <a:spcAft>
                          <a:spcPts val="0"/>
                        </a:spcAft>
                      </a:pPr>
                      <a:r>
                        <a:rPr lang="en-GB" sz="1100" dirty="0">
                          <a:effectLst/>
                        </a:rPr>
                        <a:t>Month</a:t>
                      </a:r>
                      <a:endParaRPr lang="en-GB" sz="1000" dirty="0">
                        <a:effectLst/>
                        <a:latin typeface="Times New Roman"/>
                        <a:ea typeface="Times New Roman"/>
                      </a:endParaRPr>
                    </a:p>
                  </a:txBody>
                  <a:tcPr marL="55829" marR="55829" marT="0" marB="0"/>
                </a:tc>
                <a:tc>
                  <a:txBody>
                    <a:bodyPr/>
                    <a:lstStyle/>
                    <a:p>
                      <a:pPr algn="ctr">
                        <a:spcAft>
                          <a:spcPts val="0"/>
                        </a:spcAft>
                      </a:pPr>
                      <a:r>
                        <a:rPr lang="en-GB" sz="1100" dirty="0">
                          <a:effectLst/>
                        </a:rPr>
                        <a:t>Action</a:t>
                      </a:r>
                      <a:endParaRPr lang="en-GB" sz="1000" dirty="0">
                        <a:effectLst/>
                        <a:latin typeface="Times New Roman"/>
                        <a:ea typeface="Times New Roman"/>
                      </a:endParaRPr>
                    </a:p>
                  </a:txBody>
                  <a:tcPr marL="55829" marR="55829" marT="0" marB="0"/>
                </a:tc>
              </a:tr>
              <a:tr h="1862789">
                <a:tc>
                  <a:txBody>
                    <a:bodyPr/>
                    <a:lstStyle/>
                    <a:p>
                      <a:pPr algn="ctr">
                        <a:spcAft>
                          <a:spcPts val="0"/>
                        </a:spcAft>
                      </a:pPr>
                      <a:r>
                        <a:rPr lang="en-GB" sz="1500" dirty="0">
                          <a:effectLst/>
                          <a:latin typeface="Comic Sans MS" panose="030F0702030302020204" pitchFamily="66" charset="0"/>
                        </a:rPr>
                        <a:t>August</a:t>
                      </a:r>
                      <a:endParaRPr lang="en-GB" sz="1000" dirty="0">
                        <a:effectLst/>
                        <a:latin typeface="Comic Sans MS" panose="030F0702030302020204" pitchFamily="66" charset="0"/>
                        <a:ea typeface="Times New Roman"/>
                      </a:endParaRPr>
                    </a:p>
                  </a:txBody>
                  <a:tcPr marL="55829" marR="55829" marT="0" marB="0" anchor="ctr"/>
                </a:tc>
                <a:tc>
                  <a:txBody>
                    <a:bodyPr/>
                    <a:lstStyle/>
                    <a:p>
                      <a:pPr algn="l">
                        <a:spcAft>
                          <a:spcPts val="0"/>
                        </a:spcAft>
                      </a:pPr>
                      <a:r>
                        <a:rPr lang="en-GB" sz="1400" dirty="0">
                          <a:effectLst/>
                          <a:latin typeface="Comic Sans MS" panose="030F0702030302020204" pitchFamily="66" charset="0"/>
                        </a:rPr>
                        <a:t>S1 Observation Timetable compiled </a:t>
                      </a:r>
                    </a:p>
                    <a:p>
                      <a:pPr algn="l">
                        <a:spcAft>
                          <a:spcPts val="0"/>
                        </a:spcAft>
                      </a:pPr>
                      <a:r>
                        <a:rPr lang="en-GB" sz="1400" dirty="0">
                          <a:effectLst/>
                          <a:latin typeface="Comic Sans MS" panose="030F0702030302020204" pitchFamily="66" charset="0"/>
                        </a:rPr>
                        <a:t> </a:t>
                      </a:r>
                    </a:p>
                    <a:p>
                      <a:pPr algn="l">
                        <a:spcAft>
                          <a:spcPts val="0"/>
                        </a:spcAft>
                      </a:pPr>
                      <a:r>
                        <a:rPr lang="en-GB" sz="1400" dirty="0">
                          <a:effectLst/>
                          <a:latin typeface="Comic Sans MS" panose="030F0702030302020204" pitchFamily="66" charset="0"/>
                        </a:rPr>
                        <a:t>MCHS DHT point of contact communicated to primaries</a:t>
                      </a:r>
                      <a:endParaRPr lang="en-GB" sz="1400" dirty="0">
                        <a:effectLst/>
                        <a:latin typeface="Comic Sans MS" panose="030F0702030302020204" pitchFamily="66" charset="0"/>
                        <a:ea typeface="Times New Roman"/>
                      </a:endParaRPr>
                    </a:p>
                  </a:txBody>
                  <a:tcPr marL="55829" marR="55829" marT="0" marB="0" anchor="ctr"/>
                </a:tc>
              </a:tr>
              <a:tr h="421195">
                <a:tc gridSpan="2">
                  <a:txBody>
                    <a:bodyPr/>
                    <a:lstStyle/>
                    <a:p>
                      <a:pPr algn="l">
                        <a:spcAft>
                          <a:spcPts val="0"/>
                        </a:spcAft>
                      </a:pPr>
                      <a:r>
                        <a:rPr lang="en-GB" sz="1100" dirty="0">
                          <a:effectLst/>
                        </a:rPr>
                        <a:t> </a:t>
                      </a:r>
                      <a:endParaRPr lang="en-GB" sz="1000" dirty="0">
                        <a:effectLst/>
                        <a:latin typeface="Times New Roman"/>
                        <a:ea typeface="Times New Roman"/>
                      </a:endParaRPr>
                    </a:p>
                  </a:txBody>
                  <a:tcPr marL="55829" marR="55829" marT="0" marB="0" anchor="ctr"/>
                </a:tc>
                <a:tc hMerge="1">
                  <a:txBody>
                    <a:bodyPr/>
                    <a:lstStyle/>
                    <a:p>
                      <a:endParaRPr lang="en-GB"/>
                    </a:p>
                  </a:txBody>
                  <a:tcPr/>
                </a:tc>
              </a:tr>
              <a:tr h="1914184">
                <a:tc>
                  <a:txBody>
                    <a:bodyPr/>
                    <a:lstStyle/>
                    <a:p>
                      <a:pPr algn="ctr">
                        <a:spcAft>
                          <a:spcPts val="0"/>
                        </a:spcAft>
                      </a:pPr>
                      <a:r>
                        <a:rPr lang="en-GB" sz="1500" dirty="0">
                          <a:effectLst/>
                          <a:latin typeface="Comic Sans MS" panose="030F0702030302020204" pitchFamily="66" charset="0"/>
                        </a:rPr>
                        <a:t>August/ September</a:t>
                      </a:r>
                      <a:endParaRPr lang="en-GB" sz="1000" dirty="0">
                        <a:effectLst/>
                        <a:latin typeface="Comic Sans MS" panose="030F0702030302020204" pitchFamily="66" charset="0"/>
                        <a:ea typeface="Times New Roman"/>
                      </a:endParaRPr>
                    </a:p>
                  </a:txBody>
                  <a:tcPr marL="55829" marR="55829" marT="0" marB="0" anchor="ctr"/>
                </a:tc>
                <a:tc>
                  <a:txBody>
                    <a:bodyPr/>
                    <a:lstStyle/>
                    <a:p>
                      <a:pPr algn="l">
                        <a:spcAft>
                          <a:spcPts val="0"/>
                        </a:spcAft>
                      </a:pPr>
                      <a:r>
                        <a:rPr lang="en-GB" sz="1400" dirty="0">
                          <a:effectLst/>
                          <a:latin typeface="Comic Sans MS" panose="030F0702030302020204" pitchFamily="66" charset="0"/>
                        </a:rPr>
                        <a:t>S6 Leaver Results sent to all primaries for “role model” discussion with pupils</a:t>
                      </a:r>
                      <a:endParaRPr lang="en-GB" sz="1400" dirty="0">
                        <a:effectLst/>
                        <a:latin typeface="Comic Sans MS" panose="030F0702030302020204" pitchFamily="66" charset="0"/>
                        <a:ea typeface="Times New Roman"/>
                      </a:endParaRPr>
                    </a:p>
                  </a:txBody>
                  <a:tcPr marL="55829" marR="55829" marT="0" marB="0" anchor="ctr"/>
                </a:tc>
              </a:tr>
              <a:tr h="421195">
                <a:tc gridSpan="2">
                  <a:txBody>
                    <a:bodyPr/>
                    <a:lstStyle/>
                    <a:p>
                      <a:pPr algn="l">
                        <a:spcAft>
                          <a:spcPts val="0"/>
                        </a:spcAft>
                      </a:pPr>
                      <a:r>
                        <a:rPr lang="en-GB" sz="1100" dirty="0">
                          <a:effectLst/>
                          <a:highlight>
                            <a:srgbClr val="FFFF00"/>
                          </a:highlight>
                        </a:rPr>
                        <a:t> </a:t>
                      </a:r>
                      <a:endParaRPr lang="en-GB" sz="1000" dirty="0">
                        <a:effectLst/>
                        <a:latin typeface="Times New Roman"/>
                        <a:ea typeface="Times New Roman"/>
                      </a:endParaRPr>
                    </a:p>
                  </a:txBody>
                  <a:tcPr marL="55829" marR="55829" marT="0" marB="0" anchor="ctr"/>
                </a:tc>
                <a:tc hMerge="1">
                  <a:txBody>
                    <a:bodyPr/>
                    <a:lstStyle/>
                    <a:p>
                      <a:endParaRPr lang="en-GB"/>
                    </a:p>
                  </a:txBody>
                  <a:tcPr/>
                </a:tc>
              </a:tr>
            </a:tbl>
          </a:graphicData>
        </a:graphic>
      </p:graphicFrame>
    </p:spTree>
    <p:extLst>
      <p:ext uri="{BB962C8B-B14F-4D97-AF65-F5344CB8AC3E}">
        <p14:creationId xmlns:p14="http://schemas.microsoft.com/office/powerpoint/2010/main" val="1046131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50263763"/>
              </p:ext>
            </p:extLst>
          </p:nvPr>
        </p:nvGraphicFramePr>
        <p:xfrm>
          <a:off x="457200" y="260649"/>
          <a:ext cx="8229600" cy="4558914"/>
        </p:xfrm>
        <a:graphic>
          <a:graphicData uri="http://schemas.openxmlformats.org/drawingml/2006/table">
            <a:tbl>
              <a:tblPr firstRow="1" firstCol="1" lastRow="1" lastCol="1" bandRow="1" bandCol="1">
                <a:tableStyleId>{5C22544A-7EE6-4342-B048-85BDC9FD1C3A}</a:tableStyleId>
              </a:tblPr>
              <a:tblGrid>
                <a:gridCol w="1157017"/>
                <a:gridCol w="7072583"/>
              </a:tblGrid>
              <a:tr h="2808311">
                <a:tc>
                  <a:txBody>
                    <a:bodyPr/>
                    <a:lstStyle/>
                    <a:p>
                      <a:pPr algn="ctr">
                        <a:spcAft>
                          <a:spcPts val="0"/>
                        </a:spcAft>
                      </a:pPr>
                      <a:r>
                        <a:rPr lang="en-GB" sz="1400" dirty="0">
                          <a:effectLst/>
                          <a:latin typeface="Comic Sans MS" panose="030F0702030302020204" pitchFamily="66" charset="0"/>
                        </a:rPr>
                        <a:t>September</a:t>
                      </a:r>
                      <a:endParaRPr lang="en-GB" sz="1000" dirty="0">
                        <a:effectLst/>
                        <a:latin typeface="Comic Sans MS" panose="030F0702030302020204" pitchFamily="66" charset="0"/>
                        <a:ea typeface="Times New Roman"/>
                      </a:endParaRPr>
                    </a:p>
                  </a:txBody>
                  <a:tcPr marL="55047" marR="55047" marT="0" marB="0" anchor="ctr"/>
                </a:tc>
                <a:tc>
                  <a:txBody>
                    <a:bodyPr/>
                    <a:lstStyle/>
                    <a:p>
                      <a:pPr algn="l">
                        <a:spcAft>
                          <a:spcPts val="0"/>
                        </a:spcAft>
                      </a:pPr>
                      <a:r>
                        <a:rPr lang="en-GB" sz="1400" dirty="0">
                          <a:effectLst/>
                          <a:latin typeface="Comic Sans MS" panose="030F0702030302020204" pitchFamily="66" charset="0"/>
                        </a:rPr>
                        <a:t>S1 Open Evening for new S1 Parents</a:t>
                      </a:r>
                    </a:p>
                    <a:p>
                      <a:pPr algn="l">
                        <a:spcAft>
                          <a:spcPts val="0"/>
                        </a:spcAft>
                      </a:pPr>
                      <a:r>
                        <a:rPr lang="en-GB" sz="1400" dirty="0">
                          <a:effectLst/>
                          <a:latin typeface="Comic Sans MS" panose="030F0702030302020204" pitchFamily="66" charset="0"/>
                        </a:rPr>
                        <a:t> </a:t>
                      </a:r>
                    </a:p>
                    <a:p>
                      <a:pPr algn="l">
                        <a:spcAft>
                          <a:spcPts val="0"/>
                        </a:spcAft>
                      </a:pPr>
                      <a:r>
                        <a:rPr lang="en-GB" sz="1400" dirty="0">
                          <a:effectLst/>
                          <a:latin typeface="Comic Sans MS" panose="030F0702030302020204" pitchFamily="66" charset="0"/>
                        </a:rPr>
                        <a:t>Chairperson of the MCHS Cluster Transition Standing Committee organises the first meeting of the group to evaluate and make any necessary changes to the Transitions Timeline</a:t>
                      </a:r>
                    </a:p>
                    <a:p>
                      <a:pPr algn="l">
                        <a:spcAft>
                          <a:spcPts val="0"/>
                        </a:spcAft>
                      </a:pPr>
                      <a:r>
                        <a:rPr lang="en-GB" sz="1400" dirty="0">
                          <a:effectLst/>
                          <a:latin typeface="Comic Sans MS" panose="030F0702030302020204" pitchFamily="66" charset="0"/>
                        </a:rPr>
                        <a:t> </a:t>
                      </a:r>
                    </a:p>
                    <a:p>
                      <a:pPr algn="l">
                        <a:spcAft>
                          <a:spcPts val="0"/>
                        </a:spcAft>
                      </a:pPr>
                      <a:r>
                        <a:rPr lang="en-GB" sz="1400" dirty="0">
                          <a:effectLst/>
                          <a:latin typeface="Comic Sans MS" panose="030F0702030302020204" pitchFamily="66" charset="0"/>
                        </a:rPr>
                        <a:t>First Transition Meeting arranged for relevant staff to discuss possible extended transition pupils from P6/ P7.  Relevant pupils are identified and a timetable of further meetings is compiled to discuss individual pupil needs in more detail.  Focus for any cluster groups work for pupils will be agreed. </a:t>
                      </a:r>
                      <a:r>
                        <a:rPr lang="en-GB" sz="1400" dirty="0" err="1">
                          <a:effectLst/>
                          <a:latin typeface="Comic Sans MS" panose="030F0702030302020204" pitchFamily="66" charset="0"/>
                        </a:rPr>
                        <a:t>eg</a:t>
                      </a:r>
                      <a:r>
                        <a:rPr lang="en-GB" sz="1400" dirty="0">
                          <a:effectLst/>
                          <a:latin typeface="Comic Sans MS" panose="030F0702030302020204" pitchFamily="66" charset="0"/>
                        </a:rPr>
                        <a:t> Dyslexia, confidence </a:t>
                      </a:r>
                      <a:r>
                        <a:rPr lang="en-GB" sz="1400" dirty="0" err="1">
                          <a:effectLst/>
                          <a:latin typeface="Comic Sans MS" panose="030F0702030302020204" pitchFamily="66" charset="0"/>
                        </a:rPr>
                        <a:t>etc</a:t>
                      </a:r>
                      <a:endParaRPr lang="en-GB" sz="1400" dirty="0">
                        <a:effectLst/>
                        <a:latin typeface="Comic Sans MS" panose="030F0702030302020204" pitchFamily="66" charset="0"/>
                      </a:endParaRPr>
                    </a:p>
                    <a:p>
                      <a:pPr algn="ctr">
                        <a:spcAft>
                          <a:spcPts val="0"/>
                        </a:spcAft>
                      </a:pPr>
                      <a:r>
                        <a:rPr lang="en-GB" sz="900" dirty="0">
                          <a:effectLst/>
                        </a:rPr>
                        <a:t> </a:t>
                      </a:r>
                      <a:endParaRPr lang="en-GB" sz="1000" dirty="0">
                        <a:effectLst/>
                        <a:latin typeface="Times New Roman"/>
                        <a:ea typeface="Times New Roman"/>
                      </a:endParaRPr>
                    </a:p>
                  </a:txBody>
                  <a:tcPr marL="55047" marR="55047" marT="0" marB="0" anchor="ctr"/>
                </a:tc>
              </a:tr>
              <a:tr h="310443">
                <a:tc gridSpan="2">
                  <a:txBody>
                    <a:bodyPr/>
                    <a:lstStyle/>
                    <a:p>
                      <a:pPr algn="l">
                        <a:spcAft>
                          <a:spcPts val="0"/>
                        </a:spcAft>
                      </a:pPr>
                      <a:r>
                        <a:rPr lang="en-GB" sz="1100">
                          <a:effectLst/>
                        </a:rPr>
                        <a:t> </a:t>
                      </a:r>
                      <a:endParaRPr lang="en-GB" sz="1000">
                        <a:effectLst/>
                        <a:latin typeface="Times New Roman"/>
                        <a:ea typeface="Times New Roman"/>
                      </a:endParaRPr>
                    </a:p>
                  </a:txBody>
                  <a:tcPr marL="55047" marR="55047" marT="0" marB="0" anchor="ctr"/>
                </a:tc>
                <a:tc hMerge="1">
                  <a:txBody>
                    <a:bodyPr/>
                    <a:lstStyle/>
                    <a:p>
                      <a:endParaRPr lang="en-GB"/>
                    </a:p>
                  </a:txBody>
                  <a:tcPr/>
                </a:tc>
              </a:tr>
              <a:tr h="1129717">
                <a:tc>
                  <a:txBody>
                    <a:bodyPr/>
                    <a:lstStyle/>
                    <a:p>
                      <a:pPr algn="ctr">
                        <a:spcAft>
                          <a:spcPts val="0"/>
                        </a:spcAft>
                      </a:pPr>
                      <a:r>
                        <a:rPr lang="en-GB" sz="1400" dirty="0">
                          <a:effectLst/>
                          <a:latin typeface="Comic Sans MS" panose="030F0702030302020204" pitchFamily="66" charset="0"/>
                        </a:rPr>
                        <a:t>September Onwards</a:t>
                      </a:r>
                      <a:endParaRPr lang="en-GB" sz="1000" dirty="0">
                        <a:effectLst/>
                        <a:latin typeface="Comic Sans MS" panose="030F0702030302020204" pitchFamily="66" charset="0"/>
                        <a:ea typeface="Times New Roman"/>
                      </a:endParaRPr>
                    </a:p>
                  </a:txBody>
                  <a:tcPr marL="55047" marR="55047" marT="0" marB="0" anchor="ctr"/>
                </a:tc>
                <a:tc>
                  <a:txBody>
                    <a:bodyPr/>
                    <a:lstStyle/>
                    <a:p>
                      <a:pPr algn="l">
                        <a:spcAft>
                          <a:spcPts val="0"/>
                        </a:spcAft>
                      </a:pPr>
                      <a:r>
                        <a:rPr lang="en-GB" sz="1400" dirty="0">
                          <a:effectLst/>
                          <a:latin typeface="Comic Sans MS" panose="030F0702030302020204" pitchFamily="66" charset="0"/>
                        </a:rPr>
                        <a:t>For pupils identified from the previous meeting, relevant MCHS staff will be invited to attend pupil review meetings in Kirkhill </a:t>
                      </a:r>
                      <a:endParaRPr lang="en-GB" sz="1400" dirty="0">
                        <a:effectLst/>
                        <a:latin typeface="Comic Sans MS" panose="030F0702030302020204" pitchFamily="66" charset="0"/>
                        <a:ea typeface="Times New Roman"/>
                      </a:endParaRPr>
                    </a:p>
                  </a:txBody>
                  <a:tcPr marL="55047" marR="55047" marT="0" marB="0" anchor="ctr"/>
                </a:tc>
              </a:tr>
              <a:tr h="310443">
                <a:tc gridSpan="2">
                  <a:txBody>
                    <a:bodyPr/>
                    <a:lstStyle/>
                    <a:p>
                      <a:pPr algn="l">
                        <a:spcAft>
                          <a:spcPts val="0"/>
                        </a:spcAft>
                      </a:pPr>
                      <a:r>
                        <a:rPr lang="en-GB" sz="1100" dirty="0">
                          <a:effectLst/>
                        </a:rPr>
                        <a:t> </a:t>
                      </a:r>
                      <a:endParaRPr lang="en-GB" sz="1000" dirty="0">
                        <a:effectLst/>
                        <a:latin typeface="Times New Roman"/>
                        <a:ea typeface="Times New Roman"/>
                      </a:endParaRPr>
                    </a:p>
                  </a:txBody>
                  <a:tcPr marL="55047" marR="55047" marT="0" marB="0" anchor="ctr"/>
                </a:tc>
                <a:tc hMerge="1">
                  <a:txBody>
                    <a:bodyPr/>
                    <a:lstStyle/>
                    <a:p>
                      <a:endParaRPr lang="en-GB"/>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80060836"/>
              </p:ext>
            </p:extLst>
          </p:nvPr>
        </p:nvGraphicFramePr>
        <p:xfrm>
          <a:off x="539552" y="4941168"/>
          <a:ext cx="8229600" cy="1545698"/>
        </p:xfrm>
        <a:graphic>
          <a:graphicData uri="http://schemas.openxmlformats.org/drawingml/2006/table">
            <a:tbl>
              <a:tblPr firstRow="1" firstCol="1" lastRow="1" lastCol="1" bandRow="1" bandCol="1">
                <a:tableStyleId>{5C22544A-7EE6-4342-B048-85BDC9FD1C3A}</a:tableStyleId>
              </a:tblPr>
              <a:tblGrid>
                <a:gridCol w="1162269"/>
                <a:gridCol w="7067331"/>
              </a:tblGrid>
              <a:tr h="776714">
                <a:tc>
                  <a:txBody>
                    <a:bodyPr/>
                    <a:lstStyle/>
                    <a:p>
                      <a:pPr algn="l">
                        <a:spcAft>
                          <a:spcPts val="0"/>
                        </a:spcAft>
                      </a:pPr>
                      <a:r>
                        <a:rPr lang="en-GB" sz="1400" dirty="0">
                          <a:effectLst/>
                        </a:rPr>
                        <a:t> </a:t>
                      </a:r>
                      <a:endParaRPr lang="en-GB" sz="1000" dirty="0">
                        <a:effectLst/>
                        <a:latin typeface="Comic Sans MS" panose="030F0702030302020204" pitchFamily="66" charset="0"/>
                      </a:endParaRPr>
                    </a:p>
                    <a:p>
                      <a:pPr algn="ctr">
                        <a:spcAft>
                          <a:spcPts val="0"/>
                        </a:spcAft>
                      </a:pPr>
                      <a:r>
                        <a:rPr lang="en-GB" sz="1400" dirty="0">
                          <a:effectLst/>
                          <a:latin typeface="Comic Sans MS" panose="030F0702030302020204" pitchFamily="66" charset="0"/>
                        </a:rPr>
                        <a:t>September</a:t>
                      </a:r>
                      <a:endParaRPr lang="en-GB" sz="1000" dirty="0">
                        <a:effectLst/>
                        <a:latin typeface="Comic Sans MS" panose="030F0702030302020204" pitchFamily="66" charset="0"/>
                      </a:endParaRPr>
                    </a:p>
                    <a:p>
                      <a:pPr algn="l">
                        <a:spcAft>
                          <a:spcPts val="0"/>
                        </a:spcAft>
                      </a:pPr>
                      <a:r>
                        <a:rPr lang="en-GB" sz="1400" dirty="0">
                          <a:effectLst/>
                          <a:latin typeface="Comic Sans MS" panose="030F0702030302020204" pitchFamily="66" charset="0"/>
                        </a:rPr>
                        <a:t> </a:t>
                      </a:r>
                      <a:endParaRPr lang="en-GB" sz="1000" dirty="0">
                        <a:effectLst/>
                        <a:latin typeface="Comic Sans MS" panose="030F0702030302020204" pitchFamily="66" charset="0"/>
                        <a:ea typeface="Times New Roman"/>
                      </a:endParaRPr>
                    </a:p>
                  </a:txBody>
                  <a:tcPr marL="55007" marR="55007" marT="0" marB="0" anchor="ctr"/>
                </a:tc>
                <a:tc>
                  <a:txBody>
                    <a:bodyPr/>
                    <a:lstStyle/>
                    <a:p>
                      <a:pPr algn="l">
                        <a:spcAft>
                          <a:spcPts val="0"/>
                        </a:spcAft>
                      </a:pPr>
                      <a:r>
                        <a:rPr lang="en-GB" sz="1400" dirty="0">
                          <a:effectLst/>
                          <a:latin typeface="Comic Sans MS" panose="030F0702030302020204" pitchFamily="66" charset="0"/>
                        </a:rPr>
                        <a:t>One to One S1 “Settling In” Interviews for all pupils take place at MCHS</a:t>
                      </a:r>
                      <a:endParaRPr lang="en-GB" sz="1400" dirty="0">
                        <a:effectLst/>
                        <a:latin typeface="Comic Sans MS" panose="030F0702030302020204" pitchFamily="66" charset="0"/>
                        <a:ea typeface="Times New Roman"/>
                      </a:endParaRPr>
                    </a:p>
                  </a:txBody>
                  <a:tcPr marL="55007" marR="55007" marT="0" marB="0" anchor="ctr"/>
                </a:tc>
              </a:tr>
              <a:tr h="171132">
                <a:tc gridSpan="2">
                  <a:txBody>
                    <a:bodyPr/>
                    <a:lstStyle/>
                    <a:p>
                      <a:pPr algn="l">
                        <a:spcAft>
                          <a:spcPts val="0"/>
                        </a:spcAft>
                      </a:pPr>
                      <a:r>
                        <a:rPr lang="en-GB" sz="1100">
                          <a:effectLst/>
                        </a:rPr>
                        <a:t> </a:t>
                      </a:r>
                      <a:endParaRPr lang="en-GB" sz="1000">
                        <a:effectLst/>
                        <a:latin typeface="Times New Roman"/>
                        <a:ea typeface="Times New Roman"/>
                      </a:endParaRPr>
                    </a:p>
                  </a:txBody>
                  <a:tcPr marL="55007" marR="55007" marT="0" marB="0" anchor="ctr"/>
                </a:tc>
                <a:tc hMerge="1">
                  <a:txBody>
                    <a:bodyPr/>
                    <a:lstStyle/>
                    <a:p>
                      <a:endParaRPr lang="en-GB"/>
                    </a:p>
                  </a:txBody>
                  <a:tcPr/>
                </a:tc>
              </a:tr>
              <a:tr h="404910">
                <a:tc>
                  <a:txBody>
                    <a:bodyPr/>
                    <a:lstStyle/>
                    <a:p>
                      <a:pPr algn="ctr">
                        <a:spcAft>
                          <a:spcPts val="0"/>
                        </a:spcAft>
                      </a:pPr>
                      <a:r>
                        <a:rPr lang="en-GB" sz="1400" dirty="0">
                          <a:effectLst/>
                          <a:latin typeface="Comic Sans MS" panose="030F0702030302020204" pitchFamily="66" charset="0"/>
                        </a:rPr>
                        <a:t>December</a:t>
                      </a:r>
                      <a:endParaRPr lang="en-GB" sz="1000" dirty="0">
                        <a:effectLst/>
                        <a:latin typeface="Comic Sans MS" panose="030F0702030302020204" pitchFamily="66" charset="0"/>
                        <a:ea typeface="Times New Roman"/>
                      </a:endParaRPr>
                    </a:p>
                  </a:txBody>
                  <a:tcPr marL="55007" marR="55007" marT="0" marB="0" anchor="ctr"/>
                </a:tc>
                <a:tc>
                  <a:txBody>
                    <a:bodyPr/>
                    <a:lstStyle/>
                    <a:p>
                      <a:pPr algn="l">
                        <a:spcAft>
                          <a:spcPts val="0"/>
                        </a:spcAft>
                      </a:pPr>
                      <a:r>
                        <a:rPr lang="en-GB" sz="1400" dirty="0">
                          <a:effectLst/>
                          <a:latin typeface="Comic Sans MS" panose="030F0702030302020204" pitchFamily="66" charset="0"/>
                        </a:rPr>
                        <a:t>S1 Tracking Reports issued to S1 parents.  Copies of Tracking Reports shared with primaries </a:t>
                      </a:r>
                      <a:endParaRPr lang="en-GB" sz="1400" dirty="0">
                        <a:effectLst/>
                        <a:latin typeface="Comic Sans MS" panose="030F0702030302020204" pitchFamily="66" charset="0"/>
                        <a:ea typeface="Times New Roman"/>
                      </a:endParaRPr>
                    </a:p>
                  </a:txBody>
                  <a:tcPr marL="55007" marR="55007" marT="0" marB="0" anchor="ctr"/>
                </a:tc>
              </a:tr>
              <a:tr h="171132">
                <a:tc gridSpan="2">
                  <a:txBody>
                    <a:bodyPr/>
                    <a:lstStyle/>
                    <a:p>
                      <a:pPr algn="l">
                        <a:spcAft>
                          <a:spcPts val="0"/>
                        </a:spcAft>
                      </a:pPr>
                      <a:r>
                        <a:rPr lang="en-GB" sz="1100" dirty="0">
                          <a:effectLst/>
                        </a:rPr>
                        <a:t> </a:t>
                      </a:r>
                      <a:endParaRPr lang="en-GB" sz="1000" dirty="0">
                        <a:effectLst/>
                        <a:latin typeface="Times New Roman"/>
                        <a:ea typeface="Times New Roman"/>
                      </a:endParaRPr>
                    </a:p>
                  </a:txBody>
                  <a:tcPr marL="55007" marR="55007" marT="0" marB="0" anchor="ctr"/>
                </a:tc>
                <a:tc hMerge="1">
                  <a:txBody>
                    <a:bodyPr/>
                    <a:lstStyle/>
                    <a:p>
                      <a:endParaRPr lang="en-GB"/>
                    </a:p>
                  </a:txBody>
                  <a:tcPr/>
                </a:tc>
              </a:tr>
            </a:tbl>
          </a:graphicData>
        </a:graphic>
      </p:graphicFrame>
    </p:spTree>
    <p:extLst>
      <p:ext uri="{BB962C8B-B14F-4D97-AF65-F5344CB8AC3E}">
        <p14:creationId xmlns:p14="http://schemas.microsoft.com/office/powerpoint/2010/main" val="4118895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64123606"/>
              </p:ext>
            </p:extLst>
          </p:nvPr>
        </p:nvGraphicFramePr>
        <p:xfrm>
          <a:off x="457200" y="1052736"/>
          <a:ext cx="8229600" cy="5105166"/>
        </p:xfrm>
        <a:graphic>
          <a:graphicData uri="http://schemas.openxmlformats.org/drawingml/2006/table">
            <a:tbl>
              <a:tblPr firstRow="1" firstCol="1" lastRow="1" lastCol="1" bandRow="1" bandCol="1">
                <a:tableStyleId>{5C22544A-7EE6-4342-B048-85BDC9FD1C3A}</a:tableStyleId>
              </a:tblPr>
              <a:tblGrid>
                <a:gridCol w="1162269"/>
                <a:gridCol w="7067331"/>
              </a:tblGrid>
              <a:tr h="2769954">
                <a:tc>
                  <a:txBody>
                    <a:bodyPr/>
                    <a:lstStyle/>
                    <a:p>
                      <a:pPr algn="ctr">
                        <a:spcAft>
                          <a:spcPts val="0"/>
                        </a:spcAft>
                      </a:pPr>
                      <a:r>
                        <a:rPr lang="en-GB" sz="1600" dirty="0">
                          <a:effectLst/>
                          <a:latin typeface="Comic Sans MS" panose="030F0702030302020204" pitchFamily="66" charset="0"/>
                        </a:rPr>
                        <a:t> </a:t>
                      </a:r>
                    </a:p>
                    <a:p>
                      <a:pPr algn="ctr">
                        <a:spcAft>
                          <a:spcPts val="0"/>
                        </a:spcAft>
                      </a:pPr>
                      <a:r>
                        <a:rPr lang="en-GB" sz="1400" dirty="0">
                          <a:effectLst/>
                          <a:latin typeface="Comic Sans MS" panose="030F0702030302020204" pitchFamily="66" charset="0"/>
                        </a:rPr>
                        <a:t>By end of January</a:t>
                      </a:r>
                      <a:endParaRPr lang="en-GB" sz="1400" dirty="0">
                        <a:effectLst/>
                        <a:latin typeface="Comic Sans MS" panose="030F0702030302020204" pitchFamily="66" charset="0"/>
                        <a:ea typeface="Times New Roman"/>
                      </a:endParaRPr>
                    </a:p>
                  </a:txBody>
                  <a:tcPr marL="55007" marR="55007" marT="0" marB="0" anchor="ctr"/>
                </a:tc>
                <a:tc>
                  <a:txBody>
                    <a:bodyPr/>
                    <a:lstStyle/>
                    <a:p>
                      <a:pPr algn="l">
                        <a:spcAft>
                          <a:spcPts val="0"/>
                        </a:spcAft>
                      </a:pPr>
                      <a:r>
                        <a:rPr lang="en-GB" sz="1400" dirty="0">
                          <a:effectLst/>
                          <a:latin typeface="Comic Sans MS" panose="030F0702030302020204" pitchFamily="66" charset="0"/>
                        </a:rPr>
                        <a:t>Transition Questionnaire completed by all P7 pupils to inform staff of their individual needs for transition</a:t>
                      </a:r>
                    </a:p>
                    <a:p>
                      <a:pPr algn="l">
                        <a:spcAft>
                          <a:spcPts val="0"/>
                        </a:spcAft>
                      </a:pPr>
                      <a:r>
                        <a:rPr lang="en-GB" sz="1400" dirty="0">
                          <a:effectLst/>
                          <a:latin typeface="Comic Sans MS" panose="030F0702030302020204" pitchFamily="66" charset="0"/>
                        </a:rPr>
                        <a:t> </a:t>
                      </a:r>
                    </a:p>
                    <a:p>
                      <a:pPr algn="l">
                        <a:spcAft>
                          <a:spcPts val="0"/>
                        </a:spcAft>
                      </a:pPr>
                      <a:r>
                        <a:rPr lang="en-GB" sz="1400" dirty="0">
                          <a:effectLst/>
                          <a:latin typeface="Comic Sans MS" panose="030F0702030302020204" pitchFamily="66" charset="0"/>
                        </a:rPr>
                        <a:t>Primary 7 whole class visits by MCHS staff and S1 pupils to meet pupils and talk about the transition process</a:t>
                      </a:r>
                    </a:p>
                    <a:p>
                      <a:pPr algn="l">
                        <a:spcAft>
                          <a:spcPts val="0"/>
                        </a:spcAft>
                      </a:pPr>
                      <a:r>
                        <a:rPr lang="en-GB" sz="1400" dirty="0">
                          <a:effectLst/>
                          <a:latin typeface="Comic Sans MS" panose="030F0702030302020204" pitchFamily="66" charset="0"/>
                        </a:rPr>
                        <a:t> </a:t>
                      </a:r>
                    </a:p>
                    <a:p>
                      <a:pPr algn="l">
                        <a:spcAft>
                          <a:spcPts val="0"/>
                        </a:spcAft>
                      </a:pPr>
                      <a:r>
                        <a:rPr lang="en-GB" sz="1400" dirty="0">
                          <a:effectLst/>
                          <a:latin typeface="Comic Sans MS" panose="030F0702030302020204" pitchFamily="66" charset="0"/>
                        </a:rPr>
                        <a:t>MCHS Handbooks distributed to all primary schools</a:t>
                      </a:r>
                    </a:p>
                    <a:p>
                      <a:pPr algn="ctr">
                        <a:spcAft>
                          <a:spcPts val="0"/>
                        </a:spcAft>
                      </a:pPr>
                      <a:r>
                        <a:rPr lang="en-GB" sz="1400" dirty="0">
                          <a:effectLst/>
                          <a:latin typeface="Comic Sans MS" panose="030F0702030302020204" pitchFamily="66" charset="0"/>
                        </a:rPr>
                        <a:t> </a:t>
                      </a:r>
                    </a:p>
                    <a:p>
                      <a:pPr algn="l">
                        <a:spcAft>
                          <a:spcPts val="0"/>
                        </a:spcAft>
                      </a:pPr>
                      <a:r>
                        <a:rPr lang="en-GB" sz="1400" dirty="0">
                          <a:effectLst/>
                          <a:latin typeface="Comic Sans MS" panose="030F0702030302020204" pitchFamily="66" charset="0"/>
                        </a:rPr>
                        <a:t>P7 pupils write introductory letters with questions </a:t>
                      </a:r>
                      <a:r>
                        <a:rPr lang="en-GB" sz="1400" dirty="0" err="1">
                          <a:effectLst/>
                          <a:latin typeface="Comic Sans MS" panose="030F0702030302020204" pitchFamily="66" charset="0"/>
                        </a:rPr>
                        <a:t>etc</a:t>
                      </a:r>
                      <a:r>
                        <a:rPr lang="en-GB" sz="1400" dirty="0">
                          <a:effectLst/>
                          <a:latin typeface="Comic Sans MS" panose="030F0702030302020204" pitchFamily="66" charset="0"/>
                        </a:rPr>
                        <a:t> to MCHS S1 pupils.  S1 pupils </a:t>
                      </a:r>
                      <a:r>
                        <a:rPr lang="en-GB" sz="1400" dirty="0">
                          <a:effectLst/>
                        </a:rPr>
                        <a:t>reply.</a:t>
                      </a:r>
                      <a:endParaRPr lang="en-GB" sz="1400" dirty="0">
                        <a:effectLst/>
                        <a:latin typeface="Times New Roman"/>
                        <a:ea typeface="Times New Roman"/>
                      </a:endParaRPr>
                    </a:p>
                  </a:txBody>
                  <a:tcPr marL="55007" marR="55007" marT="0" marB="0" anchor="ctr"/>
                </a:tc>
              </a:tr>
              <a:tr h="171132">
                <a:tc gridSpan="2">
                  <a:txBody>
                    <a:bodyPr/>
                    <a:lstStyle/>
                    <a:p>
                      <a:pPr algn="l">
                        <a:spcAft>
                          <a:spcPts val="0"/>
                        </a:spcAft>
                      </a:pPr>
                      <a:r>
                        <a:rPr lang="en-GB" sz="1100">
                          <a:effectLst/>
                        </a:rPr>
                        <a:t> </a:t>
                      </a:r>
                      <a:endParaRPr lang="en-GB" sz="1000">
                        <a:effectLst/>
                        <a:latin typeface="Times New Roman"/>
                        <a:ea typeface="Times New Roman"/>
                      </a:endParaRPr>
                    </a:p>
                  </a:txBody>
                  <a:tcPr marL="55007" marR="55007" marT="0" marB="0" anchor="ctr"/>
                </a:tc>
                <a:tc hMerge="1">
                  <a:txBody>
                    <a:bodyPr/>
                    <a:lstStyle/>
                    <a:p>
                      <a:endParaRPr lang="en-GB"/>
                    </a:p>
                  </a:txBody>
                  <a:tcPr/>
                </a:tc>
              </a:tr>
              <a:tr h="1695018">
                <a:tc>
                  <a:txBody>
                    <a:bodyPr/>
                    <a:lstStyle/>
                    <a:p>
                      <a:pPr algn="ctr">
                        <a:spcAft>
                          <a:spcPts val="0"/>
                        </a:spcAft>
                      </a:pPr>
                      <a:r>
                        <a:rPr lang="en-GB" sz="1400" dirty="0">
                          <a:effectLst/>
                          <a:latin typeface="Comic Sans MS" panose="030F0702030302020204" pitchFamily="66" charset="0"/>
                        </a:rPr>
                        <a:t>February</a:t>
                      </a:r>
                      <a:endParaRPr lang="en-GB" sz="1000" dirty="0">
                        <a:effectLst/>
                        <a:latin typeface="Comic Sans MS" panose="030F0702030302020204" pitchFamily="66" charset="0"/>
                        <a:ea typeface="Times New Roman"/>
                      </a:endParaRPr>
                    </a:p>
                  </a:txBody>
                  <a:tcPr marL="55007" marR="55007" marT="0" marB="0" anchor="ctr"/>
                </a:tc>
                <a:tc>
                  <a:txBody>
                    <a:bodyPr/>
                    <a:lstStyle/>
                    <a:p>
                      <a:pPr algn="l">
                        <a:spcAft>
                          <a:spcPts val="0"/>
                        </a:spcAft>
                      </a:pPr>
                      <a:r>
                        <a:rPr lang="en-GB" sz="1400" dirty="0">
                          <a:effectLst/>
                          <a:latin typeface="Comic Sans MS" panose="030F0702030302020204" pitchFamily="66" charset="0"/>
                        </a:rPr>
                        <a:t>P7 transition information is collated, appropriate supports/Transition </a:t>
                      </a:r>
                      <a:r>
                        <a:rPr lang="en-GB" sz="1400" dirty="0" err="1">
                          <a:effectLst/>
                          <a:latin typeface="Comic Sans MS" panose="030F0702030302020204" pitchFamily="66" charset="0"/>
                        </a:rPr>
                        <a:t>Gps</a:t>
                      </a:r>
                      <a:r>
                        <a:rPr lang="en-GB" sz="1400" dirty="0">
                          <a:effectLst/>
                          <a:latin typeface="Comic Sans MS" panose="030F0702030302020204" pitchFamily="66" charset="0"/>
                        </a:rPr>
                        <a:t> established in schools as required.  Group(s) focus is communicated to all relevant personnel across the cluster via email in order to widen support available to pupils. Good for getting pupils to meet wider peers.</a:t>
                      </a:r>
                    </a:p>
                    <a:p>
                      <a:pPr algn="l">
                        <a:spcAft>
                          <a:spcPts val="0"/>
                        </a:spcAft>
                      </a:pPr>
                      <a:r>
                        <a:rPr lang="en-GB" sz="1400" dirty="0">
                          <a:effectLst/>
                          <a:latin typeface="Comic Sans MS" panose="030F0702030302020204" pitchFamily="66" charset="0"/>
                        </a:rPr>
                        <a:t> </a:t>
                      </a:r>
                    </a:p>
                    <a:p>
                      <a:pPr algn="l">
                        <a:spcAft>
                          <a:spcPts val="0"/>
                        </a:spcAft>
                      </a:pPr>
                      <a:r>
                        <a:rPr lang="en-GB" sz="1400" dirty="0">
                          <a:effectLst/>
                          <a:latin typeface="Comic Sans MS" panose="030F0702030302020204" pitchFamily="66" charset="0"/>
                        </a:rPr>
                        <a:t>Relevant parents are invited to a meeting in KPS to hear about the range of supports that will be available for their children if required.  Relevant staff and agencies are also invited to attend. Parents from other smaller schools within the cluster are also welcome to attend if appropriate. </a:t>
                      </a:r>
                    </a:p>
                    <a:p>
                      <a:pPr algn="ctr">
                        <a:spcAft>
                          <a:spcPts val="0"/>
                        </a:spcAft>
                      </a:pPr>
                      <a:r>
                        <a:rPr lang="en-GB" sz="1600" dirty="0">
                          <a:effectLst/>
                          <a:latin typeface="Comic Sans MS" panose="030F0702030302020204" pitchFamily="66" charset="0"/>
                        </a:rPr>
                        <a:t> </a:t>
                      </a:r>
                      <a:endParaRPr lang="en-GB" sz="1600" dirty="0">
                        <a:effectLst/>
                        <a:latin typeface="Comic Sans MS" panose="030F0702030302020204" pitchFamily="66" charset="0"/>
                        <a:ea typeface="Times New Roman"/>
                      </a:endParaRPr>
                    </a:p>
                  </a:txBody>
                  <a:tcPr marL="55007" marR="55007" marT="0" marB="0" anchor="ctr"/>
                </a:tc>
              </a:tr>
            </a:tbl>
          </a:graphicData>
        </a:graphic>
      </p:graphicFrame>
    </p:spTree>
    <p:extLst>
      <p:ext uri="{BB962C8B-B14F-4D97-AF65-F5344CB8AC3E}">
        <p14:creationId xmlns:p14="http://schemas.microsoft.com/office/powerpoint/2010/main" val="1843937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62559993"/>
              </p:ext>
            </p:extLst>
          </p:nvPr>
        </p:nvGraphicFramePr>
        <p:xfrm>
          <a:off x="611560" y="692696"/>
          <a:ext cx="8229600" cy="4967820"/>
        </p:xfrm>
        <a:graphic>
          <a:graphicData uri="http://schemas.openxmlformats.org/drawingml/2006/table">
            <a:tbl>
              <a:tblPr firstRow="1" firstCol="1" lastRow="1" lastCol="1" bandRow="1" bandCol="1">
                <a:tableStyleId>{5C22544A-7EE6-4342-B048-85BDC9FD1C3A}</a:tableStyleId>
              </a:tblPr>
              <a:tblGrid>
                <a:gridCol w="1162269"/>
                <a:gridCol w="7067331"/>
              </a:tblGrid>
              <a:tr h="2114448">
                <a:tc>
                  <a:txBody>
                    <a:bodyPr/>
                    <a:lstStyle/>
                    <a:p>
                      <a:pPr algn="ctr">
                        <a:spcAft>
                          <a:spcPts val="0"/>
                        </a:spcAft>
                      </a:pPr>
                      <a:r>
                        <a:rPr lang="en-GB" sz="1400" dirty="0">
                          <a:effectLst/>
                          <a:latin typeface="Comic Sans MS" panose="030F0702030302020204" pitchFamily="66" charset="0"/>
                        </a:rPr>
                        <a:t>February March</a:t>
                      </a:r>
                      <a:endParaRPr lang="en-GB" sz="1000" dirty="0">
                        <a:effectLst/>
                        <a:latin typeface="Comic Sans MS" panose="030F0702030302020204" pitchFamily="66" charset="0"/>
                        <a:ea typeface="Times New Roman"/>
                      </a:endParaRPr>
                    </a:p>
                  </a:txBody>
                  <a:tcPr marL="55007" marR="55007" marT="0" marB="0" anchor="ctr"/>
                </a:tc>
                <a:tc>
                  <a:txBody>
                    <a:bodyPr/>
                    <a:lstStyle/>
                    <a:p>
                      <a:pPr algn="l">
                        <a:spcAft>
                          <a:spcPts val="0"/>
                        </a:spcAft>
                      </a:pPr>
                      <a:r>
                        <a:rPr lang="en-GB" sz="1600" dirty="0">
                          <a:effectLst/>
                          <a:latin typeface="Comic Sans MS" panose="030F0702030302020204" pitchFamily="66" charset="0"/>
                        </a:rPr>
                        <a:t>MCHS S6 pupils (former pupils of each primary) to attend P7 assembly to talk about their experiences at MCHS and to answer questions.</a:t>
                      </a:r>
                      <a:endParaRPr lang="en-GB" sz="1600" dirty="0">
                        <a:effectLst/>
                        <a:latin typeface="Comic Sans MS" panose="030F0702030302020204" pitchFamily="66" charset="0"/>
                        <a:ea typeface="Times New Roman"/>
                      </a:endParaRPr>
                    </a:p>
                  </a:txBody>
                  <a:tcPr marL="55007" marR="55007" marT="0" marB="0" anchor="ctr"/>
                </a:tc>
              </a:tr>
              <a:tr h="171132">
                <a:tc gridSpan="2">
                  <a:txBody>
                    <a:bodyPr/>
                    <a:lstStyle/>
                    <a:p>
                      <a:pPr algn="l">
                        <a:spcAft>
                          <a:spcPts val="0"/>
                        </a:spcAft>
                      </a:pPr>
                      <a:r>
                        <a:rPr lang="en-GB" sz="1100">
                          <a:effectLst/>
                        </a:rPr>
                        <a:t> </a:t>
                      </a:r>
                      <a:endParaRPr lang="en-GB" sz="1000">
                        <a:effectLst/>
                        <a:latin typeface="Times New Roman"/>
                        <a:ea typeface="Times New Roman"/>
                      </a:endParaRPr>
                    </a:p>
                  </a:txBody>
                  <a:tcPr marL="55007" marR="55007" marT="0" marB="0" anchor="ctr"/>
                </a:tc>
                <a:tc hMerge="1">
                  <a:txBody>
                    <a:bodyPr/>
                    <a:lstStyle/>
                    <a:p>
                      <a:endParaRPr lang="en-GB"/>
                    </a:p>
                  </a:txBody>
                  <a:tcPr/>
                </a:tc>
              </a:tr>
              <a:tr h="1414892">
                <a:tc>
                  <a:txBody>
                    <a:bodyPr/>
                    <a:lstStyle/>
                    <a:p>
                      <a:pPr algn="ctr">
                        <a:spcAft>
                          <a:spcPts val="0"/>
                        </a:spcAft>
                      </a:pPr>
                      <a:r>
                        <a:rPr lang="en-GB" sz="1400" dirty="0">
                          <a:effectLst/>
                          <a:latin typeface="Comic Sans MS" panose="030F0702030302020204" pitchFamily="66" charset="0"/>
                        </a:rPr>
                        <a:t>March Onwards</a:t>
                      </a:r>
                      <a:endParaRPr lang="en-GB" sz="1000" dirty="0">
                        <a:effectLst/>
                        <a:latin typeface="Comic Sans MS" panose="030F0702030302020204" pitchFamily="66" charset="0"/>
                        <a:ea typeface="Times New Roman"/>
                      </a:endParaRPr>
                    </a:p>
                  </a:txBody>
                  <a:tcPr marL="55007" marR="55007" marT="0" marB="0" anchor="ctr"/>
                </a:tc>
                <a:tc>
                  <a:txBody>
                    <a:bodyPr/>
                    <a:lstStyle/>
                    <a:p>
                      <a:pPr algn="l">
                        <a:spcAft>
                          <a:spcPts val="0"/>
                        </a:spcAft>
                      </a:pPr>
                      <a:r>
                        <a:rPr lang="en-GB" sz="1600" dirty="0">
                          <a:effectLst/>
                          <a:latin typeface="Comic Sans MS" panose="030F0702030302020204" pitchFamily="66" charset="0"/>
                        </a:rPr>
                        <a:t>Extended Transition visits to MCHS for Individual P7 pupils (and parents if required)</a:t>
                      </a:r>
                    </a:p>
                    <a:p>
                      <a:pPr algn="l">
                        <a:spcAft>
                          <a:spcPts val="0"/>
                        </a:spcAft>
                      </a:pPr>
                      <a:r>
                        <a:rPr lang="en-GB" sz="1600" dirty="0">
                          <a:effectLst/>
                          <a:latin typeface="Comic Sans MS" panose="030F0702030302020204" pitchFamily="66" charset="0"/>
                        </a:rPr>
                        <a:t>Transition Reviews take place for identified P7 pupils</a:t>
                      </a:r>
                    </a:p>
                    <a:p>
                      <a:pPr algn="l">
                        <a:spcAft>
                          <a:spcPts val="0"/>
                        </a:spcAft>
                      </a:pPr>
                      <a:r>
                        <a:rPr lang="en-GB" sz="1600" dirty="0">
                          <a:effectLst/>
                          <a:latin typeface="Comic Sans MS" panose="030F0702030302020204" pitchFamily="66" charset="0"/>
                        </a:rPr>
                        <a:t> </a:t>
                      </a:r>
                    </a:p>
                    <a:p>
                      <a:pPr algn="l">
                        <a:spcAft>
                          <a:spcPts val="0"/>
                        </a:spcAft>
                      </a:pPr>
                      <a:r>
                        <a:rPr lang="en-GB" sz="1600" dirty="0">
                          <a:effectLst/>
                          <a:latin typeface="Comic Sans MS" panose="030F0702030302020204" pitchFamily="66" charset="0"/>
                        </a:rPr>
                        <a:t>Primary staff and MCHS Staff from across the cluster meet together to discuss and moderate projected literacy and numeracy attainment levels of pupils, prior to pupil reports and transfer of information</a:t>
                      </a:r>
                    </a:p>
                    <a:p>
                      <a:pPr algn="l">
                        <a:spcAft>
                          <a:spcPts val="0"/>
                        </a:spcAft>
                      </a:pPr>
                      <a:r>
                        <a:rPr lang="en-GB" sz="1600" dirty="0">
                          <a:effectLst/>
                          <a:latin typeface="Comic Sans MS" panose="030F0702030302020204" pitchFamily="66" charset="0"/>
                        </a:rPr>
                        <a:t> </a:t>
                      </a:r>
                    </a:p>
                    <a:p>
                      <a:pPr algn="l">
                        <a:spcAft>
                          <a:spcPts val="0"/>
                        </a:spcAft>
                      </a:pPr>
                      <a:r>
                        <a:rPr lang="en-GB" sz="1600" dirty="0">
                          <a:effectLst/>
                          <a:latin typeface="Comic Sans MS" panose="030F0702030302020204" pitchFamily="66" charset="0"/>
                        </a:rPr>
                        <a:t>March/ April Primary HTs are invited to MCHS S6 graduation ceremony</a:t>
                      </a:r>
                      <a:endParaRPr lang="en-GB" sz="1600" dirty="0">
                        <a:effectLst/>
                        <a:latin typeface="Comic Sans MS" panose="030F0702030302020204" pitchFamily="66" charset="0"/>
                        <a:ea typeface="Times New Roman"/>
                      </a:endParaRPr>
                    </a:p>
                  </a:txBody>
                  <a:tcPr marL="55007" marR="55007" marT="0" marB="0" anchor="ctr"/>
                </a:tc>
              </a:tr>
            </a:tbl>
          </a:graphicData>
        </a:graphic>
      </p:graphicFrame>
    </p:spTree>
    <p:extLst>
      <p:ext uri="{BB962C8B-B14F-4D97-AF65-F5344CB8AC3E}">
        <p14:creationId xmlns:p14="http://schemas.microsoft.com/office/powerpoint/2010/main" val="601431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80006364"/>
              </p:ext>
            </p:extLst>
          </p:nvPr>
        </p:nvGraphicFramePr>
        <p:xfrm>
          <a:off x="457200" y="1844825"/>
          <a:ext cx="8229600" cy="3558407"/>
        </p:xfrm>
        <a:graphic>
          <a:graphicData uri="http://schemas.openxmlformats.org/drawingml/2006/table">
            <a:tbl>
              <a:tblPr firstRow="1" firstCol="1" lastRow="1" lastCol="1" bandRow="1" bandCol="1">
                <a:tableStyleId>{5C22544A-7EE6-4342-B048-85BDC9FD1C3A}</a:tableStyleId>
              </a:tblPr>
              <a:tblGrid>
                <a:gridCol w="1162269"/>
                <a:gridCol w="7067331"/>
              </a:tblGrid>
              <a:tr h="3124856">
                <a:tc>
                  <a:txBody>
                    <a:bodyPr/>
                    <a:lstStyle/>
                    <a:p>
                      <a:pPr algn="ctr">
                        <a:spcAft>
                          <a:spcPts val="0"/>
                        </a:spcAft>
                      </a:pPr>
                      <a:r>
                        <a:rPr lang="en-GB" sz="1600" dirty="0">
                          <a:effectLst/>
                          <a:latin typeface="Comic Sans MS" panose="030F0702030302020204" pitchFamily="66" charset="0"/>
                        </a:rPr>
                        <a:t>May</a:t>
                      </a:r>
                      <a:endParaRPr lang="en-GB" sz="1600" dirty="0">
                        <a:effectLst/>
                        <a:latin typeface="Comic Sans MS" panose="030F0702030302020204" pitchFamily="66" charset="0"/>
                        <a:ea typeface="Times New Roman"/>
                      </a:endParaRPr>
                    </a:p>
                  </a:txBody>
                  <a:tcPr marL="55007" marR="55007" marT="0" marB="0" anchor="ctr"/>
                </a:tc>
                <a:tc>
                  <a:txBody>
                    <a:bodyPr/>
                    <a:lstStyle/>
                    <a:p>
                      <a:pPr algn="l">
                        <a:spcAft>
                          <a:spcPts val="0"/>
                        </a:spcAft>
                      </a:pPr>
                      <a:r>
                        <a:rPr lang="en-GB" sz="1600" dirty="0">
                          <a:effectLst/>
                          <a:latin typeface="Comic Sans MS" panose="030F0702030302020204" pitchFamily="66" charset="0"/>
                        </a:rPr>
                        <a:t>Transfer of information forms are completed by primary staff.  MCHS staff distribute an Information Pack for parents regarding Induction Days, Summer Volleyball Camp  etc.</a:t>
                      </a:r>
                    </a:p>
                    <a:p>
                      <a:pPr algn="l">
                        <a:spcAft>
                          <a:spcPts val="0"/>
                        </a:spcAft>
                      </a:pPr>
                      <a:r>
                        <a:rPr lang="en-GB" sz="1600" dirty="0">
                          <a:effectLst/>
                          <a:latin typeface="Comic Sans MS" panose="030F0702030302020204" pitchFamily="66" charset="0"/>
                        </a:rPr>
                        <a:t> </a:t>
                      </a:r>
                    </a:p>
                    <a:p>
                      <a:pPr algn="l">
                        <a:spcAft>
                          <a:spcPts val="0"/>
                        </a:spcAft>
                      </a:pPr>
                      <a:r>
                        <a:rPr lang="en-GB" sz="1600" dirty="0">
                          <a:effectLst/>
                          <a:latin typeface="Comic Sans MS" panose="030F0702030302020204" pitchFamily="66" charset="0"/>
                        </a:rPr>
                        <a:t>MCHS DHT organises Academic Families prior to P7 Induction Visits.</a:t>
                      </a:r>
                    </a:p>
                    <a:p>
                      <a:pPr algn="l">
                        <a:spcAft>
                          <a:spcPts val="0"/>
                        </a:spcAft>
                      </a:pPr>
                      <a:r>
                        <a:rPr lang="en-GB" sz="1600" dirty="0">
                          <a:effectLst/>
                          <a:latin typeface="Comic Sans MS" panose="030F0702030302020204" pitchFamily="66" charset="0"/>
                        </a:rPr>
                        <a:t> </a:t>
                      </a:r>
                    </a:p>
                    <a:p>
                      <a:pPr algn="l">
                        <a:spcAft>
                          <a:spcPts val="0"/>
                        </a:spcAft>
                      </a:pPr>
                      <a:r>
                        <a:rPr lang="en-GB" sz="1600" dirty="0">
                          <a:effectLst/>
                          <a:latin typeface="Comic Sans MS" panose="030F0702030302020204" pitchFamily="66" charset="0"/>
                        </a:rPr>
                        <a:t>All information is gathered and loose class groupings are compiled for S1. </a:t>
                      </a:r>
                    </a:p>
                    <a:p>
                      <a:pPr algn="l">
                        <a:spcAft>
                          <a:spcPts val="0"/>
                        </a:spcAft>
                      </a:pPr>
                      <a:r>
                        <a:rPr lang="en-GB" sz="1600" dirty="0">
                          <a:effectLst/>
                          <a:latin typeface="Comic Sans MS" panose="030F0702030302020204" pitchFamily="66" charset="0"/>
                        </a:rPr>
                        <a:t> </a:t>
                      </a:r>
                    </a:p>
                    <a:p>
                      <a:pPr algn="l">
                        <a:spcAft>
                          <a:spcPts val="0"/>
                        </a:spcAft>
                      </a:pPr>
                      <a:r>
                        <a:rPr lang="en-GB" sz="1600" dirty="0">
                          <a:effectLst/>
                          <a:latin typeface="Comic Sans MS" panose="030F0702030302020204" pitchFamily="66" charset="0"/>
                        </a:rPr>
                        <a:t>Selected P7 pupils are involved in a cluster Reading Event at MCHS. (Usually May or June)</a:t>
                      </a:r>
                    </a:p>
                    <a:p>
                      <a:pPr algn="l">
                        <a:spcAft>
                          <a:spcPts val="0"/>
                        </a:spcAft>
                      </a:pPr>
                      <a:r>
                        <a:rPr lang="en-GB" sz="1600" dirty="0">
                          <a:effectLst/>
                          <a:latin typeface="Comic Sans MS" panose="030F0702030302020204" pitchFamily="66" charset="0"/>
                        </a:rPr>
                        <a:t> </a:t>
                      </a:r>
                    </a:p>
                    <a:p>
                      <a:pPr algn="l">
                        <a:spcAft>
                          <a:spcPts val="0"/>
                        </a:spcAft>
                      </a:pPr>
                      <a:r>
                        <a:rPr lang="en-GB" sz="1600" dirty="0">
                          <a:effectLst/>
                          <a:latin typeface="Comic Sans MS" panose="030F0702030302020204" pitchFamily="66" charset="0"/>
                        </a:rPr>
                        <a:t>Selected P7 pupils are involved in the cluster Maths Challenge.  (Usually May or June)</a:t>
                      </a:r>
                      <a:endParaRPr lang="en-GB" sz="1600" dirty="0">
                        <a:effectLst/>
                        <a:latin typeface="Comic Sans MS" panose="030F0702030302020204" pitchFamily="66" charset="0"/>
                        <a:ea typeface="Times New Roman"/>
                      </a:endParaRPr>
                    </a:p>
                  </a:txBody>
                  <a:tcPr marL="55007" marR="55007" marT="0" marB="0" anchor="ctr"/>
                </a:tc>
              </a:tr>
              <a:tr h="144647">
                <a:tc gridSpan="2">
                  <a:txBody>
                    <a:bodyPr/>
                    <a:lstStyle/>
                    <a:p>
                      <a:pPr algn="l">
                        <a:spcAft>
                          <a:spcPts val="0"/>
                        </a:spcAft>
                      </a:pPr>
                      <a:r>
                        <a:rPr lang="en-GB" sz="900" dirty="0">
                          <a:effectLst/>
                        </a:rPr>
                        <a:t> </a:t>
                      </a:r>
                      <a:endParaRPr lang="en-GB" sz="1000" dirty="0">
                        <a:effectLst/>
                        <a:latin typeface="Times New Roman"/>
                        <a:ea typeface="Times New Roman"/>
                      </a:endParaRPr>
                    </a:p>
                  </a:txBody>
                  <a:tcPr marL="55007" marR="55007" marT="0" marB="0" anchor="ctr"/>
                </a:tc>
                <a:tc hMerge="1">
                  <a:txBody>
                    <a:bodyPr/>
                    <a:lstStyle/>
                    <a:p>
                      <a:endParaRPr lang="en-GB"/>
                    </a:p>
                  </a:txBody>
                  <a:tcPr/>
                </a:tc>
              </a:tr>
            </a:tbl>
          </a:graphicData>
        </a:graphic>
      </p:graphicFrame>
    </p:spTree>
    <p:extLst>
      <p:ext uri="{BB962C8B-B14F-4D97-AF65-F5344CB8AC3E}">
        <p14:creationId xmlns:p14="http://schemas.microsoft.com/office/powerpoint/2010/main" val="4085796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32979882"/>
              </p:ext>
            </p:extLst>
          </p:nvPr>
        </p:nvGraphicFramePr>
        <p:xfrm>
          <a:off x="611560" y="980727"/>
          <a:ext cx="8229600" cy="4543896"/>
        </p:xfrm>
        <a:graphic>
          <a:graphicData uri="http://schemas.openxmlformats.org/drawingml/2006/table">
            <a:tbl>
              <a:tblPr firstRow="1" firstCol="1" lastRow="1" lastCol="1" bandRow="1" bandCol="1">
                <a:tableStyleId>{5C22544A-7EE6-4342-B048-85BDC9FD1C3A}</a:tableStyleId>
              </a:tblPr>
              <a:tblGrid>
                <a:gridCol w="1175288"/>
                <a:gridCol w="5053635"/>
                <a:gridCol w="2000677"/>
              </a:tblGrid>
              <a:tr h="3552448">
                <a:tc>
                  <a:txBody>
                    <a:bodyPr/>
                    <a:lstStyle/>
                    <a:p>
                      <a:pPr algn="ctr">
                        <a:spcAft>
                          <a:spcPts val="0"/>
                        </a:spcAft>
                      </a:pPr>
                      <a:r>
                        <a:rPr lang="en-GB" sz="1600" dirty="0">
                          <a:effectLst/>
                          <a:latin typeface="Comic Sans MS" panose="030F0702030302020204" pitchFamily="66" charset="0"/>
                        </a:rPr>
                        <a:t>June</a:t>
                      </a:r>
                      <a:endParaRPr lang="en-GB" sz="1600" dirty="0">
                        <a:effectLst/>
                        <a:latin typeface="Comic Sans MS" panose="030F0702030302020204" pitchFamily="66" charset="0"/>
                        <a:ea typeface="Times New Roman"/>
                      </a:endParaRPr>
                    </a:p>
                  </a:txBody>
                  <a:tcPr marL="55818" marR="55818" marT="0" marB="0" anchor="ctr"/>
                </a:tc>
                <a:tc gridSpan="2">
                  <a:txBody>
                    <a:bodyPr/>
                    <a:lstStyle/>
                    <a:p>
                      <a:pPr algn="l">
                        <a:spcAft>
                          <a:spcPts val="0"/>
                        </a:spcAft>
                      </a:pPr>
                      <a:r>
                        <a:rPr lang="en-GB" sz="1400" dirty="0">
                          <a:effectLst/>
                          <a:latin typeface="Comic Sans MS" panose="030F0702030302020204" pitchFamily="66" charset="0"/>
                        </a:rPr>
                        <a:t>P7 pupils are told their S1 class prior to Induction Days.</a:t>
                      </a:r>
                    </a:p>
                    <a:p>
                      <a:pPr algn="l">
                        <a:spcAft>
                          <a:spcPts val="0"/>
                        </a:spcAft>
                      </a:pPr>
                      <a:r>
                        <a:rPr lang="en-GB" sz="1400" dirty="0">
                          <a:effectLst/>
                          <a:latin typeface="Comic Sans MS" panose="030F0702030302020204" pitchFamily="66" charset="0"/>
                        </a:rPr>
                        <a:t> </a:t>
                      </a:r>
                    </a:p>
                    <a:p>
                      <a:pPr algn="l">
                        <a:spcAft>
                          <a:spcPts val="0"/>
                        </a:spcAft>
                      </a:pPr>
                      <a:r>
                        <a:rPr lang="en-GB" sz="1400" dirty="0">
                          <a:effectLst/>
                          <a:latin typeface="Comic Sans MS" panose="030F0702030302020204" pitchFamily="66" charset="0"/>
                        </a:rPr>
                        <a:t>MCHS P7 Cluster Sports Event takes place on the day before the …</a:t>
                      </a:r>
                    </a:p>
                    <a:p>
                      <a:pPr algn="l">
                        <a:spcAft>
                          <a:spcPts val="0"/>
                        </a:spcAft>
                      </a:pPr>
                      <a:r>
                        <a:rPr lang="en-GB" sz="1400" dirty="0">
                          <a:effectLst/>
                          <a:latin typeface="Comic Sans MS" panose="030F0702030302020204" pitchFamily="66" charset="0"/>
                        </a:rPr>
                        <a:t> </a:t>
                      </a:r>
                    </a:p>
                    <a:p>
                      <a:pPr algn="l">
                        <a:spcAft>
                          <a:spcPts val="0"/>
                        </a:spcAft>
                      </a:pPr>
                      <a:r>
                        <a:rPr lang="en-GB" sz="1400" dirty="0">
                          <a:effectLst/>
                          <a:latin typeface="Comic Sans MS" panose="030F0702030302020204" pitchFamily="66" charset="0"/>
                        </a:rPr>
                        <a:t>Two Induction Days take place for P7 pupils moving to MCHS during which the P7/S1 </a:t>
                      </a:r>
                    </a:p>
                    <a:p>
                      <a:pPr algn="l">
                        <a:spcAft>
                          <a:spcPts val="0"/>
                        </a:spcAft>
                      </a:pPr>
                      <a:r>
                        <a:rPr lang="en-GB" sz="1400" dirty="0">
                          <a:effectLst/>
                          <a:latin typeface="Comic Sans MS" panose="030F0702030302020204" pitchFamily="66" charset="0"/>
                        </a:rPr>
                        <a:t> </a:t>
                      </a:r>
                    </a:p>
                    <a:p>
                      <a:pPr algn="l">
                        <a:spcAft>
                          <a:spcPts val="0"/>
                        </a:spcAft>
                      </a:pPr>
                      <a:r>
                        <a:rPr lang="en-GB" sz="1400" dirty="0">
                          <a:effectLst/>
                          <a:latin typeface="Comic Sans MS" panose="030F0702030302020204" pitchFamily="66" charset="0"/>
                        </a:rPr>
                        <a:t>Transition/Induction Questionnaire is given to pupils.</a:t>
                      </a:r>
                    </a:p>
                    <a:p>
                      <a:pPr algn="l">
                        <a:spcAft>
                          <a:spcPts val="0"/>
                        </a:spcAft>
                      </a:pPr>
                      <a:r>
                        <a:rPr lang="en-GB" sz="1400" dirty="0">
                          <a:effectLst/>
                          <a:latin typeface="Comic Sans MS" panose="030F0702030302020204" pitchFamily="66" charset="0"/>
                        </a:rPr>
                        <a:t> </a:t>
                      </a:r>
                    </a:p>
                    <a:p>
                      <a:pPr algn="l">
                        <a:spcAft>
                          <a:spcPts val="0"/>
                        </a:spcAft>
                      </a:pPr>
                      <a:r>
                        <a:rPr lang="en-GB" sz="1400" dirty="0">
                          <a:effectLst/>
                          <a:latin typeface="Comic Sans MS" panose="030F0702030302020204" pitchFamily="66" charset="0"/>
                        </a:rPr>
                        <a:t>MCHS hosts P7 Parent Information Session on the evening of the first Induction Day.</a:t>
                      </a:r>
                    </a:p>
                    <a:p>
                      <a:pPr algn="l">
                        <a:spcAft>
                          <a:spcPts val="0"/>
                        </a:spcAft>
                      </a:pPr>
                      <a:r>
                        <a:rPr lang="en-GB" sz="1400" dirty="0">
                          <a:effectLst/>
                          <a:latin typeface="Comic Sans MS" panose="030F0702030302020204" pitchFamily="66" charset="0"/>
                        </a:rPr>
                        <a:t> </a:t>
                      </a:r>
                    </a:p>
                    <a:p>
                      <a:pPr algn="l">
                        <a:spcAft>
                          <a:spcPts val="0"/>
                        </a:spcAft>
                      </a:pPr>
                      <a:r>
                        <a:rPr lang="en-GB" sz="1400" dirty="0">
                          <a:effectLst/>
                          <a:latin typeface="Comic Sans MS" panose="030F0702030302020204" pitchFamily="66" charset="0"/>
                        </a:rPr>
                        <a:t>Accurate MCHS S1 Class Lists are given to all relevant MCHS staff.</a:t>
                      </a:r>
                    </a:p>
                    <a:p>
                      <a:pPr algn="l">
                        <a:spcAft>
                          <a:spcPts val="0"/>
                        </a:spcAft>
                      </a:pPr>
                      <a:r>
                        <a:rPr lang="en-GB" sz="1400" dirty="0">
                          <a:effectLst/>
                          <a:latin typeface="Comic Sans MS" panose="030F0702030302020204" pitchFamily="66" charset="0"/>
                        </a:rPr>
                        <a:t> </a:t>
                      </a:r>
                    </a:p>
                    <a:p>
                      <a:pPr algn="l">
                        <a:spcAft>
                          <a:spcPts val="0"/>
                        </a:spcAft>
                      </a:pPr>
                      <a:r>
                        <a:rPr lang="en-GB" sz="1400" dirty="0">
                          <a:effectLst/>
                          <a:latin typeface="Comic Sans MS" panose="030F0702030302020204" pitchFamily="66" charset="0"/>
                        </a:rPr>
                        <a:t>MCHS HT/ DHT is invited to attend P7 leaving assemblies/ceremonies</a:t>
                      </a:r>
                    </a:p>
                    <a:p>
                      <a:pPr algn="l">
                        <a:spcAft>
                          <a:spcPts val="0"/>
                        </a:spcAft>
                      </a:pPr>
                      <a:r>
                        <a:rPr lang="en-GB" sz="1400" dirty="0">
                          <a:effectLst/>
                          <a:latin typeface="Comic Sans MS" panose="030F0702030302020204" pitchFamily="66" charset="0"/>
                        </a:rPr>
                        <a:t> </a:t>
                      </a:r>
                    </a:p>
                    <a:p>
                      <a:pPr algn="l">
                        <a:spcAft>
                          <a:spcPts val="0"/>
                        </a:spcAft>
                      </a:pPr>
                      <a:r>
                        <a:rPr lang="en-GB" sz="1400" dirty="0">
                          <a:effectLst/>
                          <a:latin typeface="Comic Sans MS" panose="030F0702030302020204" pitchFamily="66" charset="0"/>
                        </a:rPr>
                        <a:t>During the last week of term, P7 pupil files will be transferred to MCHS Office.  </a:t>
                      </a:r>
                      <a:endParaRPr lang="en-GB" sz="1400" dirty="0">
                        <a:effectLst/>
                        <a:latin typeface="Comic Sans MS" panose="030F0702030302020204" pitchFamily="66" charset="0"/>
                        <a:ea typeface="Times New Roman"/>
                      </a:endParaRPr>
                    </a:p>
                  </a:txBody>
                  <a:tcPr marL="55818" marR="55818" marT="0" marB="0" anchor="ctr"/>
                </a:tc>
                <a:tc hMerge="1">
                  <a:txBody>
                    <a:bodyPr/>
                    <a:lstStyle/>
                    <a:p>
                      <a:endParaRPr lang="en-GB"/>
                    </a:p>
                  </a:txBody>
                  <a:tcPr/>
                </a:tc>
              </a:tr>
              <a:tr h="146782">
                <a:tc gridSpan="3">
                  <a:txBody>
                    <a:bodyPr/>
                    <a:lstStyle/>
                    <a:p>
                      <a:pPr algn="ctr">
                        <a:spcAft>
                          <a:spcPts val="0"/>
                        </a:spcAft>
                      </a:pPr>
                      <a:r>
                        <a:rPr lang="en-GB" sz="900">
                          <a:effectLst/>
                        </a:rPr>
                        <a:t> </a:t>
                      </a:r>
                      <a:endParaRPr lang="en-GB" sz="1000">
                        <a:effectLst/>
                        <a:latin typeface="Times New Roman"/>
                        <a:ea typeface="Times New Roman"/>
                      </a:endParaRPr>
                    </a:p>
                  </a:txBody>
                  <a:tcPr marL="55818" marR="55818" marT="0" marB="0" anchor="ctr"/>
                </a:tc>
                <a:tc hMerge="1">
                  <a:txBody>
                    <a:bodyPr/>
                    <a:lstStyle/>
                    <a:p>
                      <a:endParaRPr lang="en-GB"/>
                    </a:p>
                  </a:txBody>
                  <a:tcPr/>
                </a:tc>
                <a:tc hMerge="1">
                  <a:txBody>
                    <a:bodyPr/>
                    <a:lstStyle/>
                    <a:p>
                      <a:endParaRPr lang="en-GB"/>
                    </a:p>
                  </a:txBody>
                  <a:tcPr/>
                </a:tc>
              </a:tr>
              <a:tr h="556634">
                <a:tc>
                  <a:txBody>
                    <a:bodyPr/>
                    <a:lstStyle/>
                    <a:p>
                      <a:pPr algn="ctr">
                        <a:spcAft>
                          <a:spcPts val="0"/>
                        </a:spcAft>
                      </a:pPr>
                      <a:r>
                        <a:rPr lang="en-GB" sz="1400" dirty="0">
                          <a:effectLst/>
                          <a:latin typeface="Comic Sans MS" panose="030F0702030302020204" pitchFamily="66" charset="0"/>
                        </a:rPr>
                        <a:t>July/ August</a:t>
                      </a:r>
                      <a:endParaRPr lang="en-GB" sz="1400" dirty="0">
                        <a:effectLst/>
                        <a:latin typeface="Comic Sans MS" panose="030F0702030302020204" pitchFamily="66" charset="0"/>
                        <a:ea typeface="Times New Roman"/>
                      </a:endParaRPr>
                    </a:p>
                  </a:txBody>
                  <a:tcPr marL="55818" marR="55818" marT="0" marB="0" anchor="ctr"/>
                </a:tc>
                <a:tc>
                  <a:txBody>
                    <a:bodyPr/>
                    <a:lstStyle/>
                    <a:p>
                      <a:pPr algn="l">
                        <a:spcAft>
                          <a:spcPts val="0"/>
                        </a:spcAft>
                      </a:pPr>
                      <a:r>
                        <a:rPr lang="en-GB" sz="1400" dirty="0">
                          <a:effectLst/>
                          <a:latin typeface="Comic Sans MS" panose="030F0702030302020204" pitchFamily="66" charset="0"/>
                        </a:rPr>
                        <a:t>Volleyball camp held at MCHS for any pupil from the cluster who wishes to attend.</a:t>
                      </a:r>
                      <a:endParaRPr lang="en-GB" sz="1400" dirty="0">
                        <a:effectLst/>
                        <a:latin typeface="Comic Sans MS" panose="030F0702030302020204" pitchFamily="66" charset="0"/>
                        <a:ea typeface="Times New Roman"/>
                      </a:endParaRPr>
                    </a:p>
                  </a:txBody>
                  <a:tcPr marL="55818" marR="55818" marT="0" marB="0" anchor="ctr"/>
                </a:tc>
                <a:tc>
                  <a:txBody>
                    <a:bodyPr/>
                    <a:lstStyle/>
                    <a:p>
                      <a:pPr algn="ctr">
                        <a:spcAft>
                          <a:spcPts val="0"/>
                        </a:spcAft>
                      </a:pPr>
                      <a:r>
                        <a:rPr lang="en-GB" sz="1200" dirty="0">
                          <a:effectLst/>
                          <a:latin typeface="Comic Sans MS" panose="030F0702030302020204" pitchFamily="66" charset="0"/>
                        </a:rPr>
                        <a:t>MCHS PE Staff</a:t>
                      </a:r>
                      <a:endParaRPr lang="en-GB" sz="1200" dirty="0">
                        <a:effectLst/>
                        <a:latin typeface="Comic Sans MS" panose="030F0702030302020204" pitchFamily="66" charset="0"/>
                        <a:ea typeface="Times New Roman"/>
                      </a:endParaRPr>
                    </a:p>
                  </a:txBody>
                  <a:tcPr marL="55818" marR="55818" marT="0" marB="0" anchor="ctr"/>
                </a:tc>
              </a:tr>
            </a:tbl>
          </a:graphicData>
        </a:graphic>
      </p:graphicFrame>
    </p:spTree>
    <p:extLst>
      <p:ext uri="{BB962C8B-B14F-4D97-AF65-F5344CB8AC3E}">
        <p14:creationId xmlns:p14="http://schemas.microsoft.com/office/powerpoint/2010/main" val="2893632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19</TotalTime>
  <Words>292</Words>
  <Application>Microsoft Office PowerPoint</Application>
  <PresentationFormat>On-screen Show (4:3)</PresentationFormat>
  <Paragraphs>91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East Renfrewshire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Yvonne Donaldson</dc:creator>
  <cp:lastModifiedBy>Yvonne Donaldson</cp:lastModifiedBy>
  <cp:revision>3</cp:revision>
  <dcterms:created xsi:type="dcterms:W3CDTF">2016-10-05T17:48:58Z</dcterms:created>
  <dcterms:modified xsi:type="dcterms:W3CDTF">2016-10-05T18:08:02Z</dcterms:modified>
</cp:coreProperties>
</file>