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4"/>
  </p:sldMasterIdLst>
  <p:sldIdLst>
    <p:sldId id="256" r:id="rId5"/>
    <p:sldId id="257" r:id="rId6"/>
    <p:sldId id="258" r:id="rId7"/>
    <p:sldId id="259" r:id="rId8"/>
    <p:sldId id="260" r:id="rId9"/>
    <p:sldId id="261" r:id="rId10"/>
    <p:sldId id="262" r:id="rId11"/>
    <p:sldId id="263" r:id="rId12"/>
    <p:sldId id="264" r:id="rId13"/>
    <p:sldId id="266"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tennant" initials="ct" lastIdx="2" clrIdx="0">
    <p:extLst>
      <p:ext uri="{19B8F6BF-5375-455C-9EA6-DF929625EA0E}">
        <p15:presenceInfo xmlns:p15="http://schemas.microsoft.com/office/powerpoint/2012/main" userId="2dc897272a12187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5E1252-F3DA-485F-8FA2-90075E0F8B46}" v="103" dt="2020-05-03T20:01:16.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3" d="100"/>
          <a:sy n="43" d="100"/>
        </p:scale>
        <p:origin x="7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Shepherd" userId="S::gw16shepherdkaren@glow.sch.uk::0d4208bd-0569-4063-b6c7-eafdc2de531d" providerId="AD" clId="Web-{545E1252-F3DA-485F-8FA2-90075E0F8B46}"/>
    <pc:docChg chg="modSld">
      <pc:chgData name="Karen  Shepherd" userId="S::gw16shepherdkaren@glow.sch.uk::0d4208bd-0569-4063-b6c7-eafdc2de531d" providerId="AD" clId="Web-{545E1252-F3DA-485F-8FA2-90075E0F8B46}" dt="2020-05-03T20:01:16.823" v="102" actId="20577"/>
      <pc:docMkLst>
        <pc:docMk/>
      </pc:docMkLst>
      <pc:sldChg chg="modSp">
        <pc:chgData name="Karen  Shepherd" userId="S::gw16shepherdkaren@glow.sch.uk::0d4208bd-0569-4063-b6c7-eafdc2de531d" providerId="AD" clId="Web-{545E1252-F3DA-485F-8FA2-90075E0F8B46}" dt="2020-05-03T19:58:49.512" v="24" actId="20577"/>
        <pc:sldMkLst>
          <pc:docMk/>
          <pc:sldMk cId="325007088" sldId="257"/>
        </pc:sldMkLst>
        <pc:spChg chg="mod">
          <ac:chgData name="Karen  Shepherd" userId="S::gw16shepherdkaren@glow.sch.uk::0d4208bd-0569-4063-b6c7-eafdc2de531d" providerId="AD" clId="Web-{545E1252-F3DA-485F-8FA2-90075E0F8B46}" dt="2020-05-03T19:58:49.512" v="24" actId="20577"/>
          <ac:spMkLst>
            <pc:docMk/>
            <pc:sldMk cId="325007088" sldId="257"/>
            <ac:spMk id="6" creationId="{3B741FA9-4300-47B9-88AD-BEC7934B4927}"/>
          </ac:spMkLst>
        </pc:spChg>
      </pc:sldChg>
      <pc:sldChg chg="modSp">
        <pc:chgData name="Karen  Shepherd" userId="S::gw16shepherdkaren@glow.sch.uk::0d4208bd-0569-4063-b6c7-eafdc2de531d" providerId="AD" clId="Web-{545E1252-F3DA-485F-8FA2-90075E0F8B46}" dt="2020-05-03T20:01:16.823" v="102" actId="20577"/>
        <pc:sldMkLst>
          <pc:docMk/>
          <pc:sldMk cId="1743027721" sldId="258"/>
        </pc:sldMkLst>
        <pc:spChg chg="mod">
          <ac:chgData name="Karen  Shepherd" userId="S::gw16shepherdkaren@glow.sch.uk::0d4208bd-0569-4063-b6c7-eafdc2de531d" providerId="AD" clId="Web-{545E1252-F3DA-485F-8FA2-90075E0F8B46}" dt="2020-05-03T20:01:16.823" v="102" actId="20577"/>
          <ac:spMkLst>
            <pc:docMk/>
            <pc:sldMk cId="1743027721" sldId="258"/>
            <ac:spMk id="7" creationId="{819C7B23-597F-4579-ACB4-6EE7589AC2E0}"/>
          </ac:spMkLst>
        </pc:spChg>
        <pc:spChg chg="mod">
          <ac:chgData name="Karen  Shepherd" userId="S::gw16shepherdkaren@glow.sch.uk::0d4208bd-0569-4063-b6c7-eafdc2de531d" providerId="AD" clId="Web-{545E1252-F3DA-485F-8FA2-90075E0F8B46}" dt="2020-05-03T19:59:23.215" v="28" actId="20577"/>
          <ac:spMkLst>
            <pc:docMk/>
            <pc:sldMk cId="1743027721" sldId="258"/>
            <ac:spMk id="9" creationId="{0026FFB2-3E05-4DB5-BC59-1E986A63756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5/3/2020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6119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5/3/2020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793002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5/3/2020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361427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5/3/2020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364704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5/3/2020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6607319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5/3/2020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6558138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5/3/2020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9850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5/3/2020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800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5/3/2020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337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5/3/2020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134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5/3/2020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05428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5/3/2020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302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5/3/2020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0884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5/3/2020</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170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5/3/2020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850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5/3/2020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32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BC1C18-307B-4F68-A007-B5B542270E8D}" type="datetimeFigureOut">
              <a:rPr lang="en-US" smtClean="0"/>
              <a:t>5/3/2020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4613703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twitter.com/HazeldeneFamC/status/1255749108297596928" TargetMode="External"/><Relationship Id="rId2" Type="http://schemas.openxmlformats.org/officeDocument/2006/relationships/hyperlink" Target="https://twitter.com/HazeldeneFamC" TargetMode="Externa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hyperlink" Target="https://twitter.com/HazeldeneFamC/status/125704702434571878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hyperlink" Target="https://www.youtube.com/watch?v=1ZYbU82GVz4&amp;t=3011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BCF09-BF97-4C96-91A7-4EC3EE05B5FE}"/>
              </a:ext>
            </a:extLst>
          </p:cNvPr>
          <p:cNvSpPr>
            <a:spLocks noGrp="1"/>
          </p:cNvSpPr>
          <p:nvPr>
            <p:ph type="ctrTitle"/>
          </p:nvPr>
        </p:nvSpPr>
        <p:spPr>
          <a:xfrm>
            <a:off x="1507067" y="3429000"/>
            <a:ext cx="7766936" cy="1930768"/>
          </a:xfrm>
        </p:spPr>
        <p:txBody>
          <a:bodyPr/>
          <a:lstStyle/>
          <a:p>
            <a:pPr algn="l"/>
            <a:r>
              <a:rPr lang="en-GB" dirty="0"/>
              <a:t>The Wonder of nature</a:t>
            </a:r>
          </a:p>
        </p:txBody>
      </p:sp>
      <p:pic>
        <p:nvPicPr>
          <p:cNvPr id="2050" name="Picture 2" descr="Pond with over hanging trees;Sussex england - Stock Photo - Dissolve">
            <a:extLst>
              <a:ext uri="{FF2B5EF4-FFF2-40B4-BE49-F238E27FC236}">
                <a16:creationId xmlns:a16="http://schemas.microsoft.com/office/drawing/2014/main" id="{3FE6F5B9-6D66-4452-850F-8B815F6A18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52940" y="304800"/>
            <a:ext cx="8229599" cy="2955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045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3EBE-61F9-4A51-959B-CF69EE590053}"/>
              </a:ext>
            </a:extLst>
          </p:cNvPr>
          <p:cNvSpPr>
            <a:spLocks noGrp="1"/>
          </p:cNvSpPr>
          <p:nvPr>
            <p:ph type="title"/>
          </p:nvPr>
        </p:nvSpPr>
        <p:spPr>
          <a:xfrm>
            <a:off x="677334" y="609600"/>
            <a:ext cx="3820924" cy="1320800"/>
          </a:xfrm>
        </p:spPr>
        <p:txBody>
          <a:bodyPr/>
          <a:lstStyle/>
          <a:p>
            <a:r>
              <a:rPr lang="en-GB" dirty="0"/>
              <a:t>Something for the Parents</a:t>
            </a:r>
          </a:p>
        </p:txBody>
      </p:sp>
      <p:sp>
        <p:nvSpPr>
          <p:cNvPr id="3" name="Text Placeholder 2">
            <a:extLst>
              <a:ext uri="{FF2B5EF4-FFF2-40B4-BE49-F238E27FC236}">
                <a16:creationId xmlns:a16="http://schemas.microsoft.com/office/drawing/2014/main" id="{E5370E31-AEB9-4169-A09E-8355380FFC3A}"/>
              </a:ext>
            </a:extLst>
          </p:cNvPr>
          <p:cNvSpPr>
            <a:spLocks noGrp="1"/>
          </p:cNvSpPr>
          <p:nvPr>
            <p:ph type="body" idx="1"/>
          </p:nvPr>
        </p:nvSpPr>
        <p:spPr>
          <a:xfrm>
            <a:off x="675745" y="1930400"/>
            <a:ext cx="4185623" cy="806845"/>
          </a:xfrm>
        </p:spPr>
        <p:txBody>
          <a:bodyPr/>
          <a:lstStyle/>
          <a:p>
            <a:r>
              <a:rPr lang="en-GB" dirty="0"/>
              <a:t>All photos were taken at Pollok </a:t>
            </a:r>
            <a:r>
              <a:rPr lang="en-GB" dirty="0" smtClean="0"/>
              <a:t>Country </a:t>
            </a:r>
            <a:r>
              <a:rPr lang="en-GB" dirty="0"/>
              <a:t>P</a:t>
            </a:r>
            <a:r>
              <a:rPr lang="en-GB" dirty="0" smtClean="0"/>
              <a:t>ark</a:t>
            </a:r>
            <a:endParaRPr lang="en-GB" dirty="0"/>
          </a:p>
        </p:txBody>
      </p:sp>
      <p:pic>
        <p:nvPicPr>
          <p:cNvPr id="8" name="Content Placeholder 7" descr="A large tree&#10;&#10;Description automatically generated">
            <a:extLst>
              <a:ext uri="{FF2B5EF4-FFF2-40B4-BE49-F238E27FC236}">
                <a16:creationId xmlns:a16="http://schemas.microsoft.com/office/drawing/2014/main" id="{021AFEF2-C787-4C32-B81F-8AD38B1AA5F7}"/>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rot="5400000">
            <a:off x="578045" y="2834552"/>
            <a:ext cx="4121151" cy="3925752"/>
          </a:xfrm>
        </p:spPr>
      </p:pic>
      <p:sp>
        <p:nvSpPr>
          <p:cNvPr id="5" name="Text Placeholder 4">
            <a:extLst>
              <a:ext uri="{FF2B5EF4-FFF2-40B4-BE49-F238E27FC236}">
                <a16:creationId xmlns:a16="http://schemas.microsoft.com/office/drawing/2014/main" id="{E6094BE7-A61E-48CC-A414-B3BE064FC5CF}"/>
              </a:ext>
            </a:extLst>
          </p:cNvPr>
          <p:cNvSpPr>
            <a:spLocks noGrp="1"/>
          </p:cNvSpPr>
          <p:nvPr>
            <p:ph type="body" sz="quarter" idx="3"/>
          </p:nvPr>
        </p:nvSpPr>
        <p:spPr>
          <a:xfrm>
            <a:off x="5102941" y="244371"/>
            <a:ext cx="6902245" cy="4121152"/>
          </a:xfrm>
        </p:spPr>
        <p:txBody>
          <a:bodyPr/>
          <a:lstStyle/>
          <a:p>
            <a:r>
              <a:rPr lang="en-GB" dirty="0"/>
              <a:t>The Book You Wish Your Parents Had Read is an absorbing, clever and funny book written by psychotherapist Philippa Perry. It suggests what really matters and what behaviour is important to avoid. The vital dos and don'ts of parenting are included. Instead of creating the 'perfect' plan it offers a big-picture look that leads to good parent-child relationships. Full of sage and sane advice, this is the book that every parent will want to read and every child will wish their parents had.</a:t>
            </a:r>
          </a:p>
        </p:txBody>
      </p:sp>
      <p:pic>
        <p:nvPicPr>
          <p:cNvPr id="10" name="Content Placeholder 9" descr="A screenshot of a cell phone&#10;&#10;Description automatically generated">
            <a:extLst>
              <a:ext uri="{FF2B5EF4-FFF2-40B4-BE49-F238E27FC236}">
                <a16:creationId xmlns:a16="http://schemas.microsoft.com/office/drawing/2014/main" id="{A2B5C5E2-54E4-485B-9A6F-100B15D9A1B1}"/>
              </a:ext>
            </a:extLst>
          </p:cNvPr>
          <p:cNvPicPr>
            <a:picLocks noGrp="1" noChangeAspect="1"/>
          </p:cNvPicPr>
          <p:nvPr>
            <p:ph sz="quarter" idx="4"/>
          </p:nvPr>
        </p:nvPicPr>
        <p:blipFill>
          <a:blip r:embed="rId3">
            <a:extLst>
              <a:ext uri="{28A0092B-C50C-407E-A947-70E740481C1C}">
                <a14:useLocalDpi xmlns:a14="http://schemas.microsoft.com/office/drawing/2010/main"/>
              </a:ext>
            </a:extLst>
          </a:blip>
          <a:stretch>
            <a:fillRect/>
          </a:stretch>
        </p:blipFill>
        <p:spPr>
          <a:xfrm>
            <a:off x="5528469" y="4557252"/>
            <a:ext cx="4190718" cy="1902542"/>
          </a:xfrm>
        </p:spPr>
      </p:pic>
      <p:cxnSp>
        <p:nvCxnSpPr>
          <p:cNvPr id="12" name="Straight Arrow Connector 11">
            <a:extLst>
              <a:ext uri="{FF2B5EF4-FFF2-40B4-BE49-F238E27FC236}">
                <a16:creationId xmlns:a16="http://schemas.microsoft.com/office/drawing/2014/main" id="{17A55487-9B8A-41D8-B9E5-8492974739EE}"/>
              </a:ext>
            </a:extLst>
          </p:cNvPr>
          <p:cNvCxnSpPr>
            <a:stCxn id="2" idx="3"/>
          </p:cNvCxnSpPr>
          <p:nvPr/>
        </p:nvCxnSpPr>
        <p:spPr>
          <a:xfrm flipV="1">
            <a:off x="4498258" y="840658"/>
            <a:ext cx="604683" cy="429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830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DDB076EF-EA13-43DD-8D74-CBE79082487E}"/>
              </a:ext>
            </a:extLst>
          </p:cNvPr>
          <p:cNvSpPr/>
          <p:nvPr/>
        </p:nvSpPr>
        <p:spPr>
          <a:xfrm>
            <a:off x="634181" y="1002890"/>
            <a:ext cx="4940709" cy="2212258"/>
          </a:xfrm>
          <a:prstGeom prst="wedgeRoundRectCallout">
            <a:avLst>
              <a:gd name="adj1" fmla="val -18403"/>
              <a:gd name="adj2" fmla="val 3995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All photos were taken from Pollok country side park.</a:t>
            </a:r>
          </a:p>
          <a:p>
            <a:pPr algn="ctr"/>
            <a:endParaRPr lang="en-GB" dirty="0"/>
          </a:p>
          <a:p>
            <a:pPr algn="ctr"/>
            <a:endParaRPr lang="en-GB" dirty="0"/>
          </a:p>
        </p:txBody>
      </p:sp>
      <p:pic>
        <p:nvPicPr>
          <p:cNvPr id="2050" name="Picture 2" descr="Star Cutouts Ltd Rainbow Cardboard Cut Out Party Scene Decoration ...">
            <a:extLst>
              <a:ext uri="{FF2B5EF4-FFF2-40B4-BE49-F238E27FC236}">
                <a16:creationId xmlns:a16="http://schemas.microsoft.com/office/drawing/2014/main" id="{3F2D66A9-9599-474A-8B23-BC97354A0B6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17112" y="2614613"/>
            <a:ext cx="3268302" cy="259156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82818" y="3777673"/>
            <a:ext cx="4692072" cy="1754326"/>
          </a:xfrm>
          <a:prstGeom prst="rect">
            <a:avLst/>
          </a:prstGeom>
          <a:noFill/>
        </p:spPr>
        <p:txBody>
          <a:bodyPr wrap="square" rtlCol="0">
            <a:spAutoFit/>
          </a:bodyPr>
          <a:lstStyle/>
          <a:p>
            <a:endParaRPr lang="en-GB" dirty="0" smtClean="0"/>
          </a:p>
          <a:p>
            <a:r>
              <a:rPr lang="en-GB" dirty="0" smtClean="0"/>
              <a:t>If you are within walking distance of </a:t>
            </a:r>
            <a:r>
              <a:rPr lang="en-GB" dirty="0" err="1" smtClean="0"/>
              <a:t>Rouken</a:t>
            </a:r>
            <a:r>
              <a:rPr lang="en-GB" dirty="0" smtClean="0"/>
              <a:t> Glen, why not follow the steps in our Family Learning Walk?  (You can download a copy from the Home Learning page on our website). </a:t>
            </a:r>
            <a:endParaRPr lang="en-GB" dirty="0"/>
          </a:p>
        </p:txBody>
      </p:sp>
    </p:spTree>
    <p:extLst>
      <p:ext uri="{BB962C8B-B14F-4D97-AF65-F5344CB8AC3E}">
        <p14:creationId xmlns:p14="http://schemas.microsoft.com/office/powerpoint/2010/main" val="1736112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627959"/>
            <a:ext cx="8873066" cy="490073"/>
          </a:xfrm>
        </p:spPr>
        <p:txBody>
          <a:bodyPr>
            <a:normAutofit fontScale="90000"/>
          </a:bodyPr>
          <a:lstStyle/>
          <a:p>
            <a:r>
              <a:rPr lang="en-GB" dirty="0" smtClean="0"/>
              <a:t>There are lots of ideas for learning with nature on our </a:t>
            </a:r>
            <a:r>
              <a:rPr lang="en-GB" dirty="0" smtClean="0">
                <a:hlinkClick r:id="rId2"/>
              </a:rPr>
              <a:t>Twitter</a:t>
            </a:r>
            <a:r>
              <a:rPr lang="en-GB" dirty="0" smtClean="0"/>
              <a:t> feed.</a:t>
            </a:r>
            <a:endParaRPr lang="en-GB" dirty="0"/>
          </a:p>
        </p:txBody>
      </p:sp>
      <p:sp>
        <p:nvSpPr>
          <p:cNvPr id="4" name="Text Placeholder 3"/>
          <p:cNvSpPr>
            <a:spLocks noGrp="1"/>
          </p:cNvSpPr>
          <p:nvPr>
            <p:ph type="body" sz="half" idx="2"/>
          </p:nvPr>
        </p:nvSpPr>
        <p:spPr/>
        <p:txBody>
          <a:bodyPr/>
          <a:lstStyle/>
          <a:p>
            <a:endParaRPr lang="en-GB"/>
          </a:p>
        </p:txBody>
      </p:sp>
      <p:sp>
        <p:nvSpPr>
          <p:cNvPr id="5" name="Rectangle 4"/>
          <p:cNvSpPr/>
          <p:nvPr/>
        </p:nvSpPr>
        <p:spPr>
          <a:xfrm>
            <a:off x="1927667" y="5367338"/>
            <a:ext cx="6096000" cy="646331"/>
          </a:xfrm>
          <a:prstGeom prst="rect">
            <a:avLst/>
          </a:prstGeom>
        </p:spPr>
        <p:txBody>
          <a:bodyPr>
            <a:spAutoFit/>
          </a:bodyPr>
          <a:lstStyle/>
          <a:p>
            <a:r>
              <a:rPr lang="en-GB" dirty="0">
                <a:hlinkClick r:id="rId3"/>
              </a:rPr>
              <a:t>https://twitter.com/HazeldeneFamC/status/1255749108297596928</a:t>
            </a:r>
            <a:endParaRPr lang="en-GB" dirty="0"/>
          </a:p>
        </p:txBody>
      </p:sp>
      <p:pic>
        <p:nvPicPr>
          <p:cNvPr id="8" name="Picture 7">
            <a:hlinkClick r:id="rId4"/>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7334" y="252990"/>
            <a:ext cx="4846493" cy="4012985"/>
          </a:xfrm>
          <a:prstGeom prst="rect">
            <a:avLst/>
          </a:prstGeom>
        </p:spPr>
      </p:pic>
    </p:spTree>
    <p:extLst>
      <p:ext uri="{BB962C8B-B14F-4D97-AF65-F5344CB8AC3E}">
        <p14:creationId xmlns:p14="http://schemas.microsoft.com/office/powerpoint/2010/main" val="3781921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A2A0E7-E08A-435F-904A-2C0AF6003F20}"/>
              </a:ext>
            </a:extLst>
          </p:cNvPr>
          <p:cNvSpPr>
            <a:spLocks noGrp="1"/>
          </p:cNvSpPr>
          <p:nvPr>
            <p:ph type="title"/>
          </p:nvPr>
        </p:nvSpPr>
        <p:spPr>
          <a:xfrm>
            <a:off x="677335" y="1924334"/>
            <a:ext cx="2511187" cy="2006222"/>
          </a:xfrm>
        </p:spPr>
        <p:txBody>
          <a:bodyPr>
            <a:normAutofit fontScale="90000"/>
          </a:bodyPr>
          <a:lstStyle/>
          <a:p>
            <a:pPr algn="l"/>
            <a:r>
              <a:rPr lang="en-GB" sz="4400" cap="none" dirty="0">
                <a:latin typeface="Times New Roman" panose="02020603050405020304" pitchFamily="18" charset="0"/>
                <a:cs typeface="Times New Roman" panose="02020603050405020304" pitchFamily="18" charset="0"/>
              </a:rPr>
              <a:t/>
            </a:r>
            <a:br>
              <a:rPr lang="en-GB" sz="4400" cap="none" dirty="0">
                <a:latin typeface="Times New Roman" panose="02020603050405020304" pitchFamily="18" charset="0"/>
                <a:cs typeface="Times New Roman" panose="02020603050405020304" pitchFamily="18" charset="0"/>
              </a:rPr>
            </a:br>
            <a:r>
              <a:rPr lang="en-GB" sz="4400" cap="none" dirty="0">
                <a:latin typeface="Times New Roman" panose="02020603050405020304" pitchFamily="18" charset="0"/>
                <a:cs typeface="Times New Roman" panose="02020603050405020304" pitchFamily="18" charset="0"/>
              </a:rPr>
              <a:t/>
            </a:r>
            <a:br>
              <a:rPr lang="en-GB" sz="4400" cap="none" dirty="0">
                <a:latin typeface="Times New Roman" panose="02020603050405020304" pitchFamily="18" charset="0"/>
                <a:cs typeface="Times New Roman" panose="02020603050405020304" pitchFamily="18" charset="0"/>
              </a:rPr>
            </a:br>
            <a:r>
              <a:rPr lang="en-GB" sz="4400" cap="none" dirty="0">
                <a:latin typeface="Times New Roman" panose="02020603050405020304" pitchFamily="18" charset="0"/>
                <a:cs typeface="Times New Roman" panose="02020603050405020304" pitchFamily="18" charset="0"/>
              </a:rPr>
              <a:t/>
            </a:r>
            <a:br>
              <a:rPr lang="en-GB" sz="4400" cap="none" dirty="0">
                <a:latin typeface="Times New Roman" panose="02020603050405020304" pitchFamily="18" charset="0"/>
                <a:cs typeface="Times New Roman" panose="02020603050405020304" pitchFamily="18" charset="0"/>
              </a:rPr>
            </a:br>
            <a:r>
              <a:rPr lang="en-GB" sz="2200" cap="none" dirty="0">
                <a:solidFill>
                  <a:schemeClr val="tx1"/>
                </a:solidFill>
                <a:latin typeface="Times New Roman" panose="02020603050405020304" pitchFamily="18" charset="0"/>
                <a:cs typeface="Times New Roman" panose="02020603050405020304" pitchFamily="18" charset="0"/>
              </a:rPr>
              <a:t>I thought it looked like a person, then I imagined a spyhole or even an alien. I also saw a shadow, whose shadow could it be ?</a:t>
            </a:r>
          </a:p>
        </p:txBody>
      </p:sp>
      <p:sp>
        <p:nvSpPr>
          <p:cNvPr id="6" name="Text Placeholder 5">
            <a:extLst>
              <a:ext uri="{FF2B5EF4-FFF2-40B4-BE49-F238E27FC236}">
                <a16:creationId xmlns:a16="http://schemas.microsoft.com/office/drawing/2014/main" id="{3B741FA9-4300-47B9-88AD-BEC7934B4927}"/>
              </a:ext>
            </a:extLst>
          </p:cNvPr>
          <p:cNvSpPr>
            <a:spLocks noGrp="1"/>
          </p:cNvSpPr>
          <p:nvPr>
            <p:ph type="body" sz="half" idx="2"/>
          </p:nvPr>
        </p:nvSpPr>
        <p:spPr>
          <a:xfrm>
            <a:off x="8079475" y="4653886"/>
            <a:ext cx="3998794" cy="2074459"/>
          </a:xfrm>
        </p:spPr>
        <p:txBody>
          <a:bodyPr vert="horz" lIns="91440" tIns="45720" rIns="91440" bIns="45720" rtlCol="0" anchor="t">
            <a:normAutofit fontScale="40000" lnSpcReduction="20000"/>
          </a:bodyPr>
          <a:lstStyle/>
          <a:p>
            <a:r>
              <a:rPr lang="en-GB" sz="5600" dirty="0">
                <a:solidFill>
                  <a:schemeClr val="tx1"/>
                </a:solidFill>
              </a:rPr>
              <a:t>Can you copy the tree's stance? Hold your balance and try different shapes. Can you try balancing on one leg?</a:t>
            </a:r>
            <a:endParaRPr lang="en-GB" sz="4900" dirty="0">
              <a:solidFill>
                <a:schemeClr val="tx1"/>
              </a:solidFill>
            </a:endParaRPr>
          </a:p>
          <a:p>
            <a:endParaRPr lang="en-GB" sz="4900" dirty="0"/>
          </a:p>
          <a:p>
            <a:r>
              <a:rPr lang="en-GB" sz="6400" dirty="0">
                <a:solidFill>
                  <a:schemeClr val="tx1"/>
                </a:solidFill>
                <a:highlight>
                  <a:srgbClr val="008000"/>
                </a:highlight>
              </a:rPr>
              <a:t>HWB 0-21a</a:t>
            </a:r>
          </a:p>
        </p:txBody>
      </p:sp>
      <p:sp>
        <p:nvSpPr>
          <p:cNvPr id="7" name="Rectangle 6">
            <a:extLst>
              <a:ext uri="{FF2B5EF4-FFF2-40B4-BE49-F238E27FC236}">
                <a16:creationId xmlns:a16="http://schemas.microsoft.com/office/drawing/2014/main" id="{06F874CA-8705-48B2-B767-274C0DC8B252}"/>
              </a:ext>
            </a:extLst>
          </p:cNvPr>
          <p:cNvSpPr/>
          <p:nvPr/>
        </p:nvSpPr>
        <p:spPr>
          <a:xfrm>
            <a:off x="7354956" y="569842"/>
            <a:ext cx="4456044" cy="3101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Children will explore, predict and hypothesise to develop an understanding of the interdependence between animals, land, people and plants.</a:t>
            </a:r>
            <a:endParaRPr lang="en-GB" dirty="0"/>
          </a:p>
        </p:txBody>
      </p:sp>
      <p:pic>
        <p:nvPicPr>
          <p:cNvPr id="11" name="Picture 10">
            <a:extLst>
              <a:ext uri="{FF2B5EF4-FFF2-40B4-BE49-F238E27FC236}">
                <a16:creationId xmlns:a16="http://schemas.microsoft.com/office/drawing/2014/main" id="{5F9B6745-B3F4-4472-966F-0FE6640347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75628" y="0"/>
            <a:ext cx="3116742" cy="6858000"/>
          </a:xfrm>
          <a:prstGeom prst="rect">
            <a:avLst/>
          </a:prstGeom>
        </p:spPr>
      </p:pic>
      <p:sp>
        <p:nvSpPr>
          <p:cNvPr id="14" name="TextBox 13">
            <a:extLst>
              <a:ext uri="{FF2B5EF4-FFF2-40B4-BE49-F238E27FC236}">
                <a16:creationId xmlns:a16="http://schemas.microsoft.com/office/drawing/2014/main" id="{8D7BE7D5-43C5-4169-AB2B-A7FB005633AF}"/>
              </a:ext>
            </a:extLst>
          </p:cNvPr>
          <p:cNvSpPr txBox="1"/>
          <p:nvPr/>
        </p:nvSpPr>
        <p:spPr>
          <a:xfrm>
            <a:off x="150125" y="263746"/>
            <a:ext cx="3398293" cy="584775"/>
          </a:xfrm>
          <a:prstGeom prst="rect">
            <a:avLst/>
          </a:prstGeom>
          <a:noFill/>
        </p:spPr>
        <p:txBody>
          <a:bodyPr wrap="square" rtlCol="0">
            <a:spAutoFit/>
          </a:bodyPr>
          <a:lstStyle/>
          <a:p>
            <a:r>
              <a:rPr lang="en-GB" sz="3200" dirty="0">
                <a:latin typeface="Times New Roman" panose="02020603050405020304" pitchFamily="18" charset="0"/>
                <a:cs typeface="Times New Roman" panose="02020603050405020304" pitchFamily="18" charset="0"/>
              </a:rPr>
              <a:t>What can you see?</a:t>
            </a:r>
            <a:endParaRPr lang="en-GB" sz="3200" dirty="0"/>
          </a:p>
        </p:txBody>
      </p:sp>
    </p:spTree>
    <p:extLst>
      <p:ext uri="{BB962C8B-B14F-4D97-AF65-F5344CB8AC3E}">
        <p14:creationId xmlns:p14="http://schemas.microsoft.com/office/powerpoint/2010/main" val="32500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5967-AED6-4E1A-B2CC-A05B8055FD9D}"/>
              </a:ext>
            </a:extLst>
          </p:cNvPr>
          <p:cNvSpPr>
            <a:spLocks noGrp="1"/>
          </p:cNvSpPr>
          <p:nvPr>
            <p:ph type="title"/>
          </p:nvPr>
        </p:nvSpPr>
        <p:spPr>
          <a:xfrm>
            <a:off x="677334" y="609600"/>
            <a:ext cx="7647800" cy="1320800"/>
          </a:xfrm>
        </p:spPr>
        <p:txBody>
          <a:bodyPr>
            <a:normAutofit/>
          </a:bodyPr>
          <a:lstStyle/>
          <a:p>
            <a:r>
              <a:rPr lang="en-GB" dirty="0">
                <a:solidFill>
                  <a:schemeClr val="tx1"/>
                </a:solidFill>
              </a:rPr>
              <a:t>Look at the trees and discuss some of the emotions </a:t>
            </a:r>
          </a:p>
        </p:txBody>
      </p:sp>
      <p:pic>
        <p:nvPicPr>
          <p:cNvPr id="13" name="Content Placeholder 12">
            <a:extLst>
              <a:ext uri="{FF2B5EF4-FFF2-40B4-BE49-F238E27FC236}">
                <a16:creationId xmlns:a16="http://schemas.microsoft.com/office/drawing/2014/main" id="{2C65C487-3118-4AF2-AC3B-D1501D061600}"/>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818867" y="1930400"/>
            <a:ext cx="3406066" cy="4111625"/>
          </a:xfrm>
        </p:spPr>
      </p:pic>
      <p:sp>
        <p:nvSpPr>
          <p:cNvPr id="4" name="Content Placeholder 3">
            <a:extLst>
              <a:ext uri="{FF2B5EF4-FFF2-40B4-BE49-F238E27FC236}">
                <a16:creationId xmlns:a16="http://schemas.microsoft.com/office/drawing/2014/main" id="{D6204B13-6BC1-45D2-9FB8-512290B80BDF}"/>
              </a:ext>
            </a:extLst>
          </p:cNvPr>
          <p:cNvSpPr>
            <a:spLocks noGrp="1"/>
          </p:cNvSpPr>
          <p:nvPr>
            <p:ph sz="half" idx="2"/>
          </p:nvPr>
        </p:nvSpPr>
        <p:spPr/>
        <p:txBody>
          <a:bodyPr>
            <a:normAutofit/>
          </a:bodyPr>
          <a:lstStyle/>
          <a:p>
            <a:r>
              <a:rPr lang="en-GB" sz="2000" dirty="0">
                <a:solidFill>
                  <a:schemeClr val="tx1"/>
                </a:solidFill>
              </a:rPr>
              <a:t>Emotional Literacy</a:t>
            </a:r>
          </a:p>
        </p:txBody>
      </p:sp>
      <p:sp>
        <p:nvSpPr>
          <p:cNvPr id="7" name="Rectangle 6">
            <a:extLst>
              <a:ext uri="{FF2B5EF4-FFF2-40B4-BE49-F238E27FC236}">
                <a16:creationId xmlns:a16="http://schemas.microsoft.com/office/drawing/2014/main" id="{819C7B23-597F-4579-ACB4-6EE7589AC2E0}"/>
              </a:ext>
            </a:extLst>
          </p:cNvPr>
          <p:cNvSpPr/>
          <p:nvPr/>
        </p:nvSpPr>
        <p:spPr>
          <a:xfrm flipH="1">
            <a:off x="4667534" y="2928730"/>
            <a:ext cx="2920621" cy="27034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These trees look like they have faces. Do you think they are happy or sad? </a:t>
            </a:r>
            <a:endParaRPr lang="en-US" dirty="0">
              <a:solidFill>
                <a:schemeClr val="tx1"/>
              </a:solidFill>
            </a:endParaRPr>
          </a:p>
          <a:p>
            <a:pPr algn="ctr"/>
            <a:endParaRPr lang="en-GB">
              <a:solidFill>
                <a:schemeClr val="tx1"/>
              </a:solidFill>
            </a:endParaRPr>
          </a:p>
          <a:p>
            <a:pPr algn="ctr"/>
            <a:r>
              <a:rPr lang="en-GB" dirty="0">
                <a:solidFill>
                  <a:schemeClr val="tx1"/>
                </a:solidFill>
              </a:rPr>
              <a:t>Talk about emotions, feelings, happiness, joy, sadness, fear, anger, disgust, peacefulness. </a:t>
            </a:r>
          </a:p>
          <a:p>
            <a:pPr algn="ctr"/>
            <a:endParaRPr lang="en-GB" dirty="0"/>
          </a:p>
        </p:txBody>
      </p:sp>
      <p:sp>
        <p:nvSpPr>
          <p:cNvPr id="9" name="Thought Bubble: Cloud 8">
            <a:extLst>
              <a:ext uri="{FF2B5EF4-FFF2-40B4-BE49-F238E27FC236}">
                <a16:creationId xmlns:a16="http://schemas.microsoft.com/office/drawing/2014/main" id="{0026FFB2-3E05-4DB5-BC59-1E986A63756B}"/>
              </a:ext>
            </a:extLst>
          </p:cNvPr>
          <p:cNvSpPr/>
          <p:nvPr/>
        </p:nvSpPr>
        <p:spPr>
          <a:xfrm>
            <a:off x="8434316" y="-35339"/>
            <a:ext cx="3247236" cy="2610678"/>
          </a:xfrm>
          <a:prstGeom prst="cloudCallout">
            <a:avLst>
              <a:gd name="adj1" fmla="val -66762"/>
              <a:gd name="adj2" fmla="val 6468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Practise recognising  these emotions using different facial expressions – with each other or in a mirror </a:t>
            </a:r>
          </a:p>
        </p:txBody>
      </p:sp>
      <p:pic>
        <p:nvPicPr>
          <p:cNvPr id="15" name="Picture 14">
            <a:extLst>
              <a:ext uri="{FF2B5EF4-FFF2-40B4-BE49-F238E27FC236}">
                <a16:creationId xmlns:a16="http://schemas.microsoft.com/office/drawing/2014/main" id="{71CA28E3-A078-4E0F-80F6-A8A70F5D7A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8043049" y="3157154"/>
            <a:ext cx="3704080" cy="3247235"/>
          </a:xfrm>
          <a:prstGeom prst="rect">
            <a:avLst/>
          </a:prstGeom>
        </p:spPr>
      </p:pic>
    </p:spTree>
    <p:extLst>
      <p:ext uri="{BB962C8B-B14F-4D97-AF65-F5344CB8AC3E}">
        <p14:creationId xmlns:p14="http://schemas.microsoft.com/office/powerpoint/2010/main" val="174302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5967-AED6-4E1A-B2CC-A05B8055FD9D}"/>
              </a:ext>
            </a:extLst>
          </p:cNvPr>
          <p:cNvSpPr>
            <a:spLocks noGrp="1"/>
          </p:cNvSpPr>
          <p:nvPr>
            <p:ph type="title"/>
          </p:nvPr>
        </p:nvSpPr>
        <p:spPr/>
        <p:txBody>
          <a:bodyPr/>
          <a:lstStyle/>
          <a:p>
            <a:r>
              <a:rPr lang="en-GB" dirty="0">
                <a:solidFill>
                  <a:schemeClr val="tx1"/>
                </a:solidFill>
              </a:rPr>
              <a:t>How did the mouse get into the forest ?</a:t>
            </a:r>
          </a:p>
        </p:txBody>
      </p:sp>
      <p:sp>
        <p:nvSpPr>
          <p:cNvPr id="3" name="Content Placeholder 2">
            <a:extLst>
              <a:ext uri="{FF2B5EF4-FFF2-40B4-BE49-F238E27FC236}">
                <a16:creationId xmlns:a16="http://schemas.microsoft.com/office/drawing/2014/main" id="{F3C4B2EC-450B-469B-89DC-BEF3185A2E6C}"/>
              </a:ext>
            </a:extLst>
          </p:cNvPr>
          <p:cNvSpPr>
            <a:spLocks noGrp="1"/>
          </p:cNvSpPr>
          <p:nvPr>
            <p:ph sz="half" idx="1"/>
          </p:nvPr>
        </p:nvSpPr>
        <p:spPr/>
        <p:txBody>
          <a:bodyPr/>
          <a:lstStyle/>
          <a:p>
            <a:r>
              <a:rPr lang="en-GB" dirty="0">
                <a:solidFill>
                  <a:schemeClr val="tx1"/>
                </a:solidFill>
              </a:rPr>
              <a:t>Helicopter stories – these allow  your child to dictate their own story drawing connections and making sense of the world</a:t>
            </a:r>
          </a:p>
        </p:txBody>
      </p:sp>
      <p:sp>
        <p:nvSpPr>
          <p:cNvPr id="4" name="Content Placeholder 3">
            <a:extLst>
              <a:ext uri="{FF2B5EF4-FFF2-40B4-BE49-F238E27FC236}">
                <a16:creationId xmlns:a16="http://schemas.microsoft.com/office/drawing/2014/main" id="{D6204B13-6BC1-45D2-9FB8-512290B80BDF}"/>
              </a:ext>
            </a:extLst>
          </p:cNvPr>
          <p:cNvSpPr>
            <a:spLocks noGrp="1"/>
          </p:cNvSpPr>
          <p:nvPr>
            <p:ph sz="half" idx="2"/>
          </p:nvPr>
        </p:nvSpPr>
        <p:spPr>
          <a:xfrm>
            <a:off x="5089968" y="2030369"/>
            <a:ext cx="4184034" cy="3880773"/>
          </a:xfrm>
        </p:spPr>
        <p:txBody>
          <a:bodyPr>
            <a:normAutofit/>
          </a:bodyPr>
          <a:lstStyle/>
          <a:p>
            <a:r>
              <a:rPr lang="en-GB" sz="2000" dirty="0">
                <a:solidFill>
                  <a:schemeClr val="tx1"/>
                </a:solidFill>
              </a:rPr>
              <a:t>Curricular Experience and Outcome</a:t>
            </a:r>
          </a:p>
        </p:txBody>
      </p:sp>
      <p:sp>
        <p:nvSpPr>
          <p:cNvPr id="7" name="Rectangle 6">
            <a:extLst>
              <a:ext uri="{FF2B5EF4-FFF2-40B4-BE49-F238E27FC236}">
                <a16:creationId xmlns:a16="http://schemas.microsoft.com/office/drawing/2014/main" id="{819C7B23-597F-4579-ACB4-6EE7589AC2E0}"/>
              </a:ext>
            </a:extLst>
          </p:cNvPr>
          <p:cNvSpPr/>
          <p:nvPr/>
        </p:nvSpPr>
        <p:spPr>
          <a:xfrm flipH="1">
            <a:off x="5089968" y="5261113"/>
            <a:ext cx="3350279" cy="691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Is it </a:t>
            </a:r>
            <a:r>
              <a:rPr lang="en-GB" dirty="0" smtClean="0">
                <a:solidFill>
                  <a:schemeClr val="tx1"/>
                </a:solidFill>
              </a:rPr>
              <a:t>real, </a:t>
            </a:r>
            <a:r>
              <a:rPr lang="en-GB" dirty="0">
                <a:solidFill>
                  <a:schemeClr val="tx1"/>
                </a:solidFill>
              </a:rPr>
              <a:t>I wonder?</a:t>
            </a:r>
          </a:p>
        </p:txBody>
      </p:sp>
      <p:sp>
        <p:nvSpPr>
          <p:cNvPr id="5" name="TextBox 4">
            <a:extLst>
              <a:ext uri="{FF2B5EF4-FFF2-40B4-BE49-F238E27FC236}">
                <a16:creationId xmlns:a16="http://schemas.microsoft.com/office/drawing/2014/main" id="{26E81C43-77BF-4CC1-9085-E9740AC965C8}"/>
              </a:ext>
            </a:extLst>
          </p:cNvPr>
          <p:cNvSpPr txBox="1"/>
          <p:nvPr/>
        </p:nvSpPr>
        <p:spPr>
          <a:xfrm>
            <a:off x="5089970" y="2882441"/>
            <a:ext cx="3350280" cy="2031325"/>
          </a:xfrm>
          <a:prstGeom prst="rect">
            <a:avLst/>
          </a:prstGeom>
          <a:noFill/>
          <a:ln>
            <a:solidFill>
              <a:schemeClr val="accent1"/>
            </a:solidFill>
          </a:ln>
        </p:spPr>
        <p:txBody>
          <a:bodyPr wrap="square" rtlCol="0">
            <a:spAutoFit/>
          </a:bodyPr>
          <a:lstStyle/>
          <a:p>
            <a:r>
              <a:rPr lang="en-GB" b="1" i="1" dirty="0"/>
              <a:t>I enjoy exploring events and characters in stories and other texts and I use what I learn to invent my own, sharing these with others in imaginative ways.</a:t>
            </a:r>
            <a:endParaRPr lang="en-GB" dirty="0"/>
          </a:p>
          <a:p>
            <a:r>
              <a:rPr lang="en-GB" b="1" i="1" dirty="0">
                <a:solidFill>
                  <a:srgbClr val="FF0000"/>
                </a:solidFill>
              </a:rPr>
              <a:t>LIT 0-09b / LIT 0-31a </a:t>
            </a:r>
            <a:r>
              <a:rPr lang="en-GB" dirty="0"/>
              <a:t>	</a:t>
            </a:r>
          </a:p>
        </p:txBody>
      </p:sp>
      <p:sp>
        <p:nvSpPr>
          <p:cNvPr id="6" name="Thought Bubble: Cloud 5">
            <a:extLst>
              <a:ext uri="{FF2B5EF4-FFF2-40B4-BE49-F238E27FC236}">
                <a16:creationId xmlns:a16="http://schemas.microsoft.com/office/drawing/2014/main" id="{CC7BB6E7-ED19-4D50-BB1C-890DE1F313D7}"/>
              </a:ext>
            </a:extLst>
          </p:cNvPr>
          <p:cNvSpPr/>
          <p:nvPr/>
        </p:nvSpPr>
        <p:spPr>
          <a:xfrm>
            <a:off x="8668850" y="151730"/>
            <a:ext cx="3523149" cy="2730712"/>
          </a:xfrm>
          <a:prstGeom prst="cloudCallout">
            <a:avLst>
              <a:gd name="adj1" fmla="val -53455"/>
              <a:gd name="adj2" fmla="val 65870"/>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Ask your child if they would like to create their own story and you can scribe for them. Or choose a particular story to read with a mouse in it. </a:t>
            </a:r>
          </a:p>
        </p:txBody>
      </p:sp>
      <p:pic>
        <p:nvPicPr>
          <p:cNvPr id="1026" name="Picture 2" descr="Download Free png Gruffalo Mouse Image PlusPng. - DLPNG.com">
            <a:extLst>
              <a:ext uri="{FF2B5EF4-FFF2-40B4-BE49-F238E27FC236}">
                <a16:creationId xmlns:a16="http://schemas.microsoft.com/office/drawing/2014/main" id="{FFD061EF-C0DB-4065-A5F2-C4B0E62978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502601" y="2991018"/>
            <a:ext cx="1431235" cy="1196009"/>
          </a:xfrm>
          <a:prstGeom prst="rect">
            <a:avLst/>
          </a:prstGeom>
          <a:noFill/>
          <a:extLst>
            <a:ext uri="{909E8E84-426E-40DD-AFC4-6F175D3DCCD1}">
              <a14:hiddenFill xmlns:a14="http://schemas.microsoft.com/office/drawing/2010/main">
                <a:solidFill>
                  <a:srgbClr val="FFFFFF"/>
                </a:solidFill>
              </a14:hiddenFill>
            </a:ext>
          </a:extLst>
        </p:spPr>
      </p:pic>
      <p:sp>
        <p:nvSpPr>
          <p:cNvPr id="8" name="Thought Bubble: Cloud 7">
            <a:extLst>
              <a:ext uri="{FF2B5EF4-FFF2-40B4-BE49-F238E27FC236}">
                <a16:creationId xmlns:a16="http://schemas.microsoft.com/office/drawing/2014/main" id="{3386D6FF-91B0-472A-8DE7-A41943FD092B}"/>
              </a:ext>
            </a:extLst>
          </p:cNvPr>
          <p:cNvSpPr/>
          <p:nvPr/>
        </p:nvSpPr>
        <p:spPr>
          <a:xfrm>
            <a:off x="8668846" y="4295604"/>
            <a:ext cx="3523151" cy="2410667"/>
          </a:xfrm>
          <a:prstGeom prst="cloudCallout">
            <a:avLst>
              <a:gd name="adj1" fmla="val -54767"/>
              <a:gd name="adj2" fmla="val -3238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You could draw a picture of the mouse or ask your child what they would like to draw.</a:t>
            </a:r>
          </a:p>
        </p:txBody>
      </p:sp>
      <p:pic>
        <p:nvPicPr>
          <p:cNvPr id="10" name="Picture 9" descr="A picture containing outdoor, grass, brown, hill&#10;&#10;Description automatically generated">
            <a:extLst>
              <a:ext uri="{FF2B5EF4-FFF2-40B4-BE49-F238E27FC236}">
                <a16:creationId xmlns:a16="http://schemas.microsoft.com/office/drawing/2014/main" id="{2965D3F0-576B-41DC-B2F5-CC59C0DAB2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1263553" y="3212911"/>
            <a:ext cx="2713631" cy="3357349"/>
          </a:xfrm>
          <a:prstGeom prst="rect">
            <a:avLst/>
          </a:prstGeom>
        </p:spPr>
      </p:pic>
    </p:spTree>
    <p:extLst>
      <p:ext uri="{BB962C8B-B14F-4D97-AF65-F5344CB8AC3E}">
        <p14:creationId xmlns:p14="http://schemas.microsoft.com/office/powerpoint/2010/main" val="252544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D41651-B899-4E6B-ACDF-042027EE81C6}"/>
              </a:ext>
            </a:extLst>
          </p:cNvPr>
          <p:cNvSpPr txBox="1"/>
          <p:nvPr/>
        </p:nvSpPr>
        <p:spPr>
          <a:xfrm>
            <a:off x="4412975" y="655093"/>
            <a:ext cx="4346712" cy="1384995"/>
          </a:xfrm>
          <a:prstGeom prst="rect">
            <a:avLst/>
          </a:prstGeom>
          <a:noFill/>
        </p:spPr>
        <p:txBody>
          <a:bodyPr wrap="square" rtlCol="0">
            <a:spAutoFit/>
          </a:bodyPr>
          <a:lstStyle/>
          <a:p>
            <a:r>
              <a:rPr lang="en-GB" sz="2800" dirty="0"/>
              <a:t>If you look at the photos at different angles what can you see?</a:t>
            </a:r>
          </a:p>
        </p:txBody>
      </p:sp>
      <p:pic>
        <p:nvPicPr>
          <p:cNvPr id="4" name="Picture 3">
            <a:extLst>
              <a:ext uri="{FF2B5EF4-FFF2-40B4-BE49-F238E27FC236}">
                <a16:creationId xmlns:a16="http://schemas.microsoft.com/office/drawing/2014/main" id="{8C5EAEA0-4CD4-4904-80A5-586ACCE48F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662609" y="357808"/>
            <a:ext cx="3551580" cy="2782955"/>
          </a:xfrm>
          <a:prstGeom prst="rect">
            <a:avLst/>
          </a:prstGeom>
        </p:spPr>
      </p:pic>
      <p:pic>
        <p:nvPicPr>
          <p:cNvPr id="8" name="Picture 7" descr="A close up of a rock&#10;&#10;Description automatically generated">
            <a:extLst>
              <a:ext uri="{FF2B5EF4-FFF2-40B4-BE49-F238E27FC236}">
                <a16:creationId xmlns:a16="http://schemas.microsoft.com/office/drawing/2014/main" id="{6EAB128B-595C-499E-9A32-CD4FEF96CB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998882" y="3092729"/>
            <a:ext cx="2879034" cy="3551579"/>
          </a:xfrm>
          <a:prstGeom prst="rect">
            <a:avLst/>
          </a:prstGeom>
        </p:spPr>
      </p:pic>
      <p:sp>
        <p:nvSpPr>
          <p:cNvPr id="9" name="Thought Bubble: Cloud 8">
            <a:extLst>
              <a:ext uri="{FF2B5EF4-FFF2-40B4-BE49-F238E27FC236}">
                <a16:creationId xmlns:a16="http://schemas.microsoft.com/office/drawing/2014/main" id="{15660484-B63B-4DAD-A0AD-845A283ED754}"/>
              </a:ext>
            </a:extLst>
          </p:cNvPr>
          <p:cNvSpPr/>
          <p:nvPr/>
        </p:nvSpPr>
        <p:spPr>
          <a:xfrm>
            <a:off x="5645426" y="2888974"/>
            <a:ext cx="2623932" cy="1298714"/>
          </a:xfrm>
          <a:prstGeom prst="cloudCallout">
            <a:avLst>
              <a:gd name="adj1" fmla="val -138510"/>
              <a:gd name="adj2" fmla="val 648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I can see an eye !!</a:t>
            </a:r>
          </a:p>
        </p:txBody>
      </p:sp>
      <p:sp>
        <p:nvSpPr>
          <p:cNvPr id="10" name="Thought Bubble: Cloud 9">
            <a:extLst>
              <a:ext uri="{FF2B5EF4-FFF2-40B4-BE49-F238E27FC236}">
                <a16:creationId xmlns:a16="http://schemas.microsoft.com/office/drawing/2014/main" id="{D0F7B74C-D34A-45B7-94CC-86A18FCA643B}"/>
              </a:ext>
            </a:extLst>
          </p:cNvPr>
          <p:cNvSpPr/>
          <p:nvPr/>
        </p:nvSpPr>
        <p:spPr>
          <a:xfrm>
            <a:off x="4320209" y="4876801"/>
            <a:ext cx="3657604" cy="1298714"/>
          </a:xfrm>
          <a:prstGeom prst="cloudCallout">
            <a:avLst>
              <a:gd name="adj1" fmla="val -58932"/>
              <a:gd name="adj2" fmla="val 4939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Ask your child to take a photo of their favourite tree or any object that they see.</a:t>
            </a:r>
          </a:p>
        </p:txBody>
      </p:sp>
      <p:sp>
        <p:nvSpPr>
          <p:cNvPr id="11" name="TextBox 10">
            <a:extLst>
              <a:ext uri="{FF2B5EF4-FFF2-40B4-BE49-F238E27FC236}">
                <a16:creationId xmlns:a16="http://schemas.microsoft.com/office/drawing/2014/main" id="{F8E1F1F9-6EDD-420C-8306-B53879E4392B}"/>
              </a:ext>
            </a:extLst>
          </p:cNvPr>
          <p:cNvSpPr txBox="1"/>
          <p:nvPr/>
        </p:nvSpPr>
        <p:spPr>
          <a:xfrm>
            <a:off x="8269359" y="4108174"/>
            <a:ext cx="2849216" cy="1754326"/>
          </a:xfrm>
          <a:prstGeom prst="rect">
            <a:avLst/>
          </a:prstGeom>
          <a:noFill/>
        </p:spPr>
        <p:txBody>
          <a:bodyPr wrap="square" rtlCol="0">
            <a:spAutoFit/>
          </a:bodyPr>
          <a:lstStyle/>
          <a:p>
            <a:r>
              <a:rPr lang="en-GB" dirty="0"/>
              <a:t>I can explore digital technologies and use what I learn to solve problems and </a:t>
            </a:r>
            <a:r>
              <a:rPr lang="en-GB" i="1" dirty="0"/>
              <a:t>share </a:t>
            </a:r>
            <a:r>
              <a:rPr lang="en-GB" dirty="0"/>
              <a:t>ideas and thoughts. </a:t>
            </a:r>
          </a:p>
          <a:p>
            <a:r>
              <a:rPr lang="en-GB" b="1" dirty="0">
                <a:solidFill>
                  <a:srgbClr val="0070C0"/>
                </a:solidFill>
              </a:rPr>
              <a:t>TCH 0-01a </a:t>
            </a:r>
            <a:r>
              <a:rPr lang="en-GB" dirty="0"/>
              <a:t>	</a:t>
            </a:r>
          </a:p>
        </p:txBody>
      </p:sp>
    </p:spTree>
    <p:extLst>
      <p:ext uri="{BB962C8B-B14F-4D97-AF65-F5344CB8AC3E}">
        <p14:creationId xmlns:p14="http://schemas.microsoft.com/office/powerpoint/2010/main" val="301763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with Corners Rounded 2">
            <a:extLst>
              <a:ext uri="{FF2B5EF4-FFF2-40B4-BE49-F238E27FC236}">
                <a16:creationId xmlns:a16="http://schemas.microsoft.com/office/drawing/2014/main" id="{66784952-7A5E-4B68-95B9-6D9E7571E7FE}"/>
              </a:ext>
            </a:extLst>
          </p:cNvPr>
          <p:cNvSpPr/>
          <p:nvPr/>
        </p:nvSpPr>
        <p:spPr>
          <a:xfrm>
            <a:off x="5592417" y="251791"/>
            <a:ext cx="4068418" cy="2199861"/>
          </a:xfrm>
          <a:prstGeom prst="wedgeRoundRectCallout">
            <a:avLst>
              <a:gd name="adj1" fmla="val -77185"/>
              <a:gd name="adj2" fmla="val 6972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In this photo a tree the looks like it is hugging the other tree!</a:t>
            </a:r>
          </a:p>
        </p:txBody>
      </p:sp>
      <p:pic>
        <p:nvPicPr>
          <p:cNvPr id="5" name="Picture 4">
            <a:extLst>
              <a:ext uri="{FF2B5EF4-FFF2-40B4-BE49-F238E27FC236}">
                <a16:creationId xmlns:a16="http://schemas.microsoft.com/office/drawing/2014/main" id="{0061B863-F607-4039-B1D8-283A4D9C06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23883" y="1633627"/>
            <a:ext cx="6380328" cy="4068418"/>
          </a:xfrm>
          <a:prstGeom prst="rect">
            <a:avLst/>
          </a:prstGeom>
        </p:spPr>
      </p:pic>
      <p:sp>
        <p:nvSpPr>
          <p:cNvPr id="6" name="TextBox 5">
            <a:extLst>
              <a:ext uri="{FF2B5EF4-FFF2-40B4-BE49-F238E27FC236}">
                <a16:creationId xmlns:a16="http://schemas.microsoft.com/office/drawing/2014/main" id="{27DE3044-E746-4392-8EEF-CF1DCBF7551F}"/>
              </a:ext>
            </a:extLst>
          </p:cNvPr>
          <p:cNvSpPr txBox="1"/>
          <p:nvPr/>
        </p:nvSpPr>
        <p:spPr>
          <a:xfrm>
            <a:off x="5406887" y="3429001"/>
            <a:ext cx="5605275" cy="3139321"/>
          </a:xfrm>
          <a:prstGeom prst="rect">
            <a:avLst/>
          </a:prstGeom>
          <a:noFill/>
        </p:spPr>
        <p:txBody>
          <a:bodyPr wrap="square" rtlCol="0">
            <a:spAutoFit/>
          </a:bodyPr>
          <a:lstStyle/>
          <a:p>
            <a:r>
              <a:rPr lang="en-GB" dirty="0"/>
              <a:t>Why don’t you and your family draw each other, or draw all the special people in your life.</a:t>
            </a:r>
          </a:p>
          <a:p>
            <a:endParaRPr lang="en-GB" dirty="0"/>
          </a:p>
          <a:p>
            <a:endParaRPr lang="en-GB" dirty="0"/>
          </a:p>
          <a:p>
            <a:endParaRPr lang="en-GB" dirty="0"/>
          </a:p>
          <a:p>
            <a:r>
              <a:rPr lang="en-GB" b="1" i="1" dirty="0"/>
              <a:t>As I play and learn, I enjoy exploring interesting materials for writing and different ways of recording my experiences and feelings, ideas and information. </a:t>
            </a:r>
            <a:endParaRPr lang="en-GB" dirty="0"/>
          </a:p>
          <a:p>
            <a:r>
              <a:rPr lang="en-GB" b="1" i="1" dirty="0">
                <a:solidFill>
                  <a:srgbClr val="FF0000"/>
                </a:solidFill>
              </a:rPr>
              <a:t>LIT 0-21b </a:t>
            </a:r>
            <a:r>
              <a:rPr lang="en-GB" dirty="0"/>
              <a:t>	</a:t>
            </a:r>
          </a:p>
          <a:p>
            <a:endParaRPr lang="en-GB" dirty="0"/>
          </a:p>
        </p:txBody>
      </p:sp>
    </p:spTree>
    <p:extLst>
      <p:ext uri="{BB962C8B-B14F-4D97-AF65-F5344CB8AC3E}">
        <p14:creationId xmlns:p14="http://schemas.microsoft.com/office/powerpoint/2010/main" val="1951038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6C2795-8DCA-4C52-AD29-CE64973C3F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323801" y="2571837"/>
            <a:ext cx="3194621" cy="2860431"/>
          </a:xfrm>
          <a:prstGeom prst="rect">
            <a:avLst/>
          </a:prstGeom>
        </p:spPr>
      </p:pic>
      <p:sp>
        <p:nvSpPr>
          <p:cNvPr id="4" name="TextBox 3">
            <a:extLst>
              <a:ext uri="{FF2B5EF4-FFF2-40B4-BE49-F238E27FC236}">
                <a16:creationId xmlns:a16="http://schemas.microsoft.com/office/drawing/2014/main" id="{3F359A2F-EC80-4E94-8E59-C5BCC9B94BB4}"/>
              </a:ext>
            </a:extLst>
          </p:cNvPr>
          <p:cNvSpPr txBox="1"/>
          <p:nvPr/>
        </p:nvSpPr>
        <p:spPr>
          <a:xfrm>
            <a:off x="1917290" y="427703"/>
            <a:ext cx="6843252" cy="1342103"/>
          </a:xfrm>
          <a:prstGeom prst="rect">
            <a:avLst/>
          </a:prstGeom>
          <a:noFill/>
        </p:spPr>
        <p:txBody>
          <a:bodyPr wrap="square" rtlCol="0">
            <a:spAutoFit/>
          </a:bodyPr>
          <a:lstStyle/>
          <a:p>
            <a:endParaRPr lang="en-GB" dirty="0"/>
          </a:p>
        </p:txBody>
      </p:sp>
      <p:pic>
        <p:nvPicPr>
          <p:cNvPr id="10" name="Picture 9" descr="A close up of a tree&#10;&#10;Description automatically generated">
            <a:extLst>
              <a:ext uri="{FF2B5EF4-FFF2-40B4-BE49-F238E27FC236}">
                <a16:creationId xmlns:a16="http://schemas.microsoft.com/office/drawing/2014/main" id="{95553264-D904-42B7-9DFA-F6F1D3A177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262347" y="2188542"/>
            <a:ext cx="3096408" cy="3528809"/>
          </a:xfrm>
          <a:prstGeom prst="rect">
            <a:avLst/>
          </a:prstGeom>
        </p:spPr>
      </p:pic>
      <p:sp>
        <p:nvSpPr>
          <p:cNvPr id="11" name="TextBox 10">
            <a:extLst>
              <a:ext uri="{FF2B5EF4-FFF2-40B4-BE49-F238E27FC236}">
                <a16:creationId xmlns:a16="http://schemas.microsoft.com/office/drawing/2014/main" id="{AB2760C6-8D33-4A11-9C20-D3EDAE119863}"/>
              </a:ext>
            </a:extLst>
          </p:cNvPr>
          <p:cNvSpPr txBox="1"/>
          <p:nvPr/>
        </p:nvSpPr>
        <p:spPr>
          <a:xfrm>
            <a:off x="1040415" y="729422"/>
            <a:ext cx="8597001" cy="954107"/>
          </a:xfrm>
          <a:prstGeom prst="rect">
            <a:avLst/>
          </a:prstGeom>
          <a:noFill/>
        </p:spPr>
        <p:txBody>
          <a:bodyPr wrap="square" rtlCol="0">
            <a:spAutoFit/>
          </a:bodyPr>
          <a:lstStyle/>
          <a:p>
            <a:r>
              <a:rPr lang="en-GB" sz="2800" dirty="0"/>
              <a:t>Can you see the markings in the roots of a tree what do you think they look like?</a:t>
            </a:r>
          </a:p>
        </p:txBody>
      </p:sp>
      <p:sp>
        <p:nvSpPr>
          <p:cNvPr id="12" name="Speech Bubble: Rectangle with Corners Rounded 11">
            <a:extLst>
              <a:ext uri="{FF2B5EF4-FFF2-40B4-BE49-F238E27FC236}">
                <a16:creationId xmlns:a16="http://schemas.microsoft.com/office/drawing/2014/main" id="{2D91DFB7-0027-49B8-B10D-5A0297E419C3}"/>
              </a:ext>
            </a:extLst>
          </p:cNvPr>
          <p:cNvSpPr/>
          <p:nvPr/>
        </p:nvSpPr>
        <p:spPr>
          <a:xfrm>
            <a:off x="796077" y="5599363"/>
            <a:ext cx="1416181" cy="954107"/>
          </a:xfrm>
          <a:prstGeom prst="wedgeRoundRectCallout">
            <a:avLst>
              <a:gd name="adj1" fmla="val 120799"/>
              <a:gd name="adj2" fmla="val -17336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I saw a bird!</a:t>
            </a:r>
          </a:p>
        </p:txBody>
      </p:sp>
      <p:sp>
        <p:nvSpPr>
          <p:cNvPr id="13" name="Speech Bubble: Rectangle with Corners Rounded 12">
            <a:extLst>
              <a:ext uri="{FF2B5EF4-FFF2-40B4-BE49-F238E27FC236}">
                <a16:creationId xmlns:a16="http://schemas.microsoft.com/office/drawing/2014/main" id="{D9D59398-B057-4D5F-B37D-DADF47FBCD63}"/>
              </a:ext>
            </a:extLst>
          </p:cNvPr>
          <p:cNvSpPr/>
          <p:nvPr/>
        </p:nvSpPr>
        <p:spPr>
          <a:xfrm>
            <a:off x="5046146" y="5599363"/>
            <a:ext cx="2794529" cy="948921"/>
          </a:xfrm>
          <a:prstGeom prst="wedgeRoundRectCallout">
            <a:avLst>
              <a:gd name="adj1" fmla="val 27720"/>
              <a:gd name="adj2" fmla="val -14576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A face</a:t>
            </a:r>
          </a:p>
        </p:txBody>
      </p:sp>
      <p:sp>
        <p:nvSpPr>
          <p:cNvPr id="14" name="Speech Bubble: Rectangle with Corners Rounded 13">
            <a:extLst>
              <a:ext uri="{FF2B5EF4-FFF2-40B4-BE49-F238E27FC236}">
                <a16:creationId xmlns:a16="http://schemas.microsoft.com/office/drawing/2014/main" id="{94F0B0D1-9C9A-4A35-99C8-47E2DEF7988A}"/>
              </a:ext>
            </a:extLst>
          </p:cNvPr>
          <p:cNvSpPr/>
          <p:nvPr/>
        </p:nvSpPr>
        <p:spPr>
          <a:xfrm>
            <a:off x="9453716" y="1238865"/>
            <a:ext cx="1858297" cy="1460090"/>
          </a:xfrm>
          <a:prstGeom prst="wedgeRoundRectCallout">
            <a:avLst>
              <a:gd name="adj1" fmla="val -97023"/>
              <a:gd name="adj2" fmla="val 5590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Spending time in nature has been shown to reduce stress</a:t>
            </a:r>
          </a:p>
        </p:txBody>
      </p:sp>
      <p:sp>
        <p:nvSpPr>
          <p:cNvPr id="15" name="Speech Bubble: Rectangle with Corners Rounded 14">
            <a:extLst>
              <a:ext uri="{FF2B5EF4-FFF2-40B4-BE49-F238E27FC236}">
                <a16:creationId xmlns:a16="http://schemas.microsoft.com/office/drawing/2014/main" id="{866821A2-5610-4A65-B54E-976D66D10757}"/>
              </a:ext>
            </a:extLst>
          </p:cNvPr>
          <p:cNvSpPr/>
          <p:nvPr/>
        </p:nvSpPr>
        <p:spPr>
          <a:xfrm>
            <a:off x="9114503" y="3982065"/>
            <a:ext cx="2772697" cy="1519086"/>
          </a:xfrm>
          <a:prstGeom prst="wedgeRoundRectCallout">
            <a:avLst>
              <a:gd name="adj1" fmla="val -72429"/>
              <a:gd name="adj2" fmla="val 4534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hlinkClick r:id="rId4"/>
              </a:rPr>
              <a:t>https://www.youtube.com/watch?v=1ZYbU82GVz4&amp;t=3011s</a:t>
            </a:r>
            <a:endParaRPr lang="en-GB" dirty="0"/>
          </a:p>
          <a:p>
            <a:pPr algn="ctr"/>
            <a:endParaRPr lang="en-GB" dirty="0"/>
          </a:p>
          <a:p>
            <a:pPr algn="ctr"/>
            <a:r>
              <a:rPr lang="en-GB" dirty="0"/>
              <a:t>Relaxation video</a:t>
            </a:r>
          </a:p>
        </p:txBody>
      </p:sp>
    </p:spTree>
    <p:extLst>
      <p:ext uri="{BB962C8B-B14F-4D97-AF65-F5344CB8AC3E}">
        <p14:creationId xmlns:p14="http://schemas.microsoft.com/office/powerpoint/2010/main" val="3883813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tree&#10;&#10;Description automatically generated">
            <a:extLst>
              <a:ext uri="{FF2B5EF4-FFF2-40B4-BE49-F238E27FC236}">
                <a16:creationId xmlns:a16="http://schemas.microsoft.com/office/drawing/2014/main" id="{E1079CC7-6FF6-4C63-9D62-800B07FCE1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flipV="1">
            <a:off x="-364433" y="2829343"/>
            <a:ext cx="3684107" cy="2531165"/>
          </a:xfrm>
          <a:prstGeom prst="rect">
            <a:avLst/>
          </a:prstGeom>
        </p:spPr>
      </p:pic>
      <p:sp>
        <p:nvSpPr>
          <p:cNvPr id="3" name="TextBox 2">
            <a:extLst>
              <a:ext uri="{FF2B5EF4-FFF2-40B4-BE49-F238E27FC236}">
                <a16:creationId xmlns:a16="http://schemas.microsoft.com/office/drawing/2014/main" id="{3A01D0D0-9456-46A4-871C-1E9906A74CA2}"/>
              </a:ext>
            </a:extLst>
          </p:cNvPr>
          <p:cNvSpPr txBox="1"/>
          <p:nvPr/>
        </p:nvSpPr>
        <p:spPr>
          <a:xfrm>
            <a:off x="1987826" y="397565"/>
            <a:ext cx="6652591" cy="954107"/>
          </a:xfrm>
          <a:prstGeom prst="rect">
            <a:avLst/>
          </a:prstGeom>
          <a:noFill/>
        </p:spPr>
        <p:txBody>
          <a:bodyPr wrap="square" rtlCol="0">
            <a:spAutoFit/>
          </a:bodyPr>
          <a:lstStyle/>
          <a:p>
            <a:r>
              <a:rPr lang="en-GB" sz="2800" dirty="0"/>
              <a:t>Can you see any branches or roots that look like animals?</a:t>
            </a:r>
          </a:p>
        </p:txBody>
      </p:sp>
      <p:pic>
        <p:nvPicPr>
          <p:cNvPr id="4" name="Picture 3" descr="A close up of a tree&#10;&#10;Description automatically generated">
            <a:extLst>
              <a:ext uri="{FF2B5EF4-FFF2-40B4-BE49-F238E27FC236}">
                <a16:creationId xmlns:a16="http://schemas.microsoft.com/office/drawing/2014/main" id="{7E56B871-3BBD-4385-AF13-B76C2A64CE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3074509" y="2252870"/>
            <a:ext cx="2160100" cy="3684108"/>
          </a:xfrm>
          <a:prstGeom prst="rect">
            <a:avLst/>
          </a:prstGeom>
        </p:spPr>
      </p:pic>
      <p:sp>
        <p:nvSpPr>
          <p:cNvPr id="5" name="Speech Bubble: Rectangle with Corners Rounded 4">
            <a:extLst>
              <a:ext uri="{FF2B5EF4-FFF2-40B4-BE49-F238E27FC236}">
                <a16:creationId xmlns:a16="http://schemas.microsoft.com/office/drawing/2014/main" id="{455DCA39-D4BF-4C87-A7BE-BBA27A610D58}"/>
              </a:ext>
            </a:extLst>
          </p:cNvPr>
          <p:cNvSpPr/>
          <p:nvPr/>
        </p:nvSpPr>
        <p:spPr>
          <a:xfrm>
            <a:off x="92765" y="715618"/>
            <a:ext cx="1338470" cy="1219200"/>
          </a:xfrm>
          <a:prstGeom prst="wedgeRoundRectCallout">
            <a:avLst>
              <a:gd name="adj1" fmla="val 61345"/>
              <a:gd name="adj2" fmla="val 8641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A dog maybe</a:t>
            </a:r>
          </a:p>
        </p:txBody>
      </p:sp>
      <p:sp>
        <p:nvSpPr>
          <p:cNvPr id="6" name="Speech Bubble: Rectangle with Corners Rounded 5">
            <a:extLst>
              <a:ext uri="{FF2B5EF4-FFF2-40B4-BE49-F238E27FC236}">
                <a16:creationId xmlns:a16="http://schemas.microsoft.com/office/drawing/2014/main" id="{CF733BFB-411C-4EAB-9D8C-F6F83FD0AA4D}"/>
              </a:ext>
            </a:extLst>
          </p:cNvPr>
          <p:cNvSpPr/>
          <p:nvPr/>
        </p:nvSpPr>
        <p:spPr>
          <a:xfrm>
            <a:off x="6096000" y="1033671"/>
            <a:ext cx="1934817" cy="1219200"/>
          </a:xfrm>
          <a:prstGeom prst="wedgeRoundRectCallout">
            <a:avLst>
              <a:gd name="adj1" fmla="val -136294"/>
              <a:gd name="adj2" fmla="val 11793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A penguin</a:t>
            </a:r>
          </a:p>
        </p:txBody>
      </p:sp>
      <p:sp>
        <p:nvSpPr>
          <p:cNvPr id="7" name="Speech Bubble: Rectangle with Corners Rounded 6">
            <a:extLst>
              <a:ext uri="{FF2B5EF4-FFF2-40B4-BE49-F238E27FC236}">
                <a16:creationId xmlns:a16="http://schemas.microsoft.com/office/drawing/2014/main" id="{38F793AC-BCAF-4B70-A9A0-7869C90733F3}"/>
              </a:ext>
            </a:extLst>
          </p:cNvPr>
          <p:cNvSpPr/>
          <p:nvPr/>
        </p:nvSpPr>
        <p:spPr>
          <a:xfrm>
            <a:off x="5565914" y="3167270"/>
            <a:ext cx="2173358" cy="2657059"/>
          </a:xfrm>
          <a:prstGeom prst="wedgeRoundRectCallout">
            <a:avLst>
              <a:gd name="adj1" fmla="val -64126"/>
              <a:gd name="adj2" fmla="val 5651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Now why don’t you see what types of animals or other toys you have in the house, group them and categorise them into farm, jungle, safari</a:t>
            </a:r>
          </a:p>
        </p:txBody>
      </p:sp>
      <p:sp>
        <p:nvSpPr>
          <p:cNvPr id="8" name="Speech Bubble: Rectangle with Corners Rounded 7">
            <a:extLst>
              <a:ext uri="{FF2B5EF4-FFF2-40B4-BE49-F238E27FC236}">
                <a16:creationId xmlns:a16="http://schemas.microsoft.com/office/drawing/2014/main" id="{66A8DD0B-5E45-4F48-B867-228014E4D09A}"/>
              </a:ext>
            </a:extLst>
          </p:cNvPr>
          <p:cNvSpPr/>
          <p:nvPr/>
        </p:nvSpPr>
        <p:spPr>
          <a:xfrm>
            <a:off x="8282610" y="1033671"/>
            <a:ext cx="3737114" cy="1842053"/>
          </a:xfrm>
          <a:prstGeom prst="wedgeRoundRectCallout">
            <a:avLst>
              <a:gd name="adj1" fmla="val -65900"/>
              <a:gd name="adj2" fmla="val 7282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GB" b="1" i="1" dirty="0"/>
              <a:t>I am developing a sense of size and amount by observing, exploring, using and communicating with others about things in the world around me. </a:t>
            </a:r>
            <a:endParaRPr lang="en-GB" dirty="0"/>
          </a:p>
          <a:p>
            <a:r>
              <a:rPr lang="en-GB" b="1" i="1" dirty="0" err="1">
                <a:solidFill>
                  <a:srgbClr val="0070C0"/>
                </a:solidFill>
              </a:rPr>
              <a:t>MNU</a:t>
            </a:r>
            <a:r>
              <a:rPr lang="en-GB" b="1" i="1" dirty="0">
                <a:solidFill>
                  <a:srgbClr val="0070C0"/>
                </a:solidFill>
              </a:rPr>
              <a:t> 0-01a </a:t>
            </a:r>
            <a:r>
              <a:rPr lang="en-GB" dirty="0"/>
              <a:t>	</a:t>
            </a:r>
          </a:p>
        </p:txBody>
      </p:sp>
      <p:sp>
        <p:nvSpPr>
          <p:cNvPr id="9" name="Speech Bubble: Rectangle with Corners Rounded 8">
            <a:extLst>
              <a:ext uri="{FF2B5EF4-FFF2-40B4-BE49-F238E27FC236}">
                <a16:creationId xmlns:a16="http://schemas.microsoft.com/office/drawing/2014/main" id="{F7B6CB35-2777-4ED5-8D92-9BFD06D0C51D}"/>
              </a:ext>
            </a:extLst>
          </p:cNvPr>
          <p:cNvSpPr/>
          <p:nvPr/>
        </p:nvSpPr>
        <p:spPr>
          <a:xfrm>
            <a:off x="8362124" y="3326295"/>
            <a:ext cx="3617838" cy="2657059"/>
          </a:xfrm>
          <a:prstGeom prst="wedgeRoundRectCallout">
            <a:avLst>
              <a:gd name="adj1" fmla="val -68304"/>
              <a:gd name="adj2" fmla="val 4510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Or subitise – estimate how many are in a group. See if you can do this without counting. Then estimate the amount in other groups and count them to see if you are right! Encourage vocabulary such as less than longer than, more then and the same.</a:t>
            </a:r>
          </a:p>
        </p:txBody>
      </p:sp>
    </p:spTree>
    <p:extLst>
      <p:ext uri="{BB962C8B-B14F-4D97-AF65-F5344CB8AC3E}">
        <p14:creationId xmlns:p14="http://schemas.microsoft.com/office/powerpoint/2010/main" val="1900769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77CF4-832C-45AD-A24A-E5F26E03B503}"/>
              </a:ext>
            </a:extLst>
          </p:cNvPr>
          <p:cNvSpPr>
            <a:spLocks noGrp="1"/>
          </p:cNvSpPr>
          <p:nvPr>
            <p:ph type="title"/>
          </p:nvPr>
        </p:nvSpPr>
        <p:spPr/>
        <p:txBody>
          <a:bodyPr/>
          <a:lstStyle/>
          <a:p>
            <a:r>
              <a:rPr lang="en-GB" dirty="0">
                <a:solidFill>
                  <a:schemeClr val="tx1"/>
                </a:solidFill>
              </a:rPr>
              <a:t>Shadows – what are they? Can you create a shadow.</a:t>
            </a:r>
          </a:p>
        </p:txBody>
      </p:sp>
      <p:sp>
        <p:nvSpPr>
          <p:cNvPr id="3" name="Text Placeholder 2">
            <a:extLst>
              <a:ext uri="{FF2B5EF4-FFF2-40B4-BE49-F238E27FC236}">
                <a16:creationId xmlns:a16="http://schemas.microsoft.com/office/drawing/2014/main" id="{6DBFDB06-E6BB-4D93-B875-D70145EEF14D}"/>
              </a:ext>
            </a:extLst>
          </p:cNvPr>
          <p:cNvSpPr>
            <a:spLocks noGrp="1"/>
          </p:cNvSpPr>
          <p:nvPr>
            <p:ph type="body" idx="1"/>
          </p:nvPr>
        </p:nvSpPr>
        <p:spPr>
          <a:xfrm>
            <a:off x="675746" y="1930400"/>
            <a:ext cx="2909632" cy="806845"/>
          </a:xfrm>
        </p:spPr>
        <p:txBody>
          <a:bodyPr/>
          <a:lstStyle/>
          <a:p>
            <a:r>
              <a:rPr lang="en-GB" dirty="0">
                <a:solidFill>
                  <a:schemeClr val="tx1"/>
                </a:solidFill>
              </a:rPr>
              <a:t>What do you see in this photo?</a:t>
            </a:r>
          </a:p>
        </p:txBody>
      </p:sp>
      <p:sp>
        <p:nvSpPr>
          <p:cNvPr id="5" name="Text Placeholder 4">
            <a:extLst>
              <a:ext uri="{FF2B5EF4-FFF2-40B4-BE49-F238E27FC236}">
                <a16:creationId xmlns:a16="http://schemas.microsoft.com/office/drawing/2014/main" id="{ACCDEBF3-A376-484C-BC65-9B2C40557491}"/>
              </a:ext>
            </a:extLst>
          </p:cNvPr>
          <p:cNvSpPr>
            <a:spLocks noGrp="1"/>
          </p:cNvSpPr>
          <p:nvPr>
            <p:ph type="body" sz="quarter" idx="3"/>
          </p:nvPr>
        </p:nvSpPr>
        <p:spPr>
          <a:xfrm>
            <a:off x="5088383" y="1757823"/>
            <a:ext cx="4185618" cy="655538"/>
          </a:xfrm>
        </p:spPr>
        <p:txBody>
          <a:bodyPr/>
          <a:lstStyle/>
          <a:p>
            <a:r>
              <a:rPr lang="en-GB" dirty="0"/>
              <a:t>A shadow</a:t>
            </a:r>
          </a:p>
        </p:txBody>
      </p:sp>
      <p:sp>
        <p:nvSpPr>
          <p:cNvPr id="6" name="Content Placeholder 5">
            <a:extLst>
              <a:ext uri="{FF2B5EF4-FFF2-40B4-BE49-F238E27FC236}">
                <a16:creationId xmlns:a16="http://schemas.microsoft.com/office/drawing/2014/main" id="{EDAB63B6-41E3-4709-AA20-C9BD46EFB664}"/>
              </a:ext>
            </a:extLst>
          </p:cNvPr>
          <p:cNvSpPr>
            <a:spLocks noGrp="1"/>
          </p:cNvSpPr>
          <p:nvPr>
            <p:ph sz="quarter" idx="4"/>
          </p:nvPr>
        </p:nvSpPr>
        <p:spPr>
          <a:xfrm>
            <a:off x="5292392" y="2413362"/>
            <a:ext cx="3508649" cy="2994790"/>
          </a:xfrm>
        </p:spPr>
        <p:txBody>
          <a:bodyPr>
            <a:normAutofit lnSpcReduction="10000"/>
          </a:bodyPr>
          <a:lstStyle/>
          <a:p>
            <a:pPr marL="0" indent="0">
              <a:buNone/>
            </a:pPr>
            <a:r>
              <a:rPr lang="en-GB" dirty="0">
                <a:solidFill>
                  <a:schemeClr val="tx1"/>
                </a:solidFill>
              </a:rPr>
              <a:t>It is a dark area or shape produced by a body coming between rays of light and a surface.</a:t>
            </a:r>
          </a:p>
          <a:p>
            <a:pPr marL="0" indent="0">
              <a:buNone/>
            </a:pPr>
            <a:r>
              <a:rPr lang="en-GB" dirty="0">
                <a:solidFill>
                  <a:schemeClr val="tx1"/>
                </a:solidFill>
              </a:rPr>
              <a:t>Why not make shadow puppets if you have a den in the house use torches and create your own hand puppets, or set up a sheet with torches behind it and let your child create their own stage!</a:t>
            </a:r>
          </a:p>
          <a:p>
            <a:endParaRPr lang="en-GB" dirty="0"/>
          </a:p>
        </p:txBody>
      </p:sp>
      <p:pic>
        <p:nvPicPr>
          <p:cNvPr id="7" name="Content Placeholder 6">
            <a:extLst>
              <a:ext uri="{FF2B5EF4-FFF2-40B4-BE49-F238E27FC236}">
                <a16:creationId xmlns:a16="http://schemas.microsoft.com/office/drawing/2014/main" id="{F2113B37-D6C6-456C-8B07-D37D2F04CA90}"/>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rot="5400000">
            <a:off x="835137" y="2869122"/>
            <a:ext cx="3305175" cy="3040632"/>
          </a:xfrm>
          <a:prstGeom prst="rect">
            <a:avLst/>
          </a:prstGeom>
        </p:spPr>
      </p:pic>
      <p:sp>
        <p:nvSpPr>
          <p:cNvPr id="8" name="Speech Bubble: Rectangle with Corners Rounded 7">
            <a:extLst>
              <a:ext uri="{FF2B5EF4-FFF2-40B4-BE49-F238E27FC236}">
                <a16:creationId xmlns:a16="http://schemas.microsoft.com/office/drawing/2014/main" id="{11D79FA8-DAA9-4244-8495-B69475E41F4F}"/>
              </a:ext>
            </a:extLst>
          </p:cNvPr>
          <p:cNvSpPr/>
          <p:nvPr/>
        </p:nvSpPr>
        <p:spPr>
          <a:xfrm>
            <a:off x="3140765" y="4227443"/>
            <a:ext cx="45719" cy="4571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with Corners Rounded 8">
            <a:extLst>
              <a:ext uri="{FF2B5EF4-FFF2-40B4-BE49-F238E27FC236}">
                <a16:creationId xmlns:a16="http://schemas.microsoft.com/office/drawing/2014/main" id="{B044CEBF-3128-4C49-BA75-41E7BF1FA1C2}"/>
              </a:ext>
            </a:extLst>
          </p:cNvPr>
          <p:cNvSpPr/>
          <p:nvPr/>
        </p:nvSpPr>
        <p:spPr>
          <a:xfrm>
            <a:off x="3631096" y="2160983"/>
            <a:ext cx="1230272" cy="1268017"/>
          </a:xfrm>
          <a:prstGeom prst="wedgeRoundRectCallout">
            <a:avLst>
              <a:gd name="adj1" fmla="val -152318"/>
              <a:gd name="adj2" fmla="val 2831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A mythical creature</a:t>
            </a:r>
          </a:p>
        </p:txBody>
      </p:sp>
      <p:sp>
        <p:nvSpPr>
          <p:cNvPr id="10" name="Speech Bubble: Rectangle with Corners Rounded 9">
            <a:extLst>
              <a:ext uri="{FF2B5EF4-FFF2-40B4-BE49-F238E27FC236}">
                <a16:creationId xmlns:a16="http://schemas.microsoft.com/office/drawing/2014/main" id="{F90ECAA1-3377-408F-8908-86A9D871E0B9}"/>
              </a:ext>
            </a:extLst>
          </p:cNvPr>
          <p:cNvSpPr/>
          <p:nvPr/>
        </p:nvSpPr>
        <p:spPr>
          <a:xfrm>
            <a:off x="47356" y="6056243"/>
            <a:ext cx="1256777" cy="541801"/>
          </a:xfrm>
          <a:prstGeom prst="wedgeRoundRectCallout">
            <a:avLst>
              <a:gd name="adj1" fmla="val 96212"/>
              <a:gd name="adj2" fmla="val -5001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A face</a:t>
            </a:r>
          </a:p>
        </p:txBody>
      </p:sp>
      <p:pic>
        <p:nvPicPr>
          <p:cNvPr id="1032" name="Picture 8" descr="Making Shadows – BrightPath">
            <a:extLst>
              <a:ext uri="{FF2B5EF4-FFF2-40B4-BE49-F238E27FC236}">
                <a16:creationId xmlns:a16="http://schemas.microsoft.com/office/drawing/2014/main" id="{5A66578F-498C-481E-A6A7-ED6A827241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669585" y="4734233"/>
            <a:ext cx="3040633" cy="18638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igh Peak Federation - Class Three">
            <a:extLst>
              <a:ext uri="{FF2B5EF4-FFF2-40B4-BE49-F238E27FC236}">
                <a16:creationId xmlns:a16="http://schemas.microsoft.com/office/drawing/2014/main" id="{1743F4B9-0124-4DF7-9EB8-3BC34E891D6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028057" y="2160982"/>
            <a:ext cx="2909632" cy="1959773"/>
          </a:xfrm>
          <a:prstGeom prst="rect">
            <a:avLst/>
          </a:prstGeom>
          <a:noFill/>
          <a:extLst>
            <a:ext uri="{909E8E84-426E-40DD-AFC4-6F175D3DCCD1}">
              <a14:hiddenFill xmlns:a14="http://schemas.microsoft.com/office/drawing/2010/main">
                <a:solidFill>
                  <a:srgbClr val="FFFFFF"/>
                </a:solidFill>
              </a14:hiddenFill>
            </a:ext>
          </a:extLst>
        </p:spPr>
      </p:pic>
      <p:sp>
        <p:nvSpPr>
          <p:cNvPr id="12" name="Speech Bubble: Rectangle with Corners Rounded 11">
            <a:extLst>
              <a:ext uri="{FF2B5EF4-FFF2-40B4-BE49-F238E27FC236}">
                <a16:creationId xmlns:a16="http://schemas.microsoft.com/office/drawing/2014/main" id="{48B1E4DF-5628-4752-832F-9FB58609AD07}"/>
              </a:ext>
            </a:extLst>
          </p:cNvPr>
          <p:cNvSpPr/>
          <p:nvPr/>
        </p:nvSpPr>
        <p:spPr>
          <a:xfrm>
            <a:off x="7878563" y="50427"/>
            <a:ext cx="4185618" cy="2110555"/>
          </a:xfrm>
          <a:prstGeom prst="wedgeRoundRectCallout">
            <a:avLst>
              <a:gd name="adj1" fmla="val -50493"/>
              <a:gd name="adj2" fmla="val 6575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Ask your child  whether they think they have a shadow when in </a:t>
            </a:r>
            <a:r>
              <a:rPr lang="en-GB"/>
              <a:t>a </a:t>
            </a:r>
            <a:r>
              <a:rPr lang="en-GB" smtClean="0"/>
              <a:t>dark room </a:t>
            </a:r>
            <a:r>
              <a:rPr lang="en-GB" dirty="0"/>
              <a:t>to try and establish that you need a light source and an object to block it to make a shadow. Ask them to reflect on shadows that they have seen.</a:t>
            </a:r>
          </a:p>
        </p:txBody>
      </p:sp>
      <p:sp>
        <p:nvSpPr>
          <p:cNvPr id="13" name="Speech Bubble: Rectangle with Corners Rounded 12">
            <a:extLst>
              <a:ext uri="{FF2B5EF4-FFF2-40B4-BE49-F238E27FC236}">
                <a16:creationId xmlns:a16="http://schemas.microsoft.com/office/drawing/2014/main" id="{E3B0E826-8FC7-4D66-A0BA-599A019D3EF4}"/>
              </a:ext>
            </a:extLst>
          </p:cNvPr>
          <p:cNvSpPr/>
          <p:nvPr/>
        </p:nvSpPr>
        <p:spPr>
          <a:xfrm>
            <a:off x="4212051" y="5408153"/>
            <a:ext cx="4253524" cy="1189892"/>
          </a:xfrm>
          <a:prstGeom prst="wedgeRoundRectCallout">
            <a:avLst>
              <a:gd name="adj1" fmla="val 54008"/>
              <a:gd name="adj2" fmla="val 5310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lang="en-GB" dirty="0"/>
              <a:t>I can talk about science stories to develop my understanding of science and the world around me. </a:t>
            </a:r>
          </a:p>
          <a:p>
            <a:r>
              <a:rPr lang="en-GB" dirty="0" err="1"/>
              <a:t>SCN</a:t>
            </a:r>
            <a:r>
              <a:rPr lang="en-GB" dirty="0"/>
              <a:t> 0-20a 	</a:t>
            </a:r>
          </a:p>
        </p:txBody>
      </p:sp>
      <p:sp>
        <p:nvSpPr>
          <p:cNvPr id="15" name="Speech Bubble: Rectangle with Corners Rounded 14">
            <a:extLst>
              <a:ext uri="{FF2B5EF4-FFF2-40B4-BE49-F238E27FC236}">
                <a16:creationId xmlns:a16="http://schemas.microsoft.com/office/drawing/2014/main" id="{242A615F-BABA-4F63-AEF1-095855F0167F}"/>
              </a:ext>
            </a:extLst>
          </p:cNvPr>
          <p:cNvSpPr/>
          <p:nvPr/>
        </p:nvSpPr>
        <p:spPr>
          <a:xfrm>
            <a:off x="4062816" y="3659583"/>
            <a:ext cx="1094719" cy="1074650"/>
          </a:xfrm>
          <a:prstGeom prst="wedgeRoundRectCallout">
            <a:avLst>
              <a:gd name="adj1" fmla="val -68204"/>
              <a:gd name="adj2" fmla="val 3346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A shadow</a:t>
            </a:r>
          </a:p>
        </p:txBody>
      </p:sp>
    </p:spTree>
    <p:extLst>
      <p:ext uri="{BB962C8B-B14F-4D97-AF65-F5344CB8AC3E}">
        <p14:creationId xmlns:p14="http://schemas.microsoft.com/office/powerpoint/2010/main" val="40829821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EE63EC61500E1468F45542760A62124" ma:contentTypeVersion="4" ma:contentTypeDescription="Create a new document." ma:contentTypeScope="" ma:versionID="84cd21a5ea1768c64a161de7addc81b6">
  <xsd:schema xmlns:xsd="http://www.w3.org/2001/XMLSchema" xmlns:xs="http://www.w3.org/2001/XMLSchema" xmlns:p="http://schemas.microsoft.com/office/2006/metadata/properties" xmlns:ns2="18def854-0daa-46e7-b53c-45f32d50b904" targetNamespace="http://schemas.microsoft.com/office/2006/metadata/properties" ma:root="true" ma:fieldsID="9a311e49b5e4cf628f6ea869f74c9440" ns2:_="">
    <xsd:import namespace="18def854-0daa-46e7-b53c-45f32d50b9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ef854-0daa-46e7-b53c-45f32d50b9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8AAEBD-1016-4C7D-8BE2-BE1A0A2AEB98}">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18def854-0daa-46e7-b53c-45f32d50b904"/>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9EEBDC1-C441-4D16-9E3C-6741B91C26BC}">
  <ds:schemaRefs>
    <ds:schemaRef ds:uri="http://schemas.microsoft.com/sharepoint/v3/contenttype/forms"/>
  </ds:schemaRefs>
</ds:datastoreItem>
</file>

<file path=customXml/itemProps3.xml><?xml version="1.0" encoding="utf-8"?>
<ds:datastoreItem xmlns:ds="http://schemas.openxmlformats.org/officeDocument/2006/customXml" ds:itemID="{B5F01697-E20B-44A1-A7EF-DFEEBE548B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ef854-0daa-46e7-b53c-45f32d50b9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2367</TotalTime>
  <Words>827</Words>
  <Application>Microsoft Office PowerPoint</Application>
  <PresentationFormat>Widescreen</PresentationFormat>
  <Paragraphs>66</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Times New Roman</vt:lpstr>
      <vt:lpstr>Trebuchet MS</vt:lpstr>
      <vt:lpstr>Wingdings 3</vt:lpstr>
      <vt:lpstr>Facet</vt:lpstr>
      <vt:lpstr>The Wonder of nature</vt:lpstr>
      <vt:lpstr>   I thought it looked like a person, then I imagined a spyhole or even an alien. I also saw a shadow, whose shadow could it be ?</vt:lpstr>
      <vt:lpstr>Look at the trees and discuss some of the emotions </vt:lpstr>
      <vt:lpstr>How did the mouse get into the forest ?</vt:lpstr>
      <vt:lpstr>PowerPoint Presentation</vt:lpstr>
      <vt:lpstr>PowerPoint Presentation</vt:lpstr>
      <vt:lpstr>PowerPoint Presentation</vt:lpstr>
      <vt:lpstr>PowerPoint Presentation</vt:lpstr>
      <vt:lpstr>Shadows – what are they? Can you create a shadow.</vt:lpstr>
      <vt:lpstr>Something for the Parents</vt:lpstr>
      <vt:lpstr>PowerPoint Presentation</vt:lpstr>
      <vt:lpstr>There are lots of ideas for learning with nature on our Twitter feed.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tennant</dc:creator>
  <cp:lastModifiedBy>Karen  Shepherd</cp:lastModifiedBy>
  <cp:revision>71</cp:revision>
  <dcterms:created xsi:type="dcterms:W3CDTF">2020-04-29T08:54:22Z</dcterms:created>
  <dcterms:modified xsi:type="dcterms:W3CDTF">2020-05-03T22:24:58Z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0x0101004EE63EC61500E1468F45542760A62124</vt:lpwstr>
  </property>
</Properties>
</file>