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56" r:id="rId5"/>
    <p:sldId id="265" r:id="rId6"/>
    <p:sldId id="257" r:id="rId7"/>
    <p:sldId id="268" r:id="rId8"/>
    <p:sldId id="260" r:id="rId9"/>
    <p:sldId id="267" r:id="rId10"/>
    <p:sldId id="258" r:id="rId11"/>
    <p:sldId id="259" r:id="rId12"/>
    <p:sldId id="263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7C8C26-7297-42DE-A2B5-C790DDB8BCEB}" v="34" dt="2020-05-02T09:29:34.1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880" y="-2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s Barbour" userId="S::gw16barbourshannon1@glow.sch.uk::3e85e99c-705d-49f7-b500-2649815bd533" providerId="AD" clId="Web-{627C8C26-7297-42DE-A2B5-C790DDB8BCEB}"/>
    <pc:docChg chg="modSld">
      <pc:chgData name="Miss Barbour" userId="S::gw16barbourshannon1@glow.sch.uk::3e85e99c-705d-49f7-b500-2649815bd533" providerId="AD" clId="Web-{627C8C26-7297-42DE-A2B5-C790DDB8BCEB}" dt="2020-05-02T09:29:33.468" v="31" actId="20577"/>
      <pc:docMkLst>
        <pc:docMk/>
      </pc:docMkLst>
      <pc:sldChg chg="addSp modSp">
        <pc:chgData name="Miss Barbour" userId="S::gw16barbourshannon1@glow.sch.uk::3e85e99c-705d-49f7-b500-2649815bd533" providerId="AD" clId="Web-{627C8C26-7297-42DE-A2B5-C790DDB8BCEB}" dt="2020-05-02T09:29:32.187" v="29" actId="20577"/>
        <pc:sldMkLst>
          <pc:docMk/>
          <pc:sldMk cId="3658092214" sldId="256"/>
        </pc:sldMkLst>
        <pc:spChg chg="add mod">
          <ac:chgData name="Miss Barbour" userId="S::gw16barbourshannon1@glow.sch.uk::3e85e99c-705d-49f7-b500-2649815bd533" providerId="AD" clId="Web-{627C8C26-7297-42DE-A2B5-C790DDB8BCEB}" dt="2020-05-02T09:29:32.187" v="29" actId="20577"/>
          <ac:spMkLst>
            <pc:docMk/>
            <pc:sldMk cId="3658092214" sldId="256"/>
            <ac:spMk id="6" creationId="{F9B6D5E1-1126-46C5-A2B6-F74354D84E65}"/>
          </ac:spMkLst>
        </pc:spChg>
        <pc:picChg chg="add mod modCrop">
          <ac:chgData name="Miss Barbour" userId="S::gw16barbourshannon1@glow.sch.uk::3e85e99c-705d-49f7-b500-2649815bd533" providerId="AD" clId="Web-{627C8C26-7297-42DE-A2B5-C790DDB8BCEB}" dt="2020-05-02T09:29:06.234" v="6"/>
          <ac:picMkLst>
            <pc:docMk/>
            <pc:sldMk cId="3658092214" sldId="256"/>
            <ac:picMk id="4" creationId="{F9E35D8C-1E85-4B94-82C0-0130C51F1E45}"/>
          </ac:picMkLst>
        </pc:picChg>
      </pc:sldChg>
    </pc:docChg>
  </pc:docChgLst>
  <pc:docChgLst>
    <pc:chgData name="Miss Anderson" userId="ba2f1f5b-7c79-4614-aa61-703b0d20c998" providerId="ADAL" clId="{5AAB73E9-277C-9546-9BD9-E0965BC3BBFE}"/>
    <pc:docChg chg="undo custSel modSld">
      <pc:chgData name="Miss Anderson" userId="ba2f1f5b-7c79-4614-aa61-703b0d20c998" providerId="ADAL" clId="{5AAB73E9-277C-9546-9BD9-E0965BC3BBFE}" dt="2020-05-01T18:38:35.900" v="54" actId="20577"/>
      <pc:docMkLst>
        <pc:docMk/>
      </pc:docMkLst>
      <pc:sldChg chg="modSp">
        <pc:chgData name="Miss Anderson" userId="ba2f1f5b-7c79-4614-aa61-703b0d20c998" providerId="ADAL" clId="{5AAB73E9-277C-9546-9BD9-E0965BC3BBFE}" dt="2020-05-01T18:32:01.621" v="51" actId="20577"/>
        <pc:sldMkLst>
          <pc:docMk/>
          <pc:sldMk cId="539948517" sldId="258"/>
        </pc:sldMkLst>
        <pc:spChg chg="mod">
          <ac:chgData name="Miss Anderson" userId="ba2f1f5b-7c79-4614-aa61-703b0d20c998" providerId="ADAL" clId="{5AAB73E9-277C-9546-9BD9-E0965BC3BBFE}" dt="2020-05-01T18:32:01.621" v="51" actId="20577"/>
          <ac:spMkLst>
            <pc:docMk/>
            <pc:sldMk cId="539948517" sldId="258"/>
            <ac:spMk id="4" creationId="{00000000-0000-0000-0000-000000000000}"/>
          </ac:spMkLst>
        </pc:spChg>
      </pc:sldChg>
      <pc:sldChg chg="modSp">
        <pc:chgData name="Miss Anderson" userId="ba2f1f5b-7c79-4614-aa61-703b0d20c998" providerId="ADAL" clId="{5AAB73E9-277C-9546-9BD9-E0965BC3BBFE}" dt="2020-05-01T18:38:35.900" v="54" actId="20577"/>
        <pc:sldMkLst>
          <pc:docMk/>
          <pc:sldMk cId="2355142982" sldId="263"/>
        </pc:sldMkLst>
        <pc:spChg chg="mod">
          <ac:chgData name="Miss Anderson" userId="ba2f1f5b-7c79-4614-aa61-703b0d20c998" providerId="ADAL" clId="{5AAB73E9-277C-9546-9BD9-E0965BC3BBFE}" dt="2020-05-01T18:31:54.491" v="47" actId="20577"/>
          <ac:spMkLst>
            <pc:docMk/>
            <pc:sldMk cId="2355142982" sldId="263"/>
            <ac:spMk id="5" creationId="{00000000-0000-0000-0000-000000000000}"/>
          </ac:spMkLst>
        </pc:spChg>
        <pc:spChg chg="mod">
          <ac:chgData name="Miss Anderson" userId="ba2f1f5b-7c79-4614-aa61-703b0d20c998" providerId="ADAL" clId="{5AAB73E9-277C-9546-9BD9-E0965BC3BBFE}" dt="2020-05-01T18:38:35.900" v="54" actId="20577"/>
          <ac:spMkLst>
            <pc:docMk/>
            <pc:sldMk cId="2355142982" sldId="263"/>
            <ac:spMk id="6" creationId="{00000000-0000-0000-0000-000000000000}"/>
          </ac:spMkLst>
        </pc:spChg>
      </pc:sldChg>
      <pc:sldChg chg="modSp">
        <pc:chgData name="Miss Anderson" userId="ba2f1f5b-7c79-4614-aa61-703b0d20c998" providerId="ADAL" clId="{5AAB73E9-277C-9546-9BD9-E0965BC3BBFE}" dt="2020-05-01T18:29:56.278" v="0" actId="20577"/>
        <pc:sldMkLst>
          <pc:docMk/>
          <pc:sldMk cId="2142669347" sldId="265"/>
        </pc:sldMkLst>
        <pc:spChg chg="mod">
          <ac:chgData name="Miss Anderson" userId="ba2f1f5b-7c79-4614-aa61-703b0d20c998" providerId="ADAL" clId="{5AAB73E9-277C-9546-9BD9-E0965BC3BBFE}" dt="2020-05-01T18:29:56.278" v="0" actId="20577"/>
          <ac:spMkLst>
            <pc:docMk/>
            <pc:sldMk cId="2142669347" sldId="265"/>
            <ac:spMk id="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005AB-0EEF-4963-B1CB-2D3B6DBA1C8B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71CB2-9AA2-452D-A3AD-6690F117C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757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1CB2-9AA2-452D-A3AD-6690F117C5C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866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CB79-45F3-42BC-B6FF-EB2D8A25D3BD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0B05-D91B-4BB7-BA45-C64636D355C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CB79-45F3-42BC-B6FF-EB2D8A25D3BD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0B05-D91B-4BB7-BA45-C64636D355C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CB79-45F3-42BC-B6FF-EB2D8A25D3BD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0B05-D91B-4BB7-BA45-C64636D355C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CB79-45F3-42BC-B6FF-EB2D8A25D3BD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0B05-D91B-4BB7-BA45-C64636D355C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CB79-45F3-42BC-B6FF-EB2D8A25D3BD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0B05-D91B-4BB7-BA45-C64636D355C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CB79-45F3-42BC-B6FF-EB2D8A25D3BD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0B05-D91B-4BB7-BA45-C64636D355C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CB79-45F3-42BC-B6FF-EB2D8A25D3BD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0B05-D91B-4BB7-BA45-C64636D355C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CB79-45F3-42BC-B6FF-EB2D8A25D3BD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0B05-D91B-4BB7-BA45-C64636D355C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CB79-45F3-42BC-B6FF-EB2D8A25D3BD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0B05-D91B-4BB7-BA45-C64636D355C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CB79-45F3-42BC-B6FF-EB2D8A25D3BD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9B0B05-D91B-4BB7-BA45-C64636D355C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CB79-45F3-42BC-B6FF-EB2D8A25D3BD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0B05-D91B-4BB7-BA45-C64636D355C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E5DCB79-45F3-42BC-B6FF-EB2D8A25D3BD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D9B0B05-D91B-4BB7-BA45-C64636D355C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mailto:schoolmail@hazeldene.e-renfrew.sch.uk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theschoolrun.com/what-is-a-tally-char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heimaginationtree.com/were-going-on-colour-hun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goodfood.com/recipes/category/family-kids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opmarks.co.uk/english-games/3-5-years/letters-and-sound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Numeracy, Literacy &amp;</a:t>
            </a:r>
            <a:br>
              <a:rPr lang="en-GB"/>
            </a:br>
            <a:r>
              <a:rPr lang="en-GB"/>
              <a:t>Health and wellbeing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Hazeldene Family Centre</a:t>
            </a:r>
          </a:p>
        </p:txBody>
      </p:sp>
      <p:pic>
        <p:nvPicPr>
          <p:cNvPr id="4" name="Picture 4" descr="A drawing of a person&#10;&#10;Description generated with high confidence">
            <a:extLst>
              <a:ext uri="{FF2B5EF4-FFF2-40B4-BE49-F238E27FC236}">
                <a16:creationId xmlns:a16="http://schemas.microsoft.com/office/drawing/2014/main" id="{F9E35D8C-1E85-4B94-82C0-0130C51F1E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5" t="6034" r="4889" b="6034"/>
          <a:stretch/>
        </p:blipFill>
        <p:spPr>
          <a:xfrm>
            <a:off x="6252933" y="4087791"/>
            <a:ext cx="2154002" cy="21273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B6D5E1-1126-46C5-A2B6-F74354D84E65}"/>
              </a:ext>
            </a:extLst>
          </p:cNvPr>
          <p:cNvSpPr txBox="1"/>
          <p:nvPr/>
        </p:nvSpPr>
        <p:spPr>
          <a:xfrm>
            <a:off x="538619" y="6363222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May 2020 EA </a:t>
            </a:r>
          </a:p>
        </p:txBody>
      </p:sp>
    </p:spTree>
    <p:extLst>
      <p:ext uri="{BB962C8B-B14F-4D97-AF65-F5344CB8AC3E}">
        <p14:creationId xmlns:p14="http://schemas.microsoft.com/office/powerpoint/2010/main" val="3658092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471" y="1333260"/>
            <a:ext cx="7552968" cy="2865113"/>
          </a:xfrm>
        </p:spPr>
        <p:txBody>
          <a:bodyPr/>
          <a:lstStyle/>
          <a:p>
            <a:r>
              <a:rPr lang="en-GB" dirty="0"/>
              <a:t>please remember to share your photographs with </a:t>
            </a:r>
            <a:r>
              <a:rPr lang="en-GB" dirty="0" smtClean="0"/>
              <a:t>us.  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we </a:t>
            </a:r>
            <a:r>
              <a:rPr lang="en-GB" dirty="0"/>
              <a:t>miss you all!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5407" y="2341509"/>
            <a:ext cx="724637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sz="24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HazeldeneFamC</a:t>
            </a:r>
            <a:endParaRPr lang="en-GB" sz="24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schoolmail@hazeldene.e-renfrew.sch.uk</a:t>
            </a:r>
            <a:r>
              <a:rPr lang="en-GB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376" y="2478959"/>
            <a:ext cx="1951089" cy="15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70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Numeracy: Data and analysis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870" y="3789040"/>
            <a:ext cx="4752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/>
              <a:t>I can match objects, and sort using my own and others’ criteria, sharing my ideas with others. </a:t>
            </a:r>
            <a:endParaRPr lang="en-GB"/>
          </a:p>
          <a:p>
            <a:r>
              <a:rPr lang="en-GB" i="1"/>
              <a:t>MNU 0-20b </a:t>
            </a:r>
            <a:r>
              <a:rPr lang="en-GB"/>
              <a:t>	</a:t>
            </a:r>
          </a:p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471592" y="3512041"/>
            <a:ext cx="3672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r>
              <a:rPr lang="en-GB"/>
              <a:t>• </a:t>
            </a:r>
            <a:r>
              <a:rPr lang="en-GB" i="1"/>
              <a:t>Uses knowledge of colour, shape, size and other properties to match and sort items in a variety of different ways. </a:t>
            </a:r>
            <a:endParaRPr lang="en-GB"/>
          </a:p>
          <a:p>
            <a:r>
              <a:rPr lang="en-GB"/>
              <a:t>	</a:t>
            </a:r>
          </a:p>
          <a:p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39552" y="1052736"/>
            <a:ext cx="1296144" cy="122413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95736" y="1052736"/>
            <a:ext cx="1296144" cy="122413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Isosceles Triangle 7"/>
          <p:cNvSpPr/>
          <p:nvPr/>
        </p:nvSpPr>
        <p:spPr>
          <a:xfrm>
            <a:off x="3959424" y="1052736"/>
            <a:ext cx="1512168" cy="1224136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34228" y="2754069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Take a look around your home and see how many of these shapes you can find. Why not use a </a:t>
            </a:r>
            <a:r>
              <a:rPr lang="en-GB" dirty="0">
                <a:hlinkClick r:id="rId2"/>
              </a:rPr>
              <a:t>tally chart </a:t>
            </a:r>
            <a:r>
              <a:rPr lang="en-GB" dirty="0"/>
              <a:t>to keep a record of how many you have found</a:t>
            </a:r>
            <a:r>
              <a:rPr lang="en-GB" dirty="0" smtClean="0"/>
              <a:t>. Take some photos or draw some of the shapes you find.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2" y="236272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Circle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7744" y="236272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Square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39952" y="236272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Triangle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84168" y="236272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Rectangle</a:t>
            </a:r>
          </a:p>
        </p:txBody>
      </p:sp>
      <p:sp>
        <p:nvSpPr>
          <p:cNvPr id="3" name="Rectangle 2"/>
          <p:cNvSpPr/>
          <p:nvPr/>
        </p:nvSpPr>
        <p:spPr>
          <a:xfrm>
            <a:off x="6084168" y="1153906"/>
            <a:ext cx="2259732" cy="107516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19872" y="5338916"/>
            <a:ext cx="5075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Talk about the difference between 2D shapes and 3D shapes, such as circle and sphere or square and cube. Encourage your child to count the number of sides and corners.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Maths Readers Year 2: Shape Detective - Scholastic Sho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42" y="5430521"/>
            <a:ext cx="1756107" cy="142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669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65760"/>
            <a:ext cx="7660332" cy="548640"/>
          </a:xfrm>
        </p:spPr>
        <p:txBody>
          <a:bodyPr/>
          <a:lstStyle/>
          <a:p>
            <a:pPr algn="ctr"/>
            <a:r>
              <a:rPr lang="en-GB"/>
              <a:t>Numeracy: Number and number processes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" t="6332" r="2049" b="3782"/>
          <a:stretch/>
        </p:blipFill>
        <p:spPr>
          <a:xfrm rot="5400000">
            <a:off x="-200042" y="1546752"/>
            <a:ext cx="3855451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30599" y="1532736"/>
            <a:ext cx="4076419" cy="3057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275856" y="1023182"/>
            <a:ext cx="2520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I have explored numbers, understanding that they represent quantities, and I can use them to count, create sequences and describe order. </a:t>
            </a:r>
          </a:p>
          <a:p>
            <a:r>
              <a:rPr lang="en-GB" sz="1600"/>
              <a:t>	MNU 0-02a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53261" y="2924943"/>
            <a:ext cx="2520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 Identifies and recognises numbers from 0 to 20.</a:t>
            </a:r>
          </a:p>
          <a:p>
            <a:endParaRPr lang="en-GB"/>
          </a:p>
          <a:p>
            <a:r>
              <a:rPr lang="en-GB"/>
              <a:t> Recalls the number sequence backwards from 20</a:t>
            </a:r>
          </a:p>
        </p:txBody>
      </p:sp>
    </p:spTree>
    <p:extLst>
      <p:ext uri="{BB962C8B-B14F-4D97-AF65-F5344CB8AC3E}">
        <p14:creationId xmlns:p14="http://schemas.microsoft.com/office/powerpoint/2010/main" val="1250434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Can you find…..?</a:t>
            </a:r>
          </a:p>
          <a:p>
            <a:endParaRPr lang="en-GB" dirty="0"/>
          </a:p>
          <a:p>
            <a:r>
              <a:rPr lang="en-GB" dirty="0" smtClean="0"/>
              <a:t>3 red things  and 6 green things</a:t>
            </a:r>
          </a:p>
          <a:p>
            <a:r>
              <a:rPr lang="en-GB" dirty="0" smtClean="0"/>
              <a:t>10 things which will fit in a cup</a:t>
            </a:r>
          </a:p>
          <a:p>
            <a:r>
              <a:rPr lang="en-GB" dirty="0" smtClean="0"/>
              <a:t>6 things that are longer than a pencil?</a:t>
            </a:r>
          </a:p>
          <a:p>
            <a:r>
              <a:rPr lang="en-GB" dirty="0" smtClean="0"/>
              <a:t>2 things that are taller than the chair?</a:t>
            </a:r>
          </a:p>
          <a:p>
            <a:r>
              <a:rPr lang="en-GB" dirty="0" smtClean="0"/>
              <a:t>5 things that are wider than a cushion? </a:t>
            </a:r>
          </a:p>
          <a:p>
            <a:r>
              <a:rPr lang="en-GB" dirty="0" smtClean="0"/>
              <a:t>4 things with a pattern.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765755" y="5535561"/>
            <a:ext cx="4709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More ideas for a colour hunt:</a:t>
            </a:r>
          </a:p>
          <a:p>
            <a:r>
              <a:rPr lang="en-GB" dirty="0">
                <a:hlinkClick r:id="rId3"/>
              </a:rPr>
              <a:t>https://theimaginationtree.com/were-going-on-colour-hunt/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5234" y="1248673"/>
            <a:ext cx="947875" cy="1041621"/>
          </a:xfrm>
          <a:prstGeom prst="rect">
            <a:avLst/>
          </a:prstGeom>
        </p:spPr>
      </p:pic>
      <p:pic>
        <p:nvPicPr>
          <p:cNvPr id="2054" name="Picture 6" descr="Green things clipart - Clip Art Librar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109" y="2142249"/>
            <a:ext cx="1431939" cy="143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ll Things Green - Let's Go Brita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293" y="2811105"/>
            <a:ext cx="1780816" cy="178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880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97399"/>
            <a:ext cx="7520940" cy="548640"/>
          </a:xfrm>
        </p:spPr>
        <p:txBody>
          <a:bodyPr/>
          <a:lstStyle/>
          <a:p>
            <a:r>
              <a:rPr lang="en-GB" sz="2600"/>
              <a:t>Writing: Organising and using information 	</a:t>
            </a:r>
            <a:r>
              <a:rPr lang="en-GB"/>
              <a:t/>
            </a:r>
            <a:br>
              <a:rPr lang="en-GB"/>
            </a:br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95536" y="809894"/>
            <a:ext cx="45365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Who is hungry? Why not take a look at the website below choose a delicious meal or healthy snack that you would like to make and become a chef! </a:t>
            </a:r>
          </a:p>
          <a:p>
            <a:pPr marL="342900" indent="-342900">
              <a:buAutoNum type="arabicPeriod"/>
            </a:pPr>
            <a:r>
              <a:rPr lang="en-GB" dirty="0"/>
              <a:t>Choose the meal/snack you wish to cook </a:t>
            </a:r>
          </a:p>
          <a:p>
            <a:pPr marL="342900" indent="-342900">
              <a:buAutoNum type="arabicPeriod"/>
            </a:pPr>
            <a:r>
              <a:rPr lang="en-GB" dirty="0"/>
              <a:t>Write or draw a shopping list of all the ingredients you need </a:t>
            </a:r>
          </a:p>
          <a:p>
            <a:pPr marL="342900" indent="-342900">
              <a:buAutoNum type="arabicPeriod"/>
            </a:pPr>
            <a:r>
              <a:rPr lang="en-GB" dirty="0"/>
              <a:t>Give your list to a grown up who can go to a shop safely, make sure to give them a shopping bag! </a:t>
            </a:r>
            <a:r>
              <a:rPr lang="en-GB" dirty="0" smtClean="0"/>
              <a:t>Or maybe </a:t>
            </a:r>
            <a:r>
              <a:rPr lang="en-GB" dirty="0"/>
              <a:t>you could help your grown up to order the food online and wait for your food to be delivered</a:t>
            </a:r>
          </a:p>
          <a:p>
            <a:pPr marL="342900" indent="-342900">
              <a:buAutoNum type="arabicPeriod"/>
            </a:pPr>
            <a:r>
              <a:rPr lang="en-GB" dirty="0"/>
              <a:t>Follow the recipe and have fun learning how to be a chef! </a:t>
            </a:r>
          </a:p>
          <a:p>
            <a:pPr marL="342900" indent="-342900">
              <a:buAutoNum type="arabicPeriod"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9" b="4879"/>
          <a:stretch/>
        </p:blipFill>
        <p:spPr>
          <a:xfrm>
            <a:off x="5462201" y="813824"/>
            <a:ext cx="3305588" cy="39750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5060" y="5373216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rgbClr val="FF0000"/>
                </a:solidFill>
                <a:hlinkClick r:id="rId3"/>
              </a:rPr>
              <a:t>https://www.bbcgoodfood.com/recipes/category/family-kids</a:t>
            </a:r>
            <a:endParaRPr lang="en-GB" b="1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5073098"/>
            <a:ext cx="28369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/>
              <a:t>Within real and imaginary situations, I share experiences and feelings, ideas and information in a way that communicates my message. </a:t>
            </a:r>
            <a:endParaRPr lang="en-GB" sz="1600"/>
          </a:p>
          <a:p>
            <a:r>
              <a:rPr lang="en-GB" sz="1600" i="1"/>
              <a:t>LIT 0-26a </a:t>
            </a:r>
            <a:r>
              <a:rPr lang="en-GB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86518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Mums and Dads - Did you know?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Baking develops lots of numeracy and maths skills:</a:t>
            </a:r>
          </a:p>
          <a:p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Weighing ingredients. Measuring quantities.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Setting the temperature of the oven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Using a timer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Cutting into portions to share.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/>
            <a:r>
              <a:rPr lang="en-GB" dirty="0" smtClean="0"/>
              <a:t>When baking, use mathematical language e.g.</a:t>
            </a:r>
          </a:p>
          <a:p>
            <a:pPr marL="0" indent="0"/>
            <a:endParaRPr lang="en-GB" dirty="0" smtClean="0"/>
          </a:p>
          <a:p>
            <a:pPr marL="0" indent="0"/>
            <a:r>
              <a:rPr lang="en-GB" dirty="0" smtClean="0"/>
              <a:t>More/less/  heaviest/lighter    longer/shorter   full/empty/enough   thin/thickest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390" y="1100628"/>
            <a:ext cx="2684510" cy="242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17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Literacy: Enjoyment and choice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18" y="2273388"/>
            <a:ext cx="3986436" cy="2793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73388"/>
            <a:ext cx="4243024" cy="2739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67544" y="977782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Name each item out loud, can you hear a similar sound? Can you select the odd one out, which item sounds different from the others?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627059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scissors, </a:t>
            </a:r>
            <a:r>
              <a:rPr lang="en-GB" b="1" dirty="0" smtClean="0">
                <a:solidFill>
                  <a:srgbClr val="FF0000"/>
                </a:solidFill>
              </a:rPr>
              <a:t>sock, star, toothbrush,  spoon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7348" y="162705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</a:rPr>
              <a:t>battery, pear, banana</a:t>
            </a:r>
            <a:r>
              <a:rPr lang="en-GB" b="1" dirty="0">
                <a:solidFill>
                  <a:srgbClr val="FF0000"/>
                </a:solidFill>
              </a:rPr>
              <a:t>, bobble, </a:t>
            </a:r>
          </a:p>
        </p:txBody>
      </p:sp>
    </p:spTree>
    <p:extLst>
      <p:ext uri="{BB962C8B-B14F-4D97-AF65-F5344CB8AC3E}">
        <p14:creationId xmlns:p14="http://schemas.microsoft.com/office/powerpoint/2010/main" val="539948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Did you guess the correct answer?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3444130" cy="23310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420888"/>
            <a:ext cx="3563888" cy="24748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9512" y="908720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I enjoy exploring and playing with the patterns and sounds of language, and can use what I learn. LIT 0-01a / LIT 0-11a / LIT 0-20a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57401" y="1052736"/>
            <a:ext cx="3563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• Hears and says the different single sounds made by letters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1680" y="196703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rgbClr val="FF0000"/>
                </a:solidFill>
              </a:rPr>
              <a:t>t - toothbrush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9265" y="192438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rgbClr val="FF0000"/>
                </a:solidFill>
              </a:rPr>
              <a:t>p - pear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31458" y="5279629"/>
            <a:ext cx="5152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You can play lots of free online games to learn about letters and sounds at:</a:t>
            </a:r>
          </a:p>
          <a:p>
            <a:r>
              <a:rPr lang="en-GB" dirty="0">
                <a:hlinkClick r:id="rId4"/>
              </a:rPr>
              <a:t>https://www.topmarks.co.uk/english-games/3-5-years/letters-and-sounds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47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Literacy: Listening and talking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501008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/>
              <a:t>As I listen and talk in different situations, I am learning to take turns and am developing my awareness of when to talk and when to listen. </a:t>
            </a:r>
            <a:endParaRPr lang="en-GB"/>
          </a:p>
          <a:p>
            <a:r>
              <a:rPr lang="en-GB" i="1"/>
              <a:t>LIT 0-02a </a:t>
            </a:r>
            <a:r>
              <a:rPr lang="en-GB"/>
              <a:t>/ </a:t>
            </a:r>
            <a:r>
              <a:rPr lang="en-GB" i="1"/>
              <a:t>ENG 0-03a </a:t>
            </a:r>
            <a:r>
              <a:rPr lang="en-GB"/>
              <a:t>	</a:t>
            </a:r>
          </a:p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067944" y="3501007"/>
            <a:ext cx="52200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• </a:t>
            </a:r>
            <a:r>
              <a:rPr lang="en-GB" i="1"/>
              <a:t>Makes an attempt to take turns when listening and talking in a variety of contexts. </a:t>
            </a:r>
            <a:endParaRPr lang="en-GB"/>
          </a:p>
          <a:p>
            <a:r>
              <a:rPr lang="en-GB"/>
              <a:t>• </a:t>
            </a:r>
            <a:r>
              <a:rPr lang="en-GB" i="1"/>
              <a:t>Follows and gives simple instructions. </a:t>
            </a:r>
            <a:r>
              <a:rPr lang="en-GB"/>
              <a:t>	</a:t>
            </a:r>
          </a:p>
          <a:p>
            <a:r>
              <a:rPr lang="en-GB"/>
              <a:t>• </a:t>
            </a:r>
            <a:r>
              <a:rPr lang="en-GB" i="1"/>
              <a:t>Asks questions and responds relevantly to questions from others </a:t>
            </a:r>
            <a:endParaRPr lang="en-GB"/>
          </a:p>
          <a:p>
            <a:r>
              <a:rPr lang="en-GB"/>
              <a:t>	</a:t>
            </a:r>
          </a:p>
          <a:p>
            <a:endParaRPr lang="en-GB"/>
          </a:p>
          <a:p>
            <a:r>
              <a:rPr lang="en-GB"/>
              <a:t>	</a:t>
            </a:r>
          </a:p>
          <a:p>
            <a:endParaRPr lang="en-GB"/>
          </a:p>
          <a:p>
            <a:r>
              <a:rPr lang="en-GB"/>
              <a:t>	</a:t>
            </a:r>
          </a:p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934438" y="836712"/>
            <a:ext cx="73448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Why </a:t>
            </a:r>
            <a:r>
              <a:rPr lang="en-GB" sz="2200" dirty="0"/>
              <a:t>not have a family board </a:t>
            </a:r>
            <a:r>
              <a:rPr lang="en-GB" sz="2200" dirty="0" smtClean="0"/>
              <a:t>night?</a:t>
            </a:r>
            <a:endParaRPr lang="en-GB" sz="2200" dirty="0"/>
          </a:p>
          <a:p>
            <a:r>
              <a:rPr lang="en-GB" sz="2200" dirty="0"/>
              <a:t>Get everyone together, each choose your favourite game and have some fun!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6386" y="1944708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Board games are extremely beneficial to a child’s mental and social development. Board games develop </a:t>
            </a:r>
            <a:r>
              <a:rPr lang="en-GB" dirty="0" smtClean="0"/>
              <a:t>many </a:t>
            </a:r>
            <a:r>
              <a:rPr lang="en-GB" dirty="0"/>
              <a:t>skills such as decision making, social interaction and critical thinking. </a:t>
            </a:r>
            <a:r>
              <a:rPr lang="en-GB" dirty="0" smtClean="0"/>
              <a:t>These </a:t>
            </a:r>
            <a:r>
              <a:rPr lang="en-GB" dirty="0"/>
              <a:t>games can also develop on children's concentration, memory and personal qualities such as patience and determination</a:t>
            </a:r>
            <a:r>
              <a:rPr lang="en-GB" dirty="0" smtClean="0"/>
              <a:t>. Dice games develop number recognition and counting on from a smaller number.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255333"/>
            <a:ext cx="2255728" cy="150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429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E63EC61500E1468F45542760A62124" ma:contentTypeVersion="4" ma:contentTypeDescription="Create a new document." ma:contentTypeScope="" ma:versionID="84cd21a5ea1768c64a161de7addc81b6">
  <xsd:schema xmlns:xsd="http://www.w3.org/2001/XMLSchema" xmlns:xs="http://www.w3.org/2001/XMLSchema" xmlns:p="http://schemas.microsoft.com/office/2006/metadata/properties" xmlns:ns2="18def854-0daa-46e7-b53c-45f32d50b904" targetNamespace="http://schemas.microsoft.com/office/2006/metadata/properties" ma:root="true" ma:fieldsID="9a311e49b5e4cf628f6ea869f74c9440" ns2:_="">
    <xsd:import namespace="18def854-0daa-46e7-b53c-45f32d50b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ef854-0daa-46e7-b53c-45f32d50b9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152EF9-21B0-4148-9F8B-4B854376BD26}">
  <ds:schemaRefs>
    <ds:schemaRef ds:uri="18def854-0daa-46e7-b53c-45f32d50b90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A20D70A-A975-4A41-8C4A-4E792E92D4C2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8def854-0daa-46e7-b53c-45f32d50b904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2573546-D322-454C-A114-EC1B557743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58</TotalTime>
  <Words>733</Words>
  <Application>Microsoft Office PowerPoint</Application>
  <PresentationFormat>On-screen Show (4:3)</PresentationFormat>
  <Paragraphs>81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Franklin Gothic Book</vt:lpstr>
      <vt:lpstr>Franklin Gothic Medium</vt:lpstr>
      <vt:lpstr>Tunga</vt:lpstr>
      <vt:lpstr>Wingdings</vt:lpstr>
      <vt:lpstr>Angles</vt:lpstr>
      <vt:lpstr>Numeracy, Literacy &amp; Health and wellbeing </vt:lpstr>
      <vt:lpstr>Numeracy: Data and analysis </vt:lpstr>
      <vt:lpstr>Numeracy: Number and number processes</vt:lpstr>
      <vt:lpstr>PowerPoint Presentation</vt:lpstr>
      <vt:lpstr>Writing: Organising and using information   </vt:lpstr>
      <vt:lpstr>Mums and Dads - Did you know?</vt:lpstr>
      <vt:lpstr>Literacy: Enjoyment and choice</vt:lpstr>
      <vt:lpstr>Did you guess the correct answer?</vt:lpstr>
      <vt:lpstr>Literacy: Listening and talking</vt:lpstr>
      <vt:lpstr>please remember to share your photographs with us.      we miss you all!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Numeracy</dc:title>
  <dc:creator>Customer</dc:creator>
  <cp:lastModifiedBy>Karen  Shepherd</cp:lastModifiedBy>
  <cp:revision>17</cp:revision>
  <dcterms:created xsi:type="dcterms:W3CDTF">2020-04-30T11:43:05Z</dcterms:created>
  <dcterms:modified xsi:type="dcterms:W3CDTF">2020-05-03T19:42:48Z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0x0101004EE63EC61500E1468F45542760A62124</vt:lpwstr>
  </property>
</Properties>
</file>