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08" r:id="rId1"/>
    <p:sldMasterId id="2147484026" r:id="rId2"/>
  </p:sldMasterIdLst>
  <p:notesMasterIdLst>
    <p:notesMasterId r:id="rId47"/>
  </p:notesMasterIdLst>
  <p:handoutMasterIdLst>
    <p:handoutMasterId r:id="rId48"/>
  </p:handoutMasterIdLst>
  <p:sldIdLst>
    <p:sldId id="257" r:id="rId3"/>
    <p:sldId id="338" r:id="rId4"/>
    <p:sldId id="258" r:id="rId5"/>
    <p:sldId id="374" r:id="rId6"/>
    <p:sldId id="354" r:id="rId7"/>
    <p:sldId id="355" r:id="rId8"/>
    <p:sldId id="356" r:id="rId9"/>
    <p:sldId id="378" r:id="rId10"/>
    <p:sldId id="379" r:id="rId11"/>
    <p:sldId id="380" r:id="rId12"/>
    <p:sldId id="263" r:id="rId13"/>
    <p:sldId id="385" r:id="rId14"/>
    <p:sldId id="348" r:id="rId15"/>
    <p:sldId id="376" r:id="rId16"/>
    <p:sldId id="349" r:id="rId17"/>
    <p:sldId id="350" r:id="rId18"/>
    <p:sldId id="276" r:id="rId19"/>
    <p:sldId id="387" r:id="rId20"/>
    <p:sldId id="343" r:id="rId21"/>
    <p:sldId id="351" r:id="rId22"/>
    <p:sldId id="342" r:id="rId23"/>
    <p:sldId id="344" r:id="rId24"/>
    <p:sldId id="345" r:id="rId25"/>
    <p:sldId id="352" r:id="rId26"/>
    <p:sldId id="300" r:id="rId27"/>
    <p:sldId id="301" r:id="rId28"/>
    <p:sldId id="295" r:id="rId29"/>
    <p:sldId id="353" r:id="rId30"/>
    <p:sldId id="288" r:id="rId31"/>
    <p:sldId id="289" r:id="rId32"/>
    <p:sldId id="291" r:id="rId33"/>
    <p:sldId id="292" r:id="rId34"/>
    <p:sldId id="293" r:id="rId35"/>
    <p:sldId id="294" r:id="rId36"/>
    <p:sldId id="302" r:id="rId37"/>
    <p:sldId id="330" r:id="rId38"/>
    <p:sldId id="331" r:id="rId39"/>
    <p:sldId id="332" r:id="rId40"/>
    <p:sldId id="333" r:id="rId41"/>
    <p:sldId id="334" r:id="rId42"/>
    <p:sldId id="335" r:id="rId43"/>
    <p:sldId id="336" r:id="rId44"/>
    <p:sldId id="337" r:id="rId45"/>
    <p:sldId id="388" r:id="rId46"/>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38" autoAdjust="0"/>
    <p:restoredTop sz="94660"/>
  </p:normalViewPr>
  <p:slideViewPr>
    <p:cSldViewPr snapToGrid="0">
      <p:cViewPr varScale="1">
        <p:scale>
          <a:sx n="113" d="100"/>
          <a:sy n="113" d="100"/>
        </p:scale>
        <p:origin x="52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79B081E7-6D08-4364-87C1-5F0B19EC1C01}" type="datetimeFigureOut">
              <a:rPr lang="en-GB" smtClean="0"/>
              <a:t>15/01/2026</a:t>
            </a:fld>
            <a:endParaRPr lang="en-GB"/>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2CD2C9C7-ABC9-434B-9F59-C6D2A308FBBC}" type="slidenum">
              <a:rPr lang="en-GB" smtClean="0"/>
              <a:t>‹#›</a:t>
            </a:fld>
            <a:endParaRPr lang="en-GB"/>
          </a:p>
        </p:txBody>
      </p:sp>
    </p:spTree>
    <p:extLst>
      <p:ext uri="{BB962C8B-B14F-4D97-AF65-F5344CB8AC3E}">
        <p14:creationId xmlns:p14="http://schemas.microsoft.com/office/powerpoint/2010/main" val="14905709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A7E25C11-D414-4FE0-BFE9-F540C791FAF8}" type="datetimeFigureOut">
              <a:rPr lang="en-GB" smtClean="0"/>
              <a:t>15/01/2026</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315F5041-9FD9-48DC-A1C7-0F4A77EAD549}" type="slidenum">
              <a:rPr lang="en-GB" smtClean="0"/>
              <a:t>‹#›</a:t>
            </a:fld>
            <a:endParaRPr lang="en-GB"/>
          </a:p>
        </p:txBody>
      </p:sp>
    </p:spTree>
    <p:extLst>
      <p:ext uri="{BB962C8B-B14F-4D97-AF65-F5344CB8AC3E}">
        <p14:creationId xmlns:p14="http://schemas.microsoft.com/office/powerpoint/2010/main" val="2683004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1</a:t>
            </a:fld>
            <a:endParaRPr lang="en-GB"/>
          </a:p>
        </p:txBody>
      </p:sp>
    </p:spTree>
    <p:extLst>
      <p:ext uri="{BB962C8B-B14F-4D97-AF65-F5344CB8AC3E}">
        <p14:creationId xmlns:p14="http://schemas.microsoft.com/office/powerpoint/2010/main" val="16310208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562821-D150-47FB-B66E-D6A22822317F}" type="slidenum">
              <a:rPr lang="en-GB" smtClean="0"/>
              <a:t>10</a:t>
            </a:fld>
            <a:endParaRPr lang="en-GB" dirty="0"/>
          </a:p>
        </p:txBody>
      </p:sp>
    </p:spTree>
    <p:extLst>
      <p:ext uri="{BB962C8B-B14F-4D97-AF65-F5344CB8AC3E}">
        <p14:creationId xmlns:p14="http://schemas.microsoft.com/office/powerpoint/2010/main" val="13230296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11</a:t>
            </a:fld>
            <a:endParaRPr lang="en-GB"/>
          </a:p>
        </p:txBody>
      </p:sp>
    </p:spTree>
    <p:extLst>
      <p:ext uri="{BB962C8B-B14F-4D97-AF65-F5344CB8AC3E}">
        <p14:creationId xmlns:p14="http://schemas.microsoft.com/office/powerpoint/2010/main" val="3057070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F562821-D150-47FB-B66E-D6A22822317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246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562821-D150-47FB-B66E-D6A22822317F}" type="slidenum">
              <a:rPr lang="en-GB" smtClean="0"/>
              <a:t>13</a:t>
            </a:fld>
            <a:endParaRPr lang="en-GB"/>
          </a:p>
        </p:txBody>
      </p:sp>
    </p:spTree>
    <p:extLst>
      <p:ext uri="{BB962C8B-B14F-4D97-AF65-F5344CB8AC3E}">
        <p14:creationId xmlns:p14="http://schemas.microsoft.com/office/powerpoint/2010/main" val="1491496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4E893B0C-BFFA-7D41-9D6B-E52BF764EF5B}"/>
              </a:ext>
            </a:extLst>
          </p:cNvPr>
          <p:cNvSpPr>
            <a:spLocks noGrp="1" noRot="1" noChangeAspect="1" noChangeArrowheads="1" noTextEdit="1"/>
          </p:cNvSpPr>
          <p:nvPr>
            <p:ph type="sldImg"/>
          </p:nvPr>
        </p:nvSpPr>
        <p:spPr bwMode="auto">
          <a:xfrm>
            <a:off x="-1416050" y="328613"/>
            <a:ext cx="9931400" cy="558641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6CC020E1-7984-B64E-A71C-B23962F44E10}"/>
              </a:ext>
            </a:extLst>
          </p:cNvPr>
          <p:cNvSpPr>
            <a:spLocks noGrp="1" noChangeArrowheads="1"/>
          </p:cNvSpPr>
          <p:nvPr>
            <p:ph type="body" idx="1"/>
          </p:nvPr>
        </p:nvSpPr>
        <p:spPr bwMode="auto">
          <a:xfrm>
            <a:off x="1" y="6234786"/>
            <a:ext cx="7792847" cy="117916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1663619">
              <a:spcBef>
                <a:spcPct val="0"/>
              </a:spcBef>
            </a:pPr>
            <a:r>
              <a:rPr lang="en-GB" altLang="en-US">
                <a:ea typeface="Geneva" panose="020B0503030404040204" pitchFamily="34" charset="0"/>
                <a:cs typeface="Geneva" panose="020B0503030404040204" pitchFamily="34" charset="0"/>
              </a:rPr>
              <a:t>Introduce self and session S4 options and routes and pathways beyond school</a:t>
            </a:r>
          </a:p>
          <a:p>
            <a:pPr defTabSz="1663619">
              <a:spcBef>
                <a:spcPct val="0"/>
              </a:spcBef>
            </a:pPr>
            <a:endParaRPr lang="en-GB" altLang="en-US"/>
          </a:p>
        </p:txBody>
      </p:sp>
      <p:sp>
        <p:nvSpPr>
          <p:cNvPr id="16387" name="Slide Number Placeholder 3">
            <a:extLst>
              <a:ext uri="{FF2B5EF4-FFF2-40B4-BE49-F238E27FC236}">
                <a16:creationId xmlns:a16="http://schemas.microsoft.com/office/drawing/2014/main" id="{AC42DB03-8613-A340-B2FA-6E478DBB29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892" indent="-283035">
              <a:defRPr>
                <a:solidFill>
                  <a:schemeClr val="tx1"/>
                </a:solidFill>
                <a:latin typeface="Calibri" panose="020F0502020204030204" pitchFamily="34" charset="0"/>
              </a:defRPr>
            </a:lvl2pPr>
            <a:lvl3pPr marL="1132142" indent="-226428">
              <a:defRPr>
                <a:solidFill>
                  <a:schemeClr val="tx1"/>
                </a:solidFill>
                <a:latin typeface="Calibri" panose="020F0502020204030204" pitchFamily="34" charset="0"/>
              </a:defRPr>
            </a:lvl3pPr>
            <a:lvl4pPr marL="1584998" indent="-226428">
              <a:defRPr>
                <a:solidFill>
                  <a:schemeClr val="tx1"/>
                </a:solidFill>
                <a:latin typeface="Calibri" panose="020F0502020204030204" pitchFamily="34" charset="0"/>
              </a:defRPr>
            </a:lvl4pPr>
            <a:lvl5pPr marL="2037855" indent="-226428">
              <a:defRPr>
                <a:solidFill>
                  <a:schemeClr val="tx1"/>
                </a:solidFill>
                <a:latin typeface="Calibri" panose="020F0502020204030204" pitchFamily="34" charset="0"/>
              </a:defRPr>
            </a:lvl5pPr>
            <a:lvl6pPr marL="2490711" indent="-226428" eaLnBrk="0" fontAlgn="base" hangingPunct="0">
              <a:spcBef>
                <a:spcPct val="0"/>
              </a:spcBef>
              <a:spcAft>
                <a:spcPct val="0"/>
              </a:spcAft>
              <a:defRPr>
                <a:solidFill>
                  <a:schemeClr val="tx1"/>
                </a:solidFill>
                <a:latin typeface="Calibri" panose="020F0502020204030204" pitchFamily="34" charset="0"/>
              </a:defRPr>
            </a:lvl6pPr>
            <a:lvl7pPr marL="2943568" indent="-226428" eaLnBrk="0" fontAlgn="base" hangingPunct="0">
              <a:spcBef>
                <a:spcPct val="0"/>
              </a:spcBef>
              <a:spcAft>
                <a:spcPct val="0"/>
              </a:spcAft>
              <a:defRPr>
                <a:solidFill>
                  <a:schemeClr val="tx1"/>
                </a:solidFill>
                <a:latin typeface="Calibri" panose="020F0502020204030204" pitchFamily="34" charset="0"/>
              </a:defRPr>
            </a:lvl7pPr>
            <a:lvl8pPr marL="3396425" indent="-226428" eaLnBrk="0" fontAlgn="base" hangingPunct="0">
              <a:spcBef>
                <a:spcPct val="0"/>
              </a:spcBef>
              <a:spcAft>
                <a:spcPct val="0"/>
              </a:spcAft>
              <a:defRPr>
                <a:solidFill>
                  <a:schemeClr val="tx1"/>
                </a:solidFill>
                <a:latin typeface="Calibri" panose="020F0502020204030204" pitchFamily="34" charset="0"/>
              </a:defRPr>
            </a:lvl8pPr>
            <a:lvl9pPr marL="3849281" indent="-226428" eaLnBrk="0" fontAlgn="base" hangingPunct="0">
              <a:spcBef>
                <a:spcPct val="0"/>
              </a:spcBef>
              <a:spcAft>
                <a:spcPct val="0"/>
              </a:spcAft>
              <a:defRPr>
                <a:solidFill>
                  <a:schemeClr val="tx1"/>
                </a:solidFill>
                <a:latin typeface="Calibri" panose="020F0502020204030204" pitchFamily="34" charset="0"/>
              </a:defRPr>
            </a:lvl9pPr>
          </a:lstStyle>
          <a:p>
            <a:pPr defTabSz="905713" fontAlgn="base">
              <a:spcBef>
                <a:spcPct val="0"/>
              </a:spcBef>
              <a:spcAft>
                <a:spcPct val="0"/>
              </a:spcAft>
              <a:defRPr/>
            </a:pPr>
            <a:fld id="{F68A8021-D921-2B46-A4CC-22E6773A25BF}" type="slidenum">
              <a:rPr lang="en-GB" altLang="en-US">
                <a:solidFill>
                  <a:prstClr val="black"/>
                </a:solidFill>
              </a:rPr>
              <a:pPr defTabSz="905713" fontAlgn="base">
                <a:spcBef>
                  <a:spcPct val="0"/>
                </a:spcBef>
                <a:spcAft>
                  <a:spcPct val="0"/>
                </a:spcAft>
                <a:defRPr/>
              </a:pPr>
              <a:t>15</a:t>
            </a:fld>
            <a:endParaRPr lang="en-GB" altLang="en-US">
              <a:solidFill>
                <a:prstClr val="black"/>
              </a:solidFill>
            </a:endParaRPr>
          </a:p>
        </p:txBody>
      </p:sp>
    </p:spTree>
    <p:extLst>
      <p:ext uri="{BB962C8B-B14F-4D97-AF65-F5344CB8AC3E}">
        <p14:creationId xmlns:p14="http://schemas.microsoft.com/office/powerpoint/2010/main" val="1194158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2CFAD3B1-1D31-A044-91D7-DC86CF8AB60F}"/>
              </a:ext>
            </a:extLst>
          </p:cNvPr>
          <p:cNvSpPr>
            <a:spLocks noGrp="1" noRot="1" noChangeAspect="1" noChangeArrowheads="1" noTextEdit="1"/>
          </p:cNvSpPr>
          <p:nvPr>
            <p:ph type="sldImg"/>
          </p:nvPr>
        </p:nvSpPr>
        <p:spPr bwMode="auto">
          <a:xfrm>
            <a:off x="-30163" y="617538"/>
            <a:ext cx="4051301" cy="2279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630A6C1D-82F6-BC46-BA23-A7CE5BF46F7D}"/>
              </a:ext>
            </a:extLst>
          </p:cNvPr>
          <p:cNvSpPr>
            <a:spLocks noGrp="1" noChangeArrowheads="1"/>
          </p:cNvSpPr>
          <p:nvPr>
            <p:ph type="body" idx="1"/>
          </p:nvPr>
        </p:nvSpPr>
        <p:spPr bwMode="auto">
          <a:xfrm>
            <a:off x="420647" y="4151389"/>
            <a:ext cx="7792847" cy="117916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b="1">
                <a:ea typeface="Geneva" panose="020B0503030404040204" pitchFamily="34" charset="0"/>
                <a:cs typeface="Geneva" panose="020B0503030404040204" pitchFamily="34" charset="0"/>
              </a:rPr>
              <a:t>Getting the right information</a:t>
            </a:r>
            <a:r>
              <a:rPr lang="en-GB" altLang="en-US">
                <a:ea typeface="Geneva" panose="020B0503030404040204" pitchFamily="34" charset="0"/>
                <a:cs typeface="Geneva" panose="020B0503030404040204" pitchFamily="34" charset="0"/>
              </a:rPr>
              <a:t>.......</a:t>
            </a:r>
          </a:p>
          <a:p>
            <a:pPr eaLnBrk="1" hangingPunct="1">
              <a:spcBef>
                <a:spcPct val="0"/>
              </a:spcBef>
            </a:pPr>
            <a:r>
              <a:rPr lang="en-GB" altLang="en-US">
                <a:ea typeface="Geneva" panose="020B0503030404040204" pitchFamily="34" charset="0"/>
                <a:cs typeface="Geneva" panose="020B0503030404040204" pitchFamily="34" charset="0"/>
              </a:rPr>
              <a:t>Throughout today we have mentioned sources of information and help.</a:t>
            </a:r>
          </a:p>
          <a:p>
            <a:pPr eaLnBrk="1" hangingPunct="1">
              <a:spcBef>
                <a:spcPct val="0"/>
              </a:spcBef>
            </a:pPr>
            <a:endParaRPr lang="en-GB" altLang="en-US">
              <a:ea typeface="Geneva" panose="020B0503030404040204" pitchFamily="34" charset="0"/>
              <a:cs typeface="Geneva" panose="020B0503030404040204" pitchFamily="34" charset="0"/>
            </a:endParaRPr>
          </a:p>
          <a:p>
            <a:pPr eaLnBrk="1" hangingPunct="1">
              <a:spcBef>
                <a:spcPct val="0"/>
              </a:spcBef>
            </a:pPr>
            <a:endParaRPr lang="en-GB" altLang="en-US">
              <a:ea typeface="Geneva" panose="020B0503030404040204" pitchFamily="34" charset="0"/>
              <a:cs typeface="Geneva" panose="020B0503030404040204" pitchFamily="34" charset="0"/>
            </a:endParaRPr>
          </a:p>
          <a:p>
            <a:pPr eaLnBrk="1" hangingPunct="1">
              <a:spcBef>
                <a:spcPct val="0"/>
              </a:spcBef>
            </a:pPr>
            <a:r>
              <a:rPr lang="en-GB" altLang="en-US">
                <a:ea typeface="Geneva" panose="020B0503030404040204" pitchFamily="34" charset="0"/>
                <a:cs typeface="Geneva" panose="020B0503030404040204" pitchFamily="34" charset="0"/>
              </a:rPr>
              <a:t> Highlight MyWoW is a great starting point for pupils and give some examples of use for information</a:t>
            </a:r>
          </a:p>
          <a:p>
            <a:pPr eaLnBrk="1" hangingPunct="1">
              <a:spcBef>
                <a:spcPct val="0"/>
              </a:spcBef>
            </a:pPr>
            <a:endParaRPr lang="en-GB" altLang="en-US"/>
          </a:p>
        </p:txBody>
      </p:sp>
      <p:sp>
        <p:nvSpPr>
          <p:cNvPr id="40963" name="Slide Number Placeholder 3">
            <a:extLst>
              <a:ext uri="{FF2B5EF4-FFF2-40B4-BE49-F238E27FC236}">
                <a16:creationId xmlns:a16="http://schemas.microsoft.com/office/drawing/2014/main" id="{17EE8187-47FB-CF44-BE3F-5D0D03D1E4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892" indent="-283035">
              <a:defRPr>
                <a:solidFill>
                  <a:schemeClr val="tx1"/>
                </a:solidFill>
                <a:latin typeface="Calibri" panose="020F0502020204030204" pitchFamily="34" charset="0"/>
              </a:defRPr>
            </a:lvl2pPr>
            <a:lvl3pPr marL="1132142" indent="-226428">
              <a:defRPr>
                <a:solidFill>
                  <a:schemeClr val="tx1"/>
                </a:solidFill>
                <a:latin typeface="Calibri" panose="020F0502020204030204" pitchFamily="34" charset="0"/>
              </a:defRPr>
            </a:lvl3pPr>
            <a:lvl4pPr marL="1584998" indent="-226428">
              <a:defRPr>
                <a:solidFill>
                  <a:schemeClr val="tx1"/>
                </a:solidFill>
                <a:latin typeface="Calibri" panose="020F0502020204030204" pitchFamily="34" charset="0"/>
              </a:defRPr>
            </a:lvl4pPr>
            <a:lvl5pPr marL="2037855" indent="-226428">
              <a:defRPr>
                <a:solidFill>
                  <a:schemeClr val="tx1"/>
                </a:solidFill>
                <a:latin typeface="Calibri" panose="020F0502020204030204" pitchFamily="34" charset="0"/>
              </a:defRPr>
            </a:lvl5pPr>
            <a:lvl6pPr marL="2490711" indent="-226428" eaLnBrk="0" fontAlgn="base" hangingPunct="0">
              <a:spcBef>
                <a:spcPct val="0"/>
              </a:spcBef>
              <a:spcAft>
                <a:spcPct val="0"/>
              </a:spcAft>
              <a:defRPr>
                <a:solidFill>
                  <a:schemeClr val="tx1"/>
                </a:solidFill>
                <a:latin typeface="Calibri" panose="020F0502020204030204" pitchFamily="34" charset="0"/>
              </a:defRPr>
            </a:lvl6pPr>
            <a:lvl7pPr marL="2943568" indent="-226428" eaLnBrk="0" fontAlgn="base" hangingPunct="0">
              <a:spcBef>
                <a:spcPct val="0"/>
              </a:spcBef>
              <a:spcAft>
                <a:spcPct val="0"/>
              </a:spcAft>
              <a:defRPr>
                <a:solidFill>
                  <a:schemeClr val="tx1"/>
                </a:solidFill>
                <a:latin typeface="Calibri" panose="020F0502020204030204" pitchFamily="34" charset="0"/>
              </a:defRPr>
            </a:lvl7pPr>
            <a:lvl8pPr marL="3396425" indent="-226428" eaLnBrk="0" fontAlgn="base" hangingPunct="0">
              <a:spcBef>
                <a:spcPct val="0"/>
              </a:spcBef>
              <a:spcAft>
                <a:spcPct val="0"/>
              </a:spcAft>
              <a:defRPr>
                <a:solidFill>
                  <a:schemeClr val="tx1"/>
                </a:solidFill>
                <a:latin typeface="Calibri" panose="020F0502020204030204" pitchFamily="34" charset="0"/>
              </a:defRPr>
            </a:lvl8pPr>
            <a:lvl9pPr marL="3849281" indent="-226428" eaLnBrk="0" fontAlgn="base" hangingPunct="0">
              <a:spcBef>
                <a:spcPct val="0"/>
              </a:spcBef>
              <a:spcAft>
                <a:spcPct val="0"/>
              </a:spcAft>
              <a:defRPr>
                <a:solidFill>
                  <a:schemeClr val="tx1"/>
                </a:solidFill>
                <a:latin typeface="Calibri" panose="020F0502020204030204" pitchFamily="34" charset="0"/>
              </a:defRPr>
            </a:lvl9pPr>
          </a:lstStyle>
          <a:p>
            <a:pPr defTabSz="905713" fontAlgn="base">
              <a:spcBef>
                <a:spcPct val="0"/>
              </a:spcBef>
              <a:spcAft>
                <a:spcPct val="0"/>
              </a:spcAft>
              <a:defRPr/>
            </a:pPr>
            <a:fld id="{79D88AEE-9F81-0445-A529-A2CD925E9EB6}" type="slidenum">
              <a:rPr lang="en-GB" altLang="en-US">
                <a:solidFill>
                  <a:prstClr val="black"/>
                </a:solidFill>
              </a:rPr>
              <a:pPr defTabSz="905713" fontAlgn="base">
                <a:spcBef>
                  <a:spcPct val="0"/>
                </a:spcBef>
                <a:spcAft>
                  <a:spcPct val="0"/>
                </a:spcAft>
                <a:defRPr/>
              </a:pPr>
              <a:t>16</a:t>
            </a:fld>
            <a:endParaRPr lang="en-GB" altLang="en-US">
              <a:solidFill>
                <a:prstClr val="black"/>
              </a:solidFill>
            </a:endParaRPr>
          </a:p>
        </p:txBody>
      </p:sp>
    </p:spTree>
    <p:extLst>
      <p:ext uri="{BB962C8B-B14F-4D97-AF65-F5344CB8AC3E}">
        <p14:creationId xmlns:p14="http://schemas.microsoft.com/office/powerpoint/2010/main" val="135599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17</a:t>
            </a:fld>
            <a:endParaRPr lang="en-GB"/>
          </a:p>
        </p:txBody>
      </p:sp>
    </p:spTree>
    <p:extLst>
      <p:ext uri="{BB962C8B-B14F-4D97-AF65-F5344CB8AC3E}">
        <p14:creationId xmlns:p14="http://schemas.microsoft.com/office/powerpoint/2010/main" val="4028377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19</a:t>
            </a:fld>
            <a:endParaRPr lang="en-GB"/>
          </a:p>
        </p:txBody>
      </p:sp>
    </p:spTree>
    <p:extLst>
      <p:ext uri="{BB962C8B-B14F-4D97-AF65-F5344CB8AC3E}">
        <p14:creationId xmlns:p14="http://schemas.microsoft.com/office/powerpoint/2010/main" val="2301371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20</a:t>
            </a:fld>
            <a:endParaRPr lang="en-GB"/>
          </a:p>
        </p:txBody>
      </p:sp>
    </p:spTree>
    <p:extLst>
      <p:ext uri="{BB962C8B-B14F-4D97-AF65-F5344CB8AC3E}">
        <p14:creationId xmlns:p14="http://schemas.microsoft.com/office/powerpoint/2010/main" val="273988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21</a:t>
            </a:fld>
            <a:endParaRPr lang="en-GB"/>
          </a:p>
        </p:txBody>
      </p:sp>
    </p:spTree>
    <p:extLst>
      <p:ext uri="{BB962C8B-B14F-4D97-AF65-F5344CB8AC3E}">
        <p14:creationId xmlns:p14="http://schemas.microsoft.com/office/powerpoint/2010/main" val="1352485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2</a:t>
            </a:fld>
            <a:endParaRPr lang="en-GB"/>
          </a:p>
        </p:txBody>
      </p:sp>
    </p:spTree>
    <p:extLst>
      <p:ext uri="{BB962C8B-B14F-4D97-AF65-F5344CB8AC3E}">
        <p14:creationId xmlns:p14="http://schemas.microsoft.com/office/powerpoint/2010/main" val="17932041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22</a:t>
            </a:fld>
            <a:endParaRPr lang="en-GB"/>
          </a:p>
        </p:txBody>
      </p:sp>
    </p:spTree>
    <p:extLst>
      <p:ext uri="{BB962C8B-B14F-4D97-AF65-F5344CB8AC3E}">
        <p14:creationId xmlns:p14="http://schemas.microsoft.com/office/powerpoint/2010/main" val="40171785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23</a:t>
            </a:fld>
            <a:endParaRPr lang="en-GB"/>
          </a:p>
        </p:txBody>
      </p:sp>
    </p:spTree>
    <p:extLst>
      <p:ext uri="{BB962C8B-B14F-4D97-AF65-F5344CB8AC3E}">
        <p14:creationId xmlns:p14="http://schemas.microsoft.com/office/powerpoint/2010/main" val="377973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F562821-D150-47FB-B66E-D6A22822317F}" type="slidenum">
              <a:rPr lang="en-GB" smtClean="0"/>
              <a:t>24</a:t>
            </a:fld>
            <a:endParaRPr lang="en-GB"/>
          </a:p>
        </p:txBody>
      </p:sp>
    </p:spTree>
    <p:extLst>
      <p:ext uri="{BB962C8B-B14F-4D97-AF65-F5344CB8AC3E}">
        <p14:creationId xmlns:p14="http://schemas.microsoft.com/office/powerpoint/2010/main" val="710589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25</a:t>
            </a:fld>
            <a:endParaRPr lang="en-GB"/>
          </a:p>
        </p:txBody>
      </p:sp>
    </p:spTree>
    <p:extLst>
      <p:ext uri="{BB962C8B-B14F-4D97-AF65-F5344CB8AC3E}">
        <p14:creationId xmlns:p14="http://schemas.microsoft.com/office/powerpoint/2010/main" val="1333385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26</a:t>
            </a:fld>
            <a:endParaRPr lang="en-GB"/>
          </a:p>
        </p:txBody>
      </p:sp>
    </p:spTree>
    <p:extLst>
      <p:ext uri="{BB962C8B-B14F-4D97-AF65-F5344CB8AC3E}">
        <p14:creationId xmlns:p14="http://schemas.microsoft.com/office/powerpoint/2010/main" val="4097118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3</a:t>
            </a:fld>
            <a:endParaRPr lang="en-GB"/>
          </a:p>
        </p:txBody>
      </p:sp>
    </p:spTree>
    <p:extLst>
      <p:ext uri="{BB962C8B-B14F-4D97-AF65-F5344CB8AC3E}">
        <p14:creationId xmlns:p14="http://schemas.microsoft.com/office/powerpoint/2010/main" val="3830488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4</a:t>
            </a:fld>
            <a:endParaRPr lang="en-GB"/>
          </a:p>
        </p:txBody>
      </p:sp>
    </p:spTree>
    <p:extLst>
      <p:ext uri="{BB962C8B-B14F-4D97-AF65-F5344CB8AC3E}">
        <p14:creationId xmlns:p14="http://schemas.microsoft.com/office/powerpoint/2010/main" val="356332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5</a:t>
            </a:fld>
            <a:endParaRPr lang="en-GB"/>
          </a:p>
        </p:txBody>
      </p:sp>
    </p:spTree>
    <p:extLst>
      <p:ext uri="{BB962C8B-B14F-4D97-AF65-F5344CB8AC3E}">
        <p14:creationId xmlns:p14="http://schemas.microsoft.com/office/powerpoint/2010/main" val="2111128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6</a:t>
            </a:fld>
            <a:endParaRPr lang="en-GB"/>
          </a:p>
        </p:txBody>
      </p:sp>
    </p:spTree>
    <p:extLst>
      <p:ext uri="{BB962C8B-B14F-4D97-AF65-F5344CB8AC3E}">
        <p14:creationId xmlns:p14="http://schemas.microsoft.com/office/powerpoint/2010/main" val="865768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7</a:t>
            </a:fld>
            <a:endParaRPr lang="en-GB"/>
          </a:p>
        </p:txBody>
      </p:sp>
    </p:spTree>
    <p:extLst>
      <p:ext uri="{BB962C8B-B14F-4D97-AF65-F5344CB8AC3E}">
        <p14:creationId xmlns:p14="http://schemas.microsoft.com/office/powerpoint/2010/main" val="4155193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15F5041-9FD9-48DC-A1C7-0F4A77EAD549}" type="slidenum">
              <a:rPr lang="en-GB" smtClean="0"/>
              <a:t>8</a:t>
            </a:fld>
            <a:endParaRPr lang="en-GB"/>
          </a:p>
        </p:txBody>
      </p:sp>
    </p:spTree>
    <p:extLst>
      <p:ext uri="{BB962C8B-B14F-4D97-AF65-F5344CB8AC3E}">
        <p14:creationId xmlns:p14="http://schemas.microsoft.com/office/powerpoint/2010/main" val="1792005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F562821-D150-47FB-B66E-D6A22822317F}" type="slidenum">
              <a:rPr lang="en-GB" smtClean="0"/>
              <a:t>9</a:t>
            </a:fld>
            <a:endParaRPr lang="en-GB" dirty="0"/>
          </a:p>
        </p:txBody>
      </p:sp>
    </p:spTree>
    <p:extLst>
      <p:ext uri="{BB962C8B-B14F-4D97-AF65-F5344CB8AC3E}">
        <p14:creationId xmlns:p14="http://schemas.microsoft.com/office/powerpoint/2010/main" val="1411743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D7419EE-49C5-E447-8207-BBAD892BE406}" type="datetime4">
              <a:rPr lang="en-GB" smtClean="0"/>
              <a:pPr/>
              <a:t>15 January 2026</a:t>
            </a:fld>
            <a:endParaRPr lang="en-US"/>
          </a:p>
        </p:txBody>
      </p:sp>
      <p:sp>
        <p:nvSpPr>
          <p:cNvPr id="5" name="Footer Placeholder 4"/>
          <p:cNvSpPr>
            <a:spLocks noGrp="1"/>
          </p:cNvSpPr>
          <p:nvPr>
            <p:ph type="ftr" sz="quarter" idx="11"/>
          </p:nvPr>
        </p:nvSpPr>
        <p:spPr/>
        <p:txBody>
          <a:bodyPr/>
          <a:lstStyle/>
          <a:p>
            <a:r>
              <a:rPr lang="en-US"/>
              <a:t>Security marking: </a:t>
            </a:r>
            <a:r>
              <a:rPr lang="en-US" b="1"/>
              <a:t>PUBLIC/INTERNAL USE ONLY/CONFIDENTIAL</a:t>
            </a:r>
          </a:p>
        </p:txBody>
      </p:sp>
      <p:sp>
        <p:nvSpPr>
          <p:cNvPr id="6" name="Slide Number Placeholder 5"/>
          <p:cNvSpPr>
            <a:spLocks noGrp="1"/>
          </p:cNvSpPr>
          <p:nvPr>
            <p:ph type="sldNum" sz="quarter" idx="12"/>
          </p:nvPr>
        </p:nvSpPr>
        <p:spPr/>
        <p:txBody>
          <a:bodyPr/>
          <a:lstStyle/>
          <a:p>
            <a:r>
              <a:rPr lang="en-US"/>
              <a:t>|   </a:t>
            </a:r>
            <a:fld id="{D7A593A7-184A-6D43-8A36-702213271FF9}"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261797"/>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28D01-9F42-4AE4-B698-8849B78A351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828B4-6BB6-40D8-8764-78585682274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48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28D01-9F42-4AE4-B698-8849B78A351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828B4-6BB6-40D8-8764-78585682274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291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3"/>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90753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952916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89082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8670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119476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393573" y="740834"/>
            <a:ext cx="6610851" cy="53551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860612"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5413918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393573" y="740834"/>
            <a:ext cx="6610851" cy="53551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860612" y="1352390"/>
            <a:ext cx="5653741" cy="2556223"/>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860613" y="4040095"/>
            <a:ext cx="5235388" cy="1051859"/>
          </a:xfrm>
        </p:spPr>
        <p:txBody>
          <a:bodyPr wrap="square">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9635584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393573" y="740834"/>
            <a:ext cx="6610851" cy="53551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860612" y="1352390"/>
            <a:ext cx="5653741" cy="2556223"/>
          </a:xfrm>
        </p:spPr>
        <p:txBody>
          <a:bodyPr lIns="0"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860611" y="4040094"/>
            <a:ext cx="5653741" cy="1075764"/>
          </a:xfrm>
        </p:spPr>
        <p:txBody>
          <a:bodyPr>
            <a:noAutofit/>
          </a:bodyPr>
          <a:lstStyle>
            <a:lvl1pPr marL="0" indent="0" algn="l">
              <a:lnSpc>
                <a:spcPct val="100000"/>
              </a:lnSpc>
              <a:spcAft>
                <a:spcPts val="0"/>
              </a:spcAft>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797148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28D01-9F42-4AE4-B698-8849B78A351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828B4-6BB6-40D8-8764-78585682274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4384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25275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4736204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2"/>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1235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983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2" y="1342145"/>
            <a:ext cx="5653741" cy="2566468"/>
          </a:xfrm>
        </p:spPr>
        <p:txBody>
          <a:bodyPr anchor="b"/>
          <a:lstStyle>
            <a:lvl1pPr algn="l">
              <a:defRPr sz="60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5"/>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115363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393573" y="740834"/>
            <a:ext cx="6610851" cy="53551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12192000" cy="68580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860613" y="1342145"/>
            <a:ext cx="4686748" cy="2566468"/>
          </a:xfrm>
        </p:spPr>
        <p:txBody>
          <a:bodyPr anchor="b"/>
          <a:lstStyle>
            <a:lvl1pPr algn="l">
              <a:defRPr sz="60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860612" y="5300880"/>
            <a:ext cx="1066800" cy="321733"/>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860612" y="4040095"/>
            <a:ext cx="5988424" cy="787400"/>
          </a:xfrm>
        </p:spPr>
        <p:txBody>
          <a:bodyPr>
            <a:noAutofit/>
          </a:bodyPr>
          <a:lstStyle>
            <a:lvl1pPr marL="0" indent="0" algn="l">
              <a:buNone/>
              <a:defRPr sz="1867" b="0" i="0">
                <a:solidFill>
                  <a:schemeClr val="accent1"/>
                </a:solidFill>
                <a:latin typeface="+mj-lt"/>
                <a:ea typeface="Roboto Thin" panose="02000000000000000000" pitchFamily="2" charset="0"/>
                <a:cs typeface="Roboto Thin" panose="02000000000000000000"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4070256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656717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443153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98579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401103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D7419EE-49C5-E447-8207-BBAD892BE406}" type="datetime4">
              <a:rPr lang="en-GB" smtClean="0"/>
              <a:pPr/>
              <a:t>15 January 2026</a:t>
            </a:fld>
            <a:endParaRPr lang="en-US"/>
          </a:p>
        </p:txBody>
      </p:sp>
      <p:sp>
        <p:nvSpPr>
          <p:cNvPr id="5" name="Footer Placeholder 4"/>
          <p:cNvSpPr>
            <a:spLocks noGrp="1"/>
          </p:cNvSpPr>
          <p:nvPr>
            <p:ph type="ftr" sz="quarter" idx="11"/>
          </p:nvPr>
        </p:nvSpPr>
        <p:spPr/>
        <p:txBody>
          <a:bodyPr/>
          <a:lstStyle/>
          <a:p>
            <a:r>
              <a:rPr lang="en-US"/>
              <a:t>Security marking: </a:t>
            </a:r>
            <a:r>
              <a:rPr lang="en-US" b="1"/>
              <a:t>PUBLIC/INTERNAL USE ONLY/CONFIDENTIAL</a:t>
            </a:r>
          </a:p>
        </p:txBody>
      </p:sp>
      <p:sp>
        <p:nvSpPr>
          <p:cNvPr id="6" name="Slide Number Placeholder 5"/>
          <p:cNvSpPr>
            <a:spLocks noGrp="1"/>
          </p:cNvSpPr>
          <p:nvPr>
            <p:ph type="sldNum" sz="quarter" idx="12"/>
          </p:nvPr>
        </p:nvSpPr>
        <p:spPr/>
        <p:txBody>
          <a:bodyPr/>
          <a:lstStyle/>
          <a:p>
            <a:r>
              <a:rPr lang="en-US"/>
              <a:t>|   </a:t>
            </a:r>
            <a:fld id="{D7A593A7-184A-6D43-8A36-702213271FF9}"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3589741"/>
      </p:ext>
    </p:extLst>
  </p:cSld>
  <p:clrMapOvr>
    <a:masterClrMapping/>
  </p:clrMapOvr>
  <p:hf hdr="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117" y="2180167"/>
            <a:ext cx="10970683" cy="3624069"/>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383118" y="466007"/>
            <a:ext cx="10147825" cy="1358703"/>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302795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18462631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96808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28518774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18421561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383118" y="1709739"/>
            <a:ext cx="10964333" cy="2173260"/>
          </a:xfrm>
          <a:noFill/>
        </p:spPr>
        <p:txBody>
          <a:bodyPr anchor="b"/>
          <a:lstStyle>
            <a:lvl1pPr>
              <a:defRPr sz="60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383118" y="3916391"/>
            <a:ext cx="10964333"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4181038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383118" y="1709739"/>
            <a:ext cx="10964333" cy="2173260"/>
          </a:xfrm>
          <a:noFill/>
        </p:spPr>
        <p:txBody>
          <a:bodyPr anchor="b"/>
          <a:lstStyle>
            <a:lvl1pPr>
              <a:defRPr sz="60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8" y="3916391"/>
            <a:ext cx="10964333" cy="369332"/>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10839610" y="448513"/>
            <a:ext cx="969273" cy="292320"/>
          </a:xfrm>
          <a:prstGeom prst="rect">
            <a:avLst/>
          </a:prstGeom>
        </p:spPr>
      </p:pic>
    </p:spTree>
    <p:extLst>
      <p:ext uri="{BB962C8B-B14F-4D97-AF65-F5344CB8AC3E}">
        <p14:creationId xmlns:p14="http://schemas.microsoft.com/office/powerpoint/2010/main" val="2510633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39"/>
            <a:ext cx="5298515" cy="2173260"/>
          </a:xfrm>
          <a:noFill/>
        </p:spPr>
        <p:txBody>
          <a:bodyPr anchor="b"/>
          <a:lstStyle>
            <a:lvl1pPr>
              <a:defRPr sz="60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1"/>
            <a:ext cx="5298515" cy="369332"/>
          </a:xfrm>
        </p:spPr>
        <p:txBody>
          <a:bodyPr/>
          <a:lstStyle>
            <a:lvl1pPr marL="0" indent="0">
              <a:buNone/>
              <a:defRPr sz="2400">
                <a:solidFill>
                  <a:schemeClr val="accent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Tree>
    <p:extLst>
      <p:ext uri="{BB962C8B-B14F-4D97-AF65-F5344CB8AC3E}">
        <p14:creationId xmlns:p14="http://schemas.microsoft.com/office/powerpoint/2010/main" val="2237205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5760387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383119" y="6405033"/>
            <a:ext cx="969271"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383117" y="3916391"/>
            <a:ext cx="5298515" cy="369332"/>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80790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28D01-9F42-4AE4-B698-8849B78A351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828B4-6BB6-40D8-8764-78585682274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5823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Tree>
    <p:extLst>
      <p:ext uri="{BB962C8B-B14F-4D97-AF65-F5344CB8AC3E}">
        <p14:creationId xmlns:p14="http://schemas.microsoft.com/office/powerpoint/2010/main" val="13706873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86526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687333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383118" y="6405033"/>
            <a:ext cx="969273" cy="29232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6096000" y="969"/>
            <a:ext cx="6096000" cy="430887"/>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383117" y="1709739"/>
            <a:ext cx="5298515" cy="2173260"/>
          </a:xfrm>
          <a:noFill/>
        </p:spPr>
        <p:txBody>
          <a:bodyPr anchor="b">
            <a:normAutofit/>
          </a:bodyPr>
          <a:lstStyle>
            <a:lvl1pPr>
              <a:defRPr sz="5333">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383117" y="3916391"/>
            <a:ext cx="5298515" cy="369332"/>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29377165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7" y="2180167"/>
            <a:ext cx="5157787" cy="547844"/>
          </a:xfrm>
        </p:spPr>
        <p:txBody>
          <a:bodyPr anchor="b">
            <a:noAutofit/>
          </a:bodyPr>
          <a:lstStyle>
            <a:lvl1pPr marL="0" indent="0">
              <a:buNone/>
              <a:defRPr sz="28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9" y="2814108"/>
            <a:ext cx="5157787" cy="1815818"/>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2" y="2180167"/>
            <a:ext cx="5183188" cy="547844"/>
          </a:xfrm>
        </p:spPr>
        <p:txBody>
          <a:bodyPr anchor="b">
            <a:noAutofit/>
          </a:bodyPr>
          <a:lstStyle>
            <a:lvl1pPr marL="0" indent="0">
              <a:buNone/>
              <a:defRPr sz="2800" b="1">
                <a:solidFill>
                  <a:schemeClr val="accent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2" y="2814106"/>
            <a:ext cx="5259388" cy="1815818"/>
          </a:xfrm>
        </p:spPr>
        <p:txBody>
          <a:bodyPr/>
          <a:lstStyle>
            <a:lvl1pPr>
              <a:buClr>
                <a:schemeClr val="accent1"/>
              </a:buClr>
              <a:defRPr sz="2400"/>
            </a:lvl1pPr>
            <a:lvl2pPr>
              <a:buClr>
                <a:schemeClr val="accent1"/>
              </a:buClr>
              <a:defRPr sz="2133"/>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4871060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3"/>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3"/>
              </a:buClr>
              <a:defRPr sz="2400"/>
            </a:lvl1pPr>
            <a:lvl2pPr>
              <a:buClr>
                <a:schemeClr val="accent3"/>
              </a:buClr>
              <a:defRPr sz="2133"/>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468898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4"/>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4"/>
              </a:buClr>
              <a:defRPr sz="2400"/>
            </a:lvl1pPr>
            <a:lvl2pPr>
              <a:buClr>
                <a:schemeClr val="accent4"/>
              </a:buClr>
              <a:defRPr sz="2133"/>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771011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5"/>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5"/>
              </a:buClr>
              <a:defRPr sz="2400"/>
            </a:lvl1pPr>
            <a:lvl2pPr>
              <a:buClr>
                <a:schemeClr val="accent5"/>
              </a:buClr>
              <a:defRPr sz="2133"/>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783929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accent6"/>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6"/>
              </a:buClr>
              <a:defRPr sz="2400"/>
            </a:lvl1pPr>
            <a:lvl2pPr>
              <a:buClr>
                <a:schemeClr val="accent6"/>
              </a:buClr>
              <a:defRPr sz="2133"/>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5363340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accent2"/>
              </a:buClr>
              <a:defRPr sz="2400"/>
            </a:lvl1pPr>
            <a:lvl2pPr>
              <a:buClr>
                <a:schemeClr val="accent2"/>
              </a:buClr>
              <a:defRPr sz="2133"/>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653480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28D01-9F42-4AE4-B698-8849B78A351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828B4-6BB6-40D8-8764-78585682274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43903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3116" y="2180167"/>
            <a:ext cx="5157787"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a:t>
            </a:r>
          </a:p>
        </p:txBody>
      </p:sp>
      <p:sp>
        <p:nvSpPr>
          <p:cNvPr id="4" name="Content Placeholder 3"/>
          <p:cNvSpPr>
            <a:spLocks noGrp="1"/>
          </p:cNvSpPr>
          <p:nvPr>
            <p:ph sz="half" idx="2"/>
          </p:nvPr>
        </p:nvSpPr>
        <p:spPr>
          <a:xfrm>
            <a:off x="383117" y="2814108"/>
            <a:ext cx="5157787" cy="1815818"/>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096001" y="2180167"/>
            <a:ext cx="5183188" cy="547844"/>
          </a:xfrm>
        </p:spPr>
        <p:txBody>
          <a:bodyPr anchor="b">
            <a:noAutofit/>
          </a:bodyPr>
          <a:lstStyle>
            <a:lvl1pPr marL="0" indent="0">
              <a:buNone/>
              <a:defRPr sz="2800" b="1">
                <a:solidFill>
                  <a:schemeClr val="tx1"/>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096001" y="2814106"/>
            <a:ext cx="5259388" cy="1815818"/>
          </a:xfrm>
        </p:spPr>
        <p:txBody>
          <a:bodyPr/>
          <a:lstStyle>
            <a:lvl1pPr>
              <a:buClr>
                <a:schemeClr val="tx1"/>
              </a:buClr>
              <a:defRPr sz="2400"/>
            </a:lvl1pPr>
            <a:lvl2pPr>
              <a:buClr>
                <a:schemeClr val="tx1"/>
              </a:buClr>
              <a:defRPr sz="2133"/>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383118" y="466007"/>
            <a:ext cx="10147825" cy="1358703"/>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7032106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6405033"/>
            <a:ext cx="12192000" cy="4529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404546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6405033"/>
            <a:ext cx="12192000" cy="45296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1561961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9043691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6405033"/>
            <a:ext cx="12192000" cy="4529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2435329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6405033"/>
            <a:ext cx="12192000" cy="4529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383117" y="648686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5518290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4239585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17908884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6115056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2650136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3ED7F5-D386-9F4E-93F6-FF04FAB3DF3D}" type="datetime4">
              <a:rPr lang="en-GB" smtClean="0"/>
              <a:t>15 January 2026</a:t>
            </a:fld>
            <a:endParaRPr lang="en-US"/>
          </a:p>
        </p:txBody>
      </p:sp>
      <p:sp>
        <p:nvSpPr>
          <p:cNvPr id="4" name="Footer Placeholder 3"/>
          <p:cNvSpPr>
            <a:spLocks noGrp="1"/>
          </p:cNvSpPr>
          <p:nvPr>
            <p:ph type="ftr" sz="quarter" idx="11"/>
          </p:nvPr>
        </p:nvSpPr>
        <p:spPr/>
        <p:txBody>
          <a:bodyPr/>
          <a:lstStyle/>
          <a:p>
            <a:r>
              <a:rPr lang="en-US"/>
              <a:t>Security marking: </a:t>
            </a:r>
            <a:r>
              <a:rPr lang="en-US" b="1"/>
              <a:t>PUBLIC/INTERNAL USE ONLY/CONFIDENTIAL</a:t>
            </a:r>
          </a:p>
        </p:txBody>
      </p:sp>
      <p:sp>
        <p:nvSpPr>
          <p:cNvPr id="5" name="Slide Number Placeholder 4"/>
          <p:cNvSpPr>
            <a:spLocks noGrp="1"/>
          </p:cNvSpPr>
          <p:nvPr>
            <p:ph type="sldNum" sz="quarter" idx="12"/>
          </p:nvPr>
        </p:nvSpPr>
        <p:spPr/>
        <p:txBody>
          <a:bodyPr/>
          <a:lstStyle/>
          <a:p>
            <a:r>
              <a:rPr lang="en-US"/>
              <a:t>|   </a:t>
            </a:r>
            <a:fld id="{D7A593A7-184A-6D43-8A36-702213271FF9}" type="slidenum">
              <a:rPr lang="en-US" smtClean="0"/>
              <a:pPr/>
              <a:t>‹#›</a:t>
            </a:fld>
            <a:endParaRPr lang="en-US"/>
          </a:p>
        </p:txBody>
      </p:sp>
      <p:pic>
        <p:nvPicPr>
          <p:cNvPr id="6" name="Picture 5">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10819119" y="441986"/>
            <a:ext cx="989765" cy="298500"/>
          </a:xfrm>
          <a:prstGeom prst="rect">
            <a:avLst/>
          </a:prstGeom>
        </p:spPr>
      </p:pic>
      <p:sp>
        <p:nvSpPr>
          <p:cNvPr id="7" name="Rectangle 6">
            <a:extLst>
              <a:ext uri="{FF2B5EF4-FFF2-40B4-BE49-F238E27FC236}">
                <a16:creationId xmlns:a16="http://schemas.microsoft.com/office/drawing/2014/main" id="{A8BF1FF5-1BE8-7B4A-88F5-8C4DE594EA9A}"/>
              </a:ext>
            </a:extLst>
          </p:cNvPr>
          <p:cNvSpPr/>
          <p:nvPr userDrawn="1"/>
        </p:nvSpPr>
        <p:spPr>
          <a:xfrm>
            <a:off x="0" y="6405033"/>
            <a:ext cx="12192000" cy="4529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Tree>
    <p:extLst>
      <p:ext uri="{BB962C8B-B14F-4D97-AF65-F5344CB8AC3E}">
        <p14:creationId xmlns:p14="http://schemas.microsoft.com/office/powerpoint/2010/main" val="34568445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15086060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8660719" y="3326716"/>
            <a:ext cx="6858000" cy="20456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3353110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1"/>
            <a:ext cx="12192000" cy="430887"/>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796406" y="648686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383118" y="6514147"/>
            <a:ext cx="819719" cy="247216"/>
          </a:xfrm>
          <a:prstGeom prst="rect">
            <a:avLst/>
          </a:prstGeom>
        </p:spPr>
      </p:pic>
    </p:spTree>
    <p:extLst>
      <p:ext uri="{BB962C8B-B14F-4D97-AF65-F5344CB8AC3E}">
        <p14:creationId xmlns:p14="http://schemas.microsoft.com/office/powerpoint/2010/main" val="40464629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405637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358997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34137156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41061051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0613521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9950767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tx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10819119" y="441986"/>
            <a:ext cx="989765" cy="298500"/>
          </a:xfrm>
          <a:prstGeom prst="rect">
            <a:avLst/>
          </a:prstGeom>
        </p:spPr>
      </p:pic>
    </p:spTree>
    <p:extLst>
      <p:ext uri="{BB962C8B-B14F-4D97-AF65-F5344CB8AC3E}">
        <p14:creationId xmlns:p14="http://schemas.microsoft.com/office/powerpoint/2010/main" val="1114039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EB85C2-2669-4C42-9417-564946A59D8F}" type="datetimeFigureOut">
              <a:rPr lang="en-GB" smtClean="0"/>
              <a:t>15/01/2026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A364DA0-283E-45F5-B134-E7C458F957C6}" type="slidenum">
              <a:rPr lang="en-GB" smtClean="0"/>
              <a:t>‹#›</a:t>
            </a:fld>
            <a:endParaRPr lang="en-GB"/>
          </a:p>
        </p:txBody>
      </p:sp>
    </p:spTree>
    <p:extLst>
      <p:ext uri="{BB962C8B-B14F-4D97-AF65-F5344CB8AC3E}">
        <p14:creationId xmlns:p14="http://schemas.microsoft.com/office/powerpoint/2010/main" val="17250799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6096000" cy="430887"/>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7951791" y="6486860"/>
            <a:ext cx="3123463" cy="314629"/>
          </a:xfrm>
          <a:prstGeom prst="rect">
            <a:avLst/>
          </a:prstGeom>
        </p:spPr>
        <p:txBody>
          <a:bodyPr vert="horz" lIns="91440" tIns="45720" rIns="0" bIns="45720" rtlCol="0" anchor="ctr"/>
          <a:lstStyle>
            <a:lvl1pPr algn="r">
              <a:defRPr sz="1200">
                <a:solidFill>
                  <a:schemeClr val="bg1"/>
                </a:solidFill>
              </a:defRPr>
            </a:lvl1pPr>
          </a:lstStyle>
          <a:p>
            <a:fld id="{E13ED7F5-D386-9F4E-93F6-FF04FAB3DF3D}" type="datetime4">
              <a:rPr lang="en-GB" smtClean="0"/>
              <a:pPr/>
              <a:t>15 January 2026</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11075255" y="6486860"/>
            <a:ext cx="733629" cy="301789"/>
          </a:xfrm>
          <a:prstGeom prst="rect">
            <a:avLst/>
          </a:prstGeom>
        </p:spPr>
        <p:txBody>
          <a:bodyPr vert="horz" lIns="91440" tIns="45720" rIns="91440" bIns="45720" rtlCol="0" anchor="ctr"/>
          <a:lstStyle>
            <a:lvl1pPr algn="l">
              <a:defRPr sz="12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6096001" y="6498790"/>
            <a:ext cx="5976833" cy="301789"/>
          </a:xfrm>
          <a:prstGeom prst="rect">
            <a:avLst/>
          </a:prstGeom>
        </p:spPr>
        <p:txBody>
          <a:bodyPr vert="horz" lIns="91440" tIns="45720" rIns="91440" bIns="45720" rtlCol="0" anchor="ctr"/>
          <a:lstStyle>
            <a:lvl1pPr algn="l">
              <a:defRPr sz="12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6462185" y="1186379"/>
            <a:ext cx="5346700" cy="1918474"/>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10819120" y="441986"/>
            <a:ext cx="989763" cy="298500"/>
          </a:xfrm>
          <a:prstGeom prst="rect">
            <a:avLst/>
          </a:prstGeom>
        </p:spPr>
      </p:pic>
    </p:spTree>
    <p:extLst>
      <p:ext uri="{BB962C8B-B14F-4D97-AF65-F5344CB8AC3E}">
        <p14:creationId xmlns:p14="http://schemas.microsoft.com/office/powerpoint/2010/main" val="6140624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20240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05252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03002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1274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9226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0228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244462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06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458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028D01-9F42-4AE4-B698-8849B78A351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1828B4-6BB6-40D8-8764-78585682274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9754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945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BB76CBD-6AB8-4F94-AB9A-4198471DDD5A}"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09464D-B760-4220-A453-D55730E21A6A}"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9316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1"/>
        <p:cNvGrpSpPr/>
        <p:nvPr/>
      </p:nvGrpSpPr>
      <p:grpSpPr>
        <a:xfrm>
          <a:off x="0" y="0"/>
          <a:ext cx="0" cy="0"/>
          <a:chOff x="0" y="0"/>
          <a:chExt cx="0" cy="0"/>
        </a:xfrm>
      </p:grpSpPr>
      <p:sp>
        <p:nvSpPr>
          <p:cNvPr id="45" name="Google Shape;45;p4"/>
          <p:cNvSpPr txBox="1">
            <a:spLocks noGrp="1"/>
          </p:cNvSpPr>
          <p:nvPr>
            <p:ph type="title"/>
          </p:nvPr>
        </p:nvSpPr>
        <p:spPr>
          <a:xfrm>
            <a:off x="1730000" y="525000"/>
            <a:ext cx="9385200" cy="12188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6" name="Google Shape;46;p4"/>
          <p:cNvSpPr txBox="1">
            <a:spLocks noGrp="1"/>
          </p:cNvSpPr>
          <p:nvPr>
            <p:ph type="body" idx="1"/>
          </p:nvPr>
        </p:nvSpPr>
        <p:spPr>
          <a:xfrm>
            <a:off x="1730000" y="2090067"/>
            <a:ext cx="9385200" cy="38816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77660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7419EE-49C5-E447-8207-BBAD892BE406}" type="datetime4">
              <a:rPr lang="en-GB" smtClean="0"/>
              <a:pPr/>
              <a:t>15 January 2026</a:t>
            </a:fld>
            <a:endParaRPr lang="en-US"/>
          </a:p>
        </p:txBody>
      </p:sp>
      <p:sp>
        <p:nvSpPr>
          <p:cNvPr id="6" name="Footer Placeholder 5"/>
          <p:cNvSpPr>
            <a:spLocks noGrp="1"/>
          </p:cNvSpPr>
          <p:nvPr>
            <p:ph type="ftr" sz="quarter" idx="11"/>
          </p:nvPr>
        </p:nvSpPr>
        <p:spPr/>
        <p:txBody>
          <a:bodyPr/>
          <a:lstStyle/>
          <a:p>
            <a:r>
              <a:rPr lang="en-US"/>
              <a:t>Security marking: </a:t>
            </a:r>
            <a:r>
              <a:rPr lang="en-US" b="1"/>
              <a:t>PUBLIC/INTERNAL USE ONLY/CONFIDENTIAL</a:t>
            </a:r>
          </a:p>
        </p:txBody>
      </p:sp>
      <p:sp>
        <p:nvSpPr>
          <p:cNvPr id="7" name="Slide Number Placeholder 6"/>
          <p:cNvSpPr>
            <a:spLocks noGrp="1"/>
          </p:cNvSpPr>
          <p:nvPr>
            <p:ph type="sldNum" sz="quarter" idx="12"/>
          </p:nvPr>
        </p:nvSpPr>
        <p:spPr/>
        <p:txBody>
          <a:bodyPr/>
          <a:lstStyle/>
          <a:p>
            <a:r>
              <a:rPr lang="en-US"/>
              <a:t>|   </a:t>
            </a:r>
            <a:fld id="{D7A593A7-184A-6D43-8A36-702213271FF9}" type="slidenum">
              <a:rPr lang="en-US" smtClean="0"/>
              <a:pPr/>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8519434"/>
      </p:ext>
    </p:extLst>
  </p:cSld>
  <p:clrMapOvr>
    <a:masterClrMapping/>
  </p:clrMapOvr>
  <p:hf hdr="0"/>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2.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6028D01-9F42-4AE4-B698-8849B78A3515}"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15/01/2026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71828B4-6BB6-40D8-8764-785856822743}"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565170"/>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1" r:id="rId12"/>
    <p:sldLayoutId id="2147484022" r:id="rId13"/>
    <p:sldLayoutId id="2147484023" r:id="rId14"/>
    <p:sldLayoutId id="2147484024" r:id="rId15"/>
    <p:sldLayoutId id="2147484025"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1" r:id="rId25"/>
    <p:sldLayoutId id="2147483802" r:id="rId26"/>
    <p:sldLayoutId id="2147483803" r:id="rId27"/>
    <p:sldLayoutId id="2147483805" r:id="rId28"/>
    <p:sldLayoutId id="2147483807" r:id="rId29"/>
    <p:sldLayoutId id="2147483808" r:id="rId30"/>
    <p:sldLayoutId id="2147483809"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30" r:id="rId44"/>
    <p:sldLayoutId id="2147483831" r:id="rId45"/>
    <p:sldLayoutId id="2147483832" r:id="rId46"/>
    <p:sldLayoutId id="2147483833" r:id="rId47"/>
    <p:sldLayoutId id="2147483834" r:id="rId48"/>
    <p:sldLayoutId id="2147483835" r:id="rId49"/>
    <p:sldLayoutId id="2147483836" r:id="rId50"/>
    <p:sldLayoutId id="2147483845" r:id="rId51"/>
    <p:sldLayoutId id="2147483846" r:id="rId52"/>
    <p:sldLayoutId id="2147483848" r:id="rId53"/>
    <p:sldLayoutId id="2147483849" r:id="rId54"/>
    <p:sldLayoutId id="2147483850" r:id="rId55"/>
    <p:sldLayoutId id="2147483851" r:id="rId56"/>
    <p:sldLayoutId id="2147483852" r:id="rId57"/>
    <p:sldLayoutId id="2147483853" r:id="rId58"/>
    <p:sldLayoutId id="2147483854" r:id="rId59"/>
    <p:sldLayoutId id="2147483855" r:id="rId60"/>
    <p:sldLayoutId id="2147483856" r:id="rId61"/>
    <p:sldLayoutId id="2147483857" r:id="rId62"/>
    <p:sldLayoutId id="2147483858" r:id="rId63"/>
    <p:sldLayoutId id="2147483859" r:id="rId64"/>
    <p:sldLayoutId id="2147483860" r:id="rId65"/>
    <p:sldLayoutId id="2147483861" r:id="rId66"/>
    <p:sldLayoutId id="2147483862" r:id="rId67"/>
    <p:sldLayoutId id="2147483863" r:id="rId68"/>
    <p:sldLayoutId id="2147483864" r:id="rId69"/>
    <p:sldLayoutId id="2147483865" r:id="rId70"/>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914400"/>
            <a:fld id="{A5B207FE-05E0-40FE-A7F4-C1DE4E7CD65F}" type="datetimeFigureOut">
              <a:rPr lang="en-GB" smtClean="0">
                <a:solidFill>
                  <a:prstClr val="black">
                    <a:tint val="75000"/>
                  </a:prstClr>
                </a:solidFill>
              </a:rPr>
              <a:pPr defTabSz="914400"/>
              <a:t>15/01/2026</a:t>
            </a:fld>
            <a:endParaRPr lang="en-GB">
              <a:solidFill>
                <a:prstClr val="black">
                  <a:tint val="75000"/>
                </a:prstClr>
              </a:solidFill>
            </a:endParaRP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pPr defTabSz="914400"/>
            <a:endParaRPr lang="en-GB">
              <a:solidFill>
                <a:prstClr val="black">
                  <a:tint val="75000"/>
                </a:prst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defTabSz="914400"/>
            <a:fld id="{768A506A-47C0-454E-9163-D9AA47D0DD0C}" type="slidenum">
              <a:rPr lang="en-GB" smtClean="0">
                <a:solidFill>
                  <a:prstClr val="black">
                    <a:tint val="75000"/>
                  </a:prstClr>
                </a:solidFill>
              </a:rPr>
              <a:pPr defTabSz="914400"/>
              <a:t>‹#›</a:t>
            </a:fld>
            <a:endParaRPr lang="en-GB">
              <a:solidFill>
                <a:prstClr val="black">
                  <a:tint val="75000"/>
                </a:prstClr>
              </a:solidFill>
            </a:endParaRP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1443226"/>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sv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svg"/><Relationship Id="rId4" Type="http://schemas.openxmlformats.org/officeDocument/2006/relationships/image" Target="../media/image43.svg"/><Relationship Id="rId9" Type="http://schemas.openxmlformats.org/officeDocument/2006/relationships/image" Target="../media/image48.png"/><Relationship Id="rId1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hyperlink" Target="https://blogs.glowscotland.org.uk/er/Eastwood/s5-option-choices/" TargetMode="External"/><Relationship Id="rId2" Type="http://schemas.openxmlformats.org/officeDocument/2006/relationships/hyperlink" Target="https://blogs.glowscotland.org.uk/er/public/Eastwood/uploads/sites/83/2024/01/16074215/Eastwood-HS-Courses-2024_25-v2.pdf" TargetMode="Externa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10704" y="5780637"/>
            <a:ext cx="10482349" cy="580839"/>
          </a:xfrm>
        </p:spPr>
        <p:txBody>
          <a:bodyPr>
            <a:noAutofit/>
          </a:bodyPr>
          <a:lstStyle/>
          <a:p>
            <a:pPr algn="ctr"/>
            <a:r>
              <a:rPr lang="en-US" sz="5400" dirty="0">
                <a:solidFill>
                  <a:schemeClr val="tx1"/>
                </a:solidFill>
                <a:latin typeface="Tw Cen MT" panose="020B0602020104020603" pitchFamily="34" charset="0"/>
              </a:rPr>
              <a:t>S5 Curricular Choice Evening</a:t>
            </a:r>
          </a:p>
          <a:p>
            <a:pPr algn="ctr"/>
            <a:br>
              <a:rPr lang="en-US" sz="2800" dirty="0">
                <a:latin typeface="Tw Cen MT" panose="020B0602020104020603" pitchFamily="34" charset="0"/>
              </a:rPr>
            </a:br>
            <a:endParaRPr lang="en-GB" sz="2800" dirty="0">
              <a:latin typeface="Tw Cen MT" panose="020B0602020104020603" pitchFamily="34" charset="0"/>
            </a:endParaRPr>
          </a:p>
        </p:txBody>
      </p:sp>
      <p:sp>
        <p:nvSpPr>
          <p:cNvPr id="7" name="Subtitle 2"/>
          <p:cNvSpPr txBox="1">
            <a:spLocks/>
          </p:cNvSpPr>
          <p:nvPr/>
        </p:nvSpPr>
        <p:spPr>
          <a:xfrm>
            <a:off x="2142686" y="5996520"/>
            <a:ext cx="6160958" cy="729912"/>
          </a:xfrm>
          <a:prstGeom prst="rect">
            <a:avLst/>
          </a:prstGeom>
        </p:spPr>
        <p:txBody>
          <a:bodyPr vert="horz" lIns="91440" tIns="45720" rIns="91440" bIns="45720" rtlCol="0" anchor="t">
            <a:noAutofit/>
          </a:bodyPr>
          <a:lstStyle>
            <a:lvl1pPr marL="0" indent="0" algn="ctr" defTabSz="914400" rtl="0" eaLnBrk="1" latinLnBrk="0" hangingPunct="1">
              <a:lnSpc>
                <a:spcPct val="100000"/>
              </a:lnSpc>
              <a:spcBef>
                <a:spcPts val="700"/>
              </a:spcBef>
              <a:buClr>
                <a:schemeClr val="tx2"/>
              </a:buClr>
              <a:buFont typeface="Arial" panose="020B0604020202020204" pitchFamily="34" charset="0"/>
              <a:buNone/>
              <a:defRPr sz="2000" b="1" i="0" kern="1200" cap="all" spc="400" baseline="0">
                <a:solidFill>
                  <a:schemeClr val="tx2"/>
                </a:solidFill>
                <a:latin typeface="+mn-lt"/>
                <a:ea typeface="+mn-ea"/>
                <a:cs typeface="+mn-cs"/>
              </a:defRPr>
            </a:lvl1pPr>
            <a:lvl2pPr marL="457200" indent="0" algn="ctr" defTabSz="914400" rtl="0" eaLnBrk="1" latinLnBrk="0" hangingPunct="1">
              <a:lnSpc>
                <a:spcPct val="110000"/>
              </a:lnSpc>
              <a:spcBef>
                <a:spcPts val="700"/>
              </a:spcBef>
              <a:buClr>
                <a:schemeClr val="tx2"/>
              </a:buClr>
              <a:buFont typeface="Gill Sans MT" panose="020B0502020104020203" pitchFamily="34" charset="0"/>
              <a:buNone/>
              <a:defRPr sz="2000" kern="1200">
                <a:solidFill>
                  <a:schemeClr val="tx1">
                    <a:lumMod val="65000"/>
                    <a:lumOff val="35000"/>
                  </a:schemeClr>
                </a:solidFill>
                <a:latin typeface="+mn-lt"/>
                <a:ea typeface="+mn-ea"/>
                <a:cs typeface="+mn-cs"/>
              </a:defRPr>
            </a:lvl2pPr>
            <a:lvl3pPr marL="914400" indent="0" algn="ctr" defTabSz="914400" rtl="0" eaLnBrk="1" latinLnBrk="0" hangingPunct="1">
              <a:lnSpc>
                <a:spcPct val="110000"/>
              </a:lnSpc>
              <a:spcBef>
                <a:spcPts val="700"/>
              </a:spcBef>
              <a:buClr>
                <a:schemeClr val="tx2"/>
              </a:buClr>
              <a:buFont typeface="Arial" panose="020B0604020202020204" pitchFamily="34" charset="0"/>
              <a:buNone/>
              <a:defRPr sz="1800" kern="1200">
                <a:solidFill>
                  <a:schemeClr val="tx1">
                    <a:lumMod val="65000"/>
                    <a:lumOff val="35000"/>
                  </a:schemeClr>
                </a:solidFill>
                <a:latin typeface="+mn-lt"/>
                <a:ea typeface="+mn-ea"/>
                <a:cs typeface="+mn-cs"/>
              </a:defRPr>
            </a:lvl3pPr>
            <a:lvl4pPr marL="13716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4pPr>
            <a:lvl5pPr marL="18288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5pPr>
            <a:lvl6pPr marL="22860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a:solidFill>
                  <a:schemeClr val="tx1">
                    <a:lumMod val="65000"/>
                    <a:lumOff val="35000"/>
                  </a:schemeClr>
                </a:solidFill>
                <a:latin typeface="+mn-lt"/>
                <a:ea typeface="+mn-ea"/>
                <a:cs typeface="+mn-cs"/>
              </a:defRPr>
            </a:lvl6pPr>
            <a:lvl7pPr marL="2743200" indent="0" algn="ctr" defTabSz="914400" rtl="0" eaLnBrk="1" latinLnBrk="0" hangingPunct="1">
              <a:lnSpc>
                <a:spcPct val="110000"/>
              </a:lnSpc>
              <a:spcBef>
                <a:spcPts val="700"/>
              </a:spcBef>
              <a:buClr>
                <a:schemeClr val="tx2"/>
              </a:buClr>
              <a:buFont typeface="Arial" panose="020B0604020202020204" pitchFamily="34" charset="0"/>
              <a:buNone/>
              <a:defRPr sz="1600" kern="1200">
                <a:solidFill>
                  <a:schemeClr val="tx1">
                    <a:lumMod val="65000"/>
                    <a:lumOff val="35000"/>
                  </a:schemeClr>
                </a:solidFill>
                <a:latin typeface="+mn-lt"/>
                <a:ea typeface="+mn-ea"/>
                <a:cs typeface="+mn-cs"/>
              </a:defRPr>
            </a:lvl7pPr>
            <a:lvl8pPr marL="3200400" indent="0" algn="ctr" defTabSz="914400" rtl="0" eaLnBrk="1" latinLnBrk="0" hangingPunct="1">
              <a:lnSpc>
                <a:spcPct val="110000"/>
              </a:lnSpc>
              <a:spcBef>
                <a:spcPts val="700"/>
              </a:spcBef>
              <a:buClr>
                <a:schemeClr val="tx2"/>
              </a:buClr>
              <a:buFont typeface="Gill Sans MT" panose="020B0502020104020203" pitchFamily="34" charset="0"/>
              <a:buNone/>
              <a:defRPr sz="1600" kern="1200" baseline="0">
                <a:solidFill>
                  <a:schemeClr val="tx1">
                    <a:lumMod val="65000"/>
                    <a:lumOff val="35000"/>
                  </a:schemeClr>
                </a:solidFill>
                <a:latin typeface="+mn-lt"/>
                <a:ea typeface="+mn-ea"/>
                <a:cs typeface="+mn-cs"/>
              </a:defRPr>
            </a:lvl8pPr>
            <a:lvl9pPr marL="3657600" indent="0" algn="ctr" defTabSz="914400" rtl="0" eaLnBrk="1" latinLnBrk="0" hangingPunct="1">
              <a:lnSpc>
                <a:spcPct val="110000"/>
              </a:lnSpc>
              <a:spcBef>
                <a:spcPts val="700"/>
              </a:spcBef>
              <a:buClr>
                <a:schemeClr val="tx2"/>
              </a:buClr>
              <a:buFont typeface="Arial" panose="020B0604020202020204" pitchFamily="34" charset="0"/>
              <a:buNone/>
              <a:defRPr sz="1600" kern="1200" baseline="0">
                <a:solidFill>
                  <a:schemeClr val="tx1">
                    <a:lumMod val="65000"/>
                    <a:lumOff val="35000"/>
                  </a:schemeClr>
                </a:solidFill>
                <a:latin typeface="+mn-lt"/>
                <a:ea typeface="+mn-ea"/>
                <a:cs typeface="+mn-cs"/>
              </a:defRPr>
            </a:lvl9pPr>
          </a:lstStyle>
          <a:p>
            <a:r>
              <a:rPr lang="en-US" sz="4000" cap="none" spc="0" dirty="0">
                <a:latin typeface="Tw Cen MT" panose="020B0602020104020603" pitchFamily="34" charset="0"/>
              </a:rPr>
              <a:t>Thursday 15</a:t>
            </a:r>
            <a:r>
              <a:rPr lang="en-US" sz="4000" cap="none" spc="0" baseline="30000" dirty="0">
                <a:latin typeface="Tw Cen MT" panose="020B0602020104020603" pitchFamily="34" charset="0"/>
              </a:rPr>
              <a:t>th</a:t>
            </a:r>
            <a:r>
              <a:rPr lang="en-US" sz="4000" cap="none" spc="0" dirty="0">
                <a:latin typeface="Tw Cen MT" panose="020B0602020104020603" pitchFamily="34" charset="0"/>
              </a:rPr>
              <a:t> January 26</a:t>
            </a:r>
            <a:endParaRPr lang="en-GB" sz="4000" cap="none" spc="0" dirty="0">
              <a:latin typeface="Tw Cen MT" panose="020B0602020104020603" pitchFamily="34"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10115665" y="4933556"/>
            <a:ext cx="1356740" cy="1694161"/>
          </a:xfrm>
          <a:prstGeom prst="rect">
            <a:avLst/>
          </a:prstGeom>
        </p:spPr>
      </p:pic>
    </p:spTree>
    <p:extLst>
      <p:ext uri="{BB962C8B-B14F-4D97-AF65-F5344CB8AC3E}">
        <p14:creationId xmlns:p14="http://schemas.microsoft.com/office/powerpoint/2010/main" val="2456904590"/>
      </p:ext>
    </p:extLst>
  </p:cSld>
  <p:clrMapOvr>
    <a:masterClrMapping/>
  </p:clrMapOvr>
  <mc:AlternateContent xmlns:mc="http://schemas.openxmlformats.org/markup-compatibility/2006" xmlns:p14="http://schemas.microsoft.com/office/powerpoint/2010/main">
    <mc:Choice Requires="p14">
      <p:transition spd="slow" p14:dur="2000" advTm="48507"/>
    </mc:Choice>
    <mc:Fallback xmlns="">
      <p:transition spd="slow" advTm="4850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357" y="243642"/>
            <a:ext cx="9720072" cy="1499616"/>
          </a:xfrm>
        </p:spPr>
        <p:txBody>
          <a:bodyPr/>
          <a:lstStyle/>
          <a:p>
            <a:r>
              <a:rPr lang="en-GB" dirty="0"/>
              <a:t>Progression statistics ERC (PE)</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9999676" y="112853"/>
            <a:ext cx="1806893" cy="1984395"/>
          </a:xfrm>
          <a:prstGeom prst="rect">
            <a:avLst/>
          </a:prstGeom>
        </p:spPr>
      </p:pic>
      <p:pic>
        <p:nvPicPr>
          <p:cNvPr id="3" name="Picture 2"/>
          <p:cNvPicPr>
            <a:picLocks noChangeAspect="1"/>
          </p:cNvPicPr>
          <p:nvPr/>
        </p:nvPicPr>
        <p:blipFill>
          <a:blip r:embed="rId4"/>
          <a:stretch>
            <a:fillRect/>
          </a:stretch>
        </p:blipFill>
        <p:spPr>
          <a:xfrm>
            <a:off x="0" y="2342401"/>
            <a:ext cx="11818290" cy="4077253"/>
          </a:xfrm>
          <a:prstGeom prst="rect">
            <a:avLst/>
          </a:prstGeom>
        </p:spPr>
      </p:pic>
    </p:spTree>
    <p:extLst>
      <p:ext uri="{BB962C8B-B14F-4D97-AF65-F5344CB8AC3E}">
        <p14:creationId xmlns:p14="http://schemas.microsoft.com/office/powerpoint/2010/main" val="4069662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rPr>
              <a:t>Allison </a:t>
            </a:r>
            <a:r>
              <a:rPr lang="en-GB" dirty="0" err="1">
                <a:solidFill>
                  <a:schemeClr val="tx1"/>
                </a:solidFill>
              </a:rPr>
              <a:t>mackinnon</a:t>
            </a:r>
            <a:endParaRPr lang="en-GB" dirty="0">
              <a:solidFill>
                <a:schemeClr val="tx1"/>
              </a:solidFill>
            </a:endParaRPr>
          </a:p>
        </p:txBody>
      </p:sp>
      <p:sp>
        <p:nvSpPr>
          <p:cNvPr id="3" name="Text Placeholder 2"/>
          <p:cNvSpPr>
            <a:spLocks noGrp="1"/>
          </p:cNvSpPr>
          <p:nvPr>
            <p:ph type="body" idx="1"/>
          </p:nvPr>
        </p:nvSpPr>
        <p:spPr/>
        <p:txBody>
          <a:bodyPr>
            <a:normAutofit/>
          </a:bodyPr>
          <a:lstStyle/>
          <a:p>
            <a:r>
              <a:rPr lang="en-GB" sz="3600" dirty="0">
                <a:solidFill>
                  <a:schemeClr val="accent2">
                    <a:lumMod val="50000"/>
                  </a:schemeClr>
                </a:solidFill>
              </a:rPr>
              <a:t>Depute Head Teacher (S5)</a:t>
            </a:r>
          </a:p>
        </p:txBody>
      </p:sp>
    </p:spTree>
    <p:extLst>
      <p:ext uri="{BB962C8B-B14F-4D97-AF65-F5344CB8AC3E}">
        <p14:creationId xmlns:p14="http://schemas.microsoft.com/office/powerpoint/2010/main" val="1509698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9871" y="133453"/>
            <a:ext cx="9720263" cy="1500188"/>
          </a:xfrm>
        </p:spPr>
        <p:txBody>
          <a:bodyPr/>
          <a:lstStyle/>
          <a:p>
            <a:r>
              <a:rPr lang="en-GB" dirty="0"/>
              <a:t>The purpose of tonight</a:t>
            </a:r>
          </a:p>
        </p:txBody>
      </p:sp>
      <p:sp>
        <p:nvSpPr>
          <p:cNvPr id="3" name="Content Placeholder 2"/>
          <p:cNvSpPr>
            <a:spLocks noGrp="1"/>
          </p:cNvSpPr>
          <p:nvPr>
            <p:ph idx="4294967295"/>
          </p:nvPr>
        </p:nvSpPr>
        <p:spPr>
          <a:xfrm>
            <a:off x="766915" y="1446878"/>
            <a:ext cx="10255045" cy="3594100"/>
          </a:xfrm>
        </p:spPr>
        <p:txBody>
          <a:bodyPr>
            <a:noAutofit/>
          </a:bodyPr>
          <a:lstStyle/>
          <a:p>
            <a:pPr>
              <a:buFont typeface="Wingdings" panose="05000000000000000000" pitchFamily="2" charset="2"/>
              <a:buChar char="v"/>
            </a:pPr>
            <a:r>
              <a:rPr lang="en-GB" sz="2800" dirty="0">
                <a:solidFill>
                  <a:schemeClr val="tx1"/>
                </a:solidFill>
              </a:rPr>
              <a:t>To give you an understanding of the curricular choice process</a:t>
            </a:r>
          </a:p>
          <a:p>
            <a:pPr>
              <a:buFont typeface="Wingdings" panose="05000000000000000000" pitchFamily="2" charset="2"/>
              <a:buChar char="v"/>
            </a:pPr>
            <a:r>
              <a:rPr lang="en-GB" sz="2800" dirty="0">
                <a:solidFill>
                  <a:schemeClr val="tx1"/>
                </a:solidFill>
              </a:rPr>
              <a:t>To offer parents advice on supporting their child through the process</a:t>
            </a:r>
          </a:p>
          <a:p>
            <a:pPr>
              <a:buFont typeface="Wingdings" panose="05000000000000000000" pitchFamily="2" charset="2"/>
              <a:buChar char="v"/>
            </a:pPr>
            <a:r>
              <a:rPr lang="en-GB" sz="2800" dirty="0">
                <a:solidFill>
                  <a:schemeClr val="tx1"/>
                </a:solidFill>
              </a:rPr>
              <a:t>To offer advice on making the right decisions</a:t>
            </a:r>
          </a:p>
          <a:p>
            <a:pPr>
              <a:buFont typeface="Wingdings" panose="05000000000000000000" pitchFamily="2" charset="2"/>
              <a:buChar char="v"/>
            </a:pPr>
            <a:r>
              <a:rPr lang="en-GB" sz="2800" dirty="0">
                <a:solidFill>
                  <a:schemeClr val="tx1"/>
                </a:solidFill>
              </a:rPr>
              <a:t>To give information about the curriculum and the wider supports on offer</a:t>
            </a:r>
          </a:p>
          <a:p>
            <a:pPr>
              <a:buFont typeface="Wingdings" panose="05000000000000000000" pitchFamily="2" charset="2"/>
              <a:buChar char="v"/>
            </a:pPr>
            <a:r>
              <a:rPr lang="en-GB" sz="2800" dirty="0">
                <a:solidFill>
                  <a:schemeClr val="tx1"/>
                </a:solidFill>
              </a:rPr>
              <a:t>To give you the opportunity to visit and speak to staff from all areas of the school</a:t>
            </a:r>
          </a:p>
          <a:p>
            <a:pPr>
              <a:buFont typeface="Wingdings" panose="05000000000000000000" pitchFamily="2" charset="2"/>
              <a:buChar char="v"/>
            </a:pPr>
            <a:r>
              <a:rPr lang="en-GB" sz="2800" dirty="0">
                <a:solidFill>
                  <a:schemeClr val="tx1"/>
                </a:solidFill>
              </a:rPr>
              <a:t>To give you the opportunity to speak to Pastoral Care Teachers (in the Pastoral Base on the Ground Floor) &amp; Skills Development Scotland (in café bar.)</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10310070" y="204056"/>
            <a:ext cx="1607336" cy="1750580"/>
          </a:xfrm>
          <a:prstGeom prst="rect">
            <a:avLst/>
          </a:prstGeom>
        </p:spPr>
      </p:pic>
    </p:spTree>
    <p:extLst>
      <p:ext uri="{BB962C8B-B14F-4D97-AF65-F5344CB8AC3E}">
        <p14:creationId xmlns:p14="http://schemas.microsoft.com/office/powerpoint/2010/main" val="1859031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Choice at end of S5</a:t>
            </a:r>
          </a:p>
        </p:txBody>
      </p:sp>
      <p:sp>
        <p:nvSpPr>
          <p:cNvPr id="3" name="Content Placeholder 2"/>
          <p:cNvSpPr>
            <a:spLocks noGrp="1"/>
          </p:cNvSpPr>
          <p:nvPr>
            <p:ph idx="1"/>
          </p:nvPr>
        </p:nvSpPr>
        <p:spPr>
          <a:xfrm>
            <a:off x="142614" y="2286000"/>
            <a:ext cx="11836866" cy="4023360"/>
          </a:xfrm>
        </p:spPr>
        <p:txBody>
          <a:bodyPr>
            <a:noAutofit/>
          </a:bodyPr>
          <a:lstStyle/>
          <a:p>
            <a:pPr>
              <a:buFont typeface="Arial" panose="020B0604020202020204" pitchFamily="34" charset="0"/>
              <a:buChar char="•"/>
            </a:pPr>
            <a:r>
              <a:rPr lang="en-GB" sz="3200" dirty="0">
                <a:solidFill>
                  <a:schemeClr val="tx1"/>
                </a:solidFill>
              </a:rPr>
              <a:t>Stay on at school for S6 or until the end of the year</a:t>
            </a:r>
          </a:p>
          <a:p>
            <a:pPr lvl="1">
              <a:buFont typeface="Arial" panose="020B0604020202020204" pitchFamily="34" charset="0"/>
              <a:buChar char="•"/>
            </a:pPr>
            <a:r>
              <a:rPr lang="en-GB" sz="2800" dirty="0"/>
              <a:t>Commitment, hard work and attendance needed</a:t>
            </a:r>
            <a:endParaRPr lang="en-GB" sz="2800" dirty="0">
              <a:solidFill>
                <a:schemeClr val="tx1"/>
              </a:solidFill>
            </a:endParaRPr>
          </a:p>
          <a:p>
            <a:pPr>
              <a:buFont typeface="Arial" panose="020B0604020202020204" pitchFamily="34" charset="0"/>
              <a:buChar char="•"/>
            </a:pPr>
            <a:r>
              <a:rPr lang="en-GB" sz="3200" dirty="0">
                <a:solidFill>
                  <a:schemeClr val="tx1"/>
                </a:solidFill>
              </a:rPr>
              <a:t>Build on success from S4 and S5</a:t>
            </a:r>
          </a:p>
          <a:p>
            <a:pPr lvl="1">
              <a:buFont typeface="Arial" panose="020B0604020202020204" pitchFamily="34" charset="0"/>
              <a:buChar char="•"/>
            </a:pPr>
            <a:r>
              <a:rPr lang="en-GB" sz="2800" dirty="0"/>
              <a:t>Look at recent tracking reports and upcoming prelim results/written reports</a:t>
            </a:r>
            <a:endParaRPr lang="en-GB" sz="2800" dirty="0">
              <a:solidFill>
                <a:schemeClr val="tx1"/>
              </a:solidFill>
            </a:endParaRPr>
          </a:p>
          <a:p>
            <a:pPr>
              <a:buFont typeface="Arial" panose="020B0604020202020204" pitchFamily="34" charset="0"/>
              <a:buChar char="•"/>
            </a:pPr>
            <a:r>
              <a:rPr lang="en-GB" sz="3200" dirty="0">
                <a:solidFill>
                  <a:schemeClr val="tx1"/>
                </a:solidFill>
              </a:rPr>
              <a:t>Leave </a:t>
            </a:r>
            <a:r>
              <a:rPr lang="en-GB" sz="3200" dirty="0"/>
              <a:t>-</a:t>
            </a:r>
            <a:r>
              <a:rPr lang="en-GB" sz="3200" dirty="0">
                <a:solidFill>
                  <a:schemeClr val="tx1"/>
                </a:solidFill>
              </a:rPr>
              <a:t> Further or H</a:t>
            </a:r>
            <a:r>
              <a:rPr lang="en-GB" sz="3200" dirty="0"/>
              <a:t>igher </a:t>
            </a:r>
            <a:r>
              <a:rPr lang="en-GB" sz="3200" dirty="0">
                <a:solidFill>
                  <a:schemeClr val="tx1"/>
                </a:solidFill>
              </a:rPr>
              <a:t>education, Modern </a:t>
            </a:r>
            <a:r>
              <a:rPr lang="en-GB" sz="3200" dirty="0"/>
              <a:t>A</a:t>
            </a:r>
            <a:r>
              <a:rPr lang="en-GB" sz="3200" dirty="0">
                <a:solidFill>
                  <a:schemeClr val="tx1"/>
                </a:solidFill>
              </a:rPr>
              <a:t>pprenticeship </a:t>
            </a:r>
            <a:r>
              <a:rPr lang="en-GB" sz="3200" dirty="0"/>
              <a:t>or</a:t>
            </a:r>
            <a:r>
              <a:rPr lang="en-GB" sz="3200" dirty="0">
                <a:solidFill>
                  <a:schemeClr val="tx1"/>
                </a:solidFill>
              </a:rPr>
              <a:t> employment</a:t>
            </a:r>
          </a:p>
          <a:p>
            <a:pPr>
              <a:buFont typeface="Arial" panose="020B0604020202020204" pitchFamily="34" charset="0"/>
              <a:buChar char="•"/>
            </a:pPr>
            <a:r>
              <a:rPr lang="en-GB" sz="3200" dirty="0"/>
              <a:t>Need to look at entry requirements for the courses/apprenticeships you are interested in</a:t>
            </a:r>
          </a:p>
        </p:txBody>
      </p:sp>
      <p:pic>
        <p:nvPicPr>
          <p:cNvPr id="4" name="Picture 3"/>
          <p:cNvPicPr>
            <a:picLocks noChangeAspect="1"/>
          </p:cNvPicPr>
          <p:nvPr/>
        </p:nvPicPr>
        <p:blipFill>
          <a:blip r:embed="rId3"/>
          <a:stretch>
            <a:fillRect/>
          </a:stretch>
        </p:blipFill>
        <p:spPr>
          <a:xfrm>
            <a:off x="8806067" y="0"/>
            <a:ext cx="3385933" cy="1938076"/>
          </a:xfrm>
          <a:prstGeom prst="rect">
            <a:avLst/>
          </a:prstGeom>
        </p:spPr>
      </p:pic>
    </p:spTree>
    <p:extLst>
      <p:ext uri="{BB962C8B-B14F-4D97-AF65-F5344CB8AC3E}">
        <p14:creationId xmlns:p14="http://schemas.microsoft.com/office/powerpoint/2010/main" val="3585574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supports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v"/>
            </a:pPr>
            <a:r>
              <a:rPr lang="en-GB" sz="3200" dirty="0"/>
              <a:t>Pastoral Care – they know you best</a:t>
            </a:r>
          </a:p>
          <a:p>
            <a:pPr>
              <a:buFont typeface="Wingdings" panose="05000000000000000000" pitchFamily="2" charset="2"/>
              <a:buChar char="v"/>
            </a:pPr>
            <a:r>
              <a:rPr lang="en-GB" sz="3200" dirty="0"/>
              <a:t>Class Teachers and Principal Teachers</a:t>
            </a:r>
          </a:p>
          <a:p>
            <a:pPr>
              <a:buFont typeface="Wingdings" panose="05000000000000000000" pitchFamily="2" charset="2"/>
              <a:buChar char="v"/>
            </a:pPr>
            <a:r>
              <a:rPr lang="en-GB" sz="3200" dirty="0"/>
              <a:t>Senior Leadership Team</a:t>
            </a:r>
          </a:p>
          <a:p>
            <a:pPr>
              <a:buFont typeface="Wingdings" panose="05000000000000000000" pitchFamily="2" charset="2"/>
              <a:buChar char="v"/>
            </a:pPr>
            <a:r>
              <a:rPr lang="en-GB" sz="3200" dirty="0"/>
              <a:t>Careers Advisors</a:t>
            </a:r>
          </a:p>
        </p:txBody>
      </p:sp>
    </p:spTree>
    <p:extLst>
      <p:ext uri="{BB962C8B-B14F-4D97-AF65-F5344CB8AC3E}">
        <p14:creationId xmlns:p14="http://schemas.microsoft.com/office/powerpoint/2010/main" val="3266815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49E626B-6166-5342-B4CF-54D8454B48F9}"/>
              </a:ext>
            </a:extLst>
          </p:cNvPr>
          <p:cNvSpPr/>
          <p:nvPr/>
        </p:nvSpPr>
        <p:spPr>
          <a:xfrm>
            <a:off x="1524000" y="0"/>
            <a:ext cx="9144000" cy="6858000"/>
          </a:xfrm>
          <a:prstGeom prst="rec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62" name="TextBox 6">
            <a:extLst>
              <a:ext uri="{FF2B5EF4-FFF2-40B4-BE49-F238E27FC236}">
                <a16:creationId xmlns:a16="http://schemas.microsoft.com/office/drawing/2014/main" id="{CE4F82C3-AAD7-F342-8E6B-C689DADD3389}"/>
              </a:ext>
            </a:extLst>
          </p:cNvPr>
          <p:cNvSpPr txBox="1">
            <a:spLocks noChangeArrowheads="1"/>
          </p:cNvSpPr>
          <p:nvPr/>
        </p:nvSpPr>
        <p:spPr bwMode="auto">
          <a:xfrm>
            <a:off x="2495550" y="2151063"/>
            <a:ext cx="6192838"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Karen Rees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Claire McCanney</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Careers Advisers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363" name="Picture 2">
            <a:extLst>
              <a:ext uri="{FF2B5EF4-FFF2-40B4-BE49-F238E27FC236}">
                <a16:creationId xmlns:a16="http://schemas.microsoft.com/office/drawing/2014/main" id="{B8B46E97-5812-C145-BA9C-3A949B355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2430463" cy="12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a:extLst>
              <a:ext uri="{FF2B5EF4-FFF2-40B4-BE49-F238E27FC236}">
                <a16:creationId xmlns:a16="http://schemas.microsoft.com/office/drawing/2014/main" id="{E02A883B-7D71-294A-9DAD-AAFCB3EC41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8389" y="6021388"/>
            <a:ext cx="1800225" cy="69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5792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94504B-9929-CD42-9B74-FB7B235F36E7}"/>
              </a:ext>
            </a:extLst>
          </p:cNvPr>
          <p:cNvSpPr/>
          <p:nvPr/>
        </p:nvSpPr>
        <p:spPr>
          <a:xfrm>
            <a:off x="1524000" y="215900"/>
            <a:ext cx="9144000" cy="909638"/>
          </a:xfrm>
          <a:prstGeom prst="rect">
            <a:avLst/>
          </a:prstGeom>
          <a:solidFill>
            <a:srgbClr val="58417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38" name="TextBox 5">
            <a:extLst>
              <a:ext uri="{FF2B5EF4-FFF2-40B4-BE49-F238E27FC236}">
                <a16:creationId xmlns:a16="http://schemas.microsoft.com/office/drawing/2014/main" id="{20EA084C-7ADE-BC43-AEC0-A8373C1C7EBF}"/>
              </a:ext>
            </a:extLst>
          </p:cNvPr>
          <p:cNvSpPr txBox="1">
            <a:spLocks noChangeArrowheads="1"/>
          </p:cNvSpPr>
          <p:nvPr/>
        </p:nvSpPr>
        <p:spPr bwMode="auto">
          <a:xfrm>
            <a:off x="1774825" y="334963"/>
            <a:ext cx="3836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3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My World of Work</a:t>
            </a:r>
          </a:p>
        </p:txBody>
      </p:sp>
      <p:sp>
        <p:nvSpPr>
          <p:cNvPr id="10" name="TextBox 9">
            <a:extLst>
              <a:ext uri="{FF2B5EF4-FFF2-40B4-BE49-F238E27FC236}">
                <a16:creationId xmlns:a16="http://schemas.microsoft.com/office/drawing/2014/main" id="{ED4B7992-28EB-3E48-BAD7-61317EE8ACB6}"/>
              </a:ext>
            </a:extLst>
          </p:cNvPr>
          <p:cNvSpPr txBox="1">
            <a:spLocks noChangeArrowheads="1"/>
          </p:cNvSpPr>
          <p:nvPr/>
        </p:nvSpPr>
        <p:spPr bwMode="auto">
          <a:xfrm>
            <a:off x="5102225" y="1179513"/>
            <a:ext cx="198755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58417E"/>
                </a:solidFill>
                <a:effectLst/>
                <a:uLnTx/>
                <a:uFillTx/>
                <a:latin typeface="Arial" panose="020B0604020202020204" pitchFamily="34" charset="0"/>
                <a:ea typeface="+mn-ea"/>
                <a:cs typeface="Arial" panose="020B0604020202020204" pitchFamily="34" charset="0"/>
              </a:rPr>
              <a:t>What’s out there?</a:t>
            </a:r>
          </a:p>
        </p:txBody>
      </p:sp>
      <p:pic>
        <p:nvPicPr>
          <p:cNvPr id="3" name="Picture 2">
            <a:extLst>
              <a:ext uri="{FF2B5EF4-FFF2-40B4-BE49-F238E27FC236}">
                <a16:creationId xmlns:a16="http://schemas.microsoft.com/office/drawing/2014/main" id="{9FE02E56-C86B-4E45-9115-08F157D63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014" y="2044700"/>
            <a:ext cx="6149975"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8FA24507-2D4E-4C44-B16B-B964D3B9B8E9}"/>
              </a:ext>
            </a:extLst>
          </p:cNvPr>
          <p:cNvSpPr txBox="1">
            <a:spLocks noChangeArrowheads="1"/>
          </p:cNvSpPr>
          <p:nvPr/>
        </p:nvSpPr>
        <p:spPr bwMode="auto">
          <a:xfrm>
            <a:off x="4375150" y="1525588"/>
            <a:ext cx="3441700"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en-US" sz="1800" b="0" i="0" u="none" strike="noStrike" kern="1200" cap="none" spc="0" normalizeH="0" baseline="0" noProof="0">
                <a:ln>
                  <a:noFill/>
                </a:ln>
                <a:solidFill>
                  <a:srgbClr val="58417E"/>
                </a:solidFill>
                <a:effectLst/>
                <a:uLnTx/>
                <a:uFillTx/>
                <a:latin typeface="Arial" panose="020B0604020202020204" pitchFamily="34" charset="0"/>
                <a:ea typeface="+mn-ea"/>
                <a:cs typeface="Arial" panose="020B0604020202020204" pitchFamily="34" charset="0"/>
              </a:rPr>
              <a:t>How to find the right information</a:t>
            </a:r>
          </a:p>
        </p:txBody>
      </p:sp>
      <p:pic>
        <p:nvPicPr>
          <p:cNvPr id="4" name="Picture 3">
            <a:extLst>
              <a:ext uri="{FF2B5EF4-FFF2-40B4-BE49-F238E27FC236}">
                <a16:creationId xmlns:a16="http://schemas.microsoft.com/office/drawing/2014/main" id="{2A955AB7-0003-43B9-9D01-0AF4A1A52C15}"/>
              </a:ext>
            </a:extLst>
          </p:cNvPr>
          <p:cNvPicPr>
            <a:picLocks noChangeAspect="1"/>
          </p:cNvPicPr>
          <p:nvPr/>
        </p:nvPicPr>
        <p:blipFill>
          <a:blip r:embed="rId4"/>
          <a:stretch>
            <a:fillRect/>
          </a:stretch>
        </p:blipFill>
        <p:spPr>
          <a:xfrm>
            <a:off x="4179152" y="2554288"/>
            <a:ext cx="3898048" cy="2084989"/>
          </a:xfrm>
          <a:prstGeom prst="rect">
            <a:avLst/>
          </a:prstGeom>
        </p:spPr>
      </p:pic>
    </p:spTree>
    <p:extLst>
      <p:ext uri="{BB962C8B-B14F-4D97-AF65-F5344CB8AC3E}">
        <p14:creationId xmlns:p14="http://schemas.microsoft.com/office/powerpoint/2010/main" val="31693536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p:tgtEl>
                                          <p:spTgt spid="3"/>
                                        </p:tgtEl>
                                        <p:attrNameLst>
                                          <p:attrName>ppt_y</p:attrName>
                                        </p:attrNameLst>
                                      </p:cBhvr>
                                      <p:tavLst>
                                        <p:tav tm="0">
                                          <p:val>
                                            <p:strVal val="#ppt_y+#ppt_h*1.125000"/>
                                          </p:val>
                                        </p:tav>
                                        <p:tav tm="100000">
                                          <p:val>
                                            <p:strVal val="#ppt_y"/>
                                          </p:val>
                                        </p:tav>
                                      </p:tavLst>
                                    </p:anim>
                                    <p:animEffect transition="in" filter="wipe(up)">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6724" y="744567"/>
            <a:ext cx="5386276" cy="863230"/>
          </a:xfrm>
        </p:spPr>
        <p:txBody>
          <a:bodyPr>
            <a:noAutofit/>
          </a:bodyPr>
          <a:lstStyle/>
          <a:p>
            <a:r>
              <a:rPr lang="en-GB" sz="4000" dirty="0">
                <a:solidFill>
                  <a:schemeClr val="accent2">
                    <a:lumMod val="50000"/>
                  </a:schemeClr>
                </a:solidFill>
              </a:rPr>
              <a:t>S5 into S6 Options Process    </a:t>
            </a:r>
            <a:endParaRPr lang="en-GB" sz="4000" dirty="0">
              <a:solidFill>
                <a:srgbClr val="FF0000"/>
              </a:solidFill>
            </a:endParaRPr>
          </a:p>
        </p:txBody>
      </p:sp>
      <p:sp>
        <p:nvSpPr>
          <p:cNvPr id="6" name="Content Placeholder 5"/>
          <p:cNvSpPr>
            <a:spLocks noGrp="1"/>
          </p:cNvSpPr>
          <p:nvPr>
            <p:ph idx="1"/>
          </p:nvPr>
        </p:nvSpPr>
        <p:spPr>
          <a:xfrm>
            <a:off x="553673" y="2036026"/>
            <a:ext cx="11098635" cy="3861435"/>
          </a:xfrm>
        </p:spPr>
        <p:txBody>
          <a:bodyPr>
            <a:normAutofit fontScale="47500" lnSpcReduction="20000"/>
          </a:bodyPr>
          <a:lstStyle/>
          <a:p>
            <a:pPr>
              <a:buFont typeface="Arial" panose="020B0604020202020204" pitchFamily="34" charset="0"/>
              <a:buChar char="•"/>
            </a:pPr>
            <a:r>
              <a:rPr lang="en-GB" sz="7000" dirty="0">
                <a:solidFill>
                  <a:schemeClr val="tx1"/>
                </a:solidFill>
              </a:rPr>
              <a:t> Pupils will choose</a:t>
            </a:r>
            <a:r>
              <a:rPr lang="en-GB" sz="7000" b="1" dirty="0">
                <a:solidFill>
                  <a:schemeClr val="tx1"/>
                </a:solidFill>
              </a:rPr>
              <a:t> </a:t>
            </a:r>
            <a:r>
              <a:rPr lang="en-GB" sz="7000" b="1" dirty="0">
                <a:solidFill>
                  <a:srgbClr val="FF0000"/>
                </a:solidFill>
              </a:rPr>
              <a:t>4 </a:t>
            </a:r>
            <a:r>
              <a:rPr lang="en-GB" sz="7000" dirty="0">
                <a:solidFill>
                  <a:schemeClr val="tx1"/>
                </a:solidFill>
              </a:rPr>
              <a:t>subjects, one of which can be vocational </a:t>
            </a:r>
          </a:p>
          <a:p>
            <a:pPr>
              <a:buFont typeface="Arial" panose="020B0604020202020204" pitchFamily="34" charset="0"/>
              <a:buChar char="•"/>
            </a:pPr>
            <a:r>
              <a:rPr lang="en-GB" sz="7000" dirty="0">
                <a:solidFill>
                  <a:schemeClr val="tx1"/>
                </a:solidFill>
              </a:rPr>
              <a:t> Exception for pupils studying </a:t>
            </a:r>
            <a:r>
              <a:rPr lang="en-GB" sz="7000" dirty="0">
                <a:solidFill>
                  <a:srgbClr val="FF0000"/>
                </a:solidFill>
              </a:rPr>
              <a:t>3 Advanced Highers </a:t>
            </a:r>
            <a:r>
              <a:rPr lang="en-GB" sz="7000" dirty="0">
                <a:solidFill>
                  <a:schemeClr val="tx1"/>
                </a:solidFill>
              </a:rPr>
              <a:t>only </a:t>
            </a:r>
          </a:p>
          <a:p>
            <a:pPr>
              <a:buFont typeface="Arial" panose="020B0604020202020204" pitchFamily="34" charset="0"/>
              <a:buChar char="•"/>
            </a:pPr>
            <a:r>
              <a:rPr lang="en-GB" sz="7000" dirty="0">
                <a:solidFill>
                  <a:schemeClr val="tx1"/>
                </a:solidFill>
              </a:rPr>
              <a:t> Best to consider AH if going to achieve an </a:t>
            </a:r>
            <a:r>
              <a:rPr lang="en-GB" sz="7000" dirty="0">
                <a:solidFill>
                  <a:srgbClr val="FF0000"/>
                </a:solidFill>
              </a:rPr>
              <a:t>A</a:t>
            </a:r>
            <a:r>
              <a:rPr lang="en-GB" sz="7000" dirty="0">
                <a:solidFill>
                  <a:schemeClr val="tx1"/>
                </a:solidFill>
              </a:rPr>
              <a:t> or </a:t>
            </a:r>
            <a:r>
              <a:rPr lang="en-GB" sz="7000" dirty="0">
                <a:solidFill>
                  <a:srgbClr val="FF0000"/>
                </a:solidFill>
              </a:rPr>
              <a:t>B</a:t>
            </a:r>
            <a:r>
              <a:rPr lang="en-GB" sz="7000" dirty="0">
                <a:solidFill>
                  <a:schemeClr val="tx1"/>
                </a:solidFill>
              </a:rPr>
              <a:t> at Higher and           if </a:t>
            </a:r>
            <a:r>
              <a:rPr lang="en-GB" sz="7000" dirty="0">
                <a:solidFill>
                  <a:srgbClr val="FF0000"/>
                </a:solidFill>
              </a:rPr>
              <a:t>required for future employment </a:t>
            </a:r>
            <a:r>
              <a:rPr lang="en-GB" sz="7000" dirty="0"/>
              <a:t>or </a:t>
            </a:r>
            <a:r>
              <a:rPr lang="en-GB" sz="7000" dirty="0">
                <a:solidFill>
                  <a:srgbClr val="FF0000"/>
                </a:solidFill>
              </a:rPr>
              <a:t>university</a:t>
            </a:r>
          </a:p>
          <a:p>
            <a:pPr>
              <a:buFont typeface="Arial" panose="020B0604020202020204" pitchFamily="34" charset="0"/>
              <a:buChar char="•"/>
            </a:pPr>
            <a:r>
              <a:rPr lang="en-GB" sz="7000" dirty="0">
                <a:solidFill>
                  <a:schemeClr val="tx1"/>
                </a:solidFill>
              </a:rPr>
              <a:t> Subjects on offer will be at SCQF Levels 5, 6 &amp; 7</a:t>
            </a:r>
          </a:p>
          <a:p>
            <a:pPr>
              <a:buFont typeface="Arial" panose="020B0604020202020204" pitchFamily="34" charset="0"/>
              <a:buChar char="•"/>
            </a:pPr>
            <a:r>
              <a:rPr lang="en-GB" sz="7000" dirty="0">
                <a:solidFill>
                  <a:schemeClr val="tx1"/>
                </a:solidFill>
              </a:rPr>
              <a:t> S6 pupils can ‘crash’ Highers but this involves extra commitment</a:t>
            </a:r>
          </a:p>
          <a:p>
            <a:pPr>
              <a:buFont typeface="Arial" panose="020B0604020202020204" pitchFamily="34" charset="0"/>
              <a:buChar char="•"/>
            </a:pPr>
            <a:r>
              <a:rPr lang="en-GB" sz="7000" dirty="0">
                <a:solidFill>
                  <a:schemeClr val="tx1"/>
                </a:solidFill>
              </a:rPr>
              <a:t> Choices should be </a:t>
            </a:r>
            <a:r>
              <a:rPr lang="en-GB" sz="7000" dirty="0">
                <a:solidFill>
                  <a:srgbClr val="FF0000"/>
                </a:solidFill>
              </a:rPr>
              <a:t>realistic, ensure progression</a:t>
            </a:r>
            <a:r>
              <a:rPr lang="en-GB" sz="7000" dirty="0">
                <a:solidFill>
                  <a:schemeClr val="tx1"/>
                </a:solidFill>
              </a:rPr>
              <a:t> and </a:t>
            </a:r>
            <a:r>
              <a:rPr lang="en-GB" sz="7000" dirty="0">
                <a:solidFill>
                  <a:srgbClr val="FF0000"/>
                </a:solidFill>
              </a:rPr>
              <a:t>challenge</a:t>
            </a:r>
            <a:endParaRPr lang="en-GB" sz="3600" dirty="0">
              <a:solidFill>
                <a:srgbClr val="FF0000"/>
              </a:solidFill>
            </a:endParaRPr>
          </a:p>
        </p:txBody>
      </p:sp>
    </p:spTree>
    <p:extLst>
      <p:ext uri="{BB962C8B-B14F-4D97-AF65-F5344CB8AC3E}">
        <p14:creationId xmlns:p14="http://schemas.microsoft.com/office/powerpoint/2010/main" val="3919414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24128" y="102616"/>
            <a:ext cx="9720072" cy="1499616"/>
          </a:xfrm>
        </p:spPr>
        <p:txBody>
          <a:bodyPr>
            <a:normAutofit/>
          </a:bodyPr>
          <a:lstStyle/>
          <a:p>
            <a:r>
              <a:rPr lang="en-GB" sz="4800" u="sng" dirty="0">
                <a:solidFill>
                  <a:schemeClr val="accent2">
                    <a:lumMod val="50000"/>
                  </a:schemeClr>
                </a:solidFill>
              </a:rPr>
              <a:t>Options Key Dates</a:t>
            </a:r>
          </a:p>
        </p:txBody>
      </p:sp>
      <p:sp>
        <p:nvSpPr>
          <p:cNvPr id="2" name="Content Placeholder 1"/>
          <p:cNvSpPr>
            <a:spLocks noGrp="1"/>
          </p:cNvSpPr>
          <p:nvPr>
            <p:ph sz="half" idx="1"/>
          </p:nvPr>
        </p:nvSpPr>
        <p:spPr>
          <a:xfrm>
            <a:off x="846327" y="1178898"/>
            <a:ext cx="4999568" cy="4023360"/>
          </a:xfrm>
        </p:spPr>
        <p:txBody>
          <a:bodyPr>
            <a:noAutofit/>
          </a:bodyPr>
          <a:lstStyle/>
          <a:p>
            <a:pPr marL="0" indent="0">
              <a:buNone/>
            </a:pPr>
            <a:r>
              <a:rPr lang="en-US" sz="2400" b="1" u="sng" dirty="0">
                <a:solidFill>
                  <a:srgbClr val="FF0000"/>
                </a:solidFill>
              </a:rPr>
              <a:t>Thurs 15</a:t>
            </a:r>
            <a:r>
              <a:rPr lang="en-US" sz="2400" b="1" u="sng" baseline="30000" dirty="0">
                <a:solidFill>
                  <a:srgbClr val="FF0000"/>
                </a:solidFill>
              </a:rPr>
              <a:t>th</a:t>
            </a:r>
            <a:r>
              <a:rPr lang="en-US" sz="2400" b="1" u="sng" dirty="0">
                <a:solidFill>
                  <a:srgbClr val="FF0000"/>
                </a:solidFill>
              </a:rPr>
              <a:t> January</a:t>
            </a:r>
          </a:p>
          <a:p>
            <a:pPr>
              <a:buFont typeface="Wingdings" panose="05000000000000000000" pitchFamily="2" charset="2"/>
              <a:buChar char="§"/>
            </a:pPr>
            <a:r>
              <a:rPr lang="en-US" sz="2400" dirty="0"/>
              <a:t> Curricular Choice Evening</a:t>
            </a:r>
          </a:p>
          <a:p>
            <a:pPr>
              <a:buFont typeface="Wingdings" panose="05000000000000000000" pitchFamily="2" charset="2"/>
              <a:buChar char="§"/>
            </a:pPr>
            <a:r>
              <a:rPr lang="en-US" sz="2400" dirty="0"/>
              <a:t> Presentation and options booklet uploaded to school website</a:t>
            </a:r>
          </a:p>
          <a:p>
            <a:pPr marL="0" indent="0">
              <a:buNone/>
            </a:pPr>
            <a:r>
              <a:rPr lang="en-US" sz="2400" b="1" u="sng" dirty="0">
                <a:solidFill>
                  <a:srgbClr val="FF0000"/>
                </a:solidFill>
              </a:rPr>
              <a:t>W/b 16</a:t>
            </a:r>
            <a:r>
              <a:rPr lang="en-US" sz="2400" b="1" u="sng" baseline="30000" dirty="0">
                <a:solidFill>
                  <a:srgbClr val="FF0000"/>
                </a:solidFill>
              </a:rPr>
              <a:t>th</a:t>
            </a:r>
            <a:r>
              <a:rPr lang="en-US" sz="2400" b="1" u="sng" dirty="0">
                <a:solidFill>
                  <a:srgbClr val="FF0000"/>
                </a:solidFill>
              </a:rPr>
              <a:t> February</a:t>
            </a:r>
          </a:p>
          <a:p>
            <a:pPr>
              <a:buFont typeface="Wingdings" panose="05000000000000000000" pitchFamily="2" charset="2"/>
              <a:buChar char="§"/>
            </a:pPr>
            <a:r>
              <a:rPr lang="en-US" sz="2400" dirty="0"/>
              <a:t>Departmental presentations to pupils on course progression (H/AH)</a:t>
            </a:r>
          </a:p>
          <a:p>
            <a:pPr>
              <a:buFont typeface="Wingdings" panose="05000000000000000000" pitchFamily="2" charset="2"/>
              <a:buChar char="§"/>
            </a:pPr>
            <a:r>
              <a:rPr lang="en-US" sz="2400" dirty="0"/>
              <a:t>S5 Options and Vocational assembly</a:t>
            </a:r>
          </a:p>
          <a:p>
            <a:pPr>
              <a:buFont typeface="Wingdings" panose="05000000000000000000" pitchFamily="2" charset="2"/>
              <a:buChar char="§"/>
            </a:pPr>
            <a:r>
              <a:rPr lang="en-US" sz="2400" dirty="0"/>
              <a:t>Research forms issued</a:t>
            </a:r>
          </a:p>
          <a:p>
            <a:pPr>
              <a:buFont typeface="Wingdings" panose="05000000000000000000" pitchFamily="2" charset="2"/>
              <a:buChar char="§"/>
            </a:pPr>
            <a:r>
              <a:rPr lang="en-US" sz="2400" dirty="0"/>
              <a:t>Options forms issued to parents</a:t>
            </a:r>
          </a:p>
          <a:p>
            <a:pPr>
              <a:buFont typeface="Wingdings" panose="05000000000000000000" pitchFamily="2" charset="2"/>
              <a:buChar char="§"/>
            </a:pPr>
            <a:r>
              <a:rPr lang="en-US" sz="2400" dirty="0"/>
              <a:t>S5 reports issued</a:t>
            </a:r>
          </a:p>
          <a:p>
            <a:pPr marL="457200" lvl="1" indent="0">
              <a:buNone/>
            </a:pPr>
            <a:endParaRPr lang="en-US" sz="2400" dirty="0"/>
          </a:p>
          <a:p>
            <a:pPr marL="914400" lvl="1" indent="-457200">
              <a:buFont typeface="Arial" panose="020B0604020202020204" pitchFamily="34" charset="0"/>
              <a:buChar char="•"/>
            </a:pPr>
            <a:endParaRPr lang="en-US" sz="2400" dirty="0"/>
          </a:p>
          <a:p>
            <a:pPr marL="914400" lvl="1" indent="-457200">
              <a:buFont typeface="Arial" panose="020B0604020202020204" pitchFamily="34" charset="0"/>
              <a:buChar char="•"/>
            </a:pPr>
            <a:endParaRPr lang="en-US" sz="2400" dirty="0"/>
          </a:p>
          <a:p>
            <a:endParaRPr lang="en-GB" sz="2400" dirty="0"/>
          </a:p>
        </p:txBody>
      </p:sp>
      <p:sp>
        <p:nvSpPr>
          <p:cNvPr id="6" name="Rectangle 5"/>
          <p:cNvSpPr/>
          <p:nvPr/>
        </p:nvSpPr>
        <p:spPr>
          <a:xfrm>
            <a:off x="4578224" y="0"/>
            <a:ext cx="7746297" cy="584775"/>
          </a:xfrm>
          <a:prstGeom prst="rect">
            <a:avLst/>
          </a:prstGeom>
        </p:spPr>
        <p:txBody>
          <a:bodyPr wrap="square">
            <a:spAutoFit/>
          </a:bodyPr>
          <a:lstStyle/>
          <a:p>
            <a:pPr marL="457200" indent="-457200">
              <a:buFont typeface="Arial" panose="020B0604020202020204" pitchFamily="34" charset="0"/>
              <a:buChar char="•"/>
            </a:pPr>
            <a:endParaRPr lang="en-US" sz="3200" i="0" dirty="0">
              <a:effectLst/>
              <a:latin typeface="+mj-lt"/>
            </a:endParaRPr>
          </a:p>
        </p:txBody>
      </p:sp>
      <p:sp>
        <p:nvSpPr>
          <p:cNvPr id="7" name="Content Placeholder 1">
            <a:extLst>
              <a:ext uri="{FF2B5EF4-FFF2-40B4-BE49-F238E27FC236}">
                <a16:creationId xmlns:a16="http://schemas.microsoft.com/office/drawing/2014/main" id="{100C455F-3D97-4F69-9839-73CA95AC120E}"/>
              </a:ext>
            </a:extLst>
          </p:cNvPr>
          <p:cNvSpPr txBox="1">
            <a:spLocks/>
          </p:cNvSpPr>
          <p:nvPr/>
        </p:nvSpPr>
        <p:spPr>
          <a:xfrm>
            <a:off x="5845894" y="1178898"/>
            <a:ext cx="6214873" cy="402336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457200" lvl="1" indent="0">
              <a:buNone/>
            </a:pPr>
            <a:r>
              <a:rPr lang="en-US" sz="2400" b="1" u="sng" dirty="0">
                <a:solidFill>
                  <a:srgbClr val="FF0000"/>
                </a:solidFill>
              </a:rPr>
              <a:t>W/b 2</a:t>
            </a:r>
            <a:r>
              <a:rPr lang="en-US" sz="2400" b="1" u="sng" baseline="30000" dirty="0">
                <a:solidFill>
                  <a:srgbClr val="FF0000"/>
                </a:solidFill>
              </a:rPr>
              <a:t>nd</a:t>
            </a:r>
            <a:r>
              <a:rPr lang="en-US" sz="2400" b="1" u="sng" dirty="0">
                <a:solidFill>
                  <a:srgbClr val="FF0000"/>
                </a:solidFill>
              </a:rPr>
              <a:t> March</a:t>
            </a:r>
          </a:p>
          <a:p>
            <a:pPr marL="742950" lvl="1" indent="-285750"/>
            <a:r>
              <a:rPr lang="en-US" sz="2400" dirty="0"/>
              <a:t>S5 Curricular Choice interviews with PCT</a:t>
            </a:r>
          </a:p>
          <a:p>
            <a:pPr marL="742950" lvl="1" indent="-285750"/>
            <a:r>
              <a:rPr lang="en-US" sz="2400" dirty="0"/>
              <a:t>Pastoral use prelim grades, tracking data, reports, research forms, dept recommendations and ERC conversion data to support discussions</a:t>
            </a:r>
          </a:p>
          <a:p>
            <a:pPr marL="457200" lvl="1" indent="0">
              <a:buNone/>
            </a:pPr>
            <a:endParaRPr lang="en-US" sz="2400" dirty="0"/>
          </a:p>
          <a:p>
            <a:pPr marL="457200" lvl="1" indent="0">
              <a:buNone/>
            </a:pPr>
            <a:r>
              <a:rPr lang="en-US" sz="2400" b="1" u="sng" dirty="0">
                <a:solidFill>
                  <a:srgbClr val="FF0000"/>
                </a:solidFill>
              </a:rPr>
              <a:t>Friday 6</a:t>
            </a:r>
            <a:r>
              <a:rPr lang="en-US" sz="2400" b="1" u="sng" baseline="30000" dirty="0">
                <a:solidFill>
                  <a:srgbClr val="FF0000"/>
                </a:solidFill>
              </a:rPr>
              <a:t>th</a:t>
            </a:r>
            <a:r>
              <a:rPr lang="en-US" sz="2400" b="1" u="sng" dirty="0">
                <a:solidFill>
                  <a:srgbClr val="FF0000"/>
                </a:solidFill>
              </a:rPr>
              <a:t> March</a:t>
            </a:r>
          </a:p>
          <a:p>
            <a:pPr marL="914400" lvl="1" indent="-457200">
              <a:buFont typeface="Wingdings" panose="05000000000000000000" pitchFamily="2" charset="2"/>
              <a:buChar char="§"/>
            </a:pPr>
            <a:r>
              <a:rPr lang="en-US" sz="2400" dirty="0"/>
              <a:t>Options deadline</a:t>
            </a:r>
          </a:p>
          <a:p>
            <a:pPr marL="914400" lvl="1" indent="-457200">
              <a:buFont typeface="Wingdings" panose="05000000000000000000" pitchFamily="2" charset="2"/>
              <a:buChar char="§"/>
            </a:pPr>
            <a:endParaRPr lang="en-US" sz="2400" dirty="0"/>
          </a:p>
          <a:p>
            <a:pPr marL="457200" lvl="1" indent="0">
              <a:buNone/>
            </a:pPr>
            <a:r>
              <a:rPr lang="en-US" sz="2400" b="1" u="sng" dirty="0">
                <a:solidFill>
                  <a:srgbClr val="FF0000"/>
                </a:solidFill>
              </a:rPr>
              <a:t>Tuesday 2</a:t>
            </a:r>
            <a:r>
              <a:rPr lang="en-US" sz="2400" b="1" u="sng" baseline="30000" dirty="0">
                <a:solidFill>
                  <a:srgbClr val="FF0000"/>
                </a:solidFill>
              </a:rPr>
              <a:t>nd</a:t>
            </a:r>
            <a:r>
              <a:rPr lang="en-US" sz="2400" b="1" u="sng" dirty="0">
                <a:solidFill>
                  <a:srgbClr val="FF0000"/>
                </a:solidFill>
              </a:rPr>
              <a:t> June</a:t>
            </a:r>
          </a:p>
          <a:p>
            <a:pPr marL="742950" lvl="1" indent="-285750"/>
            <a:r>
              <a:rPr lang="en-US" sz="2400" dirty="0"/>
              <a:t>Welcome to S6!</a:t>
            </a:r>
          </a:p>
          <a:p>
            <a:endParaRPr lang="en-GB" sz="2400" dirty="0"/>
          </a:p>
        </p:txBody>
      </p:sp>
    </p:spTree>
    <p:extLst>
      <p:ext uri="{BB962C8B-B14F-4D97-AF65-F5344CB8AC3E}">
        <p14:creationId xmlns:p14="http://schemas.microsoft.com/office/powerpoint/2010/main" val="4032219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C9F8DE-4851-4F61-8C19-A69178E146B7}"/>
              </a:ext>
            </a:extLst>
          </p:cNvPr>
          <p:cNvPicPr>
            <a:picLocks noChangeAspect="1"/>
          </p:cNvPicPr>
          <p:nvPr/>
        </p:nvPicPr>
        <p:blipFill rotWithShape="1">
          <a:blip r:embed="rId3"/>
          <a:srcRect l="27305" t="16849" r="28358" b="6351"/>
          <a:stretch/>
        </p:blipFill>
        <p:spPr>
          <a:xfrm>
            <a:off x="2717532" y="137159"/>
            <a:ext cx="6756935" cy="6583681"/>
          </a:xfrm>
          <a:prstGeom prst="rect">
            <a:avLst/>
          </a:prstGeom>
        </p:spPr>
      </p:pic>
    </p:spTree>
    <p:extLst>
      <p:ext uri="{BB962C8B-B14F-4D97-AF65-F5344CB8AC3E}">
        <p14:creationId xmlns:p14="http://schemas.microsoft.com/office/powerpoint/2010/main" val="2993314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882" y="1546305"/>
            <a:ext cx="11722308" cy="1569660"/>
          </a:xfrm>
          <a:prstGeom prst="rect">
            <a:avLst/>
          </a:prstGeom>
        </p:spPr>
        <p:txBody>
          <a:bodyPr wrap="square">
            <a:spAutoFit/>
          </a:bodyPr>
          <a:lstStyle/>
          <a:p>
            <a:pPr marL="457200" indent="-457200">
              <a:buFont typeface="Wingdings" panose="05000000000000000000" pitchFamily="2" charset="2"/>
              <a:buChar char="Ø"/>
            </a:pPr>
            <a:r>
              <a:rPr lang="en-GB" sz="3200" dirty="0">
                <a:solidFill>
                  <a:schemeClr val="accent2">
                    <a:lumMod val="50000"/>
                  </a:schemeClr>
                </a:solidFill>
              </a:rPr>
              <a:t>Introduction –Kate Sinclair (HT)</a:t>
            </a:r>
          </a:p>
          <a:p>
            <a:pPr marL="457200" indent="-457200">
              <a:buFont typeface="Wingdings" panose="05000000000000000000" pitchFamily="2" charset="2"/>
              <a:buChar char="Ø"/>
            </a:pPr>
            <a:r>
              <a:rPr lang="en-GB" sz="3200" dirty="0">
                <a:solidFill>
                  <a:schemeClr val="accent2">
                    <a:lumMod val="50000"/>
                  </a:schemeClr>
                </a:solidFill>
              </a:rPr>
              <a:t>Options Process – Allison MacKinnon (DHT)</a:t>
            </a:r>
          </a:p>
          <a:p>
            <a:pPr marL="457200" indent="-457200">
              <a:buFont typeface="Wingdings" panose="05000000000000000000" pitchFamily="2" charset="2"/>
              <a:buChar char="Ø"/>
            </a:pPr>
            <a:r>
              <a:rPr lang="en-GB" sz="3200" dirty="0">
                <a:solidFill>
                  <a:schemeClr val="accent2">
                    <a:lumMod val="50000"/>
                  </a:schemeClr>
                </a:solidFill>
              </a:rPr>
              <a:t>Vocational and UCAS – Bethany Williams (PT Pupil Support)</a:t>
            </a:r>
          </a:p>
        </p:txBody>
      </p:sp>
      <p:sp>
        <p:nvSpPr>
          <p:cNvPr id="5" name="TextBox 4"/>
          <p:cNvSpPr txBox="1"/>
          <p:nvPr/>
        </p:nvSpPr>
        <p:spPr>
          <a:xfrm>
            <a:off x="922713" y="207818"/>
            <a:ext cx="6001789" cy="923330"/>
          </a:xfrm>
          <a:prstGeom prst="rect">
            <a:avLst/>
          </a:prstGeom>
          <a:noFill/>
        </p:spPr>
        <p:txBody>
          <a:bodyPr wrap="square" rtlCol="0">
            <a:spAutoFit/>
          </a:bodyPr>
          <a:lstStyle/>
          <a:p>
            <a:r>
              <a:rPr lang="en-GB" sz="5400" dirty="0">
                <a:solidFill>
                  <a:schemeClr val="accent2">
                    <a:lumMod val="50000"/>
                  </a:schemeClr>
                </a:solidFill>
              </a:rPr>
              <a:t>Speakers</a:t>
            </a:r>
          </a:p>
        </p:txBody>
      </p:sp>
    </p:spTree>
    <p:extLst>
      <p:ext uri="{BB962C8B-B14F-4D97-AF65-F5344CB8AC3E}">
        <p14:creationId xmlns:p14="http://schemas.microsoft.com/office/powerpoint/2010/main" val="3592776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Options booklet</a:t>
            </a:r>
          </a:p>
        </p:txBody>
      </p:sp>
      <p:pic>
        <p:nvPicPr>
          <p:cNvPr id="4" name="Content Placeholder 3"/>
          <p:cNvPicPr>
            <a:picLocks noGrp="1" noChangeAspect="1"/>
          </p:cNvPicPr>
          <p:nvPr>
            <p:ph idx="1"/>
          </p:nvPr>
        </p:nvPicPr>
        <p:blipFill>
          <a:blip r:embed="rId3"/>
          <a:stretch>
            <a:fillRect/>
          </a:stretch>
        </p:blipFill>
        <p:spPr>
          <a:xfrm>
            <a:off x="2959974" y="1728132"/>
            <a:ext cx="5621964" cy="4939688"/>
          </a:xfrm>
          <a:prstGeom prst="rect">
            <a:avLst/>
          </a:prstGeom>
        </p:spPr>
      </p:pic>
    </p:spTree>
    <p:extLst>
      <p:ext uri="{BB962C8B-B14F-4D97-AF65-F5344CB8AC3E}">
        <p14:creationId xmlns:p14="http://schemas.microsoft.com/office/powerpoint/2010/main" val="2351749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7226" y="329911"/>
            <a:ext cx="7713323" cy="6134307"/>
          </a:xfrm>
          <a:prstGeom prst="rect">
            <a:avLst/>
          </a:prstGeom>
        </p:spPr>
      </p:pic>
      <p:cxnSp>
        <p:nvCxnSpPr>
          <p:cNvPr id="4" name="Straight Arrow Connector 3"/>
          <p:cNvCxnSpPr/>
          <p:nvPr/>
        </p:nvCxnSpPr>
        <p:spPr>
          <a:xfrm>
            <a:off x="189351" y="2544261"/>
            <a:ext cx="1595034" cy="422874"/>
          </a:xfrm>
          <a:prstGeom prst="straightConnector1">
            <a:avLst/>
          </a:prstGeom>
          <a:ln w="1016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0972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4E7934-B917-4216-B84D-4C6090C4F109}"/>
              </a:ext>
            </a:extLst>
          </p:cNvPr>
          <p:cNvPicPr>
            <a:picLocks noChangeAspect="1"/>
          </p:cNvPicPr>
          <p:nvPr/>
        </p:nvPicPr>
        <p:blipFill>
          <a:blip r:embed="rId3"/>
          <a:stretch>
            <a:fillRect/>
          </a:stretch>
        </p:blipFill>
        <p:spPr>
          <a:xfrm>
            <a:off x="1590046" y="509180"/>
            <a:ext cx="9011908" cy="5839640"/>
          </a:xfrm>
          <a:prstGeom prst="rect">
            <a:avLst/>
          </a:prstGeom>
        </p:spPr>
      </p:pic>
    </p:spTree>
    <p:extLst>
      <p:ext uri="{BB962C8B-B14F-4D97-AF65-F5344CB8AC3E}">
        <p14:creationId xmlns:p14="http://schemas.microsoft.com/office/powerpoint/2010/main" val="34079463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59679" y="102637"/>
            <a:ext cx="8821644" cy="6633814"/>
          </a:xfrm>
          <a:prstGeom prst="rect">
            <a:avLst/>
          </a:prstGeom>
        </p:spPr>
      </p:pic>
    </p:spTree>
    <p:extLst>
      <p:ext uri="{BB962C8B-B14F-4D97-AF65-F5344CB8AC3E}">
        <p14:creationId xmlns:p14="http://schemas.microsoft.com/office/powerpoint/2010/main" val="1946590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673306" y="75609"/>
            <a:ext cx="10179050" cy="671802"/>
          </a:xfrm>
        </p:spPr>
        <p:txBody>
          <a:bodyPr>
            <a:normAutofit/>
          </a:bodyPr>
          <a:lstStyle/>
          <a:p>
            <a:pPr algn="ctr"/>
            <a:r>
              <a:rPr lang="en-GB" sz="4400" dirty="0"/>
              <a:t>current column structure</a:t>
            </a:r>
          </a:p>
        </p:txBody>
      </p:sp>
      <p:graphicFrame>
        <p:nvGraphicFramePr>
          <p:cNvPr id="5" name="Table 4"/>
          <p:cNvGraphicFramePr>
            <a:graphicFrameLocks noGrp="1"/>
          </p:cNvGraphicFramePr>
          <p:nvPr>
            <p:extLst>
              <p:ext uri="{D42A27DB-BD31-4B8C-83A1-F6EECF244321}">
                <p14:modId xmlns:p14="http://schemas.microsoft.com/office/powerpoint/2010/main" val="3868699933"/>
              </p:ext>
            </p:extLst>
          </p:nvPr>
        </p:nvGraphicFramePr>
        <p:xfrm>
          <a:off x="81008" y="747411"/>
          <a:ext cx="11797803" cy="5974080"/>
        </p:xfrm>
        <a:graphic>
          <a:graphicData uri="http://schemas.openxmlformats.org/drawingml/2006/table">
            <a:tbl>
              <a:tblPr firstRow="1" bandRow="1">
                <a:tableStyleId>{5940675A-B579-460E-94D1-54222C63F5DA}</a:tableStyleId>
              </a:tblPr>
              <a:tblGrid>
                <a:gridCol w="2016059">
                  <a:extLst>
                    <a:ext uri="{9D8B030D-6E8A-4147-A177-3AD203B41FA5}">
                      <a16:colId xmlns:a16="http://schemas.microsoft.com/office/drawing/2014/main" val="4031172054"/>
                    </a:ext>
                  </a:extLst>
                </a:gridCol>
                <a:gridCol w="2273597">
                  <a:extLst>
                    <a:ext uri="{9D8B030D-6E8A-4147-A177-3AD203B41FA5}">
                      <a16:colId xmlns:a16="http://schemas.microsoft.com/office/drawing/2014/main" val="2213845132"/>
                    </a:ext>
                  </a:extLst>
                </a:gridCol>
                <a:gridCol w="2525086">
                  <a:extLst>
                    <a:ext uri="{9D8B030D-6E8A-4147-A177-3AD203B41FA5}">
                      <a16:colId xmlns:a16="http://schemas.microsoft.com/office/drawing/2014/main" val="3139233128"/>
                    </a:ext>
                  </a:extLst>
                </a:gridCol>
                <a:gridCol w="2441197">
                  <a:extLst>
                    <a:ext uri="{9D8B030D-6E8A-4147-A177-3AD203B41FA5}">
                      <a16:colId xmlns:a16="http://schemas.microsoft.com/office/drawing/2014/main" val="3733514664"/>
                    </a:ext>
                  </a:extLst>
                </a:gridCol>
                <a:gridCol w="2541864">
                  <a:extLst>
                    <a:ext uri="{9D8B030D-6E8A-4147-A177-3AD203B41FA5}">
                      <a16:colId xmlns:a16="http://schemas.microsoft.com/office/drawing/2014/main" val="2774977302"/>
                    </a:ext>
                  </a:extLst>
                </a:gridCol>
              </a:tblGrid>
              <a:tr h="370840">
                <a:tc>
                  <a:txBody>
                    <a:bodyPr/>
                    <a:lstStyle/>
                    <a:p>
                      <a:r>
                        <a:rPr lang="en-GB" sz="2000" dirty="0"/>
                        <a:t>A</a:t>
                      </a:r>
                    </a:p>
                  </a:txBody>
                  <a:tcPr/>
                </a:tc>
                <a:tc>
                  <a:txBody>
                    <a:bodyPr/>
                    <a:lstStyle/>
                    <a:p>
                      <a:r>
                        <a:rPr lang="en-GB" sz="2000" dirty="0"/>
                        <a:t>B</a:t>
                      </a:r>
                    </a:p>
                  </a:txBody>
                  <a:tcPr/>
                </a:tc>
                <a:tc>
                  <a:txBody>
                    <a:bodyPr/>
                    <a:lstStyle/>
                    <a:p>
                      <a:r>
                        <a:rPr lang="en-GB" sz="2000" dirty="0"/>
                        <a:t>C</a:t>
                      </a:r>
                    </a:p>
                  </a:txBody>
                  <a:tcPr/>
                </a:tc>
                <a:tc>
                  <a:txBody>
                    <a:bodyPr/>
                    <a:lstStyle/>
                    <a:p>
                      <a:r>
                        <a:rPr lang="en-GB" sz="2000" dirty="0"/>
                        <a:t>D</a:t>
                      </a:r>
                    </a:p>
                  </a:txBody>
                  <a:tcPr/>
                </a:tc>
                <a:tc>
                  <a:txBody>
                    <a:bodyPr/>
                    <a:lstStyle/>
                    <a:p>
                      <a:r>
                        <a:rPr lang="en-GB" sz="2000" dirty="0"/>
                        <a:t>E</a:t>
                      </a:r>
                    </a:p>
                  </a:txBody>
                  <a:tcPr/>
                </a:tc>
                <a:extLst>
                  <a:ext uri="{0D108BD9-81ED-4DB2-BD59-A6C34878D82A}">
                    <a16:rowId xmlns:a16="http://schemas.microsoft.com/office/drawing/2014/main" val="2593768995"/>
                  </a:ext>
                </a:extLst>
              </a:tr>
              <a:tr h="5038060">
                <a:tc>
                  <a:txBody>
                    <a:bodyPr/>
                    <a:lstStyle/>
                    <a:p>
                      <a:r>
                        <a:rPr lang="en-GB" sz="2000" dirty="0"/>
                        <a:t>Biology H</a:t>
                      </a:r>
                      <a:endParaRPr lang="en-GB" sz="2000" baseline="0" dirty="0"/>
                    </a:p>
                    <a:p>
                      <a:r>
                        <a:rPr lang="en-GB" sz="2000" baseline="0" dirty="0"/>
                        <a:t>Business Management H Chemistry AH/H</a:t>
                      </a:r>
                    </a:p>
                    <a:p>
                      <a:r>
                        <a:rPr lang="en-GB" sz="2000" baseline="0" dirty="0"/>
                        <a:t>Comms &amp; Lit L6</a:t>
                      </a:r>
                    </a:p>
                    <a:p>
                      <a:r>
                        <a:rPr lang="en-GB" sz="2000" baseline="0" dirty="0"/>
                        <a:t>Comp Games L6 English AH/H/N5</a:t>
                      </a:r>
                    </a:p>
                    <a:p>
                      <a:r>
                        <a:rPr lang="en-GB" sz="2000" baseline="0" dirty="0"/>
                        <a:t>PE AH/H </a:t>
                      </a:r>
                    </a:p>
                    <a:p>
                      <a:r>
                        <a:rPr lang="en-GB" sz="2000" baseline="0" dirty="0"/>
                        <a:t>Physics AH/H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RMPS H</a:t>
                      </a:r>
                    </a:p>
                    <a:p>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Biology AH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French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Geography AH/H History AH/H  Maths Apps H/N5</a:t>
                      </a:r>
                    </a:p>
                    <a:p>
                      <a:r>
                        <a:rPr lang="en-GB" sz="2000" baseline="0" dirty="0"/>
                        <a:t>Maths AH/H </a:t>
                      </a:r>
                    </a:p>
                    <a:p>
                      <a:r>
                        <a:rPr lang="en-GB" sz="2000" baseline="0" dirty="0"/>
                        <a:t>Media N5 </a:t>
                      </a:r>
                    </a:p>
                    <a:p>
                      <a:r>
                        <a:rPr lang="en-GB" sz="2000" baseline="0" dirty="0"/>
                        <a:t>Modern Languages for Life and Work (Italian) Level 5</a:t>
                      </a:r>
                    </a:p>
                    <a:p>
                      <a:r>
                        <a:rPr lang="en-GB" sz="2000" baseline="0" dirty="0"/>
                        <a:t>Modern Studies H</a:t>
                      </a:r>
                    </a:p>
                    <a:p>
                      <a:r>
                        <a:rPr lang="en-GB" sz="2000" baseline="0" dirty="0"/>
                        <a:t>PE H</a:t>
                      </a:r>
                    </a:p>
                    <a:p>
                      <a:r>
                        <a:rPr lang="en-GB" sz="2000" baseline="0" dirty="0"/>
                        <a:t>Photography H</a:t>
                      </a:r>
                    </a:p>
                    <a:p>
                      <a:r>
                        <a:rPr lang="en-GB" sz="2000" baseline="0" dirty="0"/>
                        <a:t>Practical Cookery N5</a:t>
                      </a:r>
                    </a:p>
                    <a:p>
                      <a:r>
                        <a:rPr lang="en-GB" sz="2000" baseline="0" dirty="0"/>
                        <a:t>Spanish H</a:t>
                      </a:r>
                      <a:endParaRPr lang="en-GB" sz="2000" dirty="0"/>
                    </a:p>
                  </a:txBody>
                  <a:tcPr/>
                </a:tc>
                <a:tc>
                  <a:txBody>
                    <a:bodyPr/>
                    <a:lstStyle/>
                    <a:p>
                      <a:r>
                        <a:rPr lang="en-GB" sz="2000" dirty="0"/>
                        <a:t>Administration</a:t>
                      </a:r>
                      <a:r>
                        <a:rPr lang="en-GB" sz="2000" baseline="0" dirty="0"/>
                        <a:t> H</a:t>
                      </a:r>
                    </a:p>
                    <a:p>
                      <a:r>
                        <a:rPr lang="en-GB" sz="2000" baseline="0" dirty="0"/>
                        <a:t>Biology H/N5</a:t>
                      </a:r>
                    </a:p>
                    <a:p>
                      <a:r>
                        <a:rPr lang="en-GB" sz="2000" baseline="0" dirty="0"/>
                        <a:t>Business Management H</a:t>
                      </a:r>
                    </a:p>
                    <a:p>
                      <a:r>
                        <a:rPr lang="en-GB" sz="2000" baseline="0" dirty="0"/>
                        <a:t>Chemistry AH/H</a:t>
                      </a:r>
                    </a:p>
                    <a:p>
                      <a:r>
                        <a:rPr lang="en-GB" sz="2000" baseline="0" dirty="0"/>
                        <a:t>Computing H</a:t>
                      </a:r>
                    </a:p>
                    <a:p>
                      <a:r>
                        <a:rPr lang="en-GB" sz="2000" baseline="0" dirty="0"/>
                        <a:t>Design &amp; Man H  </a:t>
                      </a:r>
                    </a:p>
                    <a:p>
                      <a:r>
                        <a:rPr lang="en-GB" sz="2000" baseline="0" dirty="0"/>
                        <a:t>French AH</a:t>
                      </a:r>
                    </a:p>
                    <a:p>
                      <a:r>
                        <a:rPr lang="en-GB" sz="2000" baseline="0" dirty="0"/>
                        <a:t>Graphic Communication H</a:t>
                      </a:r>
                    </a:p>
                    <a:p>
                      <a:r>
                        <a:rPr lang="en-GB" sz="2000" baseline="0" dirty="0"/>
                        <a:t>Health Sector N5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Practical Cookery N5</a:t>
                      </a:r>
                    </a:p>
                    <a:p>
                      <a:r>
                        <a:rPr lang="en-GB" sz="2000" baseline="0" dirty="0"/>
                        <a:t>Mathematics AH/H</a:t>
                      </a:r>
                    </a:p>
                    <a:p>
                      <a:r>
                        <a:rPr lang="en-GB" sz="2000" baseline="0" dirty="0"/>
                        <a:t>Maths Apps H</a:t>
                      </a:r>
                    </a:p>
                    <a:p>
                      <a:r>
                        <a:rPr lang="en-GB" sz="2000" baseline="0" dirty="0"/>
                        <a:t>Music Technology H </a:t>
                      </a:r>
                    </a:p>
                    <a:p>
                      <a:r>
                        <a:rPr lang="en-GB" sz="2000" baseline="0" dirty="0"/>
                        <a:t>Physics H</a:t>
                      </a:r>
                    </a:p>
                    <a:p>
                      <a:endParaRPr lang="en-GB" sz="20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Art AH/H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Bakery NPA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Biology AH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Business Man AH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Business &amp; IT L5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Design &amp; Man AH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Drama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English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Fashion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Geography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HFT H/AH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Music AH/H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Musical Theatre L6</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Politics 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Practical Woodwork N5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Vocational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aseline="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Animation NPA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Art H</a:t>
                      </a:r>
                      <a:endParaRPr lang="en-GB" sz="2000" baseline="0" dirty="0"/>
                    </a:p>
                    <a:p>
                      <a:r>
                        <a:rPr lang="en-GB" sz="2000" baseline="0" dirty="0"/>
                        <a:t>Biology H</a:t>
                      </a:r>
                    </a:p>
                    <a:p>
                      <a:r>
                        <a:rPr lang="en-GB" sz="2000" baseline="0" dirty="0"/>
                        <a:t>Business Man H</a:t>
                      </a:r>
                    </a:p>
                    <a:p>
                      <a:r>
                        <a:rPr lang="en-GB" sz="2000" baseline="0" dirty="0"/>
                        <a:t>Chemistry H</a:t>
                      </a:r>
                    </a:p>
                    <a:p>
                      <a:r>
                        <a:rPr lang="en-GB" sz="2000" baseline="0" dirty="0"/>
                        <a:t>Computing AH/H </a:t>
                      </a:r>
                    </a:p>
                    <a:p>
                      <a:r>
                        <a:rPr lang="en-GB" sz="2000" baseline="0" dirty="0"/>
                        <a:t>Creative Thinking L5</a:t>
                      </a:r>
                    </a:p>
                    <a:p>
                      <a:r>
                        <a:rPr lang="en-GB" sz="2000" baseline="0" dirty="0"/>
                        <a:t>Drama H</a:t>
                      </a:r>
                    </a:p>
                    <a:p>
                      <a:r>
                        <a:rPr lang="en-GB" sz="2000" baseline="0" dirty="0"/>
                        <a:t>Geography H</a:t>
                      </a:r>
                    </a:p>
                    <a:p>
                      <a:r>
                        <a:rPr lang="en-GB" sz="2000" baseline="0" dirty="0"/>
                        <a:t>Graph Comm AH</a:t>
                      </a:r>
                    </a:p>
                    <a:p>
                      <a:r>
                        <a:rPr lang="en-GB" sz="2000" baseline="0" dirty="0"/>
                        <a:t>History H </a:t>
                      </a:r>
                    </a:p>
                    <a:p>
                      <a:r>
                        <a:rPr lang="en-GB" sz="2000" baseline="0" dirty="0"/>
                        <a:t>Modern Studies H </a:t>
                      </a:r>
                    </a:p>
                    <a:p>
                      <a:r>
                        <a:rPr lang="en-GB" sz="2000" baseline="0" dirty="0"/>
                        <a:t>PE H</a:t>
                      </a:r>
                    </a:p>
                    <a:p>
                      <a:r>
                        <a:rPr lang="en-GB" sz="2000" baseline="0" dirty="0"/>
                        <a:t>Practical Cookery N5</a:t>
                      </a:r>
                    </a:p>
                    <a:p>
                      <a:r>
                        <a:rPr lang="en-GB" sz="2000" baseline="0" dirty="0"/>
                        <a:t>Physics H</a:t>
                      </a:r>
                    </a:p>
                    <a:p>
                      <a:r>
                        <a:rPr lang="en-GB" sz="2000" baseline="0" dirty="0"/>
                        <a:t>Spanish AH/H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aseline="0" dirty="0"/>
                        <a:t>Sports Leadership L6</a:t>
                      </a:r>
                    </a:p>
                    <a:p>
                      <a:r>
                        <a:rPr lang="en-GB" sz="2000" baseline="0" dirty="0"/>
                        <a:t>Travel and Tourism N5</a:t>
                      </a:r>
                      <a:endParaRPr lang="en-GB" sz="2000" dirty="0"/>
                    </a:p>
                  </a:txBody>
                  <a:tcPr/>
                </a:tc>
                <a:extLst>
                  <a:ext uri="{0D108BD9-81ED-4DB2-BD59-A6C34878D82A}">
                    <a16:rowId xmlns:a16="http://schemas.microsoft.com/office/drawing/2014/main" val="1983394700"/>
                  </a:ext>
                </a:extLst>
              </a:tr>
            </a:tbl>
          </a:graphicData>
        </a:graphic>
      </p:graphicFrame>
      <p:sp>
        <p:nvSpPr>
          <p:cNvPr id="6" name="TextBox 5"/>
          <p:cNvSpPr txBox="1"/>
          <p:nvPr/>
        </p:nvSpPr>
        <p:spPr>
          <a:xfrm>
            <a:off x="8178800" y="48862"/>
            <a:ext cx="4013200" cy="646331"/>
          </a:xfrm>
          <a:prstGeom prst="rect">
            <a:avLst/>
          </a:prstGeom>
          <a:noFill/>
        </p:spPr>
        <p:txBody>
          <a:bodyPr wrap="square" rtlCol="0">
            <a:spAutoFit/>
          </a:bodyPr>
          <a:lstStyle/>
          <a:p>
            <a:r>
              <a:rPr lang="en-GB" dirty="0"/>
              <a:t>Note: </a:t>
            </a:r>
            <a:r>
              <a:rPr lang="en-GB" dirty="0">
                <a:solidFill>
                  <a:srgbClr val="FF0000"/>
                </a:solidFill>
              </a:rPr>
              <a:t>Subjects will not be delivered if the uptake is too low</a:t>
            </a:r>
          </a:p>
        </p:txBody>
      </p:sp>
    </p:spTree>
    <p:extLst>
      <p:ext uri="{BB962C8B-B14F-4D97-AF65-F5344CB8AC3E}">
        <p14:creationId xmlns:p14="http://schemas.microsoft.com/office/powerpoint/2010/main" val="102542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1901" y="1758149"/>
            <a:ext cx="9515613" cy="4700588"/>
          </a:xfrm>
        </p:spPr>
        <p:txBody>
          <a:bodyPr>
            <a:normAutofit/>
          </a:bodyPr>
          <a:lstStyle/>
          <a:p>
            <a:pPr marL="0" indent="0">
              <a:buNone/>
            </a:pPr>
            <a:endParaRPr lang="en-GB" sz="2800" dirty="0">
              <a:solidFill>
                <a:schemeClr val="accent2">
                  <a:lumMod val="50000"/>
                </a:schemeClr>
              </a:solidFill>
            </a:endParaRPr>
          </a:p>
          <a:p>
            <a:pPr>
              <a:buFont typeface="Wingdings" panose="05000000000000000000" pitchFamily="2" charset="2"/>
              <a:buChar char="§"/>
            </a:pPr>
            <a:r>
              <a:rPr lang="en-GB" sz="2800" dirty="0">
                <a:solidFill>
                  <a:schemeClr val="accent2">
                    <a:lumMod val="50000"/>
                  </a:schemeClr>
                </a:solidFill>
              </a:rPr>
              <a:t>S6 gives pupils the opportunity to </a:t>
            </a:r>
            <a:r>
              <a:rPr lang="en-GB" sz="2800" b="1" dirty="0">
                <a:solidFill>
                  <a:srgbClr val="FF0000"/>
                </a:solidFill>
              </a:rPr>
              <a:t>build skills </a:t>
            </a:r>
            <a:r>
              <a:rPr lang="en-GB" sz="2800" dirty="0">
                <a:solidFill>
                  <a:schemeClr val="accent2">
                    <a:lumMod val="50000"/>
                  </a:schemeClr>
                </a:solidFill>
              </a:rPr>
              <a:t>that employers, colleges and universities are looking for &amp; to give something back to the school</a:t>
            </a:r>
          </a:p>
          <a:p>
            <a:pPr>
              <a:buFont typeface="Wingdings" panose="05000000000000000000" pitchFamily="2" charset="2"/>
              <a:buChar char="§"/>
            </a:pPr>
            <a:r>
              <a:rPr lang="en-GB" sz="2800" dirty="0">
                <a:solidFill>
                  <a:schemeClr val="accent2">
                    <a:lumMod val="50000"/>
                  </a:schemeClr>
                </a:solidFill>
              </a:rPr>
              <a:t>All pupils will choose a Powering Futures, Volunteering, Leadership or Mental Health award as an additional option</a:t>
            </a:r>
          </a:p>
          <a:p>
            <a:pPr>
              <a:buFont typeface="Wingdings" panose="05000000000000000000" pitchFamily="2" charset="2"/>
              <a:buChar char="§"/>
            </a:pPr>
            <a:r>
              <a:rPr lang="en-GB" sz="2800" dirty="0">
                <a:solidFill>
                  <a:schemeClr val="accent2">
                    <a:lumMod val="50000"/>
                  </a:schemeClr>
                </a:solidFill>
              </a:rPr>
              <a:t>Expectation that pupils will take on leadership within the school and use their own experience to help support others and improve outcomes for all</a:t>
            </a:r>
            <a:endParaRPr lang="en-GB" dirty="0"/>
          </a:p>
        </p:txBody>
      </p:sp>
      <p:sp>
        <p:nvSpPr>
          <p:cNvPr id="2" name="TextBox 1"/>
          <p:cNvSpPr txBox="1"/>
          <p:nvPr/>
        </p:nvSpPr>
        <p:spPr>
          <a:xfrm>
            <a:off x="911901" y="941891"/>
            <a:ext cx="5000634" cy="584775"/>
          </a:xfrm>
          <a:prstGeom prst="rect">
            <a:avLst/>
          </a:prstGeom>
          <a:noFill/>
        </p:spPr>
        <p:txBody>
          <a:bodyPr wrap="square" rtlCol="0">
            <a:spAutoFit/>
          </a:bodyPr>
          <a:lstStyle/>
          <a:p>
            <a:r>
              <a:rPr lang="en-GB" sz="3200" dirty="0"/>
              <a:t>Wider Opportunities</a:t>
            </a:r>
          </a:p>
        </p:txBody>
      </p:sp>
    </p:spTree>
    <p:extLst>
      <p:ext uri="{BB962C8B-B14F-4D97-AF65-F5344CB8AC3E}">
        <p14:creationId xmlns:p14="http://schemas.microsoft.com/office/powerpoint/2010/main" val="4159652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76250" y="1509713"/>
            <a:ext cx="11715750" cy="5148262"/>
          </a:xfrm>
        </p:spPr>
        <p:txBody>
          <a:bodyPr>
            <a:normAutofit fontScale="90000"/>
          </a:bodyPr>
          <a:lstStyle/>
          <a:p>
            <a:r>
              <a:rPr lang="en-GB" sz="2800" dirty="0">
                <a:solidFill>
                  <a:schemeClr val="tx1"/>
                </a:solidFill>
                <a:latin typeface="Gadugi" panose="020B0502040204020203" pitchFamily="34" charset="0"/>
                <a:ea typeface="Gadugi" panose="020B0502040204020203" pitchFamily="34" charset="0"/>
              </a:rPr>
              <a:t>Payment of </a:t>
            </a:r>
            <a:r>
              <a:rPr lang="en-GB" sz="2800" dirty="0">
                <a:solidFill>
                  <a:srgbClr val="FF0000"/>
                </a:solidFill>
                <a:latin typeface="Gadugi" panose="020B0502040204020203" pitchFamily="34" charset="0"/>
                <a:ea typeface="Gadugi" panose="020B0502040204020203" pitchFamily="34" charset="0"/>
              </a:rPr>
              <a:t>£30 </a:t>
            </a:r>
            <a:r>
              <a:rPr lang="en-GB" sz="2800" dirty="0">
                <a:solidFill>
                  <a:schemeClr val="tx1"/>
                </a:solidFill>
                <a:latin typeface="Gadugi" panose="020B0502040204020203" pitchFamily="34" charset="0"/>
                <a:ea typeface="Gadugi" panose="020B0502040204020203" pitchFamily="34" charset="0"/>
              </a:rPr>
              <a:t>per week to the young person </a:t>
            </a:r>
            <a:br>
              <a:rPr lang="en-GB" sz="2800" dirty="0">
                <a:solidFill>
                  <a:schemeClr val="tx1"/>
                </a:solidFill>
                <a:latin typeface="Gadugi" panose="020B0502040204020203" pitchFamily="34" charset="0"/>
                <a:ea typeface="Gadugi" panose="020B0502040204020203" pitchFamily="34" charset="0"/>
              </a:rPr>
            </a:br>
            <a:br>
              <a:rPr lang="en-GB" sz="2800" dirty="0">
                <a:solidFill>
                  <a:schemeClr val="tx1"/>
                </a:solidFill>
                <a:latin typeface="Gadugi" panose="020B0502040204020203" pitchFamily="34" charset="0"/>
                <a:ea typeface="Gadugi" panose="020B0502040204020203" pitchFamily="34" charset="0"/>
              </a:rPr>
            </a:br>
            <a:r>
              <a:rPr lang="en-GB" sz="2800" dirty="0">
                <a:solidFill>
                  <a:schemeClr val="tx1"/>
                </a:solidFill>
                <a:latin typeface="Gadugi" panose="020B0502040204020203" pitchFamily="34" charset="0"/>
                <a:ea typeface="Gadugi" panose="020B0502040204020203" pitchFamily="34" charset="0"/>
              </a:rPr>
              <a:t>Household income </a:t>
            </a:r>
            <a:r>
              <a:rPr lang="en-GB" sz="2800" dirty="0">
                <a:solidFill>
                  <a:srgbClr val="FF0000"/>
                </a:solidFill>
                <a:latin typeface="Gadugi" panose="020B0502040204020203" pitchFamily="34" charset="0"/>
                <a:ea typeface="Gadugi" panose="020B0502040204020203" pitchFamily="34" charset="0"/>
              </a:rPr>
              <a:t>below £24,421 </a:t>
            </a:r>
            <a:r>
              <a:rPr lang="en-GB" sz="2800" dirty="0">
                <a:solidFill>
                  <a:schemeClr val="tx1"/>
                </a:solidFill>
                <a:latin typeface="Gadugi" panose="020B0502040204020203" pitchFamily="34" charset="0"/>
                <a:ea typeface="Gadugi" panose="020B0502040204020203" pitchFamily="34" charset="0"/>
              </a:rPr>
              <a:t>for one child</a:t>
            </a:r>
            <a:br>
              <a:rPr lang="en-GB" sz="2800" dirty="0">
                <a:solidFill>
                  <a:schemeClr val="tx1"/>
                </a:solidFill>
                <a:latin typeface="Gadugi" panose="020B0502040204020203" pitchFamily="34" charset="0"/>
                <a:ea typeface="Gadugi" panose="020B0502040204020203" pitchFamily="34" charset="0"/>
              </a:rPr>
            </a:br>
            <a:br>
              <a:rPr lang="en-GB" sz="2800" dirty="0">
                <a:solidFill>
                  <a:schemeClr val="tx1"/>
                </a:solidFill>
                <a:latin typeface="Gadugi" panose="020B0502040204020203" pitchFamily="34" charset="0"/>
                <a:ea typeface="Gadugi" panose="020B0502040204020203" pitchFamily="34" charset="0"/>
              </a:rPr>
            </a:br>
            <a:r>
              <a:rPr lang="en-GB" sz="2800" dirty="0">
                <a:solidFill>
                  <a:schemeClr val="tx1"/>
                </a:solidFill>
                <a:latin typeface="Gadugi" panose="020B0502040204020203" pitchFamily="34" charset="0"/>
                <a:ea typeface="Gadugi" panose="020B0502040204020203" pitchFamily="34" charset="0"/>
              </a:rPr>
              <a:t>Household income </a:t>
            </a:r>
            <a:r>
              <a:rPr lang="en-GB" sz="2800" dirty="0">
                <a:solidFill>
                  <a:srgbClr val="FF0000"/>
                </a:solidFill>
                <a:latin typeface="Gadugi" panose="020B0502040204020203" pitchFamily="34" charset="0"/>
                <a:ea typeface="Gadugi" panose="020B0502040204020203" pitchFamily="34" charset="0"/>
              </a:rPr>
              <a:t>below £26,884 </a:t>
            </a:r>
            <a:r>
              <a:rPr lang="en-GB" sz="2800" dirty="0">
                <a:solidFill>
                  <a:schemeClr val="tx1"/>
                </a:solidFill>
                <a:latin typeface="Gadugi" panose="020B0502040204020203" pitchFamily="34" charset="0"/>
                <a:ea typeface="Gadugi" panose="020B0502040204020203" pitchFamily="34" charset="0"/>
              </a:rPr>
              <a:t>for more than one dependent child</a:t>
            </a:r>
            <a:br>
              <a:rPr lang="en-GB" sz="2800" dirty="0">
                <a:solidFill>
                  <a:schemeClr val="tx1"/>
                </a:solidFill>
                <a:latin typeface="Gadugi" panose="020B0502040204020203" pitchFamily="34" charset="0"/>
                <a:ea typeface="Gadugi" panose="020B0502040204020203" pitchFamily="34" charset="0"/>
              </a:rPr>
            </a:br>
            <a:br>
              <a:rPr lang="en-GB" sz="2800" dirty="0">
                <a:solidFill>
                  <a:schemeClr val="tx1"/>
                </a:solidFill>
                <a:latin typeface="Gadugi" panose="020B0502040204020203" pitchFamily="34" charset="0"/>
                <a:ea typeface="Gadugi" panose="020B0502040204020203" pitchFamily="34" charset="0"/>
              </a:rPr>
            </a:br>
            <a:r>
              <a:rPr lang="en-GB" sz="2800" dirty="0">
                <a:solidFill>
                  <a:schemeClr val="tx1"/>
                </a:solidFill>
                <a:latin typeface="Gadugi" panose="020B0502040204020203" pitchFamily="34" charset="0"/>
                <a:ea typeface="Gadugi" panose="020B0502040204020203" pitchFamily="34" charset="0"/>
              </a:rPr>
              <a:t>Young people between ages of 16 &amp; 19</a:t>
            </a:r>
            <a:br>
              <a:rPr lang="en-GB" sz="2800" dirty="0">
                <a:solidFill>
                  <a:schemeClr val="tx1"/>
                </a:solidFill>
                <a:latin typeface="Gadugi" panose="020B0502040204020203" pitchFamily="34" charset="0"/>
                <a:ea typeface="Gadugi" panose="020B0502040204020203" pitchFamily="34" charset="0"/>
              </a:rPr>
            </a:br>
            <a:r>
              <a:rPr lang="en-GB" sz="2800" dirty="0">
                <a:solidFill>
                  <a:schemeClr val="tx1"/>
                </a:solidFill>
                <a:latin typeface="Gadugi" panose="020B0502040204020203" pitchFamily="34" charset="0"/>
                <a:ea typeface="Gadugi" panose="020B0502040204020203" pitchFamily="34" charset="0"/>
              </a:rPr>
              <a:t>Paid fortnightly, issued one week later</a:t>
            </a:r>
            <a:br>
              <a:rPr lang="en-GB" sz="2800" dirty="0">
                <a:solidFill>
                  <a:schemeClr val="tx1"/>
                </a:solidFill>
                <a:latin typeface="Gadugi" panose="020B0502040204020203" pitchFamily="34" charset="0"/>
                <a:ea typeface="Gadugi" panose="020B0502040204020203" pitchFamily="34" charset="0"/>
              </a:rPr>
            </a:br>
            <a:br>
              <a:rPr lang="en-GB" sz="2800" dirty="0">
                <a:solidFill>
                  <a:schemeClr val="tx1"/>
                </a:solidFill>
                <a:latin typeface="Gadugi" panose="020B0502040204020203" pitchFamily="34" charset="0"/>
                <a:ea typeface="Gadugi" panose="020B0502040204020203" pitchFamily="34" charset="0"/>
              </a:rPr>
            </a:br>
            <a:r>
              <a:rPr lang="en-GB" sz="2800" dirty="0">
                <a:solidFill>
                  <a:schemeClr val="tx1"/>
                </a:solidFill>
                <a:latin typeface="Gadugi" panose="020B0502040204020203" pitchFamily="34" charset="0"/>
                <a:ea typeface="Gadugi" panose="020B0502040204020203" pitchFamily="34" charset="0"/>
              </a:rPr>
              <a:t>Not payable during holidays</a:t>
            </a:r>
            <a:br>
              <a:rPr lang="en-GB" sz="2800" dirty="0">
                <a:solidFill>
                  <a:schemeClr val="tx1"/>
                </a:solidFill>
                <a:latin typeface="Gadugi" panose="020B0502040204020203" pitchFamily="34" charset="0"/>
                <a:ea typeface="Gadugi" panose="020B0502040204020203" pitchFamily="34" charset="0"/>
              </a:rPr>
            </a:br>
            <a:r>
              <a:rPr lang="en-GB" sz="2800" dirty="0">
                <a:solidFill>
                  <a:schemeClr val="tx1"/>
                </a:solidFill>
                <a:latin typeface="Gadugi" panose="020B0502040204020203" pitchFamily="34" charset="0"/>
                <a:ea typeface="Gadugi" panose="020B0502040204020203" pitchFamily="34" charset="0"/>
              </a:rPr>
              <a:t>Need to re-apply each year</a:t>
            </a:r>
            <a:br>
              <a:rPr lang="en-GB" sz="2800" dirty="0">
                <a:solidFill>
                  <a:schemeClr val="tx1"/>
                </a:solidFill>
                <a:latin typeface="Gadugi" panose="020B0502040204020203" pitchFamily="34" charset="0"/>
                <a:ea typeface="Gadugi" panose="020B0502040204020203" pitchFamily="34" charset="0"/>
              </a:rPr>
            </a:br>
            <a:br>
              <a:rPr lang="en-GB" sz="2800" dirty="0">
                <a:solidFill>
                  <a:schemeClr val="tx1"/>
                </a:solidFill>
                <a:latin typeface="Gadugi" panose="020B0502040204020203" pitchFamily="34" charset="0"/>
                <a:ea typeface="Gadugi" panose="020B0502040204020203" pitchFamily="34" charset="0"/>
              </a:rPr>
            </a:br>
            <a:r>
              <a:rPr lang="en-GB" sz="2800" dirty="0">
                <a:solidFill>
                  <a:schemeClr val="tx1"/>
                </a:solidFill>
                <a:latin typeface="Gadugi" panose="020B0502040204020203" pitchFamily="34" charset="0"/>
                <a:ea typeface="Gadugi" panose="020B0502040204020203" pitchFamily="34" charset="0"/>
              </a:rPr>
              <a:t>attendance based</a:t>
            </a:r>
            <a:br>
              <a:rPr lang="en-GB" dirty="0">
                <a:solidFill>
                  <a:schemeClr val="accent2">
                    <a:lumMod val="50000"/>
                  </a:schemeClr>
                </a:solidFill>
                <a:latin typeface="Gadugi" panose="020B0502040204020203" pitchFamily="34" charset="0"/>
                <a:ea typeface="Gadugi" panose="020B0502040204020203" pitchFamily="34" charset="0"/>
              </a:rPr>
            </a:br>
            <a:endParaRPr lang="en-GB" dirty="0">
              <a:solidFill>
                <a:schemeClr val="accent2">
                  <a:lumMod val="50000"/>
                </a:schemeClr>
              </a:solidFill>
              <a:latin typeface="Gadugi" panose="020B0502040204020203" pitchFamily="34" charset="0"/>
              <a:ea typeface="Gadugi" panose="020B0502040204020203" pitchFamily="34" charset="0"/>
            </a:endParaRPr>
          </a:p>
        </p:txBody>
      </p:sp>
      <p:sp>
        <p:nvSpPr>
          <p:cNvPr id="5" name="TextBox 4"/>
          <p:cNvSpPr txBox="1"/>
          <p:nvPr/>
        </p:nvSpPr>
        <p:spPr>
          <a:xfrm>
            <a:off x="581025" y="666750"/>
            <a:ext cx="7543800" cy="584775"/>
          </a:xfrm>
          <a:prstGeom prst="rect">
            <a:avLst/>
          </a:prstGeom>
          <a:noFill/>
        </p:spPr>
        <p:txBody>
          <a:bodyPr wrap="square" rtlCol="0">
            <a:spAutoFit/>
          </a:bodyPr>
          <a:lstStyle/>
          <a:p>
            <a:r>
              <a:rPr lang="en-GB" sz="3200" u="sng" dirty="0">
                <a:solidFill>
                  <a:schemeClr val="accent2">
                    <a:lumMod val="50000"/>
                  </a:schemeClr>
                </a:solidFill>
              </a:rPr>
              <a:t>Education Maintenance Allowance</a:t>
            </a:r>
          </a:p>
        </p:txBody>
      </p:sp>
    </p:spTree>
    <p:extLst>
      <p:ext uri="{BB962C8B-B14F-4D97-AF65-F5344CB8AC3E}">
        <p14:creationId xmlns:p14="http://schemas.microsoft.com/office/powerpoint/2010/main" val="33241005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Bethany Williams</a:t>
            </a:r>
          </a:p>
        </p:txBody>
      </p:sp>
      <p:sp>
        <p:nvSpPr>
          <p:cNvPr id="3" name="Text Placeholder 2"/>
          <p:cNvSpPr>
            <a:spLocks noGrp="1"/>
          </p:cNvSpPr>
          <p:nvPr>
            <p:ph type="body" idx="1"/>
          </p:nvPr>
        </p:nvSpPr>
        <p:spPr/>
        <p:txBody>
          <a:bodyPr>
            <a:normAutofit fontScale="77500" lnSpcReduction="20000"/>
          </a:bodyPr>
          <a:lstStyle/>
          <a:p>
            <a:r>
              <a:rPr lang="en-US" sz="4400" dirty="0">
                <a:solidFill>
                  <a:schemeClr val="accent2">
                    <a:lumMod val="50000"/>
                  </a:schemeClr>
                </a:solidFill>
              </a:rPr>
              <a:t>Principal Teacher of Pupil Support</a:t>
            </a:r>
          </a:p>
          <a:p>
            <a:endParaRPr lang="en-GB" dirty="0"/>
          </a:p>
        </p:txBody>
      </p:sp>
    </p:spTree>
    <p:extLst>
      <p:ext uri="{BB962C8B-B14F-4D97-AF65-F5344CB8AC3E}">
        <p14:creationId xmlns:p14="http://schemas.microsoft.com/office/powerpoint/2010/main" val="9225065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idx="1"/>
          </p:nvPr>
        </p:nvSpPr>
        <p:spPr/>
        <p:txBody>
          <a:bodyPr>
            <a:noAutofit/>
          </a:bodyPr>
          <a:lstStyle/>
          <a:p>
            <a:r>
              <a:rPr lang="en-GB" sz="3200" dirty="0">
                <a:solidFill>
                  <a:schemeClr val="accent2">
                    <a:lumMod val="50000"/>
                  </a:schemeClr>
                </a:solidFill>
              </a:rPr>
              <a:t>Vocational Programme</a:t>
            </a:r>
          </a:p>
        </p:txBody>
      </p:sp>
    </p:spTree>
    <p:extLst>
      <p:ext uri="{BB962C8B-B14F-4D97-AF65-F5344CB8AC3E}">
        <p14:creationId xmlns:p14="http://schemas.microsoft.com/office/powerpoint/2010/main" val="3251858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3929" y="980728"/>
            <a:ext cx="10523196" cy="5688632"/>
          </a:xfrm>
          <a:prstGeom prst="rect">
            <a:avLst/>
          </a:prstGeom>
        </p:spPr>
        <p:txBody>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sz="24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endParaRPr>
          </a:p>
          <a:p>
            <a:pPr marL="457200" marR="0" lvl="0" indent="-4572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Opportunity to gain relevant qualifications and practical experience </a:t>
            </a:r>
          </a:p>
          <a:p>
            <a:pPr marL="457200" marR="0" lvl="0" indent="-4572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Most courses run from August to May</a:t>
            </a:r>
          </a:p>
          <a:p>
            <a:pPr marL="457200" marR="0" lvl="0" indent="-4572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Progress reports provided </a:t>
            </a:r>
          </a:p>
          <a:p>
            <a:pPr marL="457200" marR="0" lvl="0" indent="-4572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Attendance/attitude/performance monitored</a:t>
            </a:r>
          </a:p>
          <a:p>
            <a:pPr marL="457200" marR="0" lvl="0" indent="-457200" algn="l" defTabSz="914400" rtl="0" eaLnBrk="1" fontAlgn="auto" latinLnBrk="0" hangingPunct="1">
              <a:lnSpc>
                <a:spcPct val="9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Courses do not run on school holidays or in-service days</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angle 2"/>
          <p:cNvSpPr txBox="1">
            <a:spLocks noChangeArrowheads="1"/>
          </p:cNvSpPr>
          <p:nvPr/>
        </p:nvSpPr>
        <p:spPr>
          <a:xfrm>
            <a:off x="2438400" y="277813"/>
            <a:ext cx="77724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sng" strike="noStrike" kern="1200" cap="none" spc="0" normalizeH="0" baseline="0" noProof="0" dirty="0">
                <a:ln>
                  <a:noFill/>
                </a:ln>
                <a:solidFill>
                  <a:srgbClr val="4830FA"/>
                </a:solidFill>
                <a:effectLst/>
                <a:uLnTx/>
                <a:uFillTx/>
                <a:latin typeface="Tw Cen MT Condensed" panose="020B0606020104020203"/>
                <a:ea typeface="+mn-ea"/>
                <a:cs typeface="+mn-cs"/>
              </a:rPr>
              <a:t>Programme Details</a:t>
            </a:r>
          </a:p>
        </p:txBody>
      </p:sp>
      <p:pic>
        <p:nvPicPr>
          <p:cNvPr id="4" name="Picture 3"/>
          <p:cNvPicPr>
            <a:picLocks noChangeAspect="1"/>
          </p:cNvPicPr>
          <p:nvPr/>
        </p:nvPicPr>
        <p:blipFill>
          <a:blip r:embed="rId2"/>
          <a:stretch>
            <a:fillRect/>
          </a:stretch>
        </p:blipFill>
        <p:spPr>
          <a:xfrm>
            <a:off x="1238250" y="3800475"/>
            <a:ext cx="9334500" cy="3057525"/>
          </a:xfrm>
          <a:prstGeom prst="rect">
            <a:avLst/>
          </a:prstGeom>
        </p:spPr>
      </p:pic>
    </p:spTree>
    <p:extLst>
      <p:ext uri="{BB962C8B-B14F-4D97-AF65-F5344CB8AC3E}">
        <p14:creationId xmlns:p14="http://schemas.microsoft.com/office/powerpoint/2010/main" val="1855471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6600" dirty="0">
                <a:solidFill>
                  <a:schemeClr val="tx1"/>
                </a:solidFill>
              </a:rPr>
              <a:t>Kate Sinclair</a:t>
            </a:r>
          </a:p>
        </p:txBody>
      </p:sp>
      <p:sp>
        <p:nvSpPr>
          <p:cNvPr id="3" name="Text Placeholder 2"/>
          <p:cNvSpPr>
            <a:spLocks noGrp="1"/>
          </p:cNvSpPr>
          <p:nvPr>
            <p:ph type="body" idx="1"/>
          </p:nvPr>
        </p:nvSpPr>
        <p:spPr/>
        <p:txBody>
          <a:bodyPr>
            <a:normAutofit/>
          </a:bodyPr>
          <a:lstStyle/>
          <a:p>
            <a:r>
              <a:rPr lang="en-GB" sz="3200" dirty="0">
                <a:solidFill>
                  <a:schemeClr val="tx1"/>
                </a:solidFill>
              </a:rPr>
              <a:t>Head Teacher</a:t>
            </a:r>
          </a:p>
        </p:txBody>
      </p:sp>
    </p:spTree>
    <p:extLst>
      <p:ext uri="{BB962C8B-B14F-4D97-AF65-F5344CB8AC3E}">
        <p14:creationId xmlns:p14="http://schemas.microsoft.com/office/powerpoint/2010/main" val="1639049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20861" y="277813"/>
            <a:ext cx="9689939"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sng" strike="noStrike" kern="1200" cap="none" spc="0" normalizeH="0" baseline="0" noProof="0" dirty="0">
                <a:ln>
                  <a:noFill/>
                </a:ln>
                <a:solidFill>
                  <a:srgbClr val="4830FA"/>
                </a:solidFill>
                <a:effectLst/>
                <a:uLnTx/>
                <a:uFillTx/>
                <a:latin typeface="Tw Cen MT Condensed" panose="020B0606020104020203"/>
                <a:ea typeface="+mn-ea"/>
                <a:cs typeface="+mn-cs"/>
              </a:rPr>
              <a:t>Benefits of Vocational Courses</a:t>
            </a:r>
          </a:p>
        </p:txBody>
      </p:sp>
      <p:sp>
        <p:nvSpPr>
          <p:cNvPr id="5" name="Rectangle 3"/>
          <p:cNvSpPr txBox="1">
            <a:spLocks/>
          </p:cNvSpPr>
          <p:nvPr/>
        </p:nvSpPr>
        <p:spPr>
          <a:xfrm>
            <a:off x="134224" y="1033041"/>
            <a:ext cx="9081153" cy="4530725"/>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Relevant for career/work</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Practical work</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New environment/opportunity to try college</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Treated as an adult </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Qualifications – National 4, National 5, National Progression Awards, Higher, National Certificate &amp; University Level 1 and 2</a:t>
            </a:r>
          </a:p>
        </p:txBody>
      </p:sp>
    </p:spTree>
    <p:extLst>
      <p:ext uri="{BB962C8B-B14F-4D97-AF65-F5344CB8AC3E}">
        <p14:creationId xmlns:p14="http://schemas.microsoft.com/office/powerpoint/2010/main" val="34554801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1047540" y="1163754"/>
            <a:ext cx="7579568" cy="5454997"/>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GB" sz="3200" b="0" i="0" u="sng" strike="noStrike" kern="1200" cap="none" spc="0" normalizeH="0" baseline="0" noProof="0" dirty="0">
                <a:ln>
                  <a:noFill/>
                </a:ln>
                <a:solidFill>
                  <a:srgbClr val="2683C6">
                    <a:lumMod val="50000"/>
                  </a:srgbClr>
                </a:solidFill>
                <a:effectLst/>
                <a:uLnTx/>
                <a:uFillTx/>
                <a:latin typeface="Tw Cen MT" panose="020B0602020104020603"/>
                <a:ea typeface="+mn-ea"/>
                <a:cs typeface="+mn-cs"/>
              </a:rPr>
              <a:t>2 half days</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Tuesday and Thursday afternoons</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GB" sz="1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GB" sz="3200" b="0" i="0" u="sng" strike="noStrike" kern="1200" cap="none" spc="0" normalizeH="0" baseline="0" noProof="0" dirty="0">
                <a:ln>
                  <a:noFill/>
                </a:ln>
                <a:solidFill>
                  <a:srgbClr val="2683C6">
                    <a:lumMod val="50000"/>
                  </a:srgbClr>
                </a:solidFill>
                <a:effectLst/>
                <a:uLnTx/>
                <a:uFillTx/>
                <a:latin typeface="Tw Cen MT" panose="020B0602020104020603"/>
                <a:ea typeface="+mn-ea"/>
                <a:cs typeface="+mn-cs"/>
              </a:rPr>
              <a:t>Friday morning</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Periods 1 and 2</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GB" sz="1200" b="0" i="0" u="sng" strike="noStrike" kern="1200" cap="none" spc="0" normalizeH="0" baseline="0" noProof="0" dirty="0">
              <a:ln>
                <a:noFill/>
              </a:ln>
              <a:solidFill>
                <a:srgbClr val="2683C6">
                  <a:lumMod val="50000"/>
                </a:srgbClr>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GB" sz="3200" b="0" i="0" u="sng" strike="noStrike" kern="1200" cap="none" spc="0" normalizeH="0" baseline="0" noProof="0" dirty="0">
                <a:ln>
                  <a:noFill/>
                </a:ln>
                <a:solidFill>
                  <a:srgbClr val="2683C6">
                    <a:lumMod val="50000"/>
                  </a:srgbClr>
                </a:solidFill>
                <a:effectLst/>
                <a:uLnTx/>
                <a:uFillTx/>
                <a:latin typeface="Tw Cen MT" panose="020B0602020104020603"/>
                <a:ea typeface="+mn-ea"/>
                <a:cs typeface="+mn-cs"/>
              </a:rPr>
              <a:t>2.5 days per week</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Monday, Tuesday and Wednesday afternoons, Thursday all day</a:t>
            </a: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GB" sz="1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Transport provided or free travel card</a:t>
            </a:r>
          </a:p>
        </p:txBody>
      </p:sp>
      <p:sp>
        <p:nvSpPr>
          <p:cNvPr id="4" name="Rectangle 2"/>
          <p:cNvSpPr txBox="1">
            <a:spLocks noChangeArrowheads="1"/>
          </p:cNvSpPr>
          <p:nvPr/>
        </p:nvSpPr>
        <p:spPr>
          <a:xfrm>
            <a:off x="1524000" y="277813"/>
            <a:ext cx="91440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sng" strike="noStrike" kern="1200" cap="none" spc="0" normalizeH="0" baseline="0" noProof="0" dirty="0">
                <a:ln>
                  <a:noFill/>
                </a:ln>
                <a:solidFill>
                  <a:srgbClr val="4830FA"/>
                </a:solidFill>
                <a:effectLst/>
                <a:uLnTx/>
                <a:uFillTx/>
                <a:latin typeface="Tw Cen MT Condensed" panose="020B0606020104020203"/>
                <a:ea typeface="+mn-ea"/>
                <a:cs typeface="+mn-cs"/>
              </a:rPr>
              <a:t>Programme Details</a:t>
            </a:r>
          </a:p>
        </p:txBody>
      </p:sp>
      <p:pic>
        <p:nvPicPr>
          <p:cNvPr id="1026" name="Picture 2" descr="Content Ico Calendar Icon PNG Imag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525" y="1314451"/>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8899524" y="4686301"/>
            <a:ext cx="2143125" cy="2143125"/>
          </a:xfrm>
          <a:prstGeom prst="rect">
            <a:avLst/>
          </a:prstGeom>
        </p:spPr>
      </p:pic>
    </p:spTree>
    <p:extLst>
      <p:ext uri="{BB962C8B-B14F-4D97-AF65-F5344CB8AC3E}">
        <p14:creationId xmlns:p14="http://schemas.microsoft.com/office/powerpoint/2010/main" val="2226577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479155" y="223364"/>
          <a:ext cx="8712968" cy="487680"/>
        </p:xfrm>
        <a:graphic>
          <a:graphicData uri="http://schemas.openxmlformats.org/drawingml/2006/table">
            <a:tbl>
              <a:tblPr/>
              <a:tblGrid>
                <a:gridCol w="8712968">
                  <a:extLst>
                    <a:ext uri="{9D8B030D-6E8A-4147-A177-3AD203B41FA5}">
                      <a16:colId xmlns:a16="http://schemas.microsoft.com/office/drawing/2014/main" val="20000"/>
                    </a:ext>
                  </a:extLst>
                </a:gridCol>
              </a:tblGrid>
              <a:tr h="462121">
                <a:tc>
                  <a:txBody>
                    <a:bodyPr/>
                    <a:lstStyle/>
                    <a:p>
                      <a:pPr algn="ctr" rtl="0" fontAlgn="b"/>
                      <a:r>
                        <a:rPr lang="en-GB" sz="3200" b="1" i="0" u="none" strike="noStrike" dirty="0">
                          <a:solidFill>
                            <a:srgbClr val="4830FA"/>
                          </a:solidFill>
                          <a:latin typeface="+mn-lt"/>
                        </a:rPr>
                        <a:t>Courses are available</a:t>
                      </a:r>
                      <a:r>
                        <a:rPr lang="en-GB" sz="3200" b="1" i="0" u="none" strike="noStrike" baseline="0" dirty="0">
                          <a:solidFill>
                            <a:srgbClr val="4830FA"/>
                          </a:solidFill>
                          <a:latin typeface="+mn-lt"/>
                        </a:rPr>
                        <a:t> in the following areas:</a:t>
                      </a:r>
                      <a:endParaRPr lang="en-GB" sz="3200" b="1" i="0" u="none" strike="noStrike" dirty="0">
                        <a:solidFill>
                          <a:srgbClr val="4830FA"/>
                        </a:solidFill>
                        <a:latin typeface="+mn-lt"/>
                      </a:endParaRPr>
                    </a:p>
                  </a:txBody>
                  <a:tcPr marL="0" marR="0" marT="0" marB="0" anchor="b">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3" name="TextBox 2"/>
          <p:cNvSpPr txBox="1"/>
          <p:nvPr/>
        </p:nvSpPr>
        <p:spPr>
          <a:xfrm>
            <a:off x="758117" y="806112"/>
            <a:ext cx="8434006" cy="553997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Aviation and Travel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Business and Finance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Care, Health, Life Science and Social Care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Construction and Engineering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Creative and Digital Industries and Music</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Events Management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Fashion and Design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Hair and Beauty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Horticulture, Hospitality and Landscaping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Humanities and Social Sciences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Sport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Vehicle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2016092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10205" y="254664"/>
            <a:ext cx="77724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000" b="1" i="0" u="sng" strike="noStrike" kern="1200" cap="none" spc="0" normalizeH="0" baseline="0" noProof="0" dirty="0">
                <a:ln>
                  <a:noFill/>
                </a:ln>
                <a:solidFill>
                  <a:srgbClr val="0070C0"/>
                </a:solidFill>
                <a:effectLst/>
                <a:uLnTx/>
                <a:uFillTx/>
                <a:latin typeface="Tw Cen MT Condensed" panose="020B0606020104020203"/>
                <a:ea typeface="+mn-ea"/>
                <a:cs typeface="+mn-cs"/>
              </a:rPr>
              <a:t>Applying for a course</a:t>
            </a:r>
            <a:endParaRPr kumimoji="0" lang="en-US" sz="4000" b="1" i="0" u="sng" strike="noStrike" kern="1200" cap="none" spc="0" normalizeH="0" baseline="0" noProof="0" dirty="0">
              <a:ln>
                <a:noFill/>
              </a:ln>
              <a:solidFill>
                <a:srgbClr val="0070C0"/>
              </a:solidFill>
              <a:effectLst/>
              <a:uLnTx/>
              <a:uFillTx/>
              <a:latin typeface="Tw Cen MT Condensed" panose="020B0606020104020203"/>
              <a:ea typeface="+mn-ea"/>
              <a:cs typeface="+mn-cs"/>
            </a:endParaRPr>
          </a:p>
        </p:txBody>
      </p:sp>
      <p:sp>
        <p:nvSpPr>
          <p:cNvPr id="3" name="Rectangle 3"/>
          <p:cNvSpPr txBox="1">
            <a:spLocks noChangeArrowheads="1"/>
          </p:cNvSpPr>
          <p:nvPr/>
        </p:nvSpPr>
        <p:spPr>
          <a:xfrm>
            <a:off x="603917" y="1276109"/>
            <a:ext cx="8784976" cy="4421088"/>
          </a:xfrm>
          <a:prstGeom prst="rect">
            <a:avLst/>
          </a:prstGeom>
        </p:spPr>
        <p:txBody>
          <a:bodyPr vert="horz" lIns="91440" tIns="45720" rIns="91440" bIns="45720" rtlCol="0">
            <a:normAutofit fontScale="85000" lnSpcReduction="20000"/>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	Speak to Principal Teacher of Pupil Support and 	parent/guardian</a:t>
            </a: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GB" sz="10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	Complete application forms – one with parents 	and one in school with Pupil Support teacher at      	options interview</a:t>
            </a: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endParaRPr>
          </a:p>
          <a:p>
            <a:pPr marL="0" marR="0" lvl="0" indent="0" algn="l" defTabSz="914400" rtl="0" eaLnBrk="1" fontAlgn="auto" latinLnBrk="0" hangingPunct="1">
              <a:lnSpc>
                <a:spcPct val="90000"/>
              </a:lnSpc>
              <a:spcBef>
                <a:spcPct val="20000"/>
              </a:spcBef>
              <a:spcAft>
                <a:spcPts val="0"/>
              </a:spcAft>
              <a:buClrTx/>
              <a:buSzTx/>
              <a:buFontTx/>
              <a:buNone/>
              <a:tabLst/>
              <a:defRPr/>
            </a:pPr>
            <a:r>
              <a:rPr kumimoji="0" lang="en-GB" sz="3200"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	Places are not guaranteed as only a small number of 	places are available to each school.  You MUST 	choose four school subjects during the options process 	and indicate if you are interested in applying for a 	vocational college course.</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sz="1100" b="1" i="0" u="none" strike="noStrike" kern="1200" cap="none" spc="0" normalizeH="0" baseline="0" noProof="0" dirty="0">
              <a:ln>
                <a:noFill/>
              </a:ln>
              <a:solidFill>
                <a:srgbClr val="FF0000"/>
              </a:solidFill>
              <a:effectLst/>
              <a:uLnTx/>
              <a:uFillTx/>
              <a:latin typeface="Tw Cen MT" panose="020B0602020104020603"/>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sz="11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sz="32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GB" sz="3200" b="1" i="0" u="none" strike="noStrike" kern="1200" cap="none" spc="0" normalizeH="0" baseline="0" noProof="0" dirty="0">
              <a:ln>
                <a:noFill/>
              </a:ln>
              <a:solidFill>
                <a:srgbClr val="FF0000"/>
              </a:solidFill>
              <a:effectLst/>
              <a:uLnTx/>
              <a:uFillTx/>
              <a:latin typeface="Tw Cen MT" panose="020B0602020104020603"/>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1" i="0" u="none" strike="noStrike" kern="1200" cap="none" spc="0" normalizeH="0" baseline="0" noProof="0" dirty="0">
              <a:ln>
                <a:noFill/>
              </a:ln>
              <a:solidFill>
                <a:srgbClr val="FF0000"/>
              </a:solidFill>
              <a:effectLst/>
              <a:uLnTx/>
              <a:uFillTx/>
              <a:latin typeface="Tw Cen MT" panose="020B0602020104020603"/>
              <a:ea typeface="+mn-ea"/>
              <a:cs typeface="+mn-cs"/>
            </a:endParaRPr>
          </a:p>
        </p:txBody>
      </p:sp>
      <p:pic>
        <p:nvPicPr>
          <p:cNvPr id="4" name="Picture 3"/>
          <p:cNvPicPr>
            <a:picLocks noChangeAspect="1"/>
          </p:cNvPicPr>
          <p:nvPr/>
        </p:nvPicPr>
        <p:blipFill>
          <a:blip r:embed="rId2"/>
          <a:stretch>
            <a:fillRect/>
          </a:stretch>
        </p:blipFill>
        <p:spPr>
          <a:xfrm>
            <a:off x="603917" y="1623772"/>
            <a:ext cx="818231" cy="818231"/>
          </a:xfrm>
          <a:prstGeom prst="rect">
            <a:avLst/>
          </a:prstGeom>
        </p:spPr>
      </p:pic>
      <p:pic>
        <p:nvPicPr>
          <p:cNvPr id="5" name="Picture 4"/>
          <p:cNvPicPr>
            <a:picLocks noChangeAspect="1"/>
          </p:cNvPicPr>
          <p:nvPr/>
        </p:nvPicPr>
        <p:blipFill rotWithShape="1">
          <a:blip r:embed="rId3"/>
          <a:srcRect r="19851"/>
          <a:stretch/>
        </p:blipFill>
        <p:spPr>
          <a:xfrm>
            <a:off x="603917" y="2789666"/>
            <a:ext cx="732884" cy="950300"/>
          </a:xfrm>
          <a:prstGeom prst="rect">
            <a:avLst/>
          </a:prstGeom>
        </p:spPr>
      </p:pic>
      <p:pic>
        <p:nvPicPr>
          <p:cNvPr id="6" name="Picture 5"/>
          <p:cNvPicPr>
            <a:picLocks noChangeAspect="1"/>
          </p:cNvPicPr>
          <p:nvPr/>
        </p:nvPicPr>
        <p:blipFill rotWithShape="1">
          <a:blip r:embed="rId4"/>
          <a:srcRect l="6482" t="6867" r="6713" b="14592"/>
          <a:stretch/>
        </p:blipFill>
        <p:spPr>
          <a:xfrm>
            <a:off x="639999" y="4476567"/>
            <a:ext cx="746066" cy="728161"/>
          </a:xfrm>
          <a:prstGeom prst="rect">
            <a:avLst/>
          </a:prstGeom>
        </p:spPr>
      </p:pic>
    </p:spTree>
    <p:extLst>
      <p:ext uri="{BB962C8B-B14F-4D97-AF65-F5344CB8AC3E}">
        <p14:creationId xmlns:p14="http://schemas.microsoft.com/office/powerpoint/2010/main" val="325761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172" t="21340" r="37929" b="23305"/>
          <a:stretch/>
        </p:blipFill>
        <p:spPr>
          <a:xfrm>
            <a:off x="1964137" y="2239968"/>
            <a:ext cx="8152598" cy="4745256"/>
          </a:xfrm>
          <a:prstGeom prst="rect">
            <a:avLst/>
          </a:prstGeom>
        </p:spPr>
      </p:pic>
      <p:sp>
        <p:nvSpPr>
          <p:cNvPr id="3" name="Rectangle 2"/>
          <p:cNvSpPr txBox="1">
            <a:spLocks noChangeArrowheads="1"/>
          </p:cNvSpPr>
          <p:nvPr/>
        </p:nvSpPr>
        <p:spPr>
          <a:xfrm>
            <a:off x="657225" y="-300038"/>
            <a:ext cx="10887075" cy="2663831"/>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GB" sz="3200" b="1" i="0" u="none" strike="noStrike" kern="1200" cap="none" spc="0" normalizeH="0" baseline="0" noProof="0" dirty="0">
                <a:ln>
                  <a:noFill/>
                </a:ln>
                <a:solidFill>
                  <a:srgbClr val="0099FF"/>
                </a:solidFill>
                <a:effectLst/>
                <a:uLnTx/>
                <a:uFillTx/>
                <a:latin typeface="Tw Cen MT Condensed" panose="020B0606020104020203"/>
                <a:ea typeface="+mn-ea"/>
                <a:cs typeface="+mn-cs"/>
              </a:rPr>
            </a:br>
            <a:r>
              <a:rPr kumimoji="0" lang="en-GB" sz="4400" b="1" i="0" u="none" strike="noStrike" kern="1200" cap="none" spc="0" normalizeH="0" baseline="0" noProof="0" dirty="0">
                <a:ln>
                  <a:noFill/>
                </a:ln>
                <a:solidFill>
                  <a:srgbClr val="2683C6">
                    <a:lumMod val="50000"/>
                  </a:srgbClr>
                </a:solidFill>
                <a:effectLst/>
                <a:uLnTx/>
                <a:uFillTx/>
                <a:latin typeface="Tw Cen MT Condensed" panose="020B0606020104020203"/>
                <a:ea typeface="+mn-ea"/>
                <a:cs typeface="+mn-cs"/>
              </a:rPr>
              <a:t>The Vocational Programme is combined within the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683C6">
                    <a:lumMod val="50000"/>
                  </a:srgbClr>
                </a:solidFill>
                <a:effectLst/>
                <a:uLnTx/>
                <a:uFillTx/>
                <a:latin typeface="Tw Cen MT Condensed" panose="020B0606020104020203"/>
                <a:ea typeface="+mn-ea"/>
                <a:cs typeface="+mn-cs"/>
              </a:rPr>
              <a:t>school’s options booklet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sz="4400" b="1" i="0" u="none" strike="noStrike" kern="1200" cap="none" spc="0" normalizeH="0" baseline="0" noProof="0" dirty="0">
                <a:ln>
                  <a:noFill/>
                </a:ln>
                <a:solidFill>
                  <a:srgbClr val="2683C6">
                    <a:lumMod val="50000"/>
                  </a:srgbClr>
                </a:solidFill>
                <a:effectLst/>
                <a:uLnTx/>
                <a:uFillTx/>
                <a:latin typeface="Tw Cen MT Condensed" panose="020B0606020104020203"/>
                <a:ea typeface="+mn-ea"/>
                <a:cs typeface="+mn-cs"/>
              </a:rPr>
              <a:t>and can be viewed on the school website.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0099FF"/>
              </a:solidFill>
              <a:effectLst/>
              <a:uLnTx/>
              <a:uFillTx/>
              <a:latin typeface="Tw Cen MT Condensed" panose="020B0606020104020203"/>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0099FF"/>
              </a:solidFill>
              <a:effectLst/>
              <a:uLnTx/>
              <a:uFillTx/>
              <a:latin typeface="Tw Cen MT Condensed" panose="020B0606020104020203"/>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0099FF"/>
              </a:solidFill>
              <a:effectLst/>
              <a:uLnTx/>
              <a:uFillTx/>
              <a:latin typeface="Tw Cen MT Condensed" panose="020B0606020104020203"/>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0099FF"/>
              </a:solidFill>
              <a:effectLst/>
              <a:uLnTx/>
              <a:uFillTx/>
              <a:latin typeface="Tw Cen MT Condensed" panose="020B0606020104020203"/>
              <a:ea typeface="+mn-ea"/>
              <a:cs typeface="+mn-cs"/>
            </a:endParaRPr>
          </a:p>
          <a:p>
            <a:pPr marL="0" marR="0" lvl="0" indent="0" algn="ctr" defTabSz="914400" rtl="0" eaLnBrk="1" fontAlgn="auto" latinLnBrk="0" hangingPunct="1">
              <a:lnSpc>
                <a:spcPct val="100000"/>
              </a:lnSpc>
              <a:spcBef>
                <a:spcPct val="0"/>
              </a:spcBef>
              <a:spcAft>
                <a:spcPts val="0"/>
              </a:spcAft>
              <a:buClrTx/>
              <a:buSzTx/>
              <a:buFontTx/>
              <a:buNone/>
              <a:tabLst/>
              <a:defRPr/>
            </a:pPr>
            <a:br>
              <a:rPr kumimoji="0" lang="en-GB" sz="3200" b="1" i="0" u="none" strike="noStrike" kern="1200" cap="none" spc="0" normalizeH="0" baseline="0" noProof="0" dirty="0">
                <a:ln>
                  <a:noFill/>
                </a:ln>
                <a:solidFill>
                  <a:srgbClr val="0099FF"/>
                </a:solidFill>
                <a:effectLst/>
                <a:uLnTx/>
                <a:uFillTx/>
                <a:latin typeface="Tw Cen MT Condensed" panose="020B0606020104020203"/>
                <a:ea typeface="+mn-ea"/>
                <a:cs typeface="+mn-cs"/>
              </a:rPr>
            </a:br>
            <a:endParaRPr kumimoji="0" lang="en-GB" sz="4400" b="0" i="0" u="none" strike="noStrike" kern="1200" cap="none" spc="0" normalizeH="0" baseline="0" noProof="0" dirty="0">
              <a:ln>
                <a:noFill/>
              </a:ln>
              <a:solidFill>
                <a:prstClr val="black"/>
              </a:solidFill>
              <a:effectLst/>
              <a:uLnTx/>
              <a:uFillTx/>
              <a:latin typeface="Tw Cen MT Condensed" panose="020B0606020104020203"/>
              <a:ea typeface="+mn-ea"/>
              <a:cs typeface="+mn-cs"/>
            </a:endParaRPr>
          </a:p>
        </p:txBody>
      </p:sp>
      <p:sp>
        <p:nvSpPr>
          <p:cNvPr id="6" name="Oval 5"/>
          <p:cNvSpPr/>
          <p:nvPr/>
        </p:nvSpPr>
        <p:spPr>
          <a:xfrm>
            <a:off x="5737224" y="2543175"/>
            <a:ext cx="588963" cy="5667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F0000"/>
                </a:solidFill>
                <a:effectLst/>
                <a:uLnTx/>
                <a:uFillTx/>
                <a:latin typeface="Tw Cen MT" panose="020B0602020104020603"/>
                <a:ea typeface="Calibri" panose="020F0502020204030204" pitchFamily="34" charset="0"/>
                <a:cs typeface="Times New Roman" panose="02020603050405020304" pitchFamily="18" charset="0"/>
              </a:rPr>
              <a:t>1</a:t>
            </a:r>
            <a:endParaRPr kumimoji="0" lang="en-GB" sz="20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
        <p:nvSpPr>
          <p:cNvPr id="7" name="Oval 6"/>
          <p:cNvSpPr/>
          <p:nvPr/>
        </p:nvSpPr>
        <p:spPr>
          <a:xfrm>
            <a:off x="7594599" y="5148263"/>
            <a:ext cx="606425" cy="5572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Tw Cen MT" panose="020B0602020104020603"/>
                <a:ea typeface="Calibri" panose="020F0502020204030204" pitchFamily="34" charset="0"/>
                <a:cs typeface="Times New Roman" panose="02020603050405020304" pitchFamily="18" charset="0"/>
              </a:rPr>
              <a:t>2</a:t>
            </a:r>
            <a:endParaRPr kumimoji="0" lang="en-GB" sz="2000" b="0" i="0" u="none" strike="noStrike" kern="1200" cap="none" spc="0" normalizeH="0" baseline="0" noProof="0" dirty="0">
              <a:ln>
                <a:noFill/>
              </a:ln>
              <a:solidFill>
                <a:prstClr val="white"/>
              </a:solidFill>
              <a:effectLst/>
              <a:uLnTx/>
              <a:uFillTx/>
              <a:latin typeface="Tw Cen MT" panose="020B0602020104020603"/>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4175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idx="1"/>
          </p:nvPr>
        </p:nvSpPr>
        <p:spPr/>
        <p:txBody>
          <a:bodyPr>
            <a:noAutofit/>
          </a:bodyPr>
          <a:lstStyle/>
          <a:p>
            <a:r>
              <a:rPr lang="en-GB" sz="3200" dirty="0">
                <a:solidFill>
                  <a:schemeClr val="accent2">
                    <a:lumMod val="50000"/>
                  </a:schemeClr>
                </a:solidFill>
              </a:rPr>
              <a:t>UCAS</a:t>
            </a:r>
          </a:p>
          <a:p>
            <a:r>
              <a:rPr lang="en-GB" sz="3200" dirty="0">
                <a:solidFill>
                  <a:schemeClr val="accent2">
                    <a:lumMod val="50000"/>
                  </a:schemeClr>
                </a:solidFill>
              </a:rPr>
              <a:t> </a:t>
            </a:r>
          </a:p>
        </p:txBody>
      </p:sp>
    </p:spTree>
    <p:extLst>
      <p:ext uri="{BB962C8B-B14F-4D97-AF65-F5344CB8AC3E}">
        <p14:creationId xmlns:p14="http://schemas.microsoft.com/office/powerpoint/2010/main" val="3789194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a:xfrm>
            <a:off x="850700" y="941660"/>
            <a:ext cx="5949067" cy="2976865"/>
          </a:xfrm>
        </p:spPr>
        <p:txBody>
          <a:bodyPr>
            <a:normAutofit/>
          </a:bodyPr>
          <a:lstStyle/>
          <a:p>
            <a:pPr algn="ctr"/>
            <a:r>
              <a:rPr lang="en-US" sz="5333" dirty="0"/>
              <a:t>Applying </a:t>
            </a:r>
            <a:br>
              <a:rPr lang="en-US" sz="5333" dirty="0"/>
            </a:br>
            <a:r>
              <a:rPr lang="en-US" sz="5333" dirty="0"/>
              <a:t>to university </a:t>
            </a:r>
            <a:br>
              <a:rPr lang="en-US" sz="5333" dirty="0"/>
            </a:br>
            <a:r>
              <a:rPr lang="en-US" sz="5333" dirty="0"/>
              <a:t>through </a:t>
            </a:r>
            <a:br>
              <a:rPr lang="en-US" sz="5333" dirty="0"/>
            </a:br>
            <a:r>
              <a:rPr lang="en-US" sz="5333" dirty="0"/>
              <a:t>UCAS</a:t>
            </a:r>
          </a:p>
        </p:txBody>
      </p:sp>
    </p:spTree>
    <p:extLst>
      <p:ext uri="{BB962C8B-B14F-4D97-AF65-F5344CB8AC3E}">
        <p14:creationId xmlns:p14="http://schemas.microsoft.com/office/powerpoint/2010/main" val="3072841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a:xfrm>
            <a:off x="264920" y="2163405"/>
            <a:ext cx="11438072" cy="3703193"/>
          </a:xfrm>
        </p:spPr>
        <p:txBody>
          <a:bodyPr>
            <a:normAutofit/>
          </a:bodyPr>
          <a:lstStyle/>
          <a:p>
            <a:r>
              <a:rPr lang="en-US" sz="3733" dirty="0"/>
              <a:t>UCAS, the Universities and Colleges Admissions Service, is an independent charity, and the UK's shared admissions service for higher education.</a:t>
            </a:r>
          </a:p>
          <a:p>
            <a:r>
              <a:rPr lang="en-US" sz="3733" dirty="0"/>
              <a:t>Every person who wishes to apply to a UK university must do so through UCAS.</a:t>
            </a:r>
          </a:p>
          <a:p>
            <a:r>
              <a:rPr lang="en-US" sz="3733" dirty="0"/>
              <a:t>Pupils can make 5 choices for £28.50 (currently)</a:t>
            </a:r>
            <a:endParaRPr lang="en-GB" sz="3733" dirty="0"/>
          </a:p>
        </p:txBody>
      </p:sp>
      <p:sp>
        <p:nvSpPr>
          <p:cNvPr id="5" name="Title 4"/>
          <p:cNvSpPr>
            <a:spLocks noGrp="1"/>
          </p:cNvSpPr>
          <p:nvPr>
            <p:ph type="title"/>
          </p:nvPr>
        </p:nvSpPr>
        <p:spPr/>
        <p:txBody>
          <a:bodyPr/>
          <a:lstStyle/>
          <a:p>
            <a:r>
              <a:rPr lang="en-GB" dirty="0"/>
              <a:t>WHAT IS UCAS?</a:t>
            </a:r>
          </a:p>
        </p:txBody>
      </p:sp>
    </p:spTree>
    <p:extLst>
      <p:ext uri="{BB962C8B-B14F-4D97-AF65-F5344CB8AC3E}">
        <p14:creationId xmlns:p14="http://schemas.microsoft.com/office/powerpoint/2010/main" val="1005660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77127" y="536897"/>
            <a:ext cx="5109568" cy="741660"/>
          </a:xfrm>
        </p:spPr>
        <p:txBody>
          <a:bodyPr>
            <a:normAutofit/>
          </a:bodyPr>
          <a:lstStyle/>
          <a:p>
            <a:r>
              <a:rPr lang="en-GB" dirty="0"/>
              <a:t>Start research early</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184873" y="1819070"/>
            <a:ext cx="6654544" cy="4196020"/>
          </a:xfrm>
        </p:spPr>
        <p:txBody>
          <a:bodyPr>
            <a:normAutofit/>
          </a:bodyPr>
          <a:lstStyle/>
          <a:p>
            <a:r>
              <a:rPr lang="en-GB" sz="3200" dirty="0"/>
              <a:t>Pupils will start the process in June and will </a:t>
            </a:r>
            <a:r>
              <a:rPr lang="en-GB" sz="3200" b="1" u="sng" dirty="0"/>
              <a:t>register with the UCAS Hub </a:t>
            </a:r>
            <a:r>
              <a:rPr lang="en-GB" sz="3200" dirty="0"/>
              <a:t>to: </a:t>
            </a:r>
          </a:p>
          <a:p>
            <a:pPr marL="228594" indent="-228594">
              <a:buClr>
                <a:srgbClr val="836CD8"/>
              </a:buClr>
              <a:buFont typeface="Arial" panose="020B0604020202020204" pitchFamily="34" charset="0"/>
              <a:buChar char="•"/>
            </a:pPr>
            <a:r>
              <a:rPr lang="en-GB" sz="3200" dirty="0"/>
              <a:t>explore careers, subjects, places, and apprenticeships and find information for over 35,000 courses.</a:t>
            </a:r>
          </a:p>
          <a:p>
            <a:pPr marL="228594" indent="-228594">
              <a:buClr>
                <a:srgbClr val="836CD8"/>
              </a:buClr>
              <a:buFont typeface="Arial" panose="020B0604020202020204" pitchFamily="34" charset="0"/>
              <a:buChar char="•"/>
            </a:pPr>
            <a:r>
              <a:rPr lang="en-GB" sz="3200" dirty="0"/>
              <a:t>There are many tools for pupils to use in the hub, as well as the online application.</a:t>
            </a:r>
          </a:p>
        </p:txBody>
      </p:sp>
      <p:pic>
        <p:nvPicPr>
          <p:cNvPr id="20" name="Content Placeholder 9">
            <a:extLst>
              <a:ext uri="{FF2B5EF4-FFF2-40B4-BE49-F238E27FC236}">
                <a16:creationId xmlns:a16="http://schemas.microsoft.com/office/drawing/2014/main" id="{12F40088-6959-4B73-9813-DA3292EA449B}"/>
              </a:ext>
            </a:extLst>
          </p:cNvPr>
          <p:cNvPicPr>
            <a:picLocks noChangeAspect="1"/>
          </p:cNvPicPr>
          <p:nvPr/>
        </p:nvPicPr>
        <p:blipFill rotWithShape="1">
          <a:blip r:embed="rId2"/>
          <a:srcRect l="3331" t="1632" r="2960" b="3067"/>
          <a:stretch/>
        </p:blipFill>
        <p:spPr>
          <a:xfrm>
            <a:off x="7508147" y="536897"/>
            <a:ext cx="4242747" cy="4483266"/>
          </a:xfrm>
          <a:prstGeom prst="roundRect">
            <a:avLst>
              <a:gd name="adj" fmla="val 7136"/>
            </a:avLst>
          </a:prstGeom>
          <a:ln>
            <a:noFill/>
          </a:ln>
          <a:effectLst/>
        </p:spPr>
      </p:pic>
    </p:spTree>
    <p:extLst>
      <p:ext uri="{BB962C8B-B14F-4D97-AF65-F5344CB8AC3E}">
        <p14:creationId xmlns:p14="http://schemas.microsoft.com/office/powerpoint/2010/main" val="163313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p:cNvSpPr>
            <a:spLocks noGrp="1"/>
          </p:cNvSpPr>
          <p:nvPr>
            <p:ph idx="1"/>
          </p:nvPr>
        </p:nvSpPr>
        <p:spPr>
          <a:xfrm>
            <a:off x="293908" y="1377279"/>
            <a:ext cx="6377000" cy="4821833"/>
          </a:xfrm>
        </p:spPr>
        <p:txBody>
          <a:bodyPr>
            <a:normAutofit/>
          </a:bodyPr>
          <a:lstStyle/>
          <a:p>
            <a:pPr marL="0" indent="0">
              <a:buNone/>
            </a:pPr>
            <a:r>
              <a:rPr lang="en-GB" sz="2800" dirty="0"/>
              <a:t>In June, PSHE classes go through lessons focussing on:</a:t>
            </a:r>
          </a:p>
          <a:p>
            <a:r>
              <a:rPr lang="en-GB" sz="2800" dirty="0"/>
              <a:t>Choosing courses and viewing entry requirements</a:t>
            </a:r>
          </a:p>
          <a:p>
            <a:r>
              <a:rPr lang="en-GB" sz="2800" dirty="0"/>
              <a:t>Choosing universities and looking at teaching methodologies</a:t>
            </a:r>
          </a:p>
          <a:p>
            <a:r>
              <a:rPr lang="en-GB" sz="2800" dirty="0"/>
              <a:t>Looking at location and contributing factors such as halls of residence, sports facilities, clubs </a:t>
            </a:r>
          </a:p>
        </p:txBody>
      </p:sp>
      <p:sp>
        <p:nvSpPr>
          <p:cNvPr id="10" name="Title 9"/>
          <p:cNvSpPr>
            <a:spLocks noGrp="1"/>
          </p:cNvSpPr>
          <p:nvPr>
            <p:ph type="title"/>
          </p:nvPr>
        </p:nvSpPr>
        <p:spPr>
          <a:xfrm>
            <a:off x="293909" y="198244"/>
            <a:ext cx="10147825" cy="892963"/>
          </a:xfrm>
        </p:spPr>
        <p:txBody>
          <a:bodyPr/>
          <a:lstStyle/>
          <a:p>
            <a:r>
              <a:rPr lang="en-GB" dirty="0"/>
              <a:t>RESEARCH</a:t>
            </a:r>
          </a:p>
        </p:txBody>
      </p:sp>
      <p:pic>
        <p:nvPicPr>
          <p:cNvPr id="2" name="Picture 1"/>
          <p:cNvPicPr>
            <a:picLocks noChangeAspect="1"/>
          </p:cNvPicPr>
          <p:nvPr/>
        </p:nvPicPr>
        <p:blipFill rotWithShape="1">
          <a:blip r:embed="rId2"/>
          <a:srcRect l="63370" t="22014" r="8082" b="36105"/>
          <a:stretch/>
        </p:blipFill>
        <p:spPr>
          <a:xfrm>
            <a:off x="7218949" y="1270535"/>
            <a:ext cx="4350617" cy="3590223"/>
          </a:xfrm>
          <a:prstGeom prst="rect">
            <a:avLst/>
          </a:prstGeom>
        </p:spPr>
      </p:pic>
    </p:spTree>
    <p:extLst>
      <p:ext uri="{BB962C8B-B14F-4D97-AF65-F5344CB8AC3E}">
        <p14:creationId xmlns:p14="http://schemas.microsoft.com/office/powerpoint/2010/main" val="3039990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882" y="1546305"/>
            <a:ext cx="11722308" cy="2677656"/>
          </a:xfrm>
          <a:prstGeom prst="rect">
            <a:avLst/>
          </a:prstGeom>
        </p:spPr>
        <p:txBody>
          <a:bodyPr wrap="square">
            <a:spAutoFit/>
          </a:bodyPr>
          <a:lstStyle/>
          <a:p>
            <a:pPr marL="457200" indent="-457200">
              <a:buFont typeface="Wingdings" panose="05000000000000000000" pitchFamily="2" charset="2"/>
              <a:buChar char="Ø"/>
            </a:pPr>
            <a:r>
              <a:rPr lang="en-GB" sz="2800" dirty="0">
                <a:solidFill>
                  <a:schemeClr val="accent2">
                    <a:lumMod val="50000"/>
                  </a:schemeClr>
                </a:solidFill>
              </a:rPr>
              <a:t>Every year group is unique</a:t>
            </a:r>
          </a:p>
          <a:p>
            <a:pPr marL="457200" indent="-457200">
              <a:buFont typeface="Wingdings" panose="05000000000000000000" pitchFamily="2" charset="2"/>
              <a:buChar char="Ø"/>
            </a:pPr>
            <a:r>
              <a:rPr lang="en-GB" sz="2800" dirty="0">
                <a:solidFill>
                  <a:schemeClr val="accent2">
                    <a:lumMod val="50000"/>
                  </a:schemeClr>
                </a:solidFill>
              </a:rPr>
              <a:t>Mrs MacKinnon loves her year group</a:t>
            </a:r>
          </a:p>
          <a:p>
            <a:pPr marL="457200" indent="-457200">
              <a:buFont typeface="Wingdings" panose="05000000000000000000" pitchFamily="2" charset="2"/>
              <a:buChar char="Ø"/>
            </a:pPr>
            <a:r>
              <a:rPr lang="en-GB" sz="2800" dirty="0">
                <a:solidFill>
                  <a:schemeClr val="accent2">
                    <a:lumMod val="50000"/>
                  </a:schemeClr>
                </a:solidFill>
              </a:rPr>
              <a:t>Focus on meeting individual needs</a:t>
            </a:r>
          </a:p>
          <a:p>
            <a:pPr marL="457200" indent="-457200">
              <a:buFont typeface="Wingdings" panose="05000000000000000000" pitchFamily="2" charset="2"/>
              <a:buChar char="Ø"/>
            </a:pPr>
            <a:r>
              <a:rPr lang="en-GB" sz="2800" dirty="0">
                <a:solidFill>
                  <a:schemeClr val="accent2">
                    <a:lumMod val="50000"/>
                  </a:schemeClr>
                </a:solidFill>
              </a:rPr>
              <a:t>Values</a:t>
            </a:r>
          </a:p>
          <a:p>
            <a:pPr marL="457200" indent="-457200">
              <a:buFont typeface="Wingdings" panose="05000000000000000000" pitchFamily="2" charset="2"/>
              <a:buChar char="Ø"/>
            </a:pPr>
            <a:r>
              <a:rPr lang="en-GB" sz="2800" dirty="0">
                <a:solidFill>
                  <a:schemeClr val="accent2">
                    <a:lumMod val="50000"/>
                  </a:schemeClr>
                </a:solidFill>
              </a:rPr>
              <a:t>Individual progress</a:t>
            </a:r>
          </a:p>
          <a:p>
            <a:pPr marL="457200" indent="-457200">
              <a:buFont typeface="Wingdings" panose="05000000000000000000" pitchFamily="2" charset="2"/>
              <a:buChar char="Ø"/>
            </a:pPr>
            <a:r>
              <a:rPr lang="en-GB" sz="2800" dirty="0">
                <a:solidFill>
                  <a:schemeClr val="accent2">
                    <a:lumMod val="50000"/>
                  </a:schemeClr>
                </a:solidFill>
              </a:rPr>
              <a:t>Upcoming months important – attendance/timekeeping/hard work</a:t>
            </a:r>
          </a:p>
        </p:txBody>
      </p:sp>
      <p:sp>
        <p:nvSpPr>
          <p:cNvPr id="5" name="TextBox 4"/>
          <p:cNvSpPr txBox="1"/>
          <p:nvPr/>
        </p:nvSpPr>
        <p:spPr>
          <a:xfrm>
            <a:off x="366532" y="236098"/>
            <a:ext cx="6001789" cy="923330"/>
          </a:xfrm>
          <a:prstGeom prst="rect">
            <a:avLst/>
          </a:prstGeom>
          <a:noFill/>
        </p:spPr>
        <p:txBody>
          <a:bodyPr wrap="square" rtlCol="0">
            <a:spAutoFit/>
          </a:bodyPr>
          <a:lstStyle/>
          <a:p>
            <a:r>
              <a:rPr lang="en-GB" sz="5400" dirty="0">
                <a:solidFill>
                  <a:schemeClr val="accent2">
                    <a:lumMod val="50000"/>
                  </a:schemeClr>
                </a:solidFill>
              </a:rPr>
              <a:t>S5 Year Group</a:t>
            </a:r>
          </a:p>
        </p:txBody>
      </p:sp>
    </p:spTree>
    <p:extLst>
      <p:ext uri="{BB962C8B-B14F-4D97-AF65-F5344CB8AC3E}">
        <p14:creationId xmlns:p14="http://schemas.microsoft.com/office/powerpoint/2010/main" val="2064557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p:nvPr>
        </p:nvSpPr>
        <p:spPr>
          <a:xfrm>
            <a:off x="383122" y="125040"/>
            <a:ext cx="10970677" cy="765549"/>
          </a:xfrm>
        </p:spPr>
        <p:txBody>
          <a:bodyPr/>
          <a:lstStyle/>
          <a:p>
            <a:pPr lvl="0"/>
            <a:r>
              <a:rPr lang="en-US" sz="4267" dirty="0"/>
              <a:t>The personal statement </a:t>
            </a:r>
            <a:endParaRPr lang="en-GB" dirty="0"/>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383122" y="1173030"/>
            <a:ext cx="7140235" cy="3225829"/>
            <a:chOff x="448979" y="1060658"/>
            <a:chExt cx="5248117" cy="2305558"/>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121917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3200" b="0" i="0" u="none" strike="noStrike" kern="0" cap="none" spc="0" normalizeH="0" baseline="0" noProof="0">
                <a:ln>
                  <a:noFill/>
                </a:ln>
                <a:solidFill>
                  <a:srgbClr val="000000"/>
                </a:solidFill>
                <a:effectLst/>
                <a:uLnTx/>
                <a:uFillTx/>
                <a:latin typeface="Calibri"/>
                <a:ea typeface="+mn-ea"/>
                <a:cs typeface="+mn-cs"/>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121917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3200" b="0" i="0" u="none" strike="noStrike" kern="0" cap="none" spc="0" normalizeH="0" baseline="0" noProof="0">
                <a:ln>
                  <a:noFill/>
                </a:ln>
                <a:solidFill>
                  <a:srgbClr val="000000"/>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marL="0" marR="0" lvl="0" indent="0" algn="l" defTabSz="829718" rtl="0" eaLnBrk="1" fontAlgn="auto" latinLnBrk="0" hangingPunct="1">
                <a:lnSpc>
                  <a:spcPct val="100000"/>
                </a:lnSpc>
                <a:spcBef>
                  <a:spcPts val="0"/>
                </a:spcBef>
                <a:spcAft>
                  <a:spcPts val="80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dirty="0">
                  <a:ln>
                    <a:noFill/>
                  </a:ln>
                  <a:solidFill>
                    <a:srgbClr val="1F2834"/>
                  </a:solidFill>
                  <a:effectLst/>
                  <a:uLnTx/>
                  <a:uFillTx/>
                  <a:latin typeface="Calibri Light"/>
                  <a:ea typeface="ＭＳ Ｐゴシック"/>
                  <a:cs typeface="+mn-cs"/>
                </a:rPr>
                <a:t>The only section pupils have full control over</a:t>
              </a:r>
              <a:endParaRPr kumimoji="0" lang="en-US" sz="2400" b="0" i="0" u="none" strike="noStrike" kern="0" cap="none" spc="0" normalizeH="0" baseline="0" noProof="0" dirty="0">
                <a:ln>
                  <a:noFill/>
                </a:ln>
                <a:solidFill>
                  <a:srgbClr val="1F2834"/>
                </a:solidFill>
                <a:effectLst/>
                <a:uLnTx/>
                <a:uFillTx/>
                <a:latin typeface="Calibri Light"/>
                <a:ea typeface="+mn-ea"/>
                <a:cs typeface="+mn-cs"/>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121917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3200" b="0" i="0" u="none" strike="noStrike" kern="0" cap="none" spc="0" normalizeH="0" baseline="0" noProof="0">
                <a:ln>
                  <a:noFill/>
                </a:ln>
                <a:solidFill>
                  <a:srgbClr val="000000"/>
                </a:solidFill>
                <a:effectLst/>
                <a:uLnTx/>
                <a:uFillTx/>
                <a:latin typeface="Calibri"/>
                <a:ea typeface="+mn-ea"/>
                <a:cs typeface="+mn-cs"/>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121917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3200" b="0" i="0" u="none" strike="noStrike" kern="0" cap="none" spc="0" normalizeH="0" baseline="0" noProof="0">
                <a:ln>
                  <a:noFill/>
                </a:ln>
                <a:solidFill>
                  <a:srgbClr val="000000"/>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marL="0" marR="0" lvl="0" indent="0" algn="l" defTabSz="829718" rtl="0" eaLnBrk="1" fontAlgn="auto" latinLnBrk="0" hangingPunct="1">
                <a:lnSpc>
                  <a:spcPct val="100000"/>
                </a:lnSpc>
                <a:spcBef>
                  <a:spcPts val="0"/>
                </a:spcBef>
                <a:spcAft>
                  <a:spcPts val="80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dirty="0">
                  <a:ln>
                    <a:noFill/>
                  </a:ln>
                  <a:solidFill>
                    <a:srgbClr val="1F2834"/>
                  </a:solidFill>
                  <a:effectLst/>
                  <a:uLnTx/>
                  <a:uFillTx/>
                  <a:latin typeface="Calibri Light"/>
                  <a:ea typeface="ＭＳ Ｐゴシック"/>
                  <a:cs typeface="+mn-cs"/>
                </a:rPr>
                <a:t>    The only chance to market oneself as an individual</a:t>
              </a:r>
              <a:endParaRPr kumimoji="0" lang="en-US" sz="2400" b="0" i="0" u="none" strike="noStrike" kern="0" cap="none" spc="0" normalizeH="0" baseline="0" noProof="0" dirty="0">
                <a:ln>
                  <a:noFill/>
                </a:ln>
                <a:solidFill>
                  <a:srgbClr val="1F2834"/>
                </a:solidFill>
                <a:effectLst/>
                <a:uLnTx/>
                <a:uFillTx/>
                <a:latin typeface="Calibri Light"/>
                <a:ea typeface="+mn-ea"/>
                <a:cs typeface="+mn-cs"/>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121917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3200" b="0" i="0" u="none" strike="noStrike" kern="0" cap="none" spc="0" normalizeH="0" baseline="0" noProof="0">
                <a:ln>
                  <a:noFill/>
                </a:ln>
                <a:solidFill>
                  <a:srgbClr val="000000"/>
                </a:solidFill>
                <a:effectLst/>
                <a:uLnTx/>
                <a:uFillTx/>
                <a:latin typeface="Calibri"/>
                <a:ea typeface="+mn-ea"/>
                <a:cs typeface="+mn-cs"/>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121917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3200" b="0" i="0" u="none" strike="noStrike" kern="0" cap="none" spc="0" normalizeH="0" baseline="0" noProof="0">
                <a:ln>
                  <a:noFill/>
                </a:ln>
                <a:solidFill>
                  <a:srgbClr val="000000"/>
                </a:solidFill>
                <a:effectLst/>
                <a:uLnTx/>
                <a:uFillTx/>
                <a:latin typeface="Calibri"/>
                <a:ea typeface="+mn-ea"/>
                <a:cs typeface="+mn-cs"/>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marL="0" marR="0" lvl="0" indent="0" algn="l" defTabSz="829718" rtl="0" eaLnBrk="1" fontAlgn="auto" latinLnBrk="0" hangingPunct="1">
                <a:lnSpc>
                  <a:spcPct val="100000"/>
                </a:lnSpc>
                <a:spcBef>
                  <a:spcPts val="0"/>
                </a:spcBef>
                <a:spcAft>
                  <a:spcPts val="80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dirty="0">
                  <a:ln>
                    <a:noFill/>
                  </a:ln>
                  <a:solidFill>
                    <a:srgbClr val="1F2834"/>
                  </a:solidFill>
                  <a:effectLst/>
                  <a:uLnTx/>
                  <a:uFillTx/>
                  <a:latin typeface="Calibri Light"/>
                  <a:ea typeface="ＭＳ Ｐゴシック"/>
                  <a:cs typeface="+mn-cs"/>
                </a:rPr>
                <a:t>The same statement is used for all choices</a:t>
              </a:r>
              <a:endParaRPr kumimoji="0" lang="en-GB" sz="2400" b="0" i="0" u="none" strike="noStrike" kern="0" cap="none" spc="0" normalizeH="0" baseline="0" noProof="0" dirty="0">
                <a:ln>
                  <a:noFill/>
                </a:ln>
                <a:solidFill>
                  <a:srgbClr val="1F2834"/>
                </a:solidFill>
                <a:effectLst/>
                <a:uLnTx/>
                <a:uFillTx/>
                <a:latin typeface="Calibri Light"/>
                <a:ea typeface="+mn-ea"/>
                <a:cs typeface="+mn-cs"/>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44044"/>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marL="0" marR="0" lvl="0" indent="0" algn="l" defTabSz="829718" rtl="0" eaLnBrk="1" fontAlgn="auto" latinLnBrk="0" hangingPunct="1">
                <a:lnSpc>
                  <a:spcPct val="100000"/>
                </a:lnSpc>
                <a:spcBef>
                  <a:spcPts val="0"/>
                </a:spcBef>
                <a:spcAft>
                  <a:spcPts val="800"/>
                </a:spcAft>
                <a:buClrTx/>
                <a:buSzTx/>
                <a:buFontTx/>
                <a:buNone/>
                <a:tabLst/>
                <a:defRPr sz="1800" b="0" i="0" u="none" strike="noStrike" kern="0" cap="none" spc="0" baseline="0">
                  <a:solidFill>
                    <a:srgbClr val="000000"/>
                  </a:solidFill>
                  <a:uFillTx/>
                </a:defRPr>
              </a:pPr>
              <a:endParaRPr kumimoji="0" lang="en-US" sz="2400" b="0" i="0" u="none" strike="noStrike" kern="0" cap="none" spc="0" normalizeH="0" baseline="0" noProof="0" dirty="0">
                <a:ln>
                  <a:noFill/>
                </a:ln>
                <a:solidFill>
                  <a:srgbClr val="1F2834"/>
                </a:solidFill>
                <a:effectLst/>
                <a:uLnTx/>
                <a:uFillTx/>
                <a:latin typeface="Calibri Light"/>
                <a:ea typeface="+mn-ea"/>
                <a:cs typeface="+mn-cs"/>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24187"/>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marL="0" marR="0" lvl="0" indent="0" algn="l" defTabSz="829718" rtl="0" eaLnBrk="1" fontAlgn="auto" latinLnBrk="0" hangingPunct="1">
                <a:lnSpc>
                  <a:spcPct val="100000"/>
                </a:lnSpc>
                <a:spcBef>
                  <a:spcPts val="0"/>
                </a:spcBef>
                <a:spcAft>
                  <a:spcPts val="800"/>
                </a:spcAft>
                <a:buClrTx/>
                <a:buSzTx/>
                <a:buFontTx/>
                <a:buNone/>
                <a:tabLst/>
                <a:defRPr sz="1800" b="0" i="0" u="none" strike="noStrike" kern="0" cap="none" spc="0" baseline="0">
                  <a:solidFill>
                    <a:srgbClr val="000000"/>
                  </a:solidFill>
                  <a:uFillTx/>
                </a:defRPr>
              </a:pPr>
              <a:endParaRPr kumimoji="0" lang="en-GB" sz="2400" b="0" i="0" u="none" strike="noStrike" kern="0" cap="none" spc="0" normalizeH="0" baseline="0" noProof="0" dirty="0">
                <a:ln>
                  <a:noFill/>
                </a:ln>
                <a:solidFill>
                  <a:srgbClr val="1F2834"/>
                </a:solidFill>
                <a:effectLst/>
                <a:uLnTx/>
                <a:uFillTx/>
                <a:latin typeface="Calibri Light"/>
                <a:ea typeface="+mn-ea"/>
                <a:cs typeface="+mn-cs"/>
              </a:endParaRP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2507951"/>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121917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3200" b="0" i="0" u="none" strike="noStrike" kern="0" cap="none" spc="0" normalizeH="0" baseline="0" noProof="0">
                <a:ln>
                  <a:noFill/>
                </a:ln>
                <a:solidFill>
                  <a:srgbClr val="000000"/>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76686" y="2480681"/>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marL="0" marR="0" lvl="0" indent="0" algn="l" defTabSz="829718" rtl="0" eaLnBrk="1" fontAlgn="auto" latinLnBrk="0" hangingPunct="1">
                <a:lnSpc>
                  <a:spcPct val="100000"/>
                </a:lnSpc>
                <a:spcBef>
                  <a:spcPts val="0"/>
                </a:spcBef>
                <a:spcAft>
                  <a:spcPts val="80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dirty="0">
                  <a:ln>
                    <a:noFill/>
                  </a:ln>
                  <a:solidFill>
                    <a:srgbClr val="1F2834"/>
                  </a:solidFill>
                  <a:effectLst/>
                  <a:uLnTx/>
                  <a:uFillTx/>
                  <a:latin typeface="Calibri Light"/>
                  <a:ea typeface="ＭＳ Ｐゴシック"/>
                  <a:cs typeface="+mn-cs"/>
                </a:rPr>
                <a:t>There is no spelling or grammar check</a:t>
              </a:r>
              <a:endParaRPr kumimoji="0" lang="en-GB" sz="2400" b="0" i="0" u="none" strike="noStrike" kern="0" cap="none" spc="0" normalizeH="0" baseline="0" noProof="0" dirty="0">
                <a:ln>
                  <a:noFill/>
                </a:ln>
                <a:solidFill>
                  <a:srgbClr val="1F2834"/>
                </a:solidFill>
                <a:effectLst/>
                <a:uLnTx/>
                <a:uFillTx/>
                <a:latin typeface="Calibri Light"/>
                <a:ea typeface="+mn-ea"/>
                <a:cs typeface="+mn-cs"/>
              </a:endParaRPr>
            </a:p>
          </p:txBody>
        </p:sp>
        <p:sp>
          <p:nvSpPr>
            <p:cNvPr id="25" name="Freeform: Shape 24">
              <a:extLst>
                <a:ext uri="{FF2B5EF4-FFF2-40B4-BE49-F238E27FC236}">
                  <a16:creationId xmlns:a16="http://schemas.microsoft.com/office/drawing/2014/main" id="{AD340325-CD36-440B-94FF-FE0A26B804DD}"/>
                </a:ext>
              </a:extLst>
            </p:cNvPr>
            <p:cNvSpPr/>
            <p:nvPr/>
          </p:nvSpPr>
          <p:spPr>
            <a:xfrm>
              <a:off x="453292" y="2982104"/>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121917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3200" b="0" i="0" u="none" strike="noStrike" kern="0" cap="none" spc="0" normalizeH="0" baseline="0" noProof="0">
                <a:ln>
                  <a:noFill/>
                </a:ln>
                <a:solidFill>
                  <a:srgbClr val="000000"/>
                </a:solidFill>
                <a:effectLst/>
                <a:uLnTx/>
                <a:uFillTx/>
                <a:latin typeface="Calibri"/>
                <a:ea typeface="+mn-ea"/>
                <a:cs typeface="+mn-cs"/>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37299" y="3068529"/>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121917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3200" b="0" i="0" u="none" strike="noStrike" kern="0" cap="none" spc="0" normalizeH="0" baseline="0" noProof="0">
                <a:ln>
                  <a:noFill/>
                </a:ln>
                <a:solidFill>
                  <a:srgbClr val="000000"/>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900401" y="2969550"/>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54205" tIns="54205" rIns="54205" bIns="54205" anchor="ctr" anchorCtr="0" compatLnSpc="1">
              <a:noAutofit/>
            </a:bodyPr>
            <a:lstStyle/>
            <a:p>
              <a:pPr marL="0" marR="0" lvl="0" indent="0" algn="l" defTabSz="829718" rtl="0" eaLnBrk="1" fontAlgn="auto" latinLnBrk="0" hangingPunct="1">
                <a:lnSpc>
                  <a:spcPct val="100000"/>
                </a:lnSpc>
                <a:spcBef>
                  <a:spcPts val="0"/>
                </a:spcBef>
                <a:spcAft>
                  <a:spcPts val="800"/>
                </a:spcAft>
                <a:buClrTx/>
                <a:buSzTx/>
                <a:buFontTx/>
                <a:buNone/>
                <a:tabLst/>
                <a:defRPr sz="1800" b="0" i="0" u="none" strike="noStrike" kern="0" cap="none" spc="0" baseline="0">
                  <a:solidFill>
                    <a:srgbClr val="000000"/>
                  </a:solidFill>
                  <a:uFillTx/>
                </a:defRPr>
              </a:pPr>
              <a:r>
                <a:rPr kumimoji="0" lang="en-GB" sz="2400" b="0" i="0" u="none" strike="noStrike" kern="0" cap="none" spc="0" normalizeH="0" baseline="0" noProof="0" dirty="0">
                  <a:ln>
                    <a:noFill/>
                  </a:ln>
                  <a:solidFill>
                    <a:srgbClr val="1F2834"/>
                  </a:solidFill>
                  <a:effectLst/>
                  <a:uLnTx/>
                  <a:uFillTx/>
                  <a:latin typeface="Calibri Light"/>
                  <a:ea typeface="+mn-ea"/>
                  <a:cs typeface="+mn-cs"/>
                </a:rPr>
                <a:t>No formatting allowed</a:t>
              </a:r>
            </a:p>
          </p:txBody>
        </p:sp>
      </p:gr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5364" y="3285817"/>
            <a:ext cx="363271" cy="363271"/>
          </a:xfrm>
          <a:prstGeom prst="rect">
            <a:avLst/>
          </a:prstGeom>
        </p:spPr>
      </p:pic>
      <p:sp>
        <p:nvSpPr>
          <p:cNvPr id="28" name="Freeform: Shape 24">
            <a:extLst>
              <a:ext uri="{FF2B5EF4-FFF2-40B4-BE49-F238E27FC236}">
                <a16:creationId xmlns:a16="http://schemas.microsoft.com/office/drawing/2014/main" id="{AD340325-CD36-440B-94FF-FE0A26B804DD}"/>
              </a:ext>
            </a:extLst>
          </p:cNvPr>
          <p:cNvSpPr/>
          <p:nvPr/>
        </p:nvSpPr>
        <p:spPr>
          <a:xfrm>
            <a:off x="360250" y="4627442"/>
            <a:ext cx="6804397" cy="1160870"/>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dirty="0">
                <a:ln>
                  <a:noFill/>
                </a:ln>
                <a:solidFill>
                  <a:srgbClr val="1F2834"/>
                </a:solidFill>
                <a:effectLst/>
                <a:uLnTx/>
                <a:uFillTx/>
                <a:latin typeface="Calibri Light" panose="020F0302020204030204"/>
                <a:ea typeface="+mn-ea"/>
                <a:cs typeface="+mn-cs"/>
              </a:rPr>
              <a:t>	 Similarity detection service: </a:t>
            </a:r>
            <a:r>
              <a:rPr kumimoji="0" lang="en-US" altLang="en-US" sz="2400" b="0" i="0" u="none" strike="noStrike" kern="1200" cap="none" spc="0" normalizeH="0" baseline="0" noProof="0" dirty="0">
                <a:ln>
                  <a:noFill/>
                </a:ln>
                <a:solidFill>
                  <a:srgbClr val="1F2834"/>
                </a:solidFill>
                <a:effectLst/>
                <a:uLnTx/>
                <a:uFillTx/>
                <a:latin typeface="Calibri Light" panose="020F0302020204030204"/>
                <a:ea typeface="+mn-ea"/>
                <a:cs typeface="+mn-cs"/>
              </a:rPr>
              <a:t>every personal  	statement is run through software to check for 	plagiarism and AI input</a:t>
            </a:r>
            <a:endParaRPr kumimoji="0" lang="en-GB" sz="32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3" name="Picture 2"/>
          <p:cNvPicPr>
            <a:picLocks noChangeAspect="1"/>
          </p:cNvPicPr>
          <p:nvPr/>
        </p:nvPicPr>
        <p:blipFill rotWithShape="1">
          <a:blip r:embed="rId13"/>
          <a:srcRect b="11487"/>
          <a:stretch/>
        </p:blipFill>
        <p:spPr>
          <a:xfrm>
            <a:off x="465364" y="4717835"/>
            <a:ext cx="402928" cy="356646"/>
          </a:xfrm>
          <a:prstGeom prst="rect">
            <a:avLst/>
          </a:prstGeom>
        </p:spPr>
      </p:pic>
      <p:pic>
        <p:nvPicPr>
          <p:cNvPr id="4" name="Picture 3"/>
          <p:cNvPicPr>
            <a:picLocks noChangeAspect="1"/>
          </p:cNvPicPr>
          <p:nvPr/>
        </p:nvPicPr>
        <p:blipFill>
          <a:blip r:embed="rId14"/>
          <a:stretch>
            <a:fillRect/>
          </a:stretch>
        </p:blipFill>
        <p:spPr>
          <a:xfrm>
            <a:off x="8315325" y="1589545"/>
            <a:ext cx="3151634" cy="3996868"/>
          </a:xfrm>
          <a:prstGeom prst="rect">
            <a:avLst/>
          </a:prstGeom>
        </p:spPr>
      </p:pic>
    </p:spTree>
    <p:custDataLst>
      <p:tags r:id="rId1"/>
    </p:custDataLst>
    <p:extLst>
      <p:ext uri="{BB962C8B-B14F-4D97-AF65-F5344CB8AC3E}">
        <p14:creationId xmlns:p14="http://schemas.microsoft.com/office/powerpoint/2010/main" val="249604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93913" y="227982"/>
            <a:ext cx="5109569" cy="874623"/>
          </a:xfrm>
        </p:spPr>
        <p:txBody>
          <a:bodyPr>
            <a:normAutofit/>
          </a:bodyPr>
          <a:lstStyle/>
          <a:p>
            <a:pPr lvl="0"/>
            <a:r>
              <a:rPr lang="en-GB" sz="4800" dirty="0"/>
              <a:t>Start early - June</a:t>
            </a: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t="21868" b="21868"/>
          <a:stretch>
            <a:fillRect/>
          </a:stretch>
        </p:blipFill>
        <p:spPr>
          <a:xfrm>
            <a:off x="7097086" y="1468072"/>
            <a:ext cx="4974672" cy="2930317"/>
          </a:xfrm>
        </p:spPr>
      </p:pic>
      <p:sp>
        <p:nvSpPr>
          <p:cNvPr id="6" name="Rectangle 5"/>
          <p:cNvSpPr/>
          <p:nvPr/>
        </p:nvSpPr>
        <p:spPr>
          <a:xfrm>
            <a:off x="616112" y="1270761"/>
            <a:ext cx="5973874" cy="5016758"/>
          </a:xfrm>
          <a:prstGeom prst="rect">
            <a:avLst/>
          </a:prstGeom>
          <a:ln w="952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The personal statement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Question 1: Why do you want to study this course or subject?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Question 2: How have your qualifications and studies helped you to prepare for this course or subject?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Question 3: What else have you done to prepare outside of education, and why are these experiences useful?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w Cen MT" panose="020B0602020104020603"/>
                <a:ea typeface="+mn-ea"/>
                <a:cs typeface="+mn-cs"/>
              </a:rPr>
              <a:t>When reading your personal statement, admissions tutors are looking for evidence that you’re passionate and knowledgeable about the subject area you’re looking to study further and have the relevant skills, experiences, and potential to be a great student. </a:t>
            </a:r>
          </a:p>
        </p:txBody>
      </p:sp>
    </p:spTree>
    <p:custDataLst>
      <p:tags r:id="rId1"/>
    </p:custDataLst>
    <p:extLst>
      <p:ext uri="{BB962C8B-B14F-4D97-AF65-F5344CB8AC3E}">
        <p14:creationId xmlns:p14="http://schemas.microsoft.com/office/powerpoint/2010/main" val="42035275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3396" y="0"/>
            <a:ext cx="6076175" cy="66678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733" b="0" i="0" u="none" strike="noStrike" kern="1200" cap="none" spc="0" normalizeH="0" baseline="0" noProof="0" dirty="0">
                <a:ln>
                  <a:noFill/>
                </a:ln>
                <a:solidFill>
                  <a:srgbClr val="1F2834"/>
                </a:solidFill>
                <a:effectLst/>
                <a:uLnTx/>
                <a:uFillTx/>
                <a:latin typeface="Calibri" panose="020F0502020204030204"/>
                <a:ea typeface="+mn-ea"/>
                <a:cs typeface="+mn-cs"/>
              </a:rPr>
              <a:t>EHS TIMELINES</a:t>
            </a:r>
          </a:p>
        </p:txBody>
      </p:sp>
      <p:sp>
        <p:nvSpPr>
          <p:cNvPr id="9" name="TextBox 8"/>
          <p:cNvSpPr txBox="1"/>
          <p:nvPr/>
        </p:nvSpPr>
        <p:spPr>
          <a:xfrm>
            <a:off x="313396" y="566870"/>
            <a:ext cx="11767589" cy="600164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3BC0C7">
                    <a:lumMod val="75000"/>
                  </a:srgbClr>
                </a:solidFill>
                <a:effectLst/>
                <a:uLnTx/>
                <a:uFillTx/>
                <a:latin typeface="Calibri" panose="020F0502020204030204"/>
                <a:ea typeface="+mn-ea"/>
                <a:cs typeface="+mn-cs"/>
              </a:rPr>
              <a:t>June</a:t>
            </a:r>
            <a:r>
              <a:rPr kumimoji="0" lang="en-GB" sz="3200" b="1" i="0" u="sng" strike="noStrike" kern="1200" cap="none" spc="0" normalizeH="0" baseline="0" noProof="0" dirty="0">
                <a:ln>
                  <a:noFill/>
                </a:ln>
                <a:solidFill>
                  <a:srgbClr val="3BC0C7">
                    <a:lumMod val="50000"/>
                  </a:srgbClr>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1F2834"/>
                </a:solidFill>
                <a:effectLst/>
                <a:uLnTx/>
                <a:uFillTx/>
                <a:latin typeface="Calibri" panose="020F0502020204030204"/>
                <a:ea typeface="+mn-ea"/>
                <a:cs typeface="+mn-cs"/>
              </a:rPr>
              <a:t>– All pupils will create an account on the UCAS hub in PSHE.</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3BC0C7">
                    <a:lumMod val="75000"/>
                  </a:srgbClr>
                </a:solidFill>
                <a:effectLst/>
                <a:uLnTx/>
                <a:uFillTx/>
                <a:latin typeface="Calibri" panose="020F0502020204030204"/>
                <a:ea typeface="+mn-ea"/>
                <a:cs typeface="+mn-cs"/>
              </a:rPr>
              <a:t>June</a:t>
            </a:r>
            <a:r>
              <a:rPr kumimoji="0" lang="en-GB" sz="2400" b="0" i="0" u="none" strike="noStrike" kern="1200" cap="none" spc="0" normalizeH="0" baseline="0" noProof="0" dirty="0">
                <a:ln>
                  <a:noFill/>
                </a:ln>
                <a:solidFill>
                  <a:srgbClr val="3BC0C7">
                    <a:lumMod val="50000"/>
                  </a:srgbClr>
                </a:solidFill>
                <a:effectLst/>
                <a:uLnTx/>
                <a:uFillTx/>
                <a:latin typeface="Calibri" panose="020F0502020204030204"/>
                <a:ea typeface="+mn-ea"/>
                <a:cs typeface="+mn-cs"/>
              </a:rPr>
              <a:t> –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Parents are invited to attend a workshop information evening on the UCAS process</a:t>
            </a:r>
            <a:endParaRPr kumimoji="0" lang="en-GB" sz="24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3BC0C7">
                    <a:lumMod val="75000"/>
                  </a:srgbClr>
                </a:solidFill>
                <a:effectLst/>
                <a:uLnTx/>
                <a:uFillTx/>
                <a:latin typeface="Calibri" panose="020F0502020204030204"/>
                <a:ea typeface="+mn-ea"/>
                <a:cs typeface="+mn-cs"/>
              </a:rPr>
              <a:t>June</a:t>
            </a:r>
            <a:r>
              <a:rPr kumimoji="0" lang="en-GB" sz="2400" b="0" i="0" u="none" strike="noStrike" kern="1200" cap="none" spc="0" normalizeH="0" baseline="0" noProof="0" dirty="0">
                <a:ln>
                  <a:noFill/>
                </a:ln>
                <a:solidFill>
                  <a:srgbClr val="1F2834"/>
                </a:solidFill>
                <a:effectLst/>
                <a:uLnTx/>
                <a:uFillTx/>
                <a:latin typeface="Calibri" panose="020F0502020204030204"/>
                <a:ea typeface="+mn-ea"/>
                <a:cs typeface="+mn-cs"/>
              </a:rPr>
              <a:t> - Pupils applying for medicine, veterinary medicine, dentistry or Oxbridge (early applicants) must start working on their application and personal statement. Medicine and dentistry applicants should start working on their UCAT as this needs to be completed before end of September.</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3BC0C7">
                    <a:lumMod val="75000"/>
                  </a:srgbClr>
                </a:solidFill>
                <a:effectLst/>
                <a:uLnTx/>
                <a:uFillTx/>
                <a:latin typeface="Calibri" panose="020F0502020204030204"/>
                <a:ea typeface="+mn-ea"/>
                <a:cs typeface="+mn-cs"/>
              </a:rPr>
              <a:t>August</a:t>
            </a:r>
            <a:r>
              <a:rPr kumimoji="0" lang="en-GB" sz="2400" b="0" i="0" u="none" strike="noStrike" kern="1200" cap="none" spc="0" normalizeH="0" baseline="0" noProof="0" dirty="0">
                <a:ln>
                  <a:noFill/>
                </a:ln>
                <a:solidFill>
                  <a:srgbClr val="1F2834"/>
                </a:solidFill>
                <a:effectLst/>
                <a:uLnTx/>
                <a:uFillTx/>
                <a:latin typeface="Calibri" panose="020F0502020204030204"/>
                <a:ea typeface="+mn-ea"/>
                <a:cs typeface="+mn-cs"/>
              </a:rPr>
              <a:t> – All pupils (who wish to apply) will start their application.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3BC0C7">
                    <a:lumMod val="75000"/>
                  </a:srgbClr>
                </a:solidFill>
                <a:effectLst/>
                <a:uLnTx/>
                <a:uFillTx/>
                <a:latin typeface="Calibri" panose="020F0502020204030204"/>
                <a:ea typeface="+mn-ea"/>
                <a:cs typeface="+mn-cs"/>
              </a:rPr>
              <a:t>September weekend </a:t>
            </a:r>
            <a:r>
              <a:rPr kumimoji="0" lang="en-GB" sz="2400" b="0" i="0" u="none" strike="noStrike" kern="1200" cap="none" spc="0" normalizeH="0" baseline="0" noProof="0" dirty="0">
                <a:ln>
                  <a:noFill/>
                </a:ln>
                <a:solidFill>
                  <a:srgbClr val="1F2834"/>
                </a:solidFill>
                <a:effectLst/>
                <a:uLnTx/>
                <a:uFillTx/>
                <a:latin typeface="Calibri" panose="020F0502020204030204"/>
                <a:ea typeface="+mn-ea"/>
                <a:cs typeface="+mn-cs"/>
              </a:rPr>
              <a:t>– Early applicants should submit draft to their Pastoral Care teacher and ensure all their information has been completed on their online application.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3BC0C7">
                    <a:lumMod val="75000"/>
                  </a:srgbClr>
                </a:solidFill>
                <a:effectLst/>
                <a:uLnTx/>
                <a:uFillTx/>
                <a:latin typeface="Calibri" panose="020F0502020204030204"/>
                <a:ea typeface="+mn-ea"/>
                <a:cs typeface="+mn-cs"/>
              </a:rPr>
              <a:t>October </a:t>
            </a:r>
            <a:r>
              <a:rPr kumimoji="0" lang="en-GB" sz="2400" b="0" i="0" u="none" strike="noStrike" kern="1200" cap="none" spc="0" normalizeH="0" baseline="0" noProof="0" dirty="0">
                <a:ln>
                  <a:noFill/>
                </a:ln>
                <a:solidFill>
                  <a:srgbClr val="1F2834"/>
                </a:solidFill>
                <a:effectLst/>
                <a:uLnTx/>
                <a:uFillTx/>
                <a:latin typeface="Calibri" panose="020F0502020204030204"/>
                <a:ea typeface="+mn-ea"/>
                <a:cs typeface="+mn-cs"/>
              </a:rPr>
              <a:t>– early applications must be sent before 14</a:t>
            </a:r>
            <a:r>
              <a:rPr kumimoji="0" lang="en-GB" sz="2400" b="0" i="0" u="none" strike="noStrike" kern="1200" cap="none" spc="0" normalizeH="0" baseline="30000" noProof="0" dirty="0">
                <a:ln>
                  <a:noFill/>
                </a:ln>
                <a:solidFill>
                  <a:srgbClr val="1F2834"/>
                </a:solidFill>
                <a:effectLst/>
                <a:uLnTx/>
                <a:uFillTx/>
                <a:latin typeface="Calibri" panose="020F0502020204030204"/>
                <a:ea typeface="+mn-ea"/>
                <a:cs typeface="+mn-cs"/>
              </a:rPr>
              <a:t>th</a:t>
            </a:r>
            <a:r>
              <a:rPr kumimoji="0" lang="en-GB" sz="2400" b="0" i="0" u="none" strike="noStrike" kern="1200" cap="none" spc="0" normalizeH="0" baseline="0" noProof="0" dirty="0">
                <a:ln>
                  <a:noFill/>
                </a:ln>
                <a:solidFill>
                  <a:srgbClr val="1F2834"/>
                </a:solidFill>
                <a:effectLst/>
                <a:uLnTx/>
                <a:uFillTx/>
                <a:latin typeface="Calibri" panose="020F0502020204030204"/>
                <a:ea typeface="+mn-ea"/>
                <a:cs typeface="+mn-cs"/>
              </a:rPr>
              <a:t> October – no exceptions.</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3BC0C7">
                    <a:lumMod val="75000"/>
                  </a:srgbClr>
                </a:solidFill>
                <a:effectLst/>
                <a:uLnTx/>
                <a:uFillTx/>
                <a:latin typeface="Calibri" panose="020F0502020204030204"/>
                <a:ea typeface="+mn-ea"/>
                <a:cs typeface="+mn-cs"/>
              </a:rPr>
              <a:t>October break </a:t>
            </a:r>
            <a:r>
              <a:rPr kumimoji="0" lang="en-GB" sz="2400" b="0" i="0" u="none" strike="noStrike" kern="1200" cap="none" spc="0" normalizeH="0" baseline="0" noProof="0" dirty="0">
                <a:ln>
                  <a:noFill/>
                </a:ln>
                <a:solidFill>
                  <a:srgbClr val="1F2834"/>
                </a:solidFill>
                <a:effectLst/>
                <a:uLnTx/>
                <a:uFillTx/>
                <a:latin typeface="Calibri" panose="020F0502020204030204"/>
                <a:ea typeface="+mn-ea"/>
                <a:cs typeface="+mn-cs"/>
              </a:rPr>
              <a:t>– draft of Personal Statement for pupils submitted to PCT.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3BC0C7">
                    <a:lumMod val="75000"/>
                  </a:srgbClr>
                </a:solidFill>
                <a:effectLst/>
                <a:uLnTx/>
                <a:uFillTx/>
                <a:latin typeface="Calibri" panose="020F0502020204030204"/>
                <a:ea typeface="+mn-ea"/>
                <a:cs typeface="+mn-cs"/>
              </a:rPr>
              <a:t>November</a:t>
            </a:r>
            <a:r>
              <a:rPr kumimoji="0" lang="en-GB" sz="2400" b="0" i="0" u="none" strike="noStrike" kern="1200" cap="none" spc="0" normalizeH="0" baseline="0" noProof="0" dirty="0">
                <a:ln>
                  <a:noFill/>
                </a:ln>
                <a:solidFill>
                  <a:srgbClr val="1F2834"/>
                </a:solidFill>
                <a:effectLst/>
                <a:uLnTx/>
                <a:uFillTx/>
                <a:latin typeface="Calibri" panose="020F0502020204030204"/>
                <a:ea typeface="+mn-ea"/>
                <a:cs typeface="+mn-cs"/>
              </a:rPr>
              <a:t> – those who are ready can start to submit their application.</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3200" b="1" i="0" u="sng" strike="noStrike" kern="1200" cap="none" spc="0" normalizeH="0" baseline="0" noProof="0" dirty="0">
                <a:ln>
                  <a:noFill/>
                </a:ln>
                <a:solidFill>
                  <a:srgbClr val="3BC0C7">
                    <a:lumMod val="75000"/>
                  </a:srgbClr>
                </a:solidFill>
                <a:effectLst/>
                <a:uLnTx/>
                <a:uFillTx/>
                <a:latin typeface="Calibri" panose="020F0502020204030204"/>
                <a:ea typeface="+mn-ea"/>
                <a:cs typeface="+mn-cs"/>
              </a:rPr>
              <a:t>December </a:t>
            </a:r>
            <a:r>
              <a:rPr kumimoji="0" lang="en-GB" sz="2400" b="0" i="0" u="none" strike="noStrike" kern="1200" cap="none" spc="0" normalizeH="0" baseline="0" noProof="0" dirty="0">
                <a:ln>
                  <a:noFill/>
                </a:ln>
                <a:solidFill>
                  <a:srgbClr val="1F2834"/>
                </a:solidFill>
                <a:effectLst/>
                <a:uLnTx/>
                <a:uFillTx/>
                <a:latin typeface="Calibri" panose="020F0502020204030204"/>
                <a:ea typeface="+mn-ea"/>
                <a:cs typeface="+mn-cs"/>
              </a:rPr>
              <a:t>– ALL applications should be sent before Christmas break.</a:t>
            </a:r>
          </a:p>
        </p:txBody>
      </p:sp>
    </p:spTree>
    <p:extLst>
      <p:ext uri="{BB962C8B-B14F-4D97-AF65-F5344CB8AC3E}">
        <p14:creationId xmlns:p14="http://schemas.microsoft.com/office/powerpoint/2010/main" val="454023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327104" y="1120079"/>
            <a:ext cx="10358243" cy="5045307"/>
          </a:xfrm>
          <a:prstGeom prst="rect">
            <a:avLst/>
          </a:prstGeom>
        </p:spPr>
      </p:pic>
      <p:sp>
        <p:nvSpPr>
          <p:cNvPr id="6" name="TextBox 5"/>
          <p:cNvSpPr txBox="1"/>
          <p:nvPr/>
        </p:nvSpPr>
        <p:spPr>
          <a:xfrm>
            <a:off x="396489" y="178420"/>
            <a:ext cx="5877932" cy="74898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GB" sz="4267" b="1" i="0" u="none" strike="noStrike" kern="1200" cap="none" spc="0" normalizeH="0" baseline="0" noProof="0" dirty="0">
                <a:ln>
                  <a:noFill/>
                </a:ln>
                <a:solidFill>
                  <a:srgbClr val="1F2834"/>
                </a:solidFill>
                <a:effectLst/>
                <a:uLnTx/>
                <a:uFillTx/>
                <a:latin typeface="Calibri" panose="020F0502020204030204"/>
                <a:ea typeface="+mn-ea"/>
                <a:cs typeface="+mn-cs"/>
              </a:rPr>
              <a:t>Tools to help …</a:t>
            </a:r>
          </a:p>
        </p:txBody>
      </p:sp>
    </p:spTree>
    <p:extLst>
      <p:ext uri="{BB962C8B-B14F-4D97-AF65-F5344CB8AC3E}">
        <p14:creationId xmlns:p14="http://schemas.microsoft.com/office/powerpoint/2010/main" val="995864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Thank You </a:t>
            </a:r>
          </a:p>
        </p:txBody>
      </p:sp>
      <p:sp>
        <p:nvSpPr>
          <p:cNvPr id="3" name="Content Placeholder 2"/>
          <p:cNvSpPr>
            <a:spLocks noGrp="1"/>
          </p:cNvSpPr>
          <p:nvPr>
            <p:ph idx="1"/>
          </p:nvPr>
        </p:nvSpPr>
        <p:spPr>
          <a:xfrm>
            <a:off x="184559" y="1930400"/>
            <a:ext cx="5305906" cy="4541838"/>
          </a:xfrm>
        </p:spPr>
        <p:txBody>
          <a:bodyPr>
            <a:normAutofit/>
          </a:bodyPr>
          <a:lstStyle/>
          <a:p>
            <a:r>
              <a:rPr lang="en-GB" altLang="en-US" sz="3500" dirty="0"/>
              <a:t>The school Pupil Support Team will answer your enquiries if you wish to phone/email the school.</a:t>
            </a:r>
          </a:p>
          <a:p>
            <a:endParaRPr lang="en-GB" sz="3500" dirty="0">
              <a:hlinkClick r:id="rId2"/>
            </a:endParaRPr>
          </a:p>
          <a:p>
            <a:r>
              <a:rPr lang="en-GB" sz="3600" dirty="0">
                <a:hlinkClick r:id="rId3"/>
              </a:rPr>
              <a:t>S5/S6 Option Choices | Eastwood High School (glowscotland.org.uk)</a:t>
            </a:r>
            <a:endParaRPr lang="en-GB" sz="3500" dirty="0"/>
          </a:p>
          <a:p>
            <a:endParaRPr lang="en-GB" dirty="0"/>
          </a:p>
          <a:p>
            <a:endParaRPr lang="en-GB" dirty="0"/>
          </a:p>
          <a:p>
            <a:endParaRPr lang="en-GB" dirty="0"/>
          </a:p>
          <a:p>
            <a:endParaRPr lang="en-GB" dirty="0"/>
          </a:p>
        </p:txBody>
      </p:sp>
      <p:pic>
        <p:nvPicPr>
          <p:cNvPr id="4" name="Picture 3"/>
          <p:cNvPicPr>
            <a:picLocks noChangeAspect="1"/>
          </p:cNvPicPr>
          <p:nvPr/>
        </p:nvPicPr>
        <p:blipFill rotWithShape="1">
          <a:blip r:embed="rId4"/>
          <a:srcRect l="27305" t="16849" r="28358" b="6351"/>
          <a:stretch/>
        </p:blipFill>
        <p:spPr>
          <a:xfrm>
            <a:off x="5159341" y="158816"/>
            <a:ext cx="6756935" cy="6583681"/>
          </a:xfrm>
          <a:prstGeom prst="rect">
            <a:avLst/>
          </a:prstGeom>
        </p:spPr>
      </p:pic>
    </p:spTree>
    <p:extLst>
      <p:ext uri="{BB962C8B-B14F-4D97-AF65-F5344CB8AC3E}">
        <p14:creationId xmlns:p14="http://schemas.microsoft.com/office/powerpoint/2010/main" val="29632861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8427" y="124691"/>
            <a:ext cx="10178322" cy="1492132"/>
          </a:xfrm>
        </p:spPr>
        <p:txBody>
          <a:bodyPr/>
          <a:lstStyle/>
          <a:p>
            <a:r>
              <a:rPr lang="en-GB" dirty="0"/>
              <a:t>attendance</a:t>
            </a:r>
          </a:p>
        </p:txBody>
      </p:sp>
      <p:pic>
        <p:nvPicPr>
          <p:cNvPr id="4" name="Picture 3"/>
          <p:cNvPicPr>
            <a:picLocks noChangeAspect="1"/>
          </p:cNvPicPr>
          <p:nvPr/>
        </p:nvPicPr>
        <p:blipFill>
          <a:blip r:embed="rId3"/>
          <a:stretch>
            <a:fillRect/>
          </a:stretch>
        </p:blipFill>
        <p:spPr>
          <a:xfrm>
            <a:off x="145431" y="1430458"/>
            <a:ext cx="12046569" cy="4864350"/>
          </a:xfrm>
          <a:prstGeom prst="rect">
            <a:avLst/>
          </a:prstGeom>
        </p:spPr>
      </p:pic>
    </p:spTree>
    <p:extLst>
      <p:ext uri="{BB962C8B-B14F-4D97-AF65-F5344CB8AC3E}">
        <p14:creationId xmlns:p14="http://schemas.microsoft.com/office/powerpoint/2010/main" val="1183127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a:solidFill>
            <a:schemeClr val="bg1"/>
          </a:solidFill>
        </p:spPr>
      </p:pic>
    </p:spTree>
    <p:extLst>
      <p:ext uri="{BB962C8B-B14F-4D97-AF65-F5344CB8AC3E}">
        <p14:creationId xmlns:p14="http://schemas.microsoft.com/office/powerpoint/2010/main" val="2262433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2469" y="199698"/>
            <a:ext cx="11325772" cy="6516412"/>
          </a:xfrm>
          <a:prstGeom prst="rect">
            <a:avLst/>
          </a:prstGeom>
        </p:spPr>
      </p:pic>
    </p:spTree>
    <p:extLst>
      <p:ext uri="{BB962C8B-B14F-4D97-AF65-F5344CB8AC3E}">
        <p14:creationId xmlns:p14="http://schemas.microsoft.com/office/powerpoint/2010/main" val="3882565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9882" y="1546305"/>
            <a:ext cx="11722308" cy="3539430"/>
          </a:xfrm>
          <a:prstGeom prst="rect">
            <a:avLst/>
          </a:prstGeom>
        </p:spPr>
        <p:txBody>
          <a:bodyPr wrap="square">
            <a:spAutoFit/>
          </a:bodyPr>
          <a:lstStyle/>
          <a:p>
            <a:pPr marL="457200" indent="-457200">
              <a:buFont typeface="Wingdings" panose="05000000000000000000" pitchFamily="2" charset="2"/>
              <a:buChar char="Ø"/>
            </a:pPr>
            <a:r>
              <a:rPr lang="en-GB" sz="2800" dirty="0">
                <a:solidFill>
                  <a:schemeClr val="accent2">
                    <a:lumMod val="50000"/>
                  </a:schemeClr>
                </a:solidFill>
              </a:rPr>
              <a:t>Decision to make – S6/life after school</a:t>
            </a:r>
          </a:p>
          <a:p>
            <a:pPr marL="457200" indent="-457200">
              <a:buFont typeface="Wingdings" panose="05000000000000000000" pitchFamily="2" charset="2"/>
              <a:buChar char="Ø"/>
            </a:pPr>
            <a:r>
              <a:rPr lang="en-GB" sz="2800" dirty="0">
                <a:solidFill>
                  <a:schemeClr val="accent2">
                    <a:lumMod val="50000"/>
                  </a:schemeClr>
                </a:solidFill>
              </a:rPr>
              <a:t>S5 exams – not taken place yet</a:t>
            </a:r>
          </a:p>
          <a:p>
            <a:pPr marL="457200" indent="-457200">
              <a:buFont typeface="Wingdings" panose="05000000000000000000" pitchFamily="2" charset="2"/>
              <a:buChar char="Ø"/>
            </a:pPr>
            <a:r>
              <a:rPr lang="en-GB" sz="2800" dirty="0">
                <a:solidFill>
                  <a:schemeClr val="accent2">
                    <a:lumMod val="50000"/>
                  </a:schemeClr>
                </a:solidFill>
              </a:rPr>
              <a:t>“crash” Highers</a:t>
            </a:r>
          </a:p>
          <a:p>
            <a:pPr marL="457200" indent="-457200">
              <a:buFont typeface="Wingdings" panose="05000000000000000000" pitchFamily="2" charset="2"/>
              <a:buChar char="Ø"/>
            </a:pPr>
            <a:r>
              <a:rPr lang="en-GB" sz="2800" dirty="0">
                <a:solidFill>
                  <a:schemeClr val="accent2">
                    <a:lumMod val="50000"/>
                  </a:schemeClr>
                </a:solidFill>
              </a:rPr>
              <a:t>Advanced Highers</a:t>
            </a:r>
          </a:p>
          <a:p>
            <a:pPr marL="457200" indent="-457200">
              <a:buFont typeface="Wingdings" panose="05000000000000000000" pitchFamily="2" charset="2"/>
              <a:buChar char="Ø"/>
            </a:pPr>
            <a:r>
              <a:rPr lang="en-GB" sz="2800" dirty="0">
                <a:solidFill>
                  <a:schemeClr val="accent2">
                    <a:lumMod val="50000"/>
                  </a:schemeClr>
                </a:solidFill>
              </a:rPr>
              <a:t>4 subjects – full time education</a:t>
            </a:r>
          </a:p>
          <a:p>
            <a:pPr marL="457200" indent="-457200">
              <a:buFont typeface="Wingdings" panose="05000000000000000000" pitchFamily="2" charset="2"/>
              <a:buChar char="Ø"/>
            </a:pPr>
            <a:r>
              <a:rPr lang="en-GB" sz="2800" dirty="0">
                <a:solidFill>
                  <a:schemeClr val="accent2">
                    <a:lumMod val="50000"/>
                  </a:schemeClr>
                </a:solidFill>
              </a:rPr>
              <a:t>Go around departments/ask questions</a:t>
            </a:r>
          </a:p>
          <a:p>
            <a:pPr marL="457200" indent="-457200">
              <a:buFont typeface="Wingdings" panose="05000000000000000000" pitchFamily="2" charset="2"/>
              <a:buChar char="Ø"/>
            </a:pPr>
            <a:r>
              <a:rPr lang="en-GB" sz="2800" dirty="0">
                <a:solidFill>
                  <a:schemeClr val="accent2">
                    <a:lumMod val="50000"/>
                  </a:schemeClr>
                </a:solidFill>
              </a:rPr>
              <a:t>Issues identified</a:t>
            </a:r>
          </a:p>
          <a:p>
            <a:endParaRPr lang="en-GB" sz="2800" dirty="0">
              <a:solidFill>
                <a:schemeClr val="accent2">
                  <a:lumMod val="50000"/>
                </a:schemeClr>
              </a:solidFill>
            </a:endParaRPr>
          </a:p>
        </p:txBody>
      </p:sp>
      <p:sp>
        <p:nvSpPr>
          <p:cNvPr id="5" name="TextBox 4"/>
          <p:cNvSpPr txBox="1"/>
          <p:nvPr/>
        </p:nvSpPr>
        <p:spPr>
          <a:xfrm>
            <a:off x="922713" y="207818"/>
            <a:ext cx="6001789" cy="923330"/>
          </a:xfrm>
          <a:prstGeom prst="rect">
            <a:avLst/>
          </a:prstGeom>
          <a:noFill/>
        </p:spPr>
        <p:txBody>
          <a:bodyPr wrap="square" rtlCol="0">
            <a:spAutoFit/>
          </a:bodyPr>
          <a:lstStyle/>
          <a:p>
            <a:r>
              <a:rPr lang="en-GB" sz="5400" dirty="0">
                <a:solidFill>
                  <a:schemeClr val="accent2">
                    <a:lumMod val="50000"/>
                  </a:schemeClr>
                </a:solidFill>
              </a:rPr>
              <a:t>Transition point</a:t>
            </a:r>
          </a:p>
        </p:txBody>
      </p:sp>
    </p:spTree>
    <p:extLst>
      <p:ext uri="{BB962C8B-B14F-4D97-AF65-F5344CB8AC3E}">
        <p14:creationId xmlns:p14="http://schemas.microsoft.com/office/powerpoint/2010/main" val="3436195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2357" y="243642"/>
            <a:ext cx="9720072" cy="1499616"/>
          </a:xfrm>
        </p:spPr>
        <p:txBody>
          <a:bodyPr/>
          <a:lstStyle/>
          <a:p>
            <a:r>
              <a:rPr lang="en-GB" dirty="0"/>
              <a:t>Progression statistics ERC (sciences)</a:t>
            </a:r>
          </a:p>
        </p:txBody>
      </p:sp>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9999676" y="112853"/>
            <a:ext cx="1806893" cy="1984395"/>
          </a:xfrm>
          <a:prstGeom prst="rect">
            <a:avLst/>
          </a:prstGeom>
        </p:spPr>
      </p:pic>
      <p:pic>
        <p:nvPicPr>
          <p:cNvPr id="5" name="Picture 4"/>
          <p:cNvPicPr>
            <a:picLocks noChangeAspect="1"/>
          </p:cNvPicPr>
          <p:nvPr/>
        </p:nvPicPr>
        <p:blipFill>
          <a:blip r:embed="rId4"/>
          <a:stretch>
            <a:fillRect/>
          </a:stretch>
        </p:blipFill>
        <p:spPr>
          <a:xfrm>
            <a:off x="0" y="1559920"/>
            <a:ext cx="11630607" cy="3996966"/>
          </a:xfrm>
          <a:prstGeom prst="rect">
            <a:avLst/>
          </a:prstGeom>
        </p:spPr>
      </p:pic>
    </p:spTree>
    <p:extLst>
      <p:ext uri="{BB962C8B-B14F-4D97-AF65-F5344CB8AC3E}">
        <p14:creationId xmlns:p14="http://schemas.microsoft.com/office/powerpoint/2010/main" val="2389991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1_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2619</TotalTime>
  <Words>1785</Words>
  <Application>Microsoft Office PowerPoint</Application>
  <PresentationFormat>Widescreen</PresentationFormat>
  <Paragraphs>307</Paragraphs>
  <Slides>44</Slides>
  <Notes>24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44</vt:i4>
      </vt:variant>
    </vt:vector>
  </HeadingPairs>
  <TitlesOfParts>
    <vt:vector size="54" baseType="lpstr">
      <vt:lpstr>Arial</vt:lpstr>
      <vt:lpstr>Calibri</vt:lpstr>
      <vt:lpstr>Calibri Light</vt:lpstr>
      <vt:lpstr>Gadugi</vt:lpstr>
      <vt:lpstr>Tw Cen MT</vt:lpstr>
      <vt:lpstr>Tw Cen MT Condensed</vt:lpstr>
      <vt:lpstr>Wingdings</vt:lpstr>
      <vt:lpstr>Wingdings 3</vt:lpstr>
      <vt:lpstr>Integral</vt:lpstr>
      <vt:lpstr>1_Integral</vt:lpstr>
      <vt:lpstr>PowerPoint Presentation</vt:lpstr>
      <vt:lpstr>PowerPoint Presentation</vt:lpstr>
      <vt:lpstr>Kate Sinclair</vt:lpstr>
      <vt:lpstr>PowerPoint Presentation</vt:lpstr>
      <vt:lpstr>attendance</vt:lpstr>
      <vt:lpstr>PowerPoint Presentation</vt:lpstr>
      <vt:lpstr>PowerPoint Presentation</vt:lpstr>
      <vt:lpstr>PowerPoint Presentation</vt:lpstr>
      <vt:lpstr>Progression statistics ERC (sciences)</vt:lpstr>
      <vt:lpstr>Progression statistics ERC (PE)</vt:lpstr>
      <vt:lpstr>Allison mackinnon</vt:lpstr>
      <vt:lpstr>The purpose of tonight</vt:lpstr>
      <vt:lpstr>Choice at end of S5</vt:lpstr>
      <vt:lpstr>supports</vt:lpstr>
      <vt:lpstr>PowerPoint Presentation</vt:lpstr>
      <vt:lpstr>PowerPoint Presentation</vt:lpstr>
      <vt:lpstr>S5 into S6 Options Process    </vt:lpstr>
      <vt:lpstr>Options Key Dates</vt:lpstr>
      <vt:lpstr>PowerPoint Presentation</vt:lpstr>
      <vt:lpstr>Options booklet</vt:lpstr>
      <vt:lpstr>PowerPoint Presentation</vt:lpstr>
      <vt:lpstr>PowerPoint Presentation</vt:lpstr>
      <vt:lpstr>PowerPoint Presentation</vt:lpstr>
      <vt:lpstr>current column structure</vt:lpstr>
      <vt:lpstr>PowerPoint Presentation</vt:lpstr>
      <vt:lpstr>Payment of £30 per week to the young person   Household income below £24,421 for one child  Household income below £26,884 for more than one dependent child  Young people between ages of 16 &amp; 19 Paid fortnightly, issued one week later  Not payable during holidays Need to re-apply each year  attendance based </vt:lpstr>
      <vt:lpstr>Bethany Williams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  to university  through  UCAS</vt:lpstr>
      <vt:lpstr>WHAT IS UCAS?</vt:lpstr>
      <vt:lpstr>Start research early</vt:lpstr>
      <vt:lpstr>RESEARCH</vt:lpstr>
      <vt:lpstr>The personal statement </vt:lpstr>
      <vt:lpstr>Start early - June</vt:lpstr>
      <vt:lpstr>PowerPoint Presentation</vt:lpstr>
      <vt:lpstr>PowerPoint Presentation</vt:lpstr>
      <vt:lpstr>Thank You </vt:lpstr>
    </vt:vector>
  </TitlesOfParts>
  <Company>East Renfrewshire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M Boulton-Jones</dc:creator>
  <cp:lastModifiedBy>Allison MacKinnon</cp:lastModifiedBy>
  <cp:revision>111</cp:revision>
  <cp:lastPrinted>2025-01-16T18:12:05Z</cp:lastPrinted>
  <dcterms:created xsi:type="dcterms:W3CDTF">2023-03-01T11:30:15Z</dcterms:created>
  <dcterms:modified xsi:type="dcterms:W3CDTF">2026-01-15T18:32:36Z</dcterms:modified>
</cp:coreProperties>
</file>