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91" r:id="rId2"/>
  </p:sldMasterIdLst>
  <p:notesMasterIdLst>
    <p:notesMasterId r:id="rId38"/>
  </p:notesMasterIdLst>
  <p:sldIdLst>
    <p:sldId id="256" r:id="rId3"/>
    <p:sldId id="303" r:id="rId4"/>
    <p:sldId id="363" r:id="rId5"/>
    <p:sldId id="386" r:id="rId6"/>
    <p:sldId id="364" r:id="rId7"/>
    <p:sldId id="387" r:id="rId8"/>
    <p:sldId id="371" r:id="rId9"/>
    <p:sldId id="372" r:id="rId10"/>
    <p:sldId id="388" r:id="rId11"/>
    <p:sldId id="389" r:id="rId12"/>
    <p:sldId id="323" r:id="rId13"/>
    <p:sldId id="385" r:id="rId14"/>
    <p:sldId id="374" r:id="rId15"/>
    <p:sldId id="365" r:id="rId16"/>
    <p:sldId id="368" r:id="rId17"/>
    <p:sldId id="369" r:id="rId18"/>
    <p:sldId id="370" r:id="rId19"/>
    <p:sldId id="297" r:id="rId20"/>
    <p:sldId id="311" r:id="rId21"/>
    <p:sldId id="366" r:id="rId22"/>
    <p:sldId id="367" r:id="rId23"/>
    <p:sldId id="375" r:id="rId24"/>
    <p:sldId id="362" r:id="rId25"/>
    <p:sldId id="373" r:id="rId26"/>
    <p:sldId id="336" r:id="rId27"/>
    <p:sldId id="295" r:id="rId28"/>
    <p:sldId id="353" r:id="rId29"/>
    <p:sldId id="288" r:id="rId30"/>
    <p:sldId id="289" r:id="rId31"/>
    <p:sldId id="291" r:id="rId32"/>
    <p:sldId id="292" r:id="rId33"/>
    <p:sldId id="293" r:id="rId34"/>
    <p:sldId id="294" r:id="rId35"/>
    <p:sldId id="275" r:id="rId36"/>
    <p:sldId id="320" r:id="rId37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3"/>
    <a:srgbClr val="0D3B5E"/>
    <a:srgbClr val="B2188B"/>
    <a:srgbClr val="8AA450"/>
    <a:srgbClr val="2FAD83"/>
    <a:srgbClr val="C08282"/>
    <a:srgbClr val="E19D37"/>
    <a:srgbClr val="80C341"/>
    <a:srgbClr val="0B0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4" cy="498773"/>
          </a:xfrm>
          <a:prstGeom prst="rect">
            <a:avLst/>
          </a:prstGeom>
        </p:spPr>
        <p:txBody>
          <a:bodyPr vert="horz" lIns="92173" tIns="46086" rIns="92173" bIns="4608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4" cy="498773"/>
          </a:xfrm>
          <a:prstGeom prst="rect">
            <a:avLst/>
          </a:prstGeom>
        </p:spPr>
        <p:txBody>
          <a:bodyPr vert="horz" lIns="92173" tIns="46086" rIns="92173" bIns="46086" rtlCol="0"/>
          <a:lstStyle>
            <a:lvl1pPr algn="r">
              <a:defRPr sz="1200"/>
            </a:lvl1pPr>
          </a:lstStyle>
          <a:p>
            <a:fld id="{A32D5971-D779-410A-8B8B-1E6E086B6E5A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3" tIns="46086" rIns="92173" bIns="4608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39"/>
          </a:xfrm>
          <a:prstGeom prst="rect">
            <a:avLst/>
          </a:prstGeom>
        </p:spPr>
        <p:txBody>
          <a:bodyPr vert="horz" lIns="92173" tIns="46086" rIns="92173" bIns="460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4" cy="498772"/>
          </a:xfrm>
          <a:prstGeom prst="rect">
            <a:avLst/>
          </a:prstGeom>
        </p:spPr>
        <p:txBody>
          <a:bodyPr vert="horz" lIns="92173" tIns="46086" rIns="92173" bIns="4608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6"/>
            <a:ext cx="2950474" cy="498772"/>
          </a:xfrm>
          <a:prstGeom prst="rect">
            <a:avLst/>
          </a:prstGeom>
        </p:spPr>
        <p:txBody>
          <a:bodyPr vert="horz" lIns="92173" tIns="46086" rIns="92173" bIns="46086" rtlCol="0" anchor="b"/>
          <a:lstStyle>
            <a:lvl1pPr algn="r">
              <a:defRPr sz="1200"/>
            </a:lvl1pPr>
          </a:lstStyle>
          <a:p>
            <a:fld id="{6F562821-D150-47FB-B66E-D6A2282231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4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14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42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69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246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846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138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561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80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495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024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4E893B0C-BFFA-7D41-9D6B-E52BF764EF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990600" y="301625"/>
            <a:ext cx="9132888" cy="5138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CC020E1-7984-B64E-A71C-B23962F44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5734967"/>
            <a:ext cx="7849171" cy="10846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663619">
              <a:spcBef>
                <a:spcPct val="0"/>
              </a:spcBef>
            </a:pPr>
            <a:r>
              <a:rPr lang="en-GB" altLang="en-US">
                <a:ea typeface="Geneva" panose="020B0503030404040204" pitchFamily="34" charset="0"/>
                <a:cs typeface="Geneva" panose="020B0503030404040204" pitchFamily="34" charset="0"/>
              </a:rPr>
              <a:t>Introduce self and session S4 options and routes and pathways beyond school</a:t>
            </a:r>
          </a:p>
          <a:p>
            <a:pPr defTabSz="1663619">
              <a:spcBef>
                <a:spcPct val="0"/>
              </a:spcBef>
            </a:pPr>
            <a:endParaRPr lang="en-GB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C42DB03-8613-A340-B2FA-6E478DBB2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892" indent="-2830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2142" indent="-2264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4998" indent="-2264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7855" indent="-2264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05713" fontAlgn="base">
              <a:spcBef>
                <a:spcPct val="0"/>
              </a:spcBef>
              <a:spcAft>
                <a:spcPct val="0"/>
              </a:spcAft>
              <a:defRPr/>
            </a:pPr>
            <a:fld id="{F68A8021-D921-2B46-A4CC-22E6773A25BF}" type="slidenum">
              <a:rPr lang="en-GB" altLang="en-US">
                <a:solidFill>
                  <a:prstClr val="black"/>
                </a:solidFill>
              </a:rPr>
              <a:pPr defTabSz="905713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9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869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87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542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26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63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618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74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3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43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62821-D150-47FB-B66E-D6A2282231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42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35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5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8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0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D7419EE-49C5-E447-8207-BBAD892BE406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9759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7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9EE-49C5-E447-8207-BBAD892BE406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01110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35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025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52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85C2-2669-4C42-9417-564946A59D8F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4DA0-283E-45F5-B134-E7C458F95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1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4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23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19EE-49C5-E447-8207-BBAD892BE406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19233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82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05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715FDE-A7E9-EA46-8FBE-017202A0AB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3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11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  <a:lvl6pPr>
              <a:buClr>
                <a:schemeClr val="accent5"/>
              </a:buClr>
              <a:defRPr/>
            </a:lvl6pPr>
            <a:lvl7pPr>
              <a:buClr>
                <a:schemeClr val="accent5"/>
              </a:buClr>
              <a:defRPr/>
            </a:lvl7pPr>
            <a:lvl8pPr>
              <a:buClr>
                <a:schemeClr val="accent5"/>
              </a:buClr>
              <a:defRPr/>
            </a:lvl8pPr>
            <a:lvl9pPr>
              <a:buClr>
                <a:schemeClr val="accent5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45213-5C21-9F40-B678-83D745781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70134-F632-484B-8421-2A4FC294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240E4-618D-4949-A047-C50DE00C0E7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10A017-5ED7-DF4D-B5B4-8EA7C1F86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29030A-D2E5-E043-9512-B594C6EE0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8C4C72-106E-0E44-8DA6-1B2CD66EA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917687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  <a:lvl6pPr>
              <a:buClr>
                <a:schemeClr val="accent2"/>
              </a:buClr>
              <a:defRPr/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  <a:lvl9pPr>
              <a:buClr>
                <a:schemeClr val="accent2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ECDEDC-1980-3D42-9C5A-8D534AAAF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E408AC5-2F8A-FB4A-8BC5-0F73ABE4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E0848-F70C-E542-94DA-30773629AB1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442FCB-82D7-8A43-B8F6-C5915ED00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25ECB4-1BA3-254F-BBEE-0C9FA393E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F232912-BB2D-674A-B02D-9F2EB011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941623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9B35B-9CB2-A940-AB8D-492F9F3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7C829-9A29-B541-88A0-E0A3241E2494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FDA17A-4D85-2B45-A847-4908C65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AE4CE8-E988-8743-B07A-75A86D10F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A44E55B-9546-8343-A41F-0EA8DF15F8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7885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1E9BE-222B-FB46-8292-D1E012B4D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B7D74-320F-9743-AB43-470FDD0767A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683FF6C-EF4D-4B43-BFBC-B1F97145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5B6C67-8B35-8848-BD1B-C32BF6489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059AE-8F05-5040-8E7C-51CFA249D9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197385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58811-0F50-8146-A294-71126D735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2FBA1-3220-1541-B375-FEB4A398D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13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52390"/>
            <a:ext cx="5653741" cy="255622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D3911-7083-D447-B581-FFC98845E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C2B44E1-A188-EC44-835F-A1699117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3" y="4040095"/>
            <a:ext cx="5235388" cy="1051859"/>
          </a:xfrm>
        </p:spPr>
        <p:txBody>
          <a:bodyPr wrap="square"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23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52390"/>
            <a:ext cx="5653741" cy="255622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F148F-EA21-634B-B678-7786BC94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1480B16-9310-5440-883C-FCB0C6ED0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1" y="4040094"/>
            <a:ext cx="5653741" cy="10757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88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E5821-2F1E-4D45-AA2F-C66CD7B55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F88F49C-C772-A844-8B3E-489B8779F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31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BAC9EE1-2FB0-964C-91B0-1330085D3D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9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F066634-7CFD-9946-81C5-5F8DF80831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2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76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436A2F7-9060-6E45-A646-4B9059CBD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8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1342145"/>
            <a:ext cx="5653741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D5C3183-FF65-4B41-9855-7EAC026C52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5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45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C06EA8-215B-EA48-ADC6-32039FAB543A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3B7104-D6B9-A841-B2B5-295B7BEF8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95180 w 9144000"/>
              <a:gd name="connsiteY0" fmla="*/ 555625 h 5143500"/>
              <a:gd name="connsiteX1" fmla="*/ 295180 w 9144000"/>
              <a:gd name="connsiteY1" fmla="*/ 4572000 h 5143500"/>
              <a:gd name="connsiteX2" fmla="*/ 5253318 w 9144000"/>
              <a:gd name="connsiteY2" fmla="*/ 4572000 h 5143500"/>
              <a:gd name="connsiteX3" fmla="*/ 5253318 w 9144000"/>
              <a:gd name="connsiteY3" fmla="*/ 555625 h 5143500"/>
              <a:gd name="connsiteX4" fmla="*/ 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295180" y="555625"/>
                </a:moveTo>
                <a:lnTo>
                  <a:pt x="295180" y="4572000"/>
                </a:lnTo>
                <a:lnTo>
                  <a:pt x="5253318" y="4572000"/>
                </a:lnTo>
                <a:lnTo>
                  <a:pt x="5253318" y="55562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r>
              <a:rPr lang="en-US"/>
              <a:t>Click picture icon to add your own title slide background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3" y="1342145"/>
            <a:ext cx="4686748" cy="256646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0612" y="5300880"/>
            <a:ext cx="1066800" cy="3217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9697A52-B785-2B40-8DE3-C6F6E55AA7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>
            <a:noAutofit/>
          </a:bodyPr>
          <a:lstStyle>
            <a:lvl1pPr marL="0" indent="0" algn="l">
              <a:buNone/>
              <a:defRPr sz="1867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09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  <a:lvl9pPr>
              <a:buClr>
                <a:schemeClr val="accent3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B88D1-1128-CB4E-BE17-E84D2B6F5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C6284C7-D26E-3E4D-8B1A-19BE2F4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0CD6E9-DF45-C64F-9169-23E491AD9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BA6877-9E42-1E4F-BF46-103DC83CB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5E87634-AC02-A449-AE21-C08E2ACF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6969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83453-FCDA-A14F-BFF8-458D00196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B033A1D-E455-9946-A3E3-EBEF1EBD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B8075-CBD7-4E4C-929A-4DA121AF494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1985517-24AB-6347-BAA1-E8E5A30C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7663476-5FE4-B242-80D4-EE4FA0045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4B602E5-2865-ED4D-96ED-B6B22443B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88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07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  <a:lvl9pPr>
              <a:buClr>
                <a:schemeClr val="accent4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21A1A-31D9-3345-9E9C-55E41D29F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50084FB-EA30-D144-A06F-5DEFE380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611D1-755D-C14D-ABFB-523189B7B915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FE6763-B543-A640-83E6-2B5FEAAA5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7FF118-7F80-5E47-8BE4-4742EFCAE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692BA18-D70F-8545-8591-2FAC2907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825064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  <a:lvl6pPr>
              <a:buClr>
                <a:schemeClr val="accent6"/>
              </a:buClr>
              <a:defRPr/>
            </a:lvl6pPr>
            <a:lvl7pPr>
              <a:buClr>
                <a:schemeClr val="accent6"/>
              </a:buClr>
              <a:defRPr/>
            </a:lvl7pPr>
            <a:lvl8pPr>
              <a:buClr>
                <a:schemeClr val="accent6"/>
              </a:buClr>
              <a:defRPr/>
            </a:lvl8pPr>
            <a:lvl9pPr>
              <a:buClr>
                <a:schemeClr val="accent6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57896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180167"/>
            <a:ext cx="10970683" cy="3624069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  <a:endParaRPr lang="en-US"/>
          </a:p>
          <a:p>
            <a:pPr lvl="4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466007"/>
            <a:ext cx="10147825" cy="1358703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3557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AF77C-20E8-1246-94E4-83A2997C0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1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AC6AB-E182-3646-923F-C676CBEBD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21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B83B7-C535-4D4E-9F05-B3D6C6D0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79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481B7-880B-354A-9791-B504B07D4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2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D95C-0B59-2E49-BC5D-B8766F28E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610" y="448513"/>
            <a:ext cx="969273" cy="2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46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272106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92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A5AE3-006F-BD49-B651-0C964FE95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291027-4824-D64E-98DD-D51466B68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357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119" y="6405033"/>
            <a:ext cx="969271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7B213-F682-8C46-89BB-3DC075594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78937C-B57E-7D49-8073-879091884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985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1344823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E714B4-27CB-B944-8B3E-FC3FFD3D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8859D-837A-9A4E-811E-0BAD2709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25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581C8A-6766-5F4B-9453-EF912542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B6930A-5DB0-2643-94A2-162A264D3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558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405033"/>
            <a:ext cx="969273" cy="29232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69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D0C987-4F5C-4A4F-B0D3-EB68F0D9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7" y="1709739"/>
            <a:ext cx="5298515" cy="2173260"/>
          </a:xfrm>
          <a:noFill/>
        </p:spPr>
        <p:txBody>
          <a:bodyPr anchor="b">
            <a:normAutofit/>
          </a:bodyPr>
          <a:lstStyle>
            <a:lvl1pPr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7E889E2-B9CE-CD41-8B07-52E0696E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3916391"/>
            <a:ext cx="5298515" cy="36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952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7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9" y="2814108"/>
            <a:ext cx="5157787" cy="181581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133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2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2" y="2814106"/>
            <a:ext cx="5259388" cy="1815818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133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6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3"/>
              </a:buClr>
              <a:defRPr sz="2400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3"/>
              </a:buClr>
              <a:defRPr sz="2400"/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9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133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133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5"/>
              </a:buClr>
              <a:defRPr sz="2400"/>
            </a:lvl1pPr>
            <a:lvl2pPr>
              <a:buClr>
                <a:schemeClr val="accent5"/>
              </a:buClr>
              <a:defRPr sz="2133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5"/>
              </a:buClr>
              <a:defRPr sz="2400"/>
            </a:lvl1pPr>
            <a:lvl2pPr>
              <a:buClr>
                <a:schemeClr val="accent5"/>
              </a:buClr>
              <a:defRPr sz="2133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18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6"/>
              </a:buClr>
              <a:defRPr sz="2400"/>
            </a:lvl1pPr>
            <a:lvl2pPr>
              <a:buClr>
                <a:schemeClr val="accent6"/>
              </a:buClr>
              <a:defRPr sz="2133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6"/>
              </a:buClr>
              <a:defRPr sz="2400"/>
            </a:lvl1pPr>
            <a:lvl2pPr>
              <a:buClr>
                <a:schemeClr val="accent6"/>
              </a:buClr>
              <a:defRPr sz="2133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22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133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133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96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180167"/>
            <a:ext cx="5157787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2814108"/>
            <a:ext cx="5157787" cy="1815818"/>
          </a:xfrm>
        </p:spPr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133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180167"/>
            <a:ext cx="5183188" cy="547844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14106"/>
            <a:ext cx="5259388" cy="1815818"/>
          </a:xfrm>
        </p:spPr>
        <p:txBody>
          <a:bodyPr/>
          <a:lstStyle>
            <a:lvl1pPr>
              <a:buClr>
                <a:schemeClr val="tx1"/>
              </a:buClr>
              <a:defRPr sz="2400"/>
            </a:lvl1pPr>
            <a:lvl2pPr>
              <a:buClr>
                <a:schemeClr val="tx1"/>
              </a:buClr>
              <a:defRPr sz="2133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466007"/>
            <a:ext cx="10147825" cy="1358703"/>
          </a:xfr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91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5D838-5580-B346-A5C8-F3F610B00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DD2D11-E1B2-5B47-9CEF-AC219BED635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78753B-B85C-A943-AA55-73E22233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C71B9E-F331-0D44-A985-20D528D18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E5E41F-4B76-A546-A047-8C150366C4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0580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B6C72-80DB-6947-A268-72C014729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B790EC-8C5B-D343-A62E-4D3C8191175D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BEDA432-64C8-DE4C-ACA0-1C8F1BE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F9FE36-268D-4746-B932-033FC7DB1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74779F4-2C51-0B47-920D-A13091721E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84336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CA29A-370C-4747-8EA1-6BCDF4205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1A498-E422-4046-93F7-CC32877DA159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393D178-A36A-C840-845A-B7AA72CB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2248CB-B5C2-2E4B-AC5A-0C8A1B66F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1F6A1D6-F6DA-2F43-BE4E-AD26AF786F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3155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0AACF5-FD30-B543-B35B-F0EAD87D9C67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D685024-CF4B-374F-A16C-36D6705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7F940B-8D3B-1B49-9202-A183D4B92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15CE11C-BF75-ED44-8C24-8691C2EC2E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83545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405033"/>
            <a:ext cx="12192000" cy="45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50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8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067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766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8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40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8660719" y="3326716"/>
            <a:ext cx="6858000" cy="204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476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30887"/>
          </a:xfrm>
          <a:noFill/>
        </p:spPr>
        <p:txBody>
          <a:bodyPr/>
          <a:lstStyle/>
          <a:p>
            <a:r>
              <a:rPr lang="en-US"/>
              <a:t>Click the icon to add a full bleed image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DBF8A99-D25D-9948-A148-A6DE02FF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C88FFC1-6C9C-C641-964B-951FD5AC5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272FA12-A438-3A4D-A51B-8F64BFA33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6406" y="648686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E4CAA-A334-2843-A7F2-ADB08D9C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118" y="6514147"/>
            <a:ext cx="819719" cy="2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91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92194-4A6E-7349-A356-9893901B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69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E3A46-6309-284C-9E98-7CFC28A8F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386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4EE78-9EC6-5A42-A27A-643CCD136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640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889F2-963A-464A-953E-02B93DB3F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AA5D8-97CC-C84E-B7CB-EEEBF1C12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25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28463-A3D4-7844-8604-F8CE8407B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6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/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6ED99-6D7C-C647-A092-E37B33386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9119" y="441986"/>
            <a:ext cx="989765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9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43088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86860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15 January 2026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86860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1" y="6498790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62185" y="1186379"/>
            <a:ext cx="5346700" cy="191847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897A14-5094-5841-92A6-0015940B5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19120" y="441986"/>
            <a:ext cx="989763" cy="2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76CBD-6AB8-4F94-AB9A-4198471DDD5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9464D-B760-4220-A453-D55730E21A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75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9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6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4400"/>
            <a:fld id="{A5B207FE-05E0-40FE-A7F4-C1DE4E7CD6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15/01/2026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4400"/>
            <a:fld id="{768A506A-47C0-454E-9163-D9AA47D0DD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19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90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8D01-9F42-4AE4-B698-8849B78A351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828B4-6BB6-40D8-8764-7858568227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29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  <p:sldLayoutId id="2147483827" r:id="rId36"/>
    <p:sldLayoutId id="2147483828" r:id="rId37"/>
    <p:sldLayoutId id="2147483829" r:id="rId38"/>
    <p:sldLayoutId id="2147483830" r:id="rId39"/>
    <p:sldLayoutId id="2147483831" r:id="rId40"/>
    <p:sldLayoutId id="2147483832" r:id="rId41"/>
    <p:sldLayoutId id="2147483833" r:id="rId42"/>
    <p:sldLayoutId id="2147483834" r:id="rId43"/>
    <p:sldLayoutId id="2147483835" r:id="rId44"/>
    <p:sldLayoutId id="2147483836" r:id="rId45"/>
    <p:sldLayoutId id="2147483837" r:id="rId46"/>
    <p:sldLayoutId id="2147483838" r:id="rId47"/>
    <p:sldLayoutId id="2147483839" r:id="rId48"/>
    <p:sldLayoutId id="2147483840" r:id="rId49"/>
    <p:sldLayoutId id="2147483841" r:id="rId50"/>
    <p:sldLayoutId id="2147483842" r:id="rId51"/>
    <p:sldLayoutId id="2147483843" r:id="rId52"/>
    <p:sldLayoutId id="2147483844" r:id="rId53"/>
    <p:sldLayoutId id="2147483845" r:id="rId54"/>
    <p:sldLayoutId id="2147483846" r:id="rId55"/>
    <p:sldLayoutId id="2147483847" r:id="rId56"/>
    <p:sldLayoutId id="2147483848" r:id="rId57"/>
    <p:sldLayoutId id="2147483849" r:id="rId58"/>
    <p:sldLayoutId id="2147483850" r:id="rId59"/>
    <p:sldLayoutId id="2147483851" r:id="rId60"/>
    <p:sldLayoutId id="2147483852" r:id="rId61"/>
    <p:sldLayoutId id="2147483853" r:id="rId62"/>
    <p:sldLayoutId id="2147483854" r:id="rId63"/>
    <p:sldLayoutId id="2147483855" r:id="rId64"/>
    <p:sldLayoutId id="2147483856" r:id="rId65"/>
    <p:sldLayoutId id="2147483857" r:id="rId66"/>
    <p:sldLayoutId id="2147483858" r:id="rId67"/>
    <p:sldLayoutId id="2147483859" r:id="rId68"/>
    <p:sldLayoutId id="2147483860" r:id="rId69"/>
    <p:sldLayoutId id="2147483861" r:id="rId70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S4 Curricular Choice Evening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cap="none" dirty="0">
                <a:latin typeface="Tw Cen MT" panose="020B0602020104020603" pitchFamily="34" charset="0"/>
              </a:rPr>
              <a:t>Thursday 15</a:t>
            </a:r>
            <a:r>
              <a:rPr lang="en-US" sz="3200" cap="none" baseline="30000" dirty="0">
                <a:latin typeface="Tw Cen MT" panose="020B0602020104020603" pitchFamily="34" charset="0"/>
              </a:rPr>
              <a:t>th</a:t>
            </a:r>
            <a:r>
              <a:rPr lang="en-US" sz="3200" cap="none" dirty="0">
                <a:latin typeface="Tw Cen MT" panose="020B0602020104020603" pitchFamily="34" charset="0"/>
              </a:rPr>
              <a:t> January 2026</a:t>
            </a:r>
            <a:endParaRPr lang="en-GB" sz="2800" dirty="0">
              <a:latin typeface="Tw Cen MT" panose="020B06020201040206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80906" y="3795134"/>
            <a:ext cx="498301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cap="none" spc="0" dirty="0"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4" y="467055"/>
            <a:ext cx="2539164" cy="28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7"/>
    </mc:Choice>
    <mc:Fallback xmlns="">
      <p:transition spd="slow" advTm="4850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Issues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76" y="112853"/>
            <a:ext cx="1806893" cy="198439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41747" y="2374790"/>
            <a:ext cx="10797308" cy="35935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4100" dirty="0"/>
              <a:t>Not choosing the subjects from S4 with best rate for passing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 many in sciences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Comparing with peers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Ruling out vocational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 work – </a:t>
            </a:r>
            <a:r>
              <a:rPr lang="en-GB" sz="4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effort required</a:t>
            </a:r>
            <a:endParaRPr lang="en-GB" sz="4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7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Chris </a:t>
            </a:r>
            <a:r>
              <a:rPr lang="en-GB" dirty="0" err="1"/>
              <a:t>mckenna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Depute Head Teacher S4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8469"/>
            <a:ext cx="1547879" cy="19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79871" y="133453"/>
            <a:ext cx="9720263" cy="1500188"/>
          </a:xfrm>
        </p:spPr>
        <p:txBody>
          <a:bodyPr/>
          <a:lstStyle/>
          <a:p>
            <a:r>
              <a:rPr lang="en-GB" dirty="0"/>
              <a:t>The purpose of tonight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915" y="1446878"/>
            <a:ext cx="10255045" cy="35941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give you an understanding of the curricular choice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offer parents advice on supporting their child through the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offer advice on making the right decisions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give information about the curriculum and the wider supports on offer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give you the opportunity to visit and speak to staff from all areas of the school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tx1"/>
                </a:solidFill>
              </a:rPr>
              <a:t>To give you the opportunity to speak to Pastoral Care Teachers (in the Pastoral Base on the Ground Floor) &amp; Skills Development Scotland (in café bar.)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70" y="204056"/>
            <a:ext cx="1607336" cy="17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Choice at end of S4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14" y="2286000"/>
            <a:ext cx="11836866" cy="43180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Stay on at school for S5 or </a:t>
            </a:r>
            <a:r>
              <a:rPr lang="en-GB" sz="3200" dirty="0"/>
              <a:t>unti</a:t>
            </a:r>
            <a:r>
              <a:rPr lang="en-GB" sz="3200" dirty="0">
                <a:solidFill>
                  <a:schemeClr val="tx1"/>
                </a:solidFill>
              </a:rPr>
              <a:t>l the end of the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Commitment, hard work and good attendance required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Build on success from S4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800" dirty="0"/>
              <a:t>Look at recent full/tracking reports and prelim results/written reports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Leave </a:t>
            </a:r>
            <a:r>
              <a:rPr lang="en-GB" sz="3200" dirty="0"/>
              <a:t>-</a:t>
            </a:r>
            <a:r>
              <a:rPr lang="en-GB" sz="3200" dirty="0">
                <a:solidFill>
                  <a:schemeClr val="tx1"/>
                </a:solidFill>
              </a:rPr>
              <a:t> further education, modern apprenticeship, employment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Need to look at entry requirements for the courses/apprenticeships you are interested 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067" y="0"/>
            <a:ext cx="3385933" cy="193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Attitude/effort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14027" y="2288542"/>
            <a:ext cx="9059469" cy="35935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Attendance/time keeping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Work ethic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Time management – school work, folios, assignments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Study skills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Wellbeing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6" y="112853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427" y="124691"/>
            <a:ext cx="10178322" cy="1492132"/>
          </a:xfrm>
        </p:spPr>
        <p:txBody>
          <a:bodyPr/>
          <a:lstStyle/>
          <a:p>
            <a:r>
              <a:rPr lang="en-GB" dirty="0"/>
              <a:t>attendance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05" y="124691"/>
            <a:ext cx="1681058" cy="1967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96" y="2092308"/>
            <a:ext cx="11920504" cy="46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00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9" y="199698"/>
            <a:ext cx="11325772" cy="651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Options lessons in </a:t>
            </a:r>
            <a:r>
              <a:rPr lang="en-GB" dirty="0" err="1"/>
              <a:t>pshe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7" y="4661356"/>
            <a:ext cx="1686534" cy="20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Options lessons PSHE</a:t>
            </a:r>
            <a:r>
              <a:rPr lang="en-GB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6169" y="1896103"/>
            <a:ext cx="11757213" cy="4578587"/>
          </a:xfrm>
        </p:spPr>
        <p:txBody>
          <a:bodyPr>
            <a:noAutofit/>
          </a:bodyPr>
          <a:lstStyle/>
          <a:p>
            <a:r>
              <a:rPr lang="en-GB" sz="4000" dirty="0"/>
              <a:t>Pupils issued with Options Research forms and encouraged to discuss with class teachers </a:t>
            </a:r>
          </a:p>
          <a:p>
            <a:r>
              <a:rPr lang="en-GB" sz="4000" dirty="0"/>
              <a:t>Pupils encouraged to explore best pathway for </a:t>
            </a:r>
            <a:r>
              <a:rPr lang="en-GB" sz="4000" i="1" dirty="0"/>
              <a:t>their</a:t>
            </a:r>
            <a:r>
              <a:rPr lang="en-GB" sz="4000" dirty="0"/>
              <a:t> future</a:t>
            </a:r>
          </a:p>
          <a:p>
            <a:pPr lvl="1"/>
            <a:r>
              <a:rPr lang="en-GB" sz="3600" dirty="0"/>
              <a:t>SDS </a:t>
            </a:r>
          </a:p>
          <a:p>
            <a:pPr lvl="1"/>
            <a:r>
              <a:rPr lang="en-GB" sz="3600" dirty="0"/>
              <a:t>Pastoral Care</a:t>
            </a:r>
          </a:p>
          <a:p>
            <a:pPr lvl="1"/>
            <a:r>
              <a:rPr lang="en-GB" sz="3600" dirty="0"/>
              <a:t>Class teachers</a:t>
            </a:r>
          </a:p>
          <a:p>
            <a:pPr lvl="1"/>
            <a:r>
              <a:rPr lang="en-GB" sz="3600" dirty="0"/>
              <a:t>DHT</a:t>
            </a:r>
          </a:p>
        </p:txBody>
      </p:sp>
    </p:spTree>
    <p:extLst>
      <p:ext uri="{BB962C8B-B14F-4D97-AF65-F5344CB8AC3E}">
        <p14:creationId xmlns:p14="http://schemas.microsoft.com/office/powerpoint/2010/main" val="39289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Kate Sinclair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Head Teacher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3" y="4713508"/>
            <a:ext cx="1731461" cy="19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0" y="184727"/>
            <a:ext cx="11660957" cy="64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7" y="0"/>
            <a:ext cx="11283885" cy="6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solidFill>
                  <a:schemeClr val="accent2">
                    <a:lumMod val="50000"/>
                  </a:schemeClr>
                </a:solidFill>
              </a:rPr>
              <a:t>Options Key Dates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Thurs 15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January</a:t>
            </a:r>
          </a:p>
          <a:p>
            <a:pPr marL="813816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Curricular Choice Evening</a:t>
            </a:r>
          </a:p>
          <a:p>
            <a:pPr marL="813816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Presentation and options booklet uploaded to the school website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Week beg. 19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January</a:t>
            </a:r>
          </a:p>
          <a:p>
            <a:pPr marL="800100" lvl="1" indent="-342900"/>
            <a:r>
              <a:rPr lang="en-US" sz="2400" dirty="0"/>
              <a:t>	Work Experience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Full reports to parents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Week beg. 26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January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Options assembly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Options form emailed to parents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Friday 6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February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Initial options form returned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67B3"/>
                </a:solidFill>
              </a:rPr>
              <a:t>Monday 9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and Tuesday 10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February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Options interviews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Friday 13</a:t>
            </a:r>
            <a:r>
              <a:rPr lang="en-US" sz="3200" baseline="30000" dirty="0">
                <a:solidFill>
                  <a:srgbClr val="0067B3"/>
                </a:solidFill>
              </a:rPr>
              <a:t>th</a:t>
            </a:r>
            <a:r>
              <a:rPr lang="en-US" sz="3200" dirty="0">
                <a:solidFill>
                  <a:srgbClr val="0067B3"/>
                </a:solidFill>
              </a:rPr>
              <a:t> February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7B3"/>
                </a:solidFill>
              </a:rPr>
              <a:t>	</a:t>
            </a:r>
            <a:r>
              <a:rPr lang="en-US" sz="3200" dirty="0"/>
              <a:t>Final options form returned	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67B3"/>
                </a:solidFill>
              </a:rPr>
              <a:t>Tuesday 2</a:t>
            </a:r>
            <a:r>
              <a:rPr lang="en-US" sz="3200" baseline="30000" dirty="0">
                <a:solidFill>
                  <a:srgbClr val="0067B3"/>
                </a:solidFill>
              </a:rPr>
              <a:t>nd</a:t>
            </a:r>
            <a:r>
              <a:rPr lang="en-US" sz="3200" dirty="0">
                <a:solidFill>
                  <a:srgbClr val="0067B3"/>
                </a:solidFill>
              </a:rPr>
              <a:t> June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S5 timetable begins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578224" y="0"/>
            <a:ext cx="7746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2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7" y="101597"/>
            <a:ext cx="10345652" cy="670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87714" y="174626"/>
            <a:ext cx="10179050" cy="671802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current column structure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445997"/>
              </p:ext>
            </p:extLst>
          </p:nvPr>
        </p:nvGraphicFramePr>
        <p:xfrm>
          <a:off x="81008" y="747411"/>
          <a:ext cx="11797803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059">
                  <a:extLst>
                    <a:ext uri="{9D8B030D-6E8A-4147-A177-3AD203B41FA5}">
                      <a16:colId xmlns:a16="http://schemas.microsoft.com/office/drawing/2014/main" val="4031172054"/>
                    </a:ext>
                  </a:extLst>
                </a:gridCol>
                <a:gridCol w="2273597">
                  <a:extLst>
                    <a:ext uri="{9D8B030D-6E8A-4147-A177-3AD203B41FA5}">
                      <a16:colId xmlns:a16="http://schemas.microsoft.com/office/drawing/2014/main" val="2213845132"/>
                    </a:ext>
                  </a:extLst>
                </a:gridCol>
                <a:gridCol w="2525086">
                  <a:extLst>
                    <a:ext uri="{9D8B030D-6E8A-4147-A177-3AD203B41FA5}">
                      <a16:colId xmlns:a16="http://schemas.microsoft.com/office/drawing/2014/main" val="3139233128"/>
                    </a:ext>
                  </a:extLst>
                </a:gridCol>
                <a:gridCol w="2441197">
                  <a:extLst>
                    <a:ext uri="{9D8B030D-6E8A-4147-A177-3AD203B41FA5}">
                      <a16:colId xmlns:a16="http://schemas.microsoft.com/office/drawing/2014/main" val="3733514664"/>
                    </a:ext>
                  </a:extLst>
                </a:gridCol>
                <a:gridCol w="2541864">
                  <a:extLst>
                    <a:ext uri="{9D8B030D-6E8A-4147-A177-3AD203B41FA5}">
                      <a16:colId xmlns:a16="http://schemas.microsoft.com/office/drawing/2014/main" val="2774977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768995"/>
                  </a:ext>
                </a:extLst>
              </a:tr>
              <a:tr h="5038060">
                <a:tc>
                  <a:txBody>
                    <a:bodyPr/>
                    <a:lstStyle/>
                    <a:p>
                      <a:r>
                        <a:rPr lang="en-GB" sz="2000" dirty="0"/>
                        <a:t>Biology H</a:t>
                      </a:r>
                      <a:endParaRPr lang="en-GB" sz="2000" baseline="0" dirty="0"/>
                    </a:p>
                    <a:p>
                      <a:r>
                        <a:rPr lang="en-GB" sz="2000" baseline="0" dirty="0"/>
                        <a:t>Business Management H Chemistry H English H/N5</a:t>
                      </a:r>
                    </a:p>
                    <a:p>
                      <a:pPr algn="l"/>
                      <a:r>
                        <a:rPr lang="en-GB" sz="2000" baseline="0" dirty="0">
                          <a:solidFill>
                            <a:srgbClr val="FF0000"/>
                          </a:solidFill>
                        </a:rPr>
                        <a:t>*Level 6 Communication</a:t>
                      </a:r>
                    </a:p>
                    <a:p>
                      <a:r>
                        <a:rPr lang="en-GB" sz="2000" baseline="0" dirty="0"/>
                        <a:t>PE H </a:t>
                      </a:r>
                    </a:p>
                    <a:p>
                      <a:r>
                        <a:rPr lang="en-GB" sz="2000" baseline="0" dirty="0"/>
                        <a:t>Physics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/>
                        <a:t>RMPS H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/>
                        <a:t>French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/>
                        <a:t>Geography H History H Applications of Mathematics H/N5</a:t>
                      </a:r>
                    </a:p>
                    <a:p>
                      <a:r>
                        <a:rPr lang="en-GB" sz="2000" baseline="0" dirty="0"/>
                        <a:t>Maths H</a:t>
                      </a:r>
                    </a:p>
                    <a:p>
                      <a:r>
                        <a:rPr lang="en-GB" sz="2000" baseline="0" dirty="0"/>
                        <a:t>Media N5 </a:t>
                      </a:r>
                    </a:p>
                    <a:p>
                      <a:r>
                        <a:rPr lang="en-GB" sz="2000" baseline="0" dirty="0"/>
                        <a:t>Modern Languages for Life and Work (Italian) Level 5</a:t>
                      </a:r>
                    </a:p>
                    <a:p>
                      <a:r>
                        <a:rPr lang="en-GB" sz="2000" baseline="0" dirty="0"/>
                        <a:t>Modern Studies H</a:t>
                      </a:r>
                    </a:p>
                    <a:p>
                      <a:r>
                        <a:rPr lang="en-GB" sz="2000" baseline="0" dirty="0"/>
                        <a:t>PE H</a:t>
                      </a:r>
                    </a:p>
                    <a:p>
                      <a:r>
                        <a:rPr lang="en-GB" sz="2000" baseline="0" dirty="0"/>
                        <a:t>Spanish H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Administration</a:t>
                      </a:r>
                      <a:r>
                        <a:rPr lang="en-GB" sz="1800" baseline="0" dirty="0"/>
                        <a:t>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Applications of Mathematics H/N5</a:t>
                      </a:r>
                    </a:p>
                    <a:p>
                      <a:r>
                        <a:rPr lang="en-GB" sz="1800" baseline="0" dirty="0"/>
                        <a:t>Biology H/N5</a:t>
                      </a:r>
                    </a:p>
                    <a:p>
                      <a:r>
                        <a:rPr lang="en-GB" sz="1800" baseline="0" dirty="0"/>
                        <a:t>Business Management H</a:t>
                      </a:r>
                    </a:p>
                    <a:p>
                      <a:r>
                        <a:rPr lang="en-GB" sz="1800" baseline="0" dirty="0"/>
                        <a:t>Chemistry H</a:t>
                      </a:r>
                    </a:p>
                    <a:p>
                      <a:r>
                        <a:rPr lang="en-GB" sz="1800" baseline="0" dirty="0"/>
                        <a:t>Computing H</a:t>
                      </a:r>
                    </a:p>
                    <a:p>
                      <a:r>
                        <a:rPr lang="en-GB" sz="1800" baseline="0" dirty="0"/>
                        <a:t>Design &amp; Manufacture H</a:t>
                      </a:r>
                    </a:p>
                    <a:p>
                      <a:r>
                        <a:rPr lang="en-GB" sz="1800" baseline="0" dirty="0"/>
                        <a:t>Graphic Communication H</a:t>
                      </a:r>
                    </a:p>
                    <a:p>
                      <a:r>
                        <a:rPr lang="en-GB" sz="1800" baseline="0" dirty="0"/>
                        <a:t>Health Sector N5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Health and Food Tech H</a:t>
                      </a:r>
                    </a:p>
                    <a:p>
                      <a:r>
                        <a:rPr lang="en-GB" sz="1800" baseline="0" dirty="0"/>
                        <a:t>Mathematics H</a:t>
                      </a:r>
                    </a:p>
                    <a:p>
                      <a:r>
                        <a:rPr lang="en-GB" sz="1800" baseline="0" dirty="0"/>
                        <a:t>Music Technology H </a:t>
                      </a:r>
                    </a:p>
                    <a:p>
                      <a:r>
                        <a:rPr lang="en-GB" sz="1800" baseline="0" dirty="0"/>
                        <a:t>Physics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Practical Cookery N5 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Art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Business with IT NPA (Level 5/6)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Design &amp; Manufacture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Drama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English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Fashion &amp; Textiles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Geography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Health and Food Tech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Music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Musical Theatre NPA (Level 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Practical Cookery N5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Practical Woodwork N5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Vocational Courses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Administration H</a:t>
                      </a:r>
                      <a:endParaRPr lang="en-GB" sz="1800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Art H</a:t>
                      </a:r>
                      <a:endParaRPr lang="en-GB" sz="1800" baseline="0" dirty="0"/>
                    </a:p>
                    <a:p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Animation NPA (Level 5)</a:t>
                      </a:r>
                    </a:p>
                    <a:p>
                      <a:r>
                        <a:rPr lang="en-GB" sz="1800" baseline="0" dirty="0"/>
                        <a:t>Biology H</a:t>
                      </a:r>
                    </a:p>
                    <a:p>
                      <a:r>
                        <a:rPr lang="en-GB" sz="1800" baseline="0" dirty="0"/>
                        <a:t>Business Management H</a:t>
                      </a:r>
                    </a:p>
                    <a:p>
                      <a:r>
                        <a:rPr lang="en-GB" sz="1800" baseline="0" dirty="0"/>
                        <a:t>Chemistry H</a:t>
                      </a:r>
                    </a:p>
                    <a:p>
                      <a:r>
                        <a:rPr lang="en-GB" sz="1800" baseline="0" dirty="0"/>
                        <a:t>Creative Thinking (Level 4/5)</a:t>
                      </a:r>
                    </a:p>
                    <a:p>
                      <a:r>
                        <a:rPr lang="en-GB" sz="1800" baseline="0" dirty="0"/>
                        <a:t>Computing H </a:t>
                      </a:r>
                    </a:p>
                    <a:p>
                      <a:r>
                        <a:rPr lang="en-GB" sz="1800" baseline="0" dirty="0"/>
                        <a:t>Drama H</a:t>
                      </a:r>
                    </a:p>
                    <a:p>
                      <a:r>
                        <a:rPr lang="en-GB" sz="1800" baseline="0" dirty="0"/>
                        <a:t>Geography 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/>
                        <a:t>Graphic Communication H</a:t>
                      </a:r>
                    </a:p>
                    <a:p>
                      <a:r>
                        <a:rPr lang="en-GB" sz="1800" baseline="0" dirty="0"/>
                        <a:t>History H </a:t>
                      </a:r>
                    </a:p>
                    <a:p>
                      <a:r>
                        <a:rPr lang="en-GB" sz="1800" baseline="0" dirty="0"/>
                        <a:t>Modern Studies H </a:t>
                      </a:r>
                    </a:p>
                    <a:p>
                      <a:r>
                        <a:rPr lang="en-GB" sz="1800" baseline="0" dirty="0"/>
                        <a:t>PE H</a:t>
                      </a:r>
                    </a:p>
                    <a:p>
                      <a:r>
                        <a:rPr lang="en-GB" sz="1800" baseline="0" dirty="0"/>
                        <a:t>PE Leadership (Level 5/6)</a:t>
                      </a:r>
                    </a:p>
                    <a:p>
                      <a:r>
                        <a:rPr lang="en-GB" sz="1800" baseline="0" dirty="0"/>
                        <a:t>Physics H</a:t>
                      </a:r>
                    </a:p>
                    <a:p>
                      <a:r>
                        <a:rPr lang="en-GB" sz="1800" baseline="0" dirty="0"/>
                        <a:t>Spanish H</a:t>
                      </a:r>
                    </a:p>
                    <a:p>
                      <a:r>
                        <a:rPr lang="en-GB" sz="1800" baseline="0" dirty="0"/>
                        <a:t>Travel and Tourism N5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3947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28757" y="6488668"/>
            <a:ext cx="560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Note: Subjects will not be delivered if the uptake is too low</a:t>
            </a:r>
          </a:p>
        </p:txBody>
      </p:sp>
    </p:spTree>
    <p:extLst>
      <p:ext uri="{BB962C8B-B14F-4D97-AF65-F5344CB8AC3E}">
        <p14:creationId xmlns:p14="http://schemas.microsoft.com/office/powerpoint/2010/main" val="3674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9E626B-6166-5342-B4CF-54D8454B48F9}"/>
              </a:ext>
            </a:extLst>
          </p:cNvPr>
          <p:cNvSpPr/>
          <p:nvPr/>
        </p:nvSpPr>
        <p:spPr>
          <a:xfrm>
            <a:off x="0" y="0"/>
            <a:ext cx="6065240" cy="6858000"/>
          </a:xfrm>
          <a:prstGeom prst="rect">
            <a:avLst/>
          </a:prstGeom>
          <a:solidFill>
            <a:srgbClr val="58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extBox 6">
            <a:extLst>
              <a:ext uri="{FF2B5EF4-FFF2-40B4-BE49-F238E27FC236}">
                <a16:creationId xmlns:a16="http://schemas.microsoft.com/office/drawing/2014/main" id="{CE4F82C3-AAD7-F342-8E6B-C689DADD3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91" y="1620183"/>
            <a:ext cx="61928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Karen 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Claire McCanney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Careers Advisers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Situated in Café Bar (outside Pastoral)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B8B46E97-5812-C145-BA9C-3A949B35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3" y="218903"/>
            <a:ext cx="1842317" cy="98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E02A883B-7D71-294A-9DAD-AAFCB3EC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38" y="422291"/>
            <a:ext cx="18002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4029" y="709265"/>
            <a:ext cx="1847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en-US" altLang="en-US" b="1" u="sng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GB" alt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7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Bethany Williams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Principal Teacher of Pupil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solidFill>
                  <a:schemeClr val="accent2">
                    <a:lumMod val="50000"/>
                  </a:schemeClr>
                </a:solidFill>
              </a:rPr>
              <a:t>Vocational Programme</a:t>
            </a:r>
          </a:p>
        </p:txBody>
      </p:sp>
    </p:spTree>
    <p:extLst>
      <p:ext uri="{BB962C8B-B14F-4D97-AF65-F5344CB8AC3E}">
        <p14:creationId xmlns:p14="http://schemas.microsoft.com/office/powerpoint/2010/main" val="32518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63929" y="980728"/>
            <a:ext cx="10523196" cy="568863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Opportunity to gain relevant qualifications and practical experience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Most courses run from August to May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Progress reports provided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Attendance/attitude/performance monitored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Courses do not run on school holidays or in-service days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38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rgbClr val="4830FA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Programme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3800475"/>
            <a:ext cx="93345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0861" y="277813"/>
            <a:ext cx="9689939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rgbClr val="4830FA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Benefits of Vocational Courses</a:t>
            </a: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34224" y="1033041"/>
            <a:ext cx="9081153" cy="45307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Relevant for career/work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Practical work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New environment/opportunity to try college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Treated as an adult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Qualifications – National 4, National 5, National Progression Awards, Higher, National Certificate &amp; University Level 1 and 2</a:t>
            </a:r>
          </a:p>
        </p:txBody>
      </p:sp>
    </p:spTree>
    <p:extLst>
      <p:ext uri="{BB962C8B-B14F-4D97-AF65-F5344CB8AC3E}">
        <p14:creationId xmlns:p14="http://schemas.microsoft.com/office/powerpoint/2010/main" val="34554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Year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7" y="2374790"/>
            <a:ext cx="10797308" cy="35935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4100" dirty="0"/>
              <a:t>Very proud of S4 progress/development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Curriculum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Opportunities</a:t>
            </a:r>
          </a:p>
          <a:p>
            <a:pPr marL="0" indent="0">
              <a:buNone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016" y="112853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47540" y="1163754"/>
            <a:ext cx="7579568" cy="54549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 half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Tuesday and Thursday afternoons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Friday morning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Periods 1 and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sng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2.5 days per week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Monday, Tuesday and Wednesday afternoons, Thursday all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Transport provided or free travel card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0" y="277813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rgbClr val="4830FA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Programme Details</a:t>
            </a:r>
          </a:p>
        </p:txBody>
      </p:sp>
      <p:pic>
        <p:nvPicPr>
          <p:cNvPr id="1026" name="Picture 2" descr="Content Ico Calendar Icon PNG Imag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13144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524" y="468630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9155" y="223364"/>
          <a:ext cx="8712968" cy="487680"/>
        </p:xfrm>
        <a:graphic>
          <a:graphicData uri="http://schemas.openxmlformats.org/drawingml/2006/table">
            <a:tbl>
              <a:tblPr/>
              <a:tblGrid>
                <a:gridCol w="871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12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3200" b="1" i="0" u="none" strike="noStrike" dirty="0">
                          <a:solidFill>
                            <a:srgbClr val="4830FA"/>
                          </a:solidFill>
                          <a:latin typeface="+mn-lt"/>
                        </a:rPr>
                        <a:t>Courses are available</a:t>
                      </a:r>
                      <a:r>
                        <a:rPr lang="en-GB" sz="3200" b="1" i="0" u="none" strike="noStrike" baseline="0" dirty="0">
                          <a:solidFill>
                            <a:srgbClr val="4830FA"/>
                          </a:solidFill>
                          <a:latin typeface="+mn-lt"/>
                        </a:rPr>
                        <a:t> in the following areas:</a:t>
                      </a:r>
                      <a:endParaRPr lang="en-GB" sz="3200" b="1" i="0" u="none" strike="noStrike" dirty="0">
                        <a:solidFill>
                          <a:srgbClr val="4830FA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8117" y="806112"/>
            <a:ext cx="843400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Aviation and Travel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Business and Finance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Care, Health, Life Science and Social Care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Construction and Engineering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Creative and Digital Industries and Music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Events Management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Fashion and Design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Hair and Beauty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Horticulture, Hospitality and Landscaping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Humanities and Social Sciences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Vehicle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0205" y="254664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Applying for a course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3917" y="1276109"/>
            <a:ext cx="8784976" cy="4421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Speak to Principal Teacher of Pupil Support and 	parent/guardian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Complete application forms – one with parents 	and one in school with Pupil Support teacher at      	options interview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Places are not guaranteed as only a small number of 	places are available to each school.  You MUST 	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choose </a:t>
            </a:r>
            <a:r>
              <a: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five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school subjects during the options process 	and indicate if you are interested in applying for a 	vocational college course.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17" y="1623772"/>
            <a:ext cx="818231" cy="818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851"/>
          <a:stretch/>
        </p:blipFill>
        <p:spPr>
          <a:xfrm>
            <a:off x="603917" y="2789666"/>
            <a:ext cx="732884" cy="95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482" t="6867" r="6713" b="14592"/>
          <a:stretch/>
        </p:blipFill>
        <p:spPr>
          <a:xfrm>
            <a:off x="639999" y="4476567"/>
            <a:ext cx="746066" cy="7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172" t="21340" r="37929" b="23305"/>
          <a:stretch/>
        </p:blipFill>
        <p:spPr>
          <a:xfrm>
            <a:off x="1964137" y="2239968"/>
            <a:ext cx="8152598" cy="474525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57225" y="-300038"/>
            <a:ext cx="10887075" cy="26638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/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b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The Vocational Programme is combined within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school’s options booklet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and can be viewed on the school website.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/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</a:b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37224" y="2543175"/>
            <a:ext cx="588963" cy="5667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94599" y="5148263"/>
            <a:ext cx="606425" cy="55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5051" y="174311"/>
            <a:ext cx="10178322" cy="1492132"/>
          </a:xfrm>
        </p:spPr>
        <p:txBody>
          <a:bodyPr anchor="t">
            <a:normAutofit/>
          </a:bodyPr>
          <a:lstStyle/>
          <a:p>
            <a:r>
              <a:rPr lang="en-GB" sz="5100" spc="200" dirty="0">
                <a:solidFill>
                  <a:schemeClr val="tx2"/>
                </a:solidFill>
                <a:latin typeface="+mj-lt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49" y="1096839"/>
            <a:ext cx="9108624" cy="4985124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defRPr/>
            </a:pPr>
            <a:r>
              <a:rPr lang="en-GB" sz="2800" dirty="0">
                <a:solidFill>
                  <a:schemeClr val="tx1"/>
                </a:solidFill>
                <a:latin typeface="Tw Cen MT" panose="020B0602020104020603" pitchFamily="34" charset="0"/>
              </a:rPr>
              <a:t>Research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r>
              <a:rPr lang="en-GB" sz="2800" dirty="0">
                <a:solidFill>
                  <a:schemeClr val="tx1"/>
                </a:solidFill>
                <a:latin typeface="Tw Cen MT" panose="020B0602020104020603" pitchFamily="34" charset="0"/>
              </a:rPr>
              <a:t>Options booklet </a:t>
            </a:r>
            <a:r>
              <a:rPr lang="en-GB" sz="2400" dirty="0">
                <a:solidFill>
                  <a:schemeClr val="tx1"/>
                </a:solidFill>
                <a:latin typeface="Tw Cen MT" panose="020B0602020104020603" pitchFamily="34" charset="0"/>
              </a:rPr>
              <a:t>(available online – school website)</a:t>
            </a:r>
          </a:p>
          <a:p>
            <a:pPr marL="914400" lvl="1" indent="-457200">
              <a:lnSpc>
                <a:spcPct val="100000"/>
              </a:lnSpc>
              <a:defRPr/>
            </a:pPr>
            <a:r>
              <a:rPr lang="en-GB" sz="2400" dirty="0">
                <a:solidFill>
                  <a:schemeClr val="tx1"/>
                </a:solidFill>
                <a:latin typeface="Tw Cen MT" panose="020B0602020104020603" pitchFamily="34" charset="0"/>
              </a:rPr>
              <a:t>My World of Work website</a:t>
            </a:r>
          </a:p>
          <a:p>
            <a:pPr marL="914400" lvl="1" indent="-457200">
              <a:lnSpc>
                <a:spcPct val="100000"/>
              </a:lnSpc>
              <a:defRPr/>
            </a:pPr>
            <a:r>
              <a:rPr lang="en-GB" sz="2400" dirty="0">
                <a:solidFill>
                  <a:schemeClr val="tx1"/>
                </a:solidFill>
                <a:latin typeface="Tw Cen MT" panose="020B0602020104020603" pitchFamily="34" charset="0"/>
              </a:rPr>
              <a:t>Ask questions	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en-GB" sz="2800" dirty="0">
                <a:solidFill>
                  <a:schemeClr val="tx1"/>
                </a:solidFill>
                <a:latin typeface="Tw Cen MT" panose="020B0602020104020603" pitchFamily="34" charset="0"/>
              </a:rPr>
              <a:t>Electronic options form </a:t>
            </a:r>
            <a:r>
              <a:rPr lang="en-GB" sz="2800" dirty="0">
                <a:latin typeface="Tw Cen MT" panose="020B0602020104020603" pitchFamily="34" charset="0"/>
              </a:rPr>
              <a:t>completed before 6</a:t>
            </a:r>
            <a:r>
              <a:rPr lang="en-GB" sz="2800" baseline="30000" dirty="0">
                <a:latin typeface="Tw Cen MT" panose="020B0602020104020603" pitchFamily="34" charset="0"/>
              </a:rPr>
              <a:t>th</a:t>
            </a:r>
            <a:r>
              <a:rPr lang="en-GB" sz="2800" dirty="0">
                <a:latin typeface="Tw Cen MT" panose="020B0602020104020603" pitchFamily="34" charset="0"/>
              </a:rPr>
              <a:t> February</a:t>
            </a:r>
            <a:endParaRPr lang="en-GB" sz="28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pPr marL="457200" indent="-457200">
              <a:lnSpc>
                <a:spcPct val="100000"/>
              </a:lnSpc>
              <a:defRPr/>
            </a:pPr>
            <a:r>
              <a:rPr lang="en-GB" sz="2800" dirty="0">
                <a:solidFill>
                  <a:schemeClr val="tx1"/>
                </a:solidFill>
                <a:latin typeface="Tw Cen MT" panose="020B0602020104020603" pitchFamily="34" charset="0"/>
              </a:rPr>
              <a:t>Pastoral will contact you with any changes following interviews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051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36" y="369332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8"/>
    </mc:Choice>
    <mc:Fallback xmlns="">
      <p:transition spd="slow" advTm="5897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867" y="2123167"/>
            <a:ext cx="5678424" cy="518464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sz="3200" dirty="0">
                <a:solidFill>
                  <a:schemeClr val="tx1"/>
                </a:solidFill>
              </a:rPr>
              <a:t>Thank you,</a:t>
            </a:r>
          </a:p>
          <a:p>
            <a:pPr marL="0" indent="0">
              <a:buNone/>
            </a:pPr>
            <a:endParaRPr lang="en-GB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/>
              <a:t>Please remember to sign in when you enter the main building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26" y="71213"/>
            <a:ext cx="1858841" cy="2168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477" y="2014309"/>
            <a:ext cx="4862668" cy="48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think about…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47" y="2374790"/>
            <a:ext cx="10797308" cy="35935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solidFill>
                  <a:schemeClr val="tx1"/>
                </a:solidFill>
              </a:rPr>
              <a:t>T</a:t>
            </a:r>
            <a:r>
              <a:rPr lang="en-GB" sz="4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ransition point – vast majority stay on for S5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Choosing from 8/9/10 subjects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subjects to take? What levels and how many?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4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Progression statistics </a:t>
            </a:r>
            <a:endParaRPr lang="en-GB" sz="4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016" y="112853"/>
            <a:ext cx="1933074" cy="22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Number of Highers?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6" y="112853"/>
            <a:ext cx="1933074" cy="2261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357" y="1743258"/>
            <a:ext cx="7430537" cy="2051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56" y="4360018"/>
            <a:ext cx="7430537" cy="219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Number of Highers?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6" y="112853"/>
            <a:ext cx="1933074" cy="2261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1" y="1282242"/>
            <a:ext cx="6859942" cy="170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36" y="3096826"/>
            <a:ext cx="7013454" cy="2050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6" y="4955289"/>
            <a:ext cx="6955197" cy="174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Progression statistics – ERC Overall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96" y="112853"/>
            <a:ext cx="1933074" cy="2261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0" y="1743258"/>
            <a:ext cx="10333446" cy="49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Progression statistics ERC (sciences)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76" y="112853"/>
            <a:ext cx="1806893" cy="1984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9920"/>
            <a:ext cx="11630607" cy="3996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709" y="5664967"/>
            <a:ext cx="8550138" cy="536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767" y="5664967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Human Biology</a:t>
            </a:r>
          </a:p>
        </p:txBody>
      </p:sp>
    </p:spTree>
    <p:extLst>
      <p:ext uri="{BB962C8B-B14F-4D97-AF65-F5344CB8AC3E}">
        <p14:creationId xmlns:p14="http://schemas.microsoft.com/office/powerpoint/2010/main" val="2269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357" y="243642"/>
            <a:ext cx="9720072" cy="1499616"/>
          </a:xfrm>
        </p:spPr>
        <p:txBody>
          <a:bodyPr/>
          <a:lstStyle/>
          <a:p>
            <a:r>
              <a:rPr lang="en-GB" dirty="0"/>
              <a:t>Progression statistics ERC (PE)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76" y="112853"/>
            <a:ext cx="1806893" cy="1984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42401"/>
            <a:ext cx="11818290" cy="40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</TotalTime>
  <Words>974</Words>
  <Application>Microsoft Office PowerPoint</Application>
  <PresentationFormat>Widescreen</PresentationFormat>
  <Paragraphs>244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Geneva</vt:lpstr>
      <vt:lpstr>Roboto Thin</vt:lpstr>
      <vt:lpstr>Times New Roman</vt:lpstr>
      <vt:lpstr>Trebuchet MS</vt:lpstr>
      <vt:lpstr>Tw Cen MT</vt:lpstr>
      <vt:lpstr>Tw Cen MT Condensed</vt:lpstr>
      <vt:lpstr>Wingdings</vt:lpstr>
      <vt:lpstr>Wingdings 3</vt:lpstr>
      <vt:lpstr>1_Integral</vt:lpstr>
      <vt:lpstr>Integral</vt:lpstr>
      <vt:lpstr>S4 Curricular Choice Evening</vt:lpstr>
      <vt:lpstr>Kate Sinclair</vt:lpstr>
      <vt:lpstr>S4 Year Group</vt:lpstr>
      <vt:lpstr>What to think about…</vt:lpstr>
      <vt:lpstr>Number of Highers?</vt:lpstr>
      <vt:lpstr>Number of Highers?</vt:lpstr>
      <vt:lpstr>Progression statistics – ERC Overall</vt:lpstr>
      <vt:lpstr>Progression statistics ERC (sciences)</vt:lpstr>
      <vt:lpstr>Progression statistics ERC (PE)</vt:lpstr>
      <vt:lpstr>Issues</vt:lpstr>
      <vt:lpstr>Chris mckenna</vt:lpstr>
      <vt:lpstr>The purpose of tonight</vt:lpstr>
      <vt:lpstr>Choice at end of S4</vt:lpstr>
      <vt:lpstr>Attitude/effort</vt:lpstr>
      <vt:lpstr>attendance</vt:lpstr>
      <vt:lpstr>PowerPoint Presentation</vt:lpstr>
      <vt:lpstr>PowerPoint Presentation</vt:lpstr>
      <vt:lpstr>Options lessons in pshe</vt:lpstr>
      <vt:lpstr>Options lessons PSHE </vt:lpstr>
      <vt:lpstr>PowerPoint Presentation</vt:lpstr>
      <vt:lpstr>PowerPoint Presentation</vt:lpstr>
      <vt:lpstr>Options Key Dates</vt:lpstr>
      <vt:lpstr>PowerPoint Presentation</vt:lpstr>
      <vt:lpstr>current column structure</vt:lpstr>
      <vt:lpstr>PowerPoint Presentation</vt:lpstr>
      <vt:lpstr>Bethany Williams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PowerPoint Presentation</vt:lpstr>
    </vt:vector>
  </TitlesOfParts>
  <Company>East Renfrewshire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 Mortimer</dc:creator>
  <cp:lastModifiedBy>Christopher Morris</cp:lastModifiedBy>
  <cp:revision>216</cp:revision>
  <cp:lastPrinted>2026-01-15T09:10:13Z</cp:lastPrinted>
  <dcterms:created xsi:type="dcterms:W3CDTF">2018-11-15T16:26:48Z</dcterms:created>
  <dcterms:modified xsi:type="dcterms:W3CDTF">2026-01-15T20:23:30Z</dcterms:modified>
</cp:coreProperties>
</file>