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4" r:id="rId3"/>
    <p:sldId id="293" r:id="rId4"/>
    <p:sldId id="309" r:id="rId5"/>
    <p:sldId id="278" r:id="rId6"/>
    <p:sldId id="279" r:id="rId7"/>
    <p:sldId id="296" r:id="rId8"/>
    <p:sldId id="312" r:id="rId9"/>
    <p:sldId id="326" r:id="rId10"/>
    <p:sldId id="327" r:id="rId11"/>
    <p:sldId id="318" r:id="rId12"/>
    <p:sldId id="319" r:id="rId13"/>
    <p:sldId id="295" r:id="rId14"/>
    <p:sldId id="307" r:id="rId15"/>
    <p:sldId id="328" r:id="rId16"/>
    <p:sldId id="329" r:id="rId17"/>
    <p:sldId id="330" r:id="rId18"/>
    <p:sldId id="331" r:id="rId19"/>
    <p:sldId id="325" r:id="rId20"/>
    <p:sldId id="310" r:id="rId21"/>
    <p:sldId id="299" r:id="rId22"/>
    <p:sldId id="262" r:id="rId23"/>
    <p:sldId id="300" r:id="rId24"/>
    <p:sldId id="311" r:id="rId25"/>
    <p:sldId id="320" r:id="rId26"/>
    <p:sldId id="321" r:id="rId27"/>
    <p:sldId id="303" r:id="rId28"/>
    <p:sldId id="317" r:id="rId29"/>
    <p:sldId id="333" r:id="rId30"/>
    <p:sldId id="336" r:id="rId31"/>
    <p:sldId id="337" r:id="rId32"/>
    <p:sldId id="275" r:id="rId3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B5E"/>
    <a:srgbClr val="B2188B"/>
    <a:srgbClr val="8AA450"/>
    <a:srgbClr val="0067B3"/>
    <a:srgbClr val="2FAD83"/>
    <a:srgbClr val="C08282"/>
    <a:srgbClr val="E19D37"/>
    <a:srgbClr val="80C341"/>
    <a:srgbClr val="0B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979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99886-2E3F-45F3-A867-D313EF30EF7F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15111-BF66-4BC2-9035-B98D5BDB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4" cy="49877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877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A32D5971-D779-410A-8B8B-1E6E086B6E5A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2"/>
            <a:ext cx="5447030" cy="3914239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6"/>
            <a:ext cx="2950474" cy="4987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6"/>
            <a:ext cx="2950474" cy="4987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6F562821-D150-47FB-B66E-D6A228223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4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70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807">
              <a:defRPr/>
            </a:pPr>
            <a:fld id="{66496234-ABB6-4446-BDEE-12B219802F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807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530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70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16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21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47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34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73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76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80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4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8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7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52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79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8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279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651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6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8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92582" y="4430977"/>
            <a:ext cx="5540657" cy="362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66" tIns="46070" rIns="92166" bIns="46070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50938"/>
            <a:ext cx="5524500" cy="3106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637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5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6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0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8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839" indent="-17283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807">
              <a:defRPr/>
            </a:pPr>
            <a:fld id="{66496234-ABB6-4446-BDEE-12B219802F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807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383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3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55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95" y="239204"/>
            <a:ext cx="1496773" cy="155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75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31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37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23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7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0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77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3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C421-CB71-4E85-A532-E81DCF5D4F83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126" y="1757680"/>
            <a:ext cx="9976233" cy="963109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w Cen MT" panose="020B0602020104020603" pitchFamily="34" charset="0"/>
              </a:rPr>
              <a:t>       S2 Curricular Choice Evening</a:t>
            </a:r>
          </a:p>
          <a:p>
            <a:endParaRPr lang="en-US" sz="4000" dirty="0">
              <a:latin typeface="Tw Cen MT" panose="020B0602020104020603" pitchFamily="34" charset="0"/>
            </a:endParaRPr>
          </a:p>
          <a:p>
            <a:r>
              <a:rPr lang="en-US" sz="4000" dirty="0">
                <a:latin typeface="Tw Cen MT" panose="020B0602020104020603" pitchFamily="34" charset="0"/>
              </a:rPr>
              <a:t>Welcome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80906" y="3795134"/>
            <a:ext cx="4983013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cap="none" spc="0" dirty="0"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92" y="3795134"/>
            <a:ext cx="1737167" cy="21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07"/>
    </mc:Choice>
    <mc:Fallback xmlns="">
      <p:transition spd="slow" advTm="485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C4E97-83B6-4D15-8956-5463E109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3" y="234079"/>
            <a:ext cx="11813153" cy="63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8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B7BA-9911-094C-8030-EBD7800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39" y="341195"/>
            <a:ext cx="11226421" cy="112239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Scottish Credit and Qualifications Framework (SCQF)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5B00-23C6-BE4D-B632-D996DD40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39" y="1617365"/>
            <a:ext cx="11103321" cy="48994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It’s Scotland’s lifelong learning framework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It helps pupils visualise and plan their learning journey</a:t>
            </a:r>
          </a:p>
          <a:p>
            <a:pPr>
              <a:lnSpc>
                <a:spcPct val="80000"/>
              </a:lnSpc>
              <a:defRPr/>
            </a:pPr>
            <a:endParaRPr lang="en-GB" alt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It helps people understand qualifications and how they relate/compare to one another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alt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It recognises people’s learning and gives them credit for what they’ve achieved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b="1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3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s9Yj-wx3QuxBfqCX6lJUdVU7ehMfeMwX-AkwivoLrGploOtgiQFuo_g-46FNqM3jaZlBM_u2t7Naw4BRem79uIoLnVg7u0LP-ePGkVV6D2FAfKz4bEZrR4bvs0oxthOBtsFm64SURIntGT1SMRrqikNJF6PgdPJlZg4TAjlYEhH4OEYJI43_cDwymQ=s2048">
            <a:extLst>
              <a:ext uri="{FF2B5EF4-FFF2-40B4-BE49-F238E27FC236}">
                <a16:creationId xmlns:a16="http://schemas.microsoft.com/office/drawing/2014/main" id="{48E900BF-537E-324A-9036-C4A3BA9E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369"/>
            <a:ext cx="12208510" cy="75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78DB11-6DF2-D84E-B796-0AE9D8FB4FE7}"/>
              </a:ext>
            </a:extLst>
          </p:cNvPr>
          <p:cNvSpPr/>
          <p:nvPr/>
        </p:nvSpPr>
        <p:spPr>
          <a:xfrm>
            <a:off x="1743075" y="3629025"/>
            <a:ext cx="2228850" cy="2057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ADF18-1D49-8A43-A826-52829CF0A9C0}"/>
              </a:ext>
            </a:extLst>
          </p:cNvPr>
          <p:cNvSpPr/>
          <p:nvPr/>
        </p:nvSpPr>
        <p:spPr>
          <a:xfrm>
            <a:off x="10010776" y="4027757"/>
            <a:ext cx="1771649" cy="6000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EEC52-1143-6248-BD7D-8193DFBD1428}"/>
              </a:ext>
            </a:extLst>
          </p:cNvPr>
          <p:cNvSpPr/>
          <p:nvPr/>
        </p:nvSpPr>
        <p:spPr>
          <a:xfrm>
            <a:off x="5598942" y="4063805"/>
            <a:ext cx="1603716" cy="1714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55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869" y="-159025"/>
            <a:ext cx="5531695" cy="148906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47314" y="323895"/>
            <a:ext cx="557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Electronic Options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1EC92-4833-42EC-A545-8F4A020BC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61" y="0"/>
            <a:ext cx="10454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2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F3A4DD-F392-4A49-96CE-DDE1B818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30" y="0"/>
            <a:ext cx="8916706" cy="66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4400BF-5D32-4311-B98C-8DC71D028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261495"/>
            <a:ext cx="11946017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5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F6592-C6C8-4C03-8C91-80F4C5228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856891"/>
            <a:ext cx="12146070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0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CF2B9-E79B-4F78-8619-631B0368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682"/>
            <a:ext cx="12192000" cy="58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07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AD9994-33D3-4A70-9985-E02978883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2" y="0"/>
            <a:ext cx="1112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7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2CC33-0CEC-4B58-A6B9-D4CADCD6E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" y="132890"/>
            <a:ext cx="12184175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0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332" y="1266570"/>
            <a:ext cx="10307044" cy="4408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                                              </a:t>
            </a:r>
            <a:r>
              <a:rPr lang="en-GB" sz="3200" dirty="0">
                <a:solidFill>
                  <a:schemeClr val="tx1"/>
                </a:solidFill>
              </a:rPr>
              <a:t>Format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</a:endParaRPr>
          </a:p>
          <a:p>
            <a:r>
              <a:rPr lang="en-GB" sz="3200" dirty="0">
                <a:solidFill>
                  <a:schemeClr val="tx1"/>
                </a:solidFill>
              </a:rPr>
              <a:t>Purpose of this Evening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</a:rPr>
              <a:t>– Mrs E Gordon (Depute for S2)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</a:endParaRPr>
          </a:p>
          <a:p>
            <a:r>
              <a:rPr lang="en-GB" sz="3200" dirty="0"/>
              <a:t>Things to Think About </a:t>
            </a:r>
          </a:p>
          <a:p>
            <a:pPr marL="0" indent="0">
              <a:buNone/>
            </a:pPr>
            <a:r>
              <a:rPr lang="en-GB" sz="3200" dirty="0"/>
              <a:t>– Mrs K Sinclair (Head Teacher)</a:t>
            </a:r>
          </a:p>
          <a:p>
            <a:endParaRPr lang="en-GB" sz="27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60" y="3203043"/>
            <a:ext cx="2340585" cy="29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54" y="955040"/>
            <a:ext cx="10549366" cy="4775200"/>
          </a:xfrm>
        </p:spPr>
        <p:txBody>
          <a:bodyPr>
            <a:normAutofit/>
          </a:bodyPr>
          <a:lstStyle/>
          <a:p>
            <a:r>
              <a:rPr lang="en-GB" sz="2200" b="1" dirty="0"/>
              <a:t>Physical Education</a:t>
            </a:r>
          </a:p>
          <a:p>
            <a:r>
              <a:rPr lang="en-GB" sz="2200" dirty="0"/>
              <a:t>PE – majority of students choose to study N5 PE at beginning of S3</a:t>
            </a:r>
          </a:p>
          <a:p>
            <a:r>
              <a:rPr lang="en-GB" sz="2200" dirty="0"/>
              <a:t>Combination of practical and theory work (approx. 1 period per week)</a:t>
            </a:r>
          </a:p>
          <a:p>
            <a:r>
              <a:rPr lang="en-GB" sz="2200" dirty="0"/>
              <a:t>Assessment = 60% practical mark (one off performances) and 40% theory (portfolio)</a:t>
            </a:r>
          </a:p>
          <a:p>
            <a:endParaRPr lang="en-GB" sz="2200" dirty="0"/>
          </a:p>
          <a:p>
            <a:r>
              <a:rPr lang="en-GB" sz="2200" b="1" dirty="0"/>
              <a:t>Religious Moral and Philosophical Education</a:t>
            </a:r>
          </a:p>
          <a:p>
            <a:r>
              <a:rPr lang="en-GB" sz="2200" dirty="0"/>
              <a:t>Pupils can choose to take National  4 or National  5</a:t>
            </a:r>
          </a:p>
          <a:p>
            <a:r>
              <a:rPr lang="en-GB" sz="2200" dirty="0"/>
              <a:t>Assessment = 80% final exam and 20% assignment</a:t>
            </a:r>
          </a:p>
          <a:p>
            <a:r>
              <a:rPr lang="en-GB" sz="2200" dirty="0"/>
              <a:t>Religion, Morality and Philosophy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1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484" y="165285"/>
            <a:ext cx="8761413" cy="7069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61" y="2067339"/>
            <a:ext cx="10614991" cy="395246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March - Completed option forms sent to ERC </a:t>
            </a:r>
          </a:p>
          <a:p>
            <a:r>
              <a:rPr lang="en-GB" sz="3600" dirty="0">
                <a:solidFill>
                  <a:schemeClr val="tx1"/>
                </a:solidFill>
              </a:rPr>
              <a:t>– No changes made after this point.</a:t>
            </a:r>
          </a:p>
          <a:p>
            <a:r>
              <a:rPr lang="en-GB" sz="3600" dirty="0">
                <a:solidFill>
                  <a:schemeClr val="tx1"/>
                </a:solidFill>
              </a:rPr>
              <a:t>Timetable - schematic created of our school</a:t>
            </a:r>
          </a:p>
          <a:p>
            <a:r>
              <a:rPr lang="en-GB" sz="3600" dirty="0">
                <a:solidFill>
                  <a:schemeClr val="tx1"/>
                </a:solidFill>
              </a:rPr>
              <a:t>April &amp; May – teachers and classes allocated.</a:t>
            </a:r>
          </a:p>
          <a:p>
            <a:r>
              <a:rPr lang="en-GB" sz="3600" dirty="0">
                <a:solidFill>
                  <a:schemeClr val="tx1"/>
                </a:solidFill>
              </a:rPr>
              <a:t>New timetable starts on Monday </a:t>
            </a:r>
            <a:r>
              <a:rPr lang="en-GB" sz="3600" dirty="0"/>
              <a:t>1st</a:t>
            </a:r>
            <a:r>
              <a:rPr lang="en-GB" sz="3600" dirty="0">
                <a:solidFill>
                  <a:schemeClr val="tx1"/>
                </a:solidFill>
              </a:rPr>
              <a:t> June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721" y="761908"/>
            <a:ext cx="621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Timetable Process</a:t>
            </a:r>
          </a:p>
        </p:txBody>
      </p:sp>
    </p:spTree>
    <p:extLst>
      <p:ext uri="{BB962C8B-B14F-4D97-AF65-F5344CB8AC3E}">
        <p14:creationId xmlns:p14="http://schemas.microsoft.com/office/powerpoint/2010/main" val="2926427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15921"/>
              </p:ext>
            </p:extLst>
          </p:nvPr>
        </p:nvGraphicFramePr>
        <p:xfrm>
          <a:off x="1292837" y="297699"/>
          <a:ext cx="8108858" cy="163085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822487">
                  <a:extLst>
                    <a:ext uri="{9D8B030D-6E8A-4147-A177-3AD203B41FA5}">
                      <a16:colId xmlns:a16="http://schemas.microsoft.com/office/drawing/2014/main" val="4119143266"/>
                    </a:ext>
                  </a:extLst>
                </a:gridCol>
                <a:gridCol w="3054297">
                  <a:extLst>
                    <a:ext uri="{9D8B030D-6E8A-4147-A177-3AD203B41FA5}">
                      <a16:colId xmlns:a16="http://schemas.microsoft.com/office/drawing/2014/main" val="1750931604"/>
                    </a:ext>
                  </a:extLst>
                </a:gridCol>
                <a:gridCol w="3232074">
                  <a:extLst>
                    <a:ext uri="{9D8B030D-6E8A-4147-A177-3AD203B41FA5}">
                      <a16:colId xmlns:a16="http://schemas.microsoft.com/office/drawing/2014/main" val="2132017436"/>
                    </a:ext>
                  </a:extLst>
                </a:gridCol>
              </a:tblGrid>
              <a:tr h="537981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Stage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Open Curriculum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Core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687081"/>
                  </a:ext>
                </a:extLst>
              </a:tr>
              <a:tr h="554892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S1 – S2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 subjects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PE,</a:t>
                      </a:r>
                      <a:r>
                        <a:rPr lang="en-GB" sz="2400" baseline="0" dirty="0"/>
                        <a:t> PSHE &amp; RE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588843"/>
                  </a:ext>
                </a:extLst>
              </a:tr>
              <a:tr h="537981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S3 – S4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</a:t>
                      </a:r>
                      <a:r>
                        <a:rPr lang="en-GB" sz="2400" baseline="0" dirty="0"/>
                        <a:t> subjects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PE,</a:t>
                      </a:r>
                      <a:r>
                        <a:rPr lang="en-GB" sz="2400" baseline="0" dirty="0"/>
                        <a:t> PSHE &amp; RE</a:t>
                      </a:r>
                      <a:endParaRPr lang="en-GB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4888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0702" y="1928554"/>
            <a:ext cx="85966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Breakdown of S3 and S4 Curriculum</a:t>
            </a: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r>
              <a:rPr lang="en-GB" sz="3600" dirty="0">
                <a:latin typeface="Tw Cen MT" panose="020B0602020104020603" pitchFamily="34" charset="0"/>
              </a:rPr>
              <a:t>English and Maths </a:t>
            </a:r>
            <a:r>
              <a:rPr lang="en-GB" sz="3600" dirty="0">
                <a:solidFill>
                  <a:srgbClr val="FF0000"/>
                </a:solidFill>
                <a:latin typeface="Tw Cen MT" panose="020B0602020104020603" pitchFamily="34" charset="0"/>
              </a:rPr>
              <a:t>(4 and 5/5 and 4 periods)</a:t>
            </a:r>
          </a:p>
          <a:p>
            <a:r>
              <a:rPr lang="en-GB" sz="3600" dirty="0">
                <a:latin typeface="Tw Cen MT" panose="020B0602020104020603" pitchFamily="34" charset="0"/>
              </a:rPr>
              <a:t>French/Spanish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 – </a:t>
            </a:r>
            <a:r>
              <a:rPr lang="en-GB" sz="3600" dirty="0">
                <a:solidFill>
                  <a:srgbClr val="FF0000"/>
                </a:solidFill>
                <a:latin typeface="Tw Cen MT" panose="020B0602020104020603" pitchFamily="34" charset="0"/>
              </a:rPr>
              <a:t>continue from S2 (3 periods)</a:t>
            </a:r>
          </a:p>
          <a:p>
            <a:r>
              <a:rPr lang="en-GB" sz="3600" dirty="0">
                <a:latin typeface="Tw Cen MT" panose="020B0602020104020603" pitchFamily="34" charset="0"/>
              </a:rPr>
              <a:t>5 open choices</a:t>
            </a:r>
            <a:r>
              <a:rPr lang="en-GB" sz="3600" dirty="0">
                <a:solidFill>
                  <a:srgbClr val="0D3B5E"/>
                </a:solidFill>
                <a:latin typeface="Tw Cen MT" panose="020B0602020104020603" pitchFamily="34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Tw Cen MT" panose="020B0602020104020603" pitchFamily="34" charset="0"/>
              </a:rPr>
              <a:t>(5 x 3 periods)</a:t>
            </a:r>
          </a:p>
          <a:p>
            <a:r>
              <a:rPr lang="en-GB" sz="3600" dirty="0">
                <a:latin typeface="Tw Cen MT" panose="020B0602020104020603" pitchFamily="34" charset="0"/>
              </a:rPr>
              <a:t>PSHE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Tw Cen MT" panose="020B0602020104020603" pitchFamily="34" charset="0"/>
              </a:rPr>
              <a:t>(1 period)</a:t>
            </a:r>
          </a:p>
          <a:p>
            <a:r>
              <a:rPr lang="en-GB" sz="3600" dirty="0">
                <a:latin typeface="Tw Cen MT" panose="020B0602020104020603" pitchFamily="34" charset="0"/>
              </a:rPr>
              <a:t>PE – N5 or Core </a:t>
            </a:r>
            <a:r>
              <a:rPr lang="en-GB" sz="3600" dirty="0">
                <a:solidFill>
                  <a:srgbClr val="FF0000"/>
                </a:solidFill>
                <a:latin typeface="Tw Cen MT" panose="020B0602020104020603" pitchFamily="34" charset="0"/>
              </a:rPr>
              <a:t>(3 Periods)</a:t>
            </a:r>
          </a:p>
          <a:p>
            <a:r>
              <a:rPr lang="en-GB" sz="3600" dirty="0">
                <a:latin typeface="Tw Cen MT" panose="020B0602020104020603" pitchFamily="34" charset="0"/>
              </a:rPr>
              <a:t>RMPS – N4 </a:t>
            </a:r>
            <a:r>
              <a:rPr lang="en-GB" sz="3600" dirty="0">
                <a:solidFill>
                  <a:srgbClr val="FF0000"/>
                </a:solidFill>
                <a:latin typeface="Tw Cen MT" panose="020B0602020104020603" pitchFamily="34" charset="0"/>
              </a:rPr>
              <a:t>(2 Periods) </a:t>
            </a:r>
            <a:r>
              <a:rPr lang="en-GB" sz="3600" dirty="0">
                <a:latin typeface="Tw Cen MT" panose="020B0602020104020603" pitchFamily="34" charset="0"/>
              </a:rPr>
              <a:t>N5 </a:t>
            </a:r>
            <a:r>
              <a:rPr lang="en-GB" sz="3600" dirty="0">
                <a:solidFill>
                  <a:srgbClr val="FF0000"/>
                </a:solidFill>
                <a:latin typeface="Tw Cen MT" panose="020B0602020104020603" pitchFamily="34" charset="0"/>
              </a:rPr>
              <a:t>(3 Periods &amp; PSHE)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8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2"/>
    </mc:Choice>
    <mc:Fallback xmlns="">
      <p:transition spd="slow" advTm="2201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5004" cy="64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31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0297" y="2390357"/>
            <a:ext cx="10162403" cy="3629443"/>
          </a:xfrm>
        </p:spPr>
        <p:txBody>
          <a:bodyPr/>
          <a:lstStyle/>
          <a:p>
            <a:r>
              <a:rPr lang="en-GB" sz="2000" dirty="0"/>
              <a:t>Our SDS Careers Advisors are available in the café bar this evening</a:t>
            </a:r>
          </a:p>
          <a:p>
            <a:r>
              <a:rPr lang="en-GB" sz="2000" dirty="0"/>
              <a:t>One-to-one interviews and PSHE lesson input so far this year</a:t>
            </a:r>
          </a:p>
          <a:p>
            <a:r>
              <a:rPr lang="en-GB" sz="2000" b="1" dirty="0"/>
              <a:t>My World of Work website </a:t>
            </a:r>
            <a:r>
              <a:rPr lang="en-GB" sz="2000" dirty="0"/>
              <a:t>with focus on Career Management Skills</a:t>
            </a:r>
          </a:p>
          <a:p>
            <a:r>
              <a:rPr lang="en-GB" sz="2000" dirty="0"/>
              <a:t>Please go and see them for advice and guidance on future career options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06346" y="1358847"/>
            <a:ext cx="852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             Skills Development Scotland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78997-B3AF-401C-948E-65AFAB8A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095" y="463410"/>
            <a:ext cx="2076740" cy="1371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3A145-AAD8-4918-80B8-06DD858CE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00" y="4271327"/>
            <a:ext cx="2863972" cy="23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69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94211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9" y="199698"/>
            <a:ext cx="11325772" cy="65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1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Kate Sinclair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Head Teacher of Eastwood High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EB4B1-4BF5-497C-96AE-0D8BB7AED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262" y="874294"/>
            <a:ext cx="1932599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65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55" y="1616823"/>
            <a:ext cx="9224855" cy="4408239"/>
          </a:xfrm>
        </p:spPr>
        <p:txBody>
          <a:bodyPr>
            <a:noAutofit/>
          </a:bodyPr>
          <a:lstStyle/>
          <a:p>
            <a:r>
              <a:rPr lang="en-GB" sz="2700" dirty="0" smtClean="0">
                <a:solidFill>
                  <a:schemeClr val="tx1"/>
                </a:solidFill>
              </a:rPr>
              <a:t>Very proud of their progress</a:t>
            </a:r>
            <a:endParaRPr lang="en-GB" sz="2700" dirty="0">
              <a:solidFill>
                <a:schemeClr val="tx1"/>
              </a:solidFill>
            </a:endParaRPr>
          </a:p>
          <a:p>
            <a:r>
              <a:rPr lang="en-GB" sz="2700" dirty="0" smtClean="0"/>
              <a:t>School values demonstrated</a:t>
            </a:r>
            <a:endParaRPr lang="en-GB" sz="27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69" y="3102243"/>
            <a:ext cx="2340585" cy="2922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182" y="750407"/>
            <a:ext cx="103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Year Group</a:t>
            </a:r>
            <a:endParaRPr lang="en-GB" sz="2800" b="1" dirty="0">
              <a:solidFill>
                <a:srgbClr val="00206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41578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462" y="1704514"/>
            <a:ext cx="9224855" cy="4408239"/>
          </a:xfrm>
        </p:spPr>
        <p:txBody>
          <a:bodyPr>
            <a:noAutofit/>
          </a:bodyPr>
          <a:lstStyle/>
          <a:p>
            <a:r>
              <a:rPr lang="en-GB" sz="2700" dirty="0" smtClean="0">
                <a:solidFill>
                  <a:schemeClr val="tx1"/>
                </a:solidFill>
              </a:rPr>
              <a:t>Breadth</a:t>
            </a:r>
          </a:p>
          <a:p>
            <a:r>
              <a:rPr lang="en-GB" sz="2700" dirty="0" smtClean="0"/>
              <a:t>C</a:t>
            </a:r>
            <a:r>
              <a:rPr lang="en-GB" sz="2700" dirty="0" smtClean="0">
                <a:solidFill>
                  <a:schemeClr val="tx1"/>
                </a:solidFill>
              </a:rPr>
              <a:t>urricular </a:t>
            </a:r>
            <a:r>
              <a:rPr lang="en-GB" sz="2700" dirty="0">
                <a:solidFill>
                  <a:schemeClr val="tx1"/>
                </a:solidFill>
              </a:rPr>
              <a:t>pathways</a:t>
            </a:r>
          </a:p>
          <a:p>
            <a:r>
              <a:rPr lang="en-GB" sz="2700" dirty="0">
                <a:solidFill>
                  <a:schemeClr val="tx1"/>
                </a:solidFill>
              </a:rPr>
              <a:t>Issues from our </a:t>
            </a:r>
            <a:r>
              <a:rPr lang="en-GB" sz="2700" dirty="0" smtClean="0">
                <a:solidFill>
                  <a:schemeClr val="tx1"/>
                </a:solidFill>
              </a:rPr>
              <a:t>analysis</a:t>
            </a:r>
          </a:p>
          <a:p>
            <a:r>
              <a:rPr lang="en-GB" sz="2700" dirty="0" smtClean="0"/>
              <a:t>New subjects/courses – ask questions</a:t>
            </a:r>
          </a:p>
          <a:p>
            <a:r>
              <a:rPr lang="en-GB" sz="2700" dirty="0" smtClean="0">
                <a:solidFill>
                  <a:schemeClr val="tx1"/>
                </a:solidFill>
              </a:rPr>
              <a:t>Progression </a:t>
            </a:r>
            <a:r>
              <a:rPr lang="en-GB" sz="2700" dirty="0">
                <a:solidFill>
                  <a:schemeClr val="tx1"/>
                </a:solidFill>
              </a:rPr>
              <a:t>– S5 chosen from subjects in </a:t>
            </a:r>
            <a:r>
              <a:rPr lang="en-GB" sz="2700" dirty="0" smtClean="0">
                <a:solidFill>
                  <a:schemeClr val="tx1"/>
                </a:solidFill>
              </a:rPr>
              <a:t>S3/S4</a:t>
            </a:r>
            <a:endParaRPr lang="en-GB" sz="27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489" y="3457843"/>
            <a:ext cx="2340585" cy="2922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182" y="750407"/>
            <a:ext cx="103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What To Think About - </a:t>
            </a:r>
            <a:r>
              <a:rPr lang="en-GB" sz="2800" b="1" dirty="0">
                <a:solidFill>
                  <a:srgbClr val="002060"/>
                </a:solidFill>
              </a:rPr>
              <a:t>2 years in </a:t>
            </a:r>
            <a:r>
              <a:rPr lang="en-GB" sz="2800" b="1" dirty="0" smtClean="0">
                <a:solidFill>
                  <a:srgbClr val="002060"/>
                </a:solidFill>
              </a:rPr>
              <a:t>subjects, where </a:t>
            </a:r>
            <a:r>
              <a:rPr lang="en-GB" sz="2800" b="1" dirty="0">
                <a:solidFill>
                  <a:srgbClr val="002060"/>
                </a:solidFill>
              </a:rPr>
              <a:t>do they thrive?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5488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7354" y="910160"/>
            <a:ext cx="11580505" cy="5244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                                     </a:t>
            </a:r>
            <a:r>
              <a:rPr lang="en-GB" sz="2800" dirty="0">
                <a:solidFill>
                  <a:schemeClr val="tx1"/>
                </a:solidFill>
              </a:rPr>
              <a:t>Purpose of Tonight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To give you an understanding of the curricular choice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To offer advice on how best to support your child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To give information about the curriculum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</a:rPr>
              <a:t>To give you the opportunity to visit and speak </a:t>
            </a:r>
            <a:r>
              <a:rPr lang="en-GB" sz="2400" dirty="0"/>
              <a:t>with: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	Teachers from all subject areas of the school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	Pastoral Care Teachers (in the Pastoral Base on the Ground Floor)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	Skills Development Scotland (in café bar)</a:t>
            </a:r>
          </a:p>
        </p:txBody>
      </p:sp>
    </p:spTree>
    <p:extLst>
      <p:ext uri="{BB962C8B-B14F-4D97-AF65-F5344CB8AC3E}">
        <p14:creationId xmlns:p14="http://schemas.microsoft.com/office/powerpoint/2010/main" val="3929948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57" y="243642"/>
            <a:ext cx="9720072" cy="1499616"/>
          </a:xfrm>
        </p:spPr>
        <p:txBody>
          <a:bodyPr/>
          <a:lstStyle/>
          <a:p>
            <a:r>
              <a:rPr lang="en-GB" dirty="0"/>
              <a:t>Progression statistics ERC (sciences)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76" y="112853"/>
            <a:ext cx="1806893" cy="1984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9920"/>
            <a:ext cx="11630607" cy="39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3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57" y="243642"/>
            <a:ext cx="9720072" cy="1499616"/>
          </a:xfrm>
        </p:spPr>
        <p:txBody>
          <a:bodyPr/>
          <a:lstStyle/>
          <a:p>
            <a:r>
              <a:rPr lang="en-GB" dirty="0"/>
              <a:t>Progression statistics ERC </a:t>
            </a:r>
            <a:r>
              <a:rPr lang="en-GB" dirty="0" smtClean="0"/>
              <a:t>(PE)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76" y="112853"/>
            <a:ext cx="1806893" cy="1984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2401"/>
            <a:ext cx="11818290" cy="40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0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5051" y="174311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GB" sz="5100" spc="200" dirty="0">
                <a:solidFill>
                  <a:schemeClr val="tx2"/>
                </a:solidFill>
                <a:latin typeface="+mj-lt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0" y="1050878"/>
            <a:ext cx="9320646" cy="503108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defRPr/>
            </a:pPr>
            <a:r>
              <a:rPr lang="en-GB" dirty="0">
                <a:latin typeface="Tw Cen MT" panose="020B0602020104020603" pitchFamily="34" charset="0"/>
              </a:rPr>
              <a:t>Research</a:t>
            </a:r>
          </a:p>
          <a:p>
            <a:pPr marL="914400" lvl="1" indent="-457200">
              <a:lnSpc>
                <a:spcPct val="100000"/>
              </a:lnSpc>
              <a:defRPr/>
            </a:pPr>
            <a:r>
              <a:rPr lang="en-GB" dirty="0">
                <a:latin typeface="Tw Cen MT" panose="020B0602020104020603" pitchFamily="34" charset="0"/>
              </a:rPr>
              <a:t>Options Research Form</a:t>
            </a:r>
          </a:p>
          <a:p>
            <a:pPr marL="914400" lvl="1" indent="-457200">
              <a:lnSpc>
                <a:spcPct val="100000"/>
              </a:lnSpc>
              <a:defRPr/>
            </a:pPr>
            <a:r>
              <a:rPr lang="en-GB" dirty="0">
                <a:latin typeface="Tw Cen MT" panose="020B0602020104020603" pitchFamily="34" charset="0"/>
              </a:rPr>
              <a:t>My World of Work website</a:t>
            </a:r>
          </a:p>
          <a:p>
            <a:pPr marL="914400" lvl="1" indent="-457200">
              <a:lnSpc>
                <a:spcPct val="100000"/>
              </a:lnSpc>
              <a:defRPr/>
            </a:pPr>
            <a:r>
              <a:rPr lang="en-GB" dirty="0">
                <a:latin typeface="Tw Cen MT" panose="020B0602020104020603" pitchFamily="34" charset="0"/>
              </a:rPr>
              <a:t>Visit departments and speak to teachers this evening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dirty="0">
                <a:latin typeface="Tw Cen MT" panose="020B0602020104020603" pitchFamily="34" charset="0"/>
              </a:rPr>
              <a:t>	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en-GB" dirty="0">
                <a:latin typeface="Tw Cen MT" panose="020B0602020104020603" pitchFamily="34" charset="0"/>
              </a:rPr>
              <a:t>Electronic options form submitted by Sunday 1</a:t>
            </a:r>
            <a:r>
              <a:rPr lang="en-GB" baseline="30000" dirty="0">
                <a:latin typeface="Tw Cen MT" panose="020B0602020104020603" pitchFamily="34" charset="0"/>
              </a:rPr>
              <a:t>st</a:t>
            </a:r>
            <a:r>
              <a:rPr lang="en-GB" dirty="0">
                <a:latin typeface="Tw Cen MT" panose="020B0602020104020603" pitchFamily="34" charset="0"/>
              </a:rPr>
              <a:t> February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en-GB" dirty="0">
                <a:latin typeface="Tw Cen MT" panose="020B0602020104020603" pitchFamily="34" charset="0"/>
              </a:rPr>
              <a:t>Options Interviews w/b 2</a:t>
            </a:r>
            <a:r>
              <a:rPr lang="en-GB" baseline="30000" dirty="0">
                <a:latin typeface="Tw Cen MT" panose="020B0602020104020603" pitchFamily="34" charset="0"/>
              </a:rPr>
              <a:t>nd</a:t>
            </a:r>
            <a:r>
              <a:rPr lang="en-GB" dirty="0">
                <a:latin typeface="Tw Cen MT" panose="020B0602020104020603" pitchFamily="34" charset="0"/>
              </a:rPr>
              <a:t> February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en-GB" dirty="0">
                <a:latin typeface="Tw Cen MT" panose="020B0602020104020603" pitchFamily="34" charset="0"/>
              </a:rPr>
              <a:t>Pastoral Care Teacher will contact you with any changes following interviews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en-GB" sz="3200" b="1" u="sng" dirty="0">
                <a:latin typeface="Tw Cen MT" panose="020B0602020104020603" pitchFamily="34" charset="0"/>
              </a:rPr>
              <a:t>Please sign in when you reach the main building.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05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926" y="-34130"/>
            <a:ext cx="1933074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78"/>
    </mc:Choice>
    <mc:Fallback xmlns="">
      <p:transition spd="slow" advTm="589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2"/>
          <p:cNvGraphicFramePr/>
          <p:nvPr>
            <p:extLst>
              <p:ext uri="{D42A27DB-BD31-4B8C-83A1-F6EECF244321}">
                <p14:modId xmlns:p14="http://schemas.microsoft.com/office/powerpoint/2010/main" val="3683992743"/>
              </p:ext>
            </p:extLst>
          </p:nvPr>
        </p:nvGraphicFramePr>
        <p:xfrm>
          <a:off x="0" y="0"/>
          <a:ext cx="12192000" cy="72592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43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0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en-GB" sz="2000" b="1" u="none" strike="noStrike" cap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Jan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lang="en-GB" sz="20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lang="en-GB" sz="20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Interview with Skills Development Scotland (Careers Advisor)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Exploring skills,</a:t>
                      </a:r>
                      <a:r>
                        <a:rPr lang="en-GB" sz="22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qualities</a:t>
                      </a:r>
                      <a:r>
                        <a:rPr lang="en-GB" sz="22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future career options in PSHE</a:t>
                      </a:r>
                      <a:endParaRPr lang="en-US" sz="2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Pupils issued with</a:t>
                      </a:r>
                      <a:r>
                        <a:rPr lang="en-US" sz="2200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Options Research Forms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Curricular Choice Evening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200" u="none" strike="noStrike" cap="none" dirty="0"/>
                        <a:t>Departments deliver presentations to pupils about subjects on offer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lang="en-GB" sz="2200" u="none" strike="noStrike" cap="none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23rd January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200" i="0" u="none" strike="noStrike" cap="non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Options Assembly (Pupils)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200" i="0" u="none" strike="noStrike" cap="non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Electronic Options Form and Catalogue sent to parents/carers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000" b="1" u="none" strike="noStrike" cap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GB" sz="2000" b="1" u="none" strike="noStrike" cap="non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0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lang="en-GB" sz="20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lang="en-GB" sz="20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200" i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 Parents’ Evening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Opportunity</a:t>
                      </a:r>
                      <a:r>
                        <a:rPr lang="en-US" sz="2200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discuss your child’s progress and suitability for subjects</a:t>
                      </a:r>
                      <a:endParaRPr lang="en-US" sz="2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Pupils complete Options Research Form ahead of interview with Pastoral Care Teacher.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0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0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="1" u="none" strike="noStrike" cap="non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February</a:t>
                      </a:r>
                      <a:endParaRPr sz="20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Deadline for Electronic Options Forms to be submitted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kumimoji="0" lang="en-GB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91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0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u="none" strike="noStrike" cap="non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3</a:t>
                      </a:r>
                      <a:r>
                        <a:rPr lang="en-GB" sz="2000" b="1" u="none" strike="noStrike" cap="non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0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February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0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sz="2000" b="1" u="none" strike="noStrike" cap="non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0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February </a:t>
                      </a:r>
                      <a:endParaRPr sz="20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Options interview with</a:t>
                      </a:r>
                      <a:r>
                        <a:rPr lang="en-US" sz="2200" b="0" i="0" u="none" strike="noStrike" cap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Pastoral Care Teacher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US" sz="2200" b="0" i="0" u="sng" strike="noStrike" cap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FINAL OPTIONS COMPLETED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lang="en-US" sz="2200" b="0" i="0" u="sng" strike="noStrike" cap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lang="en-US" sz="2200" b="0" i="0" u="sng" strike="noStrike" cap="non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59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74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" y="43343"/>
            <a:ext cx="11396749" cy="67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2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62" y="220901"/>
            <a:ext cx="10491792" cy="66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1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D471D-408C-4C8D-81D4-C2F16CE1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5117" y="2060812"/>
            <a:ext cx="5854684" cy="4565604"/>
          </a:xfrm>
        </p:spPr>
        <p:txBody>
          <a:bodyPr/>
          <a:lstStyle/>
          <a:p>
            <a:r>
              <a:rPr lang="en-GB" dirty="0"/>
              <a:t>Beauty Therapy (Level 4 &amp; 5)</a:t>
            </a:r>
          </a:p>
          <a:p>
            <a:r>
              <a:rPr lang="en-GB" dirty="0"/>
              <a:t>Barista and Retail (Level 5) </a:t>
            </a:r>
          </a:p>
          <a:p>
            <a:r>
              <a:rPr lang="en-GB" dirty="0"/>
              <a:t>Sport and Recreation (Level 5)</a:t>
            </a:r>
          </a:p>
          <a:p>
            <a:r>
              <a:rPr lang="en-GB" dirty="0"/>
              <a:t>Creative Industries (Level 5</a:t>
            </a:r>
            <a:r>
              <a:rPr lang="en-GB" dirty="0" smtClean="0"/>
              <a:t>)</a:t>
            </a:r>
          </a:p>
          <a:p>
            <a:r>
              <a:rPr lang="en-GB" dirty="0" smtClean="0"/>
              <a:t>Lab Science (Level 5)</a:t>
            </a:r>
          </a:p>
          <a:p>
            <a:r>
              <a:rPr lang="en-GB" dirty="0" smtClean="0"/>
              <a:t>Financial Services (Level 5)</a:t>
            </a:r>
            <a:endParaRPr lang="en-GB" dirty="0"/>
          </a:p>
          <a:p>
            <a:r>
              <a:rPr lang="en-GB" dirty="0"/>
              <a:t>Rangers Foundation Training – Employability </a:t>
            </a:r>
            <a:r>
              <a:rPr lang="en-GB" dirty="0" smtClean="0"/>
              <a:t>qualifications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30" name="Picture 6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913090"/>
            <a:ext cx="5181600" cy="417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07" y="4885864"/>
            <a:ext cx="2885797" cy="1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0" b="30052"/>
          <a:stretch/>
        </p:blipFill>
        <p:spPr>
          <a:xfrm>
            <a:off x="8337218" y="2373019"/>
            <a:ext cx="3168981" cy="2574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 b="17744"/>
          <a:stretch/>
        </p:blipFill>
        <p:spPr>
          <a:xfrm>
            <a:off x="9433453" y="320065"/>
            <a:ext cx="2105905" cy="292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b="27589"/>
          <a:stretch/>
        </p:blipFill>
        <p:spPr>
          <a:xfrm>
            <a:off x="6243690" y="3728254"/>
            <a:ext cx="2771044" cy="2583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1941" y="2687964"/>
            <a:ext cx="2737282" cy="2052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7950" y="636870"/>
            <a:ext cx="479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Bespoke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18193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4DA2FA-BA0E-4F10-9AE1-D8AA441B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768" y="0"/>
            <a:ext cx="4420232" cy="2393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176B8-1894-4FB8-ADF0-58DD7FEC7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2" y="1531980"/>
            <a:ext cx="11837158" cy="45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3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4035</TotalTime>
  <Words>714</Words>
  <Application>Microsoft Office PowerPoint</Application>
  <PresentationFormat>Widescreen</PresentationFormat>
  <Paragraphs>142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Trebuchet MS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Scottish Credit and Qualifications Framework (SCQF)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Kate Sinclair</vt:lpstr>
      <vt:lpstr>PowerPoint Presentation</vt:lpstr>
      <vt:lpstr>PowerPoint Presentation</vt:lpstr>
      <vt:lpstr>Progression statistics ERC (sciences)</vt:lpstr>
      <vt:lpstr>Progression statistics ERC (PE)</vt:lpstr>
      <vt:lpstr>NEXT STEPS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Mortimer</dc:creator>
  <cp:lastModifiedBy>Kate Sinclair</cp:lastModifiedBy>
  <cp:revision>201</cp:revision>
  <cp:lastPrinted>2025-01-16T17:34:56Z</cp:lastPrinted>
  <dcterms:created xsi:type="dcterms:W3CDTF">2018-11-15T16:26:48Z</dcterms:created>
  <dcterms:modified xsi:type="dcterms:W3CDTF">2026-01-15T14:32:08Z</dcterms:modified>
</cp:coreProperties>
</file>