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26"/>
  </p:notesMasterIdLst>
  <p:sldIdLst>
    <p:sldId id="264" r:id="rId2"/>
    <p:sldId id="268" r:id="rId3"/>
    <p:sldId id="269" r:id="rId4"/>
    <p:sldId id="283" r:id="rId5"/>
    <p:sldId id="286" r:id="rId6"/>
    <p:sldId id="287" r:id="rId7"/>
    <p:sldId id="288" r:id="rId8"/>
    <p:sldId id="289" r:id="rId9"/>
    <p:sldId id="290" r:id="rId10"/>
    <p:sldId id="291" r:id="rId11"/>
    <p:sldId id="271" r:id="rId12"/>
    <p:sldId id="270" r:id="rId13"/>
    <p:sldId id="272" r:id="rId14"/>
    <p:sldId id="273" r:id="rId15"/>
    <p:sldId id="284" r:id="rId16"/>
    <p:sldId id="280" r:id="rId17"/>
    <p:sldId id="274" r:id="rId18"/>
    <p:sldId id="279" r:id="rId19"/>
    <p:sldId id="275" r:id="rId20"/>
    <p:sldId id="277" r:id="rId21"/>
    <p:sldId id="278" r:id="rId22"/>
    <p:sldId id="281" r:id="rId23"/>
    <p:sldId id="285" r:id="rId24"/>
    <p:sldId id="26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McKenna" initials="CM" lastIdx="1" clrIdx="0">
    <p:extLst>
      <p:ext uri="{19B8F6BF-5375-455C-9EA6-DF929625EA0E}">
        <p15:presenceInfo xmlns:p15="http://schemas.microsoft.com/office/powerpoint/2012/main" userId="S-1-5-21-3939029228-2082916959-745856994-467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80626" autoAdjust="0"/>
  </p:normalViewPr>
  <p:slideViewPr>
    <p:cSldViewPr snapToGrid="0">
      <p:cViewPr varScale="1">
        <p:scale>
          <a:sx n="54" d="100"/>
          <a:sy n="54" d="100"/>
        </p:scale>
        <p:origin x="10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9B64A-296C-4C8F-81EA-8C3D3C3D2071}" type="datetimeFigureOut">
              <a:rPr lang="en-GB" smtClean="0"/>
              <a:t>12/06/2025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27111A-E85E-4402-81B8-D1C00A75DC0E}" type="slidenum">
              <a:rPr lang="en-GB" smtClean="0"/>
              <a:t>‹#›</a:t>
            </a:fld>
            <a:endParaRPr lang="en-GB"/>
          </a:p>
        </p:txBody>
      </p:sp>
    </p:spTree>
    <p:extLst>
      <p:ext uri="{BB962C8B-B14F-4D97-AF65-F5344CB8AC3E}">
        <p14:creationId xmlns:p14="http://schemas.microsoft.com/office/powerpoint/2010/main" val="142137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7111A-E85E-4402-81B8-D1C00A75DC0E}" type="slidenum">
              <a:rPr lang="en-GB" smtClean="0"/>
              <a:t>1</a:t>
            </a:fld>
            <a:endParaRPr lang="en-GB"/>
          </a:p>
        </p:txBody>
      </p:sp>
    </p:spTree>
    <p:extLst>
      <p:ext uri="{BB962C8B-B14F-4D97-AF65-F5344CB8AC3E}">
        <p14:creationId xmlns:p14="http://schemas.microsoft.com/office/powerpoint/2010/main" val="2652198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7111A-E85E-4402-81B8-D1C00A75DC0E}" type="slidenum">
              <a:rPr lang="en-GB" smtClean="0"/>
              <a:t>2</a:t>
            </a:fld>
            <a:endParaRPr lang="en-GB"/>
          </a:p>
        </p:txBody>
      </p:sp>
    </p:spTree>
    <p:extLst>
      <p:ext uri="{BB962C8B-B14F-4D97-AF65-F5344CB8AC3E}">
        <p14:creationId xmlns:p14="http://schemas.microsoft.com/office/powerpoint/2010/main" val="2214797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smtClean="0">
                <a:solidFill>
                  <a:schemeClr val="tx1"/>
                </a:solidFill>
                <a:effectLst/>
                <a:latin typeface="+mn-lt"/>
                <a:ea typeface="+mn-ea"/>
                <a:cs typeface="+mn-cs"/>
              </a:rPr>
              <a:t>The key point of contact will be your child’s pupil support teacher- this should be the same person that older siblings have/ had unless that person has left.  This is who you should</a:t>
            </a:r>
            <a:r>
              <a:rPr lang="en-GB" sz="1200" b="0" i="0" u="none" strike="noStrike" kern="1200" baseline="0" dirty="0" smtClean="0">
                <a:solidFill>
                  <a:schemeClr val="tx1"/>
                </a:solidFill>
                <a:effectLst/>
                <a:latin typeface="+mn-lt"/>
                <a:ea typeface="+mn-ea"/>
                <a:cs typeface="+mn-cs"/>
              </a:rPr>
              <a:t> contact if there are any issues that you need to make the school aware of and they will be your liaison with the school. </a:t>
            </a:r>
            <a:endParaRPr lang="en-GB" sz="1200" b="0" i="0" u="none" strike="noStrike"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3027111A-E85E-4402-81B8-D1C00A75DC0E}" type="slidenum">
              <a:rPr lang="en-GB" smtClean="0"/>
              <a:t>3</a:t>
            </a:fld>
            <a:endParaRPr lang="en-GB"/>
          </a:p>
        </p:txBody>
      </p:sp>
    </p:spTree>
    <p:extLst>
      <p:ext uri="{BB962C8B-B14F-4D97-AF65-F5344CB8AC3E}">
        <p14:creationId xmlns:p14="http://schemas.microsoft.com/office/powerpoint/2010/main" val="4144778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7111A-E85E-4402-81B8-D1C00A75DC0E}" type="slidenum">
              <a:rPr lang="en-GB" smtClean="0"/>
              <a:t>11</a:t>
            </a:fld>
            <a:endParaRPr lang="en-GB"/>
          </a:p>
        </p:txBody>
      </p:sp>
    </p:spTree>
    <p:extLst>
      <p:ext uri="{BB962C8B-B14F-4D97-AF65-F5344CB8AC3E}">
        <p14:creationId xmlns:p14="http://schemas.microsoft.com/office/powerpoint/2010/main" val="3853484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027111A-E85E-4402-81B8-D1C00A75DC0E}" type="slidenum">
              <a:rPr lang="en-GB" smtClean="0"/>
              <a:t>13</a:t>
            </a:fld>
            <a:endParaRPr lang="en-GB"/>
          </a:p>
        </p:txBody>
      </p:sp>
    </p:spTree>
    <p:extLst>
      <p:ext uri="{BB962C8B-B14F-4D97-AF65-F5344CB8AC3E}">
        <p14:creationId xmlns:p14="http://schemas.microsoft.com/office/powerpoint/2010/main" val="393027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GB" sz="1200" b="0" i="0" u="none" strike="noStrike" kern="1200" dirty="0" smtClean="0">
                <a:solidFill>
                  <a:schemeClr val="tx1"/>
                </a:solidFill>
                <a:effectLst/>
                <a:latin typeface="+mn-lt"/>
                <a:ea typeface="+mn-ea"/>
                <a:cs typeface="+mn-cs"/>
              </a:rPr>
              <a:t>We try to communicate very clearly as there is a lot going on in secondary school.  You will find a calendar on our home page of the website for the year, There is a handful of evenings with no events when teachers have training meetings immediately at the end of the school day but the majority of days it is a very busy place with staff volunteering to do clubs and supported study at the end of each day.   Please use this calendar and the school website for all the major events. </a:t>
            </a:r>
            <a:r>
              <a:rPr lang="en-US" sz="1200" b="0" i="0" kern="1200" dirty="0" smtClean="0">
                <a:solidFill>
                  <a:schemeClr val="tx1"/>
                </a:solidFill>
                <a:effectLst/>
                <a:latin typeface="+mn-lt"/>
                <a:ea typeface="+mn-ea"/>
                <a:cs typeface="+mn-cs"/>
              </a:rPr>
              <a:t>​</a:t>
            </a:r>
          </a:p>
          <a:p>
            <a:pPr rtl="0" fontAlgn="base"/>
            <a:r>
              <a:rPr lang="en-GB" sz="1200" b="0" i="0" u="none" strike="noStrike" kern="1200" dirty="0" smtClean="0">
                <a:solidFill>
                  <a:schemeClr val="tx1"/>
                </a:solidFill>
                <a:effectLst/>
                <a:latin typeface="+mn-lt"/>
                <a:ea typeface="+mn-ea"/>
                <a:cs typeface="+mn-cs"/>
              </a:rPr>
              <a:t>  </a:t>
            </a:r>
            <a:r>
              <a:rPr lang="en-GB" sz="1200" b="0" i="0" kern="1200" dirty="0" smtClean="0">
                <a:solidFill>
                  <a:schemeClr val="tx1"/>
                </a:solidFill>
                <a:effectLst/>
                <a:latin typeface="+mn-lt"/>
                <a:ea typeface="+mn-ea"/>
                <a:cs typeface="+mn-cs"/>
              </a:rPr>
              <a:t>​</a:t>
            </a:r>
          </a:p>
          <a:p>
            <a:pPr rtl="0" fontAlgn="base"/>
            <a:r>
              <a:rPr lang="en-GB" sz="1200" b="0" i="0" u="none" strike="noStrike" kern="1200" dirty="0" smtClean="0">
                <a:solidFill>
                  <a:schemeClr val="tx1"/>
                </a:solidFill>
                <a:effectLst/>
                <a:latin typeface="+mn-lt"/>
                <a:ea typeface="+mn-ea"/>
                <a:cs typeface="+mn-cs"/>
              </a:rPr>
              <a:t>You can let us know of achievements by contacting</a:t>
            </a:r>
            <a:r>
              <a:rPr lang="en-GB" sz="1200" b="0" i="0" u="none" strike="noStrike" kern="1200" baseline="0" dirty="0" smtClean="0">
                <a:solidFill>
                  <a:schemeClr val="tx1"/>
                </a:solidFill>
                <a:effectLst/>
                <a:latin typeface="+mn-lt"/>
                <a:ea typeface="+mn-ea"/>
                <a:cs typeface="+mn-cs"/>
              </a:rPr>
              <a:t> the school office or PTPC.  I</a:t>
            </a:r>
            <a:r>
              <a:rPr lang="en-GB" sz="1200" b="0" i="0" u="none" strike="noStrike" kern="1200" dirty="0" smtClean="0">
                <a:solidFill>
                  <a:schemeClr val="tx1"/>
                </a:solidFill>
                <a:effectLst/>
                <a:latin typeface="+mn-lt"/>
                <a:ea typeface="+mn-ea"/>
                <a:cs typeface="+mn-cs"/>
              </a:rPr>
              <a:t>f your child achieves something notable when at Eastwood they may be eligible for school colours or a range of achievement badges.   </a:t>
            </a:r>
            <a:r>
              <a:rPr lang="en-US" sz="1200" b="0" i="0" kern="1200" dirty="0" smtClean="0">
                <a:solidFill>
                  <a:schemeClr val="tx1"/>
                </a:solidFill>
                <a:effectLst/>
                <a:latin typeface="+mn-lt"/>
                <a:ea typeface="+mn-ea"/>
                <a:cs typeface="+mn-cs"/>
              </a:rPr>
              <a:t>​</a:t>
            </a:r>
          </a:p>
          <a:p>
            <a:pPr rtl="0" fontAlgn="base"/>
            <a:r>
              <a:rPr lang="en-GB" sz="1200" b="0" i="0" kern="1200" dirty="0" smtClean="0">
                <a:solidFill>
                  <a:schemeClr val="tx1"/>
                </a:solidFill>
                <a:effectLst/>
                <a:latin typeface="+mn-lt"/>
                <a:ea typeface="+mn-ea"/>
                <a:cs typeface="+mn-cs"/>
              </a:rPr>
              <a:t>​</a:t>
            </a:r>
          </a:p>
          <a:p>
            <a:pPr rtl="0" fontAlgn="base"/>
            <a:r>
              <a:rPr lang="en-GB" sz="1200" b="0" i="0" u="none" strike="noStrike" kern="1200" dirty="0" smtClean="0">
                <a:solidFill>
                  <a:schemeClr val="tx1"/>
                </a:solidFill>
                <a:effectLst/>
                <a:latin typeface="+mn-lt"/>
                <a:ea typeface="+mn-ea"/>
                <a:cs typeface="+mn-cs"/>
              </a:rPr>
              <a:t>In terms of communication our main domain is currently Twitter and the school website. Most</a:t>
            </a:r>
            <a:r>
              <a:rPr lang="en-GB" sz="1200" b="0" i="0" u="none" strike="noStrike" kern="1200" baseline="0" dirty="0" smtClean="0">
                <a:solidFill>
                  <a:schemeClr val="tx1"/>
                </a:solidFill>
                <a:effectLst/>
                <a:latin typeface="+mn-lt"/>
                <a:ea typeface="+mn-ea"/>
                <a:cs typeface="+mn-cs"/>
              </a:rPr>
              <a:t> depts. In the school have their own Twitter account and regularly use these to celebrate achievements and to highlight what is going on in their dept.</a:t>
            </a:r>
            <a:r>
              <a:rPr lang="en-GB" sz="1200" b="0" i="0" u="none" strike="noStrike" kern="1200" dirty="0" smtClean="0">
                <a:solidFill>
                  <a:schemeClr val="tx1"/>
                </a:solidFill>
                <a:effectLst/>
                <a:latin typeface="+mn-lt"/>
                <a:ea typeface="+mn-ea"/>
                <a:cs typeface="+mn-cs"/>
              </a:rPr>
              <a:t> We don’t receive or answer any tweets but feel free to like our tweets and retweet them!</a:t>
            </a:r>
            <a:r>
              <a:rPr lang="en-GB" sz="1200" b="0" i="0" kern="1200" dirty="0" smtClean="0">
                <a:solidFill>
                  <a:schemeClr val="tx1"/>
                </a:solidFill>
                <a:effectLst/>
                <a:latin typeface="+mn-lt"/>
                <a:ea typeface="+mn-ea"/>
                <a:cs typeface="+mn-cs"/>
              </a:rPr>
              <a:t>​</a:t>
            </a:r>
          </a:p>
          <a:p>
            <a:pPr rtl="0" fontAlgn="base"/>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There is a weekly assembly for pupils where I will share any</a:t>
            </a:r>
            <a:r>
              <a:rPr lang="en-GB" sz="1200" b="0" i="0" u="none" strike="noStrike" kern="1200" baseline="0" dirty="0" smtClean="0">
                <a:solidFill>
                  <a:schemeClr val="tx1"/>
                </a:solidFill>
                <a:effectLst/>
                <a:latin typeface="+mn-lt"/>
                <a:ea typeface="+mn-ea"/>
                <a:cs typeface="+mn-cs"/>
              </a:rPr>
              <a:t> upcoming events or important information. </a:t>
            </a:r>
          </a:p>
          <a:p>
            <a:pPr rtl="0" fontAlgn="base"/>
            <a:endParaRPr lang="en-GB" sz="1200" b="0" i="0"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If your child loses something- please phone the school office.  Make sure everything has their name on it or it will be donated</a:t>
            </a:r>
            <a:r>
              <a:rPr lang="en-GB" sz="1200" b="0" i="0" u="none" strike="noStrike" kern="1200" baseline="0" dirty="0" smtClean="0">
                <a:solidFill>
                  <a:schemeClr val="tx1"/>
                </a:solidFill>
                <a:effectLst/>
                <a:latin typeface="+mn-lt"/>
                <a:ea typeface="+mn-ea"/>
                <a:cs typeface="+mn-cs"/>
              </a:rPr>
              <a:t> to charity after a while. </a:t>
            </a:r>
            <a:endParaRPr lang="en-US" sz="1200" b="0" i="0" kern="1200" dirty="0" smtClean="0">
              <a:solidFill>
                <a:schemeClr val="tx1"/>
              </a:solidFill>
              <a:effectLst/>
              <a:latin typeface="+mn-lt"/>
              <a:ea typeface="+mn-ea"/>
              <a:cs typeface="+mn-cs"/>
            </a:endParaRPr>
          </a:p>
          <a:p>
            <a:pPr rtl="0" fontAlgn="base"/>
            <a:r>
              <a:rPr lang="en-GB" sz="1200" b="0" i="0" kern="1200" dirty="0" smtClean="0">
                <a:solidFill>
                  <a:schemeClr val="tx1"/>
                </a:solidFill>
                <a:effectLst/>
                <a:latin typeface="+mn-lt"/>
                <a:ea typeface="+mn-ea"/>
                <a:cs typeface="+mn-cs"/>
              </a:rPr>
              <a:t>​</a:t>
            </a:r>
            <a:endParaRPr lang="en-GB" sz="1200" b="0" i="0" u="none" strike="noStrike" kern="1200" dirty="0" smtClean="0">
              <a:solidFill>
                <a:schemeClr val="tx1"/>
              </a:solidFill>
              <a:effectLst/>
              <a:latin typeface="+mn-lt"/>
              <a:ea typeface="+mn-ea"/>
              <a:cs typeface="+mn-cs"/>
            </a:endParaRPr>
          </a:p>
          <a:p>
            <a:pPr rtl="0" fontAlgn="base"/>
            <a:r>
              <a:rPr lang="en-GB" sz="1200" b="0" i="0" u="none" strike="noStrike" kern="1200" dirty="0" smtClean="0">
                <a:solidFill>
                  <a:schemeClr val="tx1"/>
                </a:solidFill>
                <a:effectLst/>
                <a:latin typeface="+mn-lt"/>
                <a:ea typeface="+mn-ea"/>
                <a:cs typeface="+mn-cs"/>
              </a:rPr>
              <a:t>We will text for any unconfirmed absences and if your child is ill please</a:t>
            </a:r>
            <a:r>
              <a:rPr lang="en-GB" sz="1200" b="0" i="0" u="none" strike="noStrike" kern="1200" baseline="0" dirty="0" smtClean="0">
                <a:solidFill>
                  <a:schemeClr val="tx1"/>
                </a:solidFill>
                <a:effectLst/>
                <a:latin typeface="+mn-lt"/>
                <a:ea typeface="+mn-ea"/>
                <a:cs typeface="+mn-cs"/>
              </a:rPr>
              <a:t> phone or email the school office. </a:t>
            </a:r>
            <a:endParaRPr lang="en-US" sz="1200" b="0" i="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3027111A-E85E-4402-81B8-D1C00A75DC0E}" type="slidenum">
              <a:rPr lang="en-GB" smtClean="0"/>
              <a:t>22</a:t>
            </a:fld>
            <a:endParaRPr lang="en-GB"/>
          </a:p>
        </p:txBody>
      </p:sp>
    </p:spTree>
    <p:extLst>
      <p:ext uri="{BB962C8B-B14F-4D97-AF65-F5344CB8AC3E}">
        <p14:creationId xmlns:p14="http://schemas.microsoft.com/office/powerpoint/2010/main" val="1946439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1853301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192845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2780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1783577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5827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401927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38548692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516227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74486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98FF70-44A9-4F48-91DD-452C6B688A3C}" type="datetimeFigureOut">
              <a:rPr lang="en-GB" smtClean="0"/>
              <a:t>12/06/2025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135657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98FF70-44A9-4F48-91DD-452C6B688A3C}"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16414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98FF70-44A9-4F48-91DD-452C6B688A3C}" type="datetimeFigureOut">
              <a:rPr lang="en-GB" smtClean="0"/>
              <a:t>12/06/2025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170024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798FF70-44A9-4F48-91DD-452C6B688A3C}" type="datetimeFigureOut">
              <a:rPr lang="en-GB" smtClean="0"/>
              <a:t>12/06/2025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293204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98FF70-44A9-4F48-91DD-452C6B688A3C}" type="datetimeFigureOut">
              <a:rPr lang="en-GB" smtClean="0"/>
              <a:t>12/06/2025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3836354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798FF70-44A9-4F48-91DD-452C6B688A3C}" type="datetimeFigureOut">
              <a:rPr lang="en-GB" smtClean="0"/>
              <a:t>12/06/2025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17C8AE-12C0-4563-8060-FE4A5465C952}" type="slidenum">
              <a:rPr lang="en-GB" smtClean="0"/>
              <a:t>‹#›</a:t>
            </a:fld>
            <a:endParaRPr lang="en-GB"/>
          </a:p>
        </p:txBody>
      </p:sp>
    </p:spTree>
    <p:extLst>
      <p:ext uri="{BB962C8B-B14F-4D97-AF65-F5344CB8AC3E}">
        <p14:creationId xmlns:p14="http://schemas.microsoft.com/office/powerpoint/2010/main" val="277211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17C8AE-12C0-4563-8060-FE4A5465C952}" type="slidenum">
              <a:rPr lang="en-GB" smtClean="0"/>
              <a:t>‹#›</a:t>
            </a:fld>
            <a:endParaRPr lang="en-GB"/>
          </a:p>
        </p:txBody>
      </p:sp>
      <p:sp>
        <p:nvSpPr>
          <p:cNvPr id="5" name="Date Placeholder 4"/>
          <p:cNvSpPr>
            <a:spLocks noGrp="1"/>
          </p:cNvSpPr>
          <p:nvPr>
            <p:ph type="dt" sz="half" idx="10"/>
          </p:nvPr>
        </p:nvSpPr>
        <p:spPr/>
        <p:txBody>
          <a:bodyPr/>
          <a:lstStyle/>
          <a:p>
            <a:fld id="{1798FF70-44A9-4F48-91DD-452C6B688A3C}" type="datetimeFigureOut">
              <a:rPr lang="en-GB" smtClean="0"/>
              <a:t>12/06/2025</a:t>
            </a:fld>
            <a:endParaRPr lang="en-GB"/>
          </a:p>
        </p:txBody>
      </p:sp>
    </p:spTree>
    <p:extLst>
      <p:ext uri="{BB962C8B-B14F-4D97-AF65-F5344CB8AC3E}">
        <p14:creationId xmlns:p14="http://schemas.microsoft.com/office/powerpoint/2010/main" val="2274388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98FF70-44A9-4F48-91DD-452C6B688A3C}" type="datetimeFigureOut">
              <a:rPr lang="en-GB" smtClean="0"/>
              <a:t>12/06/2025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A17C8AE-12C0-4563-8060-FE4A5465C952}" type="slidenum">
              <a:rPr lang="en-GB" smtClean="0"/>
              <a:t>‹#›</a:t>
            </a:fld>
            <a:endParaRPr lang="en-GB"/>
          </a:p>
        </p:txBody>
      </p:sp>
    </p:spTree>
    <p:extLst>
      <p:ext uri="{BB962C8B-B14F-4D97-AF65-F5344CB8AC3E}">
        <p14:creationId xmlns:p14="http://schemas.microsoft.com/office/powerpoint/2010/main" val="3397062984"/>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app.parentpay.com/ParentPayShop/Uniform/Default.aspx?shopid=640"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logs.glowscotland.org.uk/er/eastwood/"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SchoolMail@eastwood.e-renfrew.sch.uk"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04288" y="333376"/>
            <a:ext cx="1504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07067" y="2413770"/>
            <a:ext cx="7766936" cy="1646302"/>
          </a:xfrm>
        </p:spPr>
        <p:txBody>
          <a:bodyPr/>
          <a:lstStyle/>
          <a:p>
            <a:r>
              <a:rPr lang="en-GB" dirty="0" smtClean="0"/>
              <a:t>Eastwood High School</a:t>
            </a:r>
            <a:endParaRPr lang="en-GB" dirty="0"/>
          </a:p>
        </p:txBody>
      </p:sp>
      <p:sp>
        <p:nvSpPr>
          <p:cNvPr id="3" name="Subtitle 2"/>
          <p:cNvSpPr>
            <a:spLocks noGrp="1"/>
          </p:cNvSpPr>
          <p:nvPr>
            <p:ph type="subTitle" idx="1"/>
          </p:nvPr>
        </p:nvSpPr>
        <p:spPr>
          <a:xfrm>
            <a:off x="1507067" y="4060072"/>
            <a:ext cx="7766936" cy="1096899"/>
          </a:xfrm>
        </p:spPr>
        <p:txBody>
          <a:bodyPr>
            <a:noAutofit/>
          </a:bodyPr>
          <a:lstStyle/>
          <a:p>
            <a:r>
              <a:rPr lang="en-GB" sz="2000" dirty="0" smtClean="0">
                <a:solidFill>
                  <a:srgbClr val="002060"/>
                </a:solidFill>
              </a:rPr>
              <a:t>P7 Parents’ Information Evening</a:t>
            </a:r>
          </a:p>
          <a:p>
            <a:r>
              <a:rPr lang="en-GB" sz="2000" dirty="0" smtClean="0">
                <a:solidFill>
                  <a:srgbClr val="002060"/>
                </a:solidFill>
              </a:rPr>
              <a:t>Thursday 13</a:t>
            </a:r>
            <a:r>
              <a:rPr lang="en-GB" sz="2000" baseline="30000" dirty="0" smtClean="0">
                <a:solidFill>
                  <a:srgbClr val="002060"/>
                </a:solidFill>
              </a:rPr>
              <a:t>th</a:t>
            </a:r>
            <a:r>
              <a:rPr lang="en-GB" sz="2000" dirty="0" smtClean="0">
                <a:solidFill>
                  <a:srgbClr val="002060"/>
                </a:solidFill>
              </a:rPr>
              <a:t> June</a:t>
            </a:r>
          </a:p>
          <a:p>
            <a:r>
              <a:rPr lang="en-GB" sz="2000" dirty="0" smtClean="0">
                <a:solidFill>
                  <a:srgbClr val="002060"/>
                </a:solidFill>
              </a:rPr>
              <a:t>18:30 </a:t>
            </a:r>
            <a:r>
              <a:rPr lang="en-GB" sz="2000" dirty="0" err="1" smtClean="0">
                <a:solidFill>
                  <a:srgbClr val="002060"/>
                </a:solidFill>
              </a:rPr>
              <a:t>Crookfur</a:t>
            </a:r>
            <a:r>
              <a:rPr lang="en-GB" sz="2000" dirty="0" smtClean="0">
                <a:solidFill>
                  <a:srgbClr val="002060"/>
                </a:solidFill>
              </a:rPr>
              <a:t> Primary, </a:t>
            </a:r>
            <a:r>
              <a:rPr lang="en-GB" sz="2000" dirty="0" err="1" smtClean="0">
                <a:solidFill>
                  <a:srgbClr val="002060"/>
                </a:solidFill>
              </a:rPr>
              <a:t>Neilston</a:t>
            </a:r>
            <a:r>
              <a:rPr lang="en-GB" sz="2000" dirty="0" smtClean="0">
                <a:solidFill>
                  <a:srgbClr val="002060"/>
                </a:solidFill>
              </a:rPr>
              <a:t> Primary, </a:t>
            </a:r>
            <a:r>
              <a:rPr lang="en-GB" sz="2000" dirty="0" err="1" smtClean="0">
                <a:solidFill>
                  <a:srgbClr val="002060"/>
                </a:solidFill>
              </a:rPr>
              <a:t>Uplawmoor</a:t>
            </a:r>
            <a:r>
              <a:rPr lang="en-GB" sz="2000" dirty="0" smtClean="0">
                <a:solidFill>
                  <a:srgbClr val="002060"/>
                </a:solidFill>
              </a:rPr>
              <a:t> Primary </a:t>
            </a:r>
            <a:r>
              <a:rPr lang="en-GB" sz="2000" dirty="0" smtClean="0">
                <a:solidFill>
                  <a:srgbClr val="002060"/>
                </a:solidFill>
              </a:rPr>
              <a:t>and </a:t>
            </a:r>
            <a:r>
              <a:rPr lang="en-GB" sz="2000" dirty="0" smtClean="0">
                <a:solidFill>
                  <a:srgbClr val="002060"/>
                </a:solidFill>
              </a:rPr>
              <a:t>Non-cluster Schools</a:t>
            </a:r>
            <a:endParaRPr lang="en-GB" sz="2000" dirty="0" smtClean="0">
              <a:solidFill>
                <a:srgbClr val="002060"/>
              </a:solidFill>
            </a:endParaRPr>
          </a:p>
          <a:p>
            <a:r>
              <a:rPr lang="en-GB" sz="2000" dirty="0" smtClean="0">
                <a:solidFill>
                  <a:srgbClr val="002060"/>
                </a:solidFill>
              </a:rPr>
              <a:t>19:30 Mearns Primary</a:t>
            </a:r>
            <a:endParaRPr lang="en-GB" sz="2000" dirty="0">
              <a:solidFill>
                <a:srgbClr val="002060"/>
              </a:solidFill>
            </a:endParaRPr>
          </a:p>
        </p:txBody>
      </p:sp>
    </p:spTree>
    <p:extLst>
      <p:ext uri="{BB962C8B-B14F-4D97-AF65-F5344CB8AC3E}">
        <p14:creationId xmlns:p14="http://schemas.microsoft.com/office/powerpoint/2010/main" val="66602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1256" y="265177"/>
            <a:ext cx="10489606" cy="6400800"/>
          </a:xfrm>
          <a:prstGeom prst="rect">
            <a:avLst/>
          </a:prstGeom>
        </p:spPr>
      </p:pic>
    </p:spTree>
    <p:extLst>
      <p:ext uri="{BB962C8B-B14F-4D97-AF65-F5344CB8AC3E}">
        <p14:creationId xmlns:p14="http://schemas.microsoft.com/office/powerpoint/2010/main" val="85586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dirty="0">
                <a:solidFill>
                  <a:srgbClr val="002060"/>
                </a:solidFill>
                <a:ea typeface="MS PGothic" charset="0"/>
              </a:rPr>
              <a:t>The School Day</a:t>
            </a:r>
          </a:p>
        </p:txBody>
      </p:sp>
      <p:sp>
        <p:nvSpPr>
          <p:cNvPr id="34819" name="Rectangle 3"/>
          <p:cNvSpPr>
            <a:spLocks noGrp="1" noChangeArrowheads="1"/>
          </p:cNvSpPr>
          <p:nvPr>
            <p:ph idx="1"/>
          </p:nvPr>
        </p:nvSpPr>
        <p:spPr>
          <a:xfrm>
            <a:off x="677334" y="1554414"/>
            <a:ext cx="8596668" cy="3880773"/>
          </a:xfrm>
        </p:spPr>
        <p:txBody>
          <a:bodyPr>
            <a:normAutofit/>
          </a:bodyPr>
          <a:lstStyle/>
          <a:p>
            <a:r>
              <a:rPr lang="en-GB" dirty="0" smtClean="0">
                <a:ea typeface="MS PGothic" charset="0"/>
              </a:rPr>
              <a:t>Period </a:t>
            </a:r>
            <a:r>
              <a:rPr lang="en-GB" dirty="0">
                <a:ea typeface="MS PGothic" charset="0"/>
              </a:rPr>
              <a:t>1		8.45 – </a:t>
            </a:r>
            <a:r>
              <a:rPr lang="en-GB" dirty="0" smtClean="0">
                <a:ea typeface="MS PGothic" charset="0"/>
              </a:rPr>
              <a:t>9.35 (first bell rings at 8.40am)</a:t>
            </a:r>
            <a:endParaRPr lang="en-GB" dirty="0">
              <a:ea typeface="MS PGothic" charset="0"/>
            </a:endParaRPr>
          </a:p>
          <a:p>
            <a:r>
              <a:rPr lang="en-GB" dirty="0" smtClean="0">
                <a:ea typeface="MS PGothic" charset="0"/>
              </a:rPr>
              <a:t>Period </a:t>
            </a:r>
            <a:r>
              <a:rPr lang="en-GB" dirty="0">
                <a:ea typeface="MS PGothic" charset="0"/>
              </a:rPr>
              <a:t>2		9.35 – 10.25</a:t>
            </a:r>
          </a:p>
          <a:p>
            <a:pPr marL="0" indent="0">
              <a:buNone/>
            </a:pPr>
            <a:r>
              <a:rPr lang="en-GB" dirty="0">
                <a:ea typeface="MS PGothic" charset="0"/>
              </a:rPr>
              <a:t>			</a:t>
            </a:r>
            <a:r>
              <a:rPr lang="en-GB" dirty="0">
                <a:solidFill>
                  <a:srgbClr val="002060"/>
                </a:solidFill>
                <a:effectLst>
                  <a:outerShdw blurRad="38100" dist="38100" dir="2700000" algn="tl">
                    <a:srgbClr val="FFFFFF"/>
                  </a:outerShdw>
                </a:effectLst>
                <a:ea typeface="MS PGothic" charset="0"/>
              </a:rPr>
              <a:t>INTERVAL</a:t>
            </a:r>
          </a:p>
          <a:p>
            <a:r>
              <a:rPr lang="en-GB" dirty="0" smtClean="0">
                <a:ea typeface="MS PGothic" charset="0"/>
              </a:rPr>
              <a:t>Period </a:t>
            </a:r>
            <a:r>
              <a:rPr lang="en-GB" dirty="0">
                <a:ea typeface="MS PGothic" charset="0"/>
              </a:rPr>
              <a:t>3		10.40 – 11.30</a:t>
            </a:r>
          </a:p>
          <a:p>
            <a:r>
              <a:rPr lang="en-GB" dirty="0" smtClean="0">
                <a:ea typeface="MS PGothic" charset="0"/>
              </a:rPr>
              <a:t>Period </a:t>
            </a:r>
            <a:r>
              <a:rPr lang="en-GB" dirty="0">
                <a:ea typeface="MS PGothic" charset="0"/>
              </a:rPr>
              <a:t>4		11.30 – 12.20</a:t>
            </a:r>
          </a:p>
          <a:p>
            <a:pPr marL="0" indent="0">
              <a:buNone/>
            </a:pPr>
            <a:r>
              <a:rPr lang="en-GB" dirty="0">
                <a:ea typeface="MS PGothic" charset="0"/>
              </a:rPr>
              <a:t>			</a:t>
            </a:r>
            <a:r>
              <a:rPr lang="en-GB" dirty="0">
                <a:solidFill>
                  <a:srgbClr val="002060"/>
                </a:solidFill>
                <a:effectLst>
                  <a:outerShdw blurRad="38100" dist="38100" dir="2700000" algn="tl">
                    <a:srgbClr val="FFFFFF"/>
                  </a:outerShdw>
                </a:effectLst>
                <a:ea typeface="MS PGothic" charset="0"/>
              </a:rPr>
              <a:t>LUNCH</a:t>
            </a:r>
          </a:p>
          <a:p>
            <a:r>
              <a:rPr lang="en-GB" dirty="0" smtClean="0">
                <a:ea typeface="MS PGothic" charset="0"/>
              </a:rPr>
              <a:t>Period </a:t>
            </a:r>
            <a:r>
              <a:rPr lang="en-GB" dirty="0">
                <a:ea typeface="MS PGothic" charset="0"/>
              </a:rPr>
              <a:t>5		1.05 – </a:t>
            </a:r>
            <a:r>
              <a:rPr lang="en-GB" dirty="0" smtClean="0">
                <a:ea typeface="MS PGothic" charset="0"/>
              </a:rPr>
              <a:t>1.55 (first bell rings at 1)</a:t>
            </a:r>
          </a:p>
          <a:p>
            <a:r>
              <a:rPr lang="en-GB" dirty="0" smtClean="0">
                <a:ea typeface="MS PGothic" charset="0"/>
              </a:rPr>
              <a:t>Period </a:t>
            </a:r>
            <a:r>
              <a:rPr lang="en-GB" dirty="0">
                <a:ea typeface="MS PGothic" charset="0"/>
              </a:rPr>
              <a:t>6		1.55 – 2.45</a:t>
            </a:r>
          </a:p>
          <a:p>
            <a:r>
              <a:rPr lang="en-GB" dirty="0" smtClean="0">
                <a:solidFill>
                  <a:srgbClr val="FF0000"/>
                </a:solidFill>
                <a:effectLst>
                  <a:outerShdw blurRad="38100" dist="38100" dir="2700000" algn="tl">
                    <a:srgbClr val="FFFFFF"/>
                  </a:outerShdw>
                </a:effectLst>
                <a:ea typeface="MS PGothic" charset="0"/>
              </a:rPr>
              <a:t>Period </a:t>
            </a:r>
            <a:r>
              <a:rPr lang="en-GB" dirty="0">
                <a:solidFill>
                  <a:srgbClr val="FF0000"/>
                </a:solidFill>
                <a:effectLst>
                  <a:outerShdw blurRad="38100" dist="38100" dir="2700000" algn="tl">
                    <a:srgbClr val="FFFFFF"/>
                  </a:outerShdw>
                </a:effectLst>
                <a:ea typeface="MS PGothic" charset="0"/>
              </a:rPr>
              <a:t>7		2.45 – 3.35 (Mon, Tues, Thurs)</a:t>
            </a:r>
          </a:p>
        </p:txBody>
      </p:sp>
      <p:pic>
        <p:nvPicPr>
          <p:cNvPr id="2050" name="Picture 2" descr="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3598" y="1475509"/>
            <a:ext cx="5138684" cy="3854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602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C19E0E6-B500-4BE1-9C1E-B4724C71ED45}"/>
              </a:ext>
            </a:extLst>
          </p:cNvPr>
          <p:cNvSpPr>
            <a:spLocks noGrp="1" noRot="1" noChangeArrowheads="1"/>
          </p:cNvSpPr>
          <p:nvPr>
            <p:ph type="title"/>
          </p:nvPr>
        </p:nvSpPr>
        <p:spPr/>
        <p:txBody>
          <a:bodyPr>
            <a:normAutofit/>
          </a:bodyPr>
          <a:lstStyle/>
          <a:p>
            <a:pPr eaLnBrk="1" hangingPunct="1">
              <a:defRPr/>
            </a:pPr>
            <a:r>
              <a:rPr lang="en-GB" altLang="en-US" dirty="0" smtClean="0">
                <a:solidFill>
                  <a:srgbClr val="00B0F0"/>
                </a:solidFill>
              </a:rPr>
              <a:t>Timetable Structure </a:t>
            </a:r>
            <a:r>
              <a:rPr lang="en-GB" altLang="en-US" dirty="0">
                <a:solidFill>
                  <a:srgbClr val="FFFFFF"/>
                </a:solidFill>
              </a:rPr>
              <a:t>Structure</a:t>
            </a:r>
          </a:p>
        </p:txBody>
      </p:sp>
      <p:sp>
        <p:nvSpPr>
          <p:cNvPr id="2" name="Content Placeholder 1"/>
          <p:cNvSpPr>
            <a:spLocks noGrp="1"/>
          </p:cNvSpPr>
          <p:nvPr>
            <p:ph idx="1"/>
          </p:nvPr>
        </p:nvSpPr>
        <p:spPr>
          <a:xfrm>
            <a:off x="677334" y="2160589"/>
            <a:ext cx="9723966" cy="3954461"/>
          </a:xfrm>
        </p:spPr>
        <p:txBody>
          <a:bodyPr>
            <a:normAutofit/>
          </a:bodyPr>
          <a:lstStyle/>
          <a:p>
            <a:r>
              <a:rPr lang="en-GB" sz="2800" dirty="0" smtClean="0"/>
              <a:t>Registration groups (1.1 – 1.8) – Modern Languages, Social Subjects</a:t>
            </a:r>
          </a:p>
          <a:p>
            <a:r>
              <a:rPr lang="en-GB" sz="2800" dirty="0" smtClean="0"/>
              <a:t>Practical groups 1A- 1M – Music, Drama, Art, ICT, Science, Technical, Home Economics</a:t>
            </a:r>
          </a:p>
          <a:p>
            <a:r>
              <a:rPr lang="en-GB" sz="2800" dirty="0" smtClean="0"/>
              <a:t>English / Mathematics – different sections</a:t>
            </a:r>
          </a:p>
          <a:p>
            <a:r>
              <a:rPr lang="en-GB" sz="2800" dirty="0" smtClean="0"/>
              <a:t>Pastoral Care groups – PSE, RMPS, PE (may be mixed) </a:t>
            </a:r>
            <a:endParaRPr lang="en-GB" sz="2800" dirty="0"/>
          </a:p>
        </p:txBody>
      </p:sp>
    </p:spTree>
    <p:extLst>
      <p:ext uri="{BB962C8B-B14F-4D97-AF65-F5344CB8AC3E}">
        <p14:creationId xmlns:p14="http://schemas.microsoft.com/office/powerpoint/2010/main" val="3623401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Period Allocation</a:t>
            </a:r>
            <a:endParaRPr lang="en-GB" dirty="0"/>
          </a:p>
        </p:txBody>
      </p:sp>
      <p:sp>
        <p:nvSpPr>
          <p:cNvPr id="3" name="Content Placeholder 2"/>
          <p:cNvSpPr>
            <a:spLocks noGrp="1"/>
          </p:cNvSpPr>
          <p:nvPr>
            <p:ph idx="1"/>
          </p:nvPr>
        </p:nvSpPr>
        <p:spPr>
          <a:xfrm>
            <a:off x="749253" y="1780445"/>
            <a:ext cx="6463391" cy="3880773"/>
          </a:xfrm>
        </p:spPr>
        <p:txBody>
          <a:bodyPr>
            <a:normAutofit lnSpcReduction="10000"/>
          </a:bodyPr>
          <a:lstStyle/>
          <a:p>
            <a:r>
              <a:rPr lang="en-GB" sz="2000" dirty="0" smtClean="0"/>
              <a:t>English – 5 periods</a:t>
            </a:r>
          </a:p>
          <a:p>
            <a:r>
              <a:rPr lang="en-GB" sz="2000" dirty="0" smtClean="0"/>
              <a:t>Maths – 4 periods</a:t>
            </a:r>
          </a:p>
          <a:p>
            <a:r>
              <a:rPr lang="en-GB" sz="2000" dirty="0" smtClean="0"/>
              <a:t>French – 3 periods</a:t>
            </a:r>
          </a:p>
          <a:p>
            <a:r>
              <a:rPr lang="en-GB" sz="2000" dirty="0" smtClean="0"/>
              <a:t>Geography / History – 3 periods </a:t>
            </a:r>
          </a:p>
          <a:p>
            <a:r>
              <a:rPr lang="en-GB" sz="2000" dirty="0" smtClean="0"/>
              <a:t>Science – 3 periods</a:t>
            </a:r>
          </a:p>
          <a:p>
            <a:r>
              <a:rPr lang="en-GB" sz="2000" dirty="0" smtClean="0"/>
              <a:t>IT/Tech/Art/Drama/Music/Home </a:t>
            </a:r>
            <a:r>
              <a:rPr lang="en-GB" sz="2000" dirty="0" err="1" smtClean="0"/>
              <a:t>Ec</a:t>
            </a:r>
            <a:r>
              <a:rPr lang="en-GB" sz="2000" dirty="0" smtClean="0"/>
              <a:t> – 3 of these 3 times per week</a:t>
            </a:r>
          </a:p>
          <a:p>
            <a:r>
              <a:rPr lang="en-GB" sz="2000" dirty="0" smtClean="0"/>
              <a:t>PE – 3 periods</a:t>
            </a:r>
          </a:p>
          <a:p>
            <a:r>
              <a:rPr lang="en-GB" sz="2000" dirty="0" smtClean="0"/>
              <a:t>RE – 2 periods</a:t>
            </a:r>
          </a:p>
          <a:p>
            <a:r>
              <a:rPr lang="en-GB" sz="2000" dirty="0" smtClean="0"/>
              <a:t>PSHE – 1 period</a:t>
            </a:r>
            <a:endParaRPr lang="en-GB" sz="2000" dirty="0"/>
          </a:p>
        </p:txBody>
      </p:sp>
      <p:pic>
        <p:nvPicPr>
          <p:cNvPr id="1026" name="Picture 2" descr="DE3.jf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237" y="1593072"/>
            <a:ext cx="4288559" cy="323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71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sample timetable</a:t>
            </a:r>
            <a:endParaRPr lang="en-GB" dirty="0"/>
          </a:p>
        </p:txBody>
      </p:sp>
      <p:pic>
        <p:nvPicPr>
          <p:cNvPr id="5" name="Content Placeholder 4"/>
          <p:cNvPicPr>
            <a:picLocks noGrp="1" noChangeAspect="1"/>
          </p:cNvPicPr>
          <p:nvPr>
            <p:ph idx="1"/>
          </p:nvPr>
        </p:nvPicPr>
        <p:blipFill>
          <a:blip r:embed="rId2"/>
          <a:stretch>
            <a:fillRect/>
          </a:stretch>
        </p:blipFill>
        <p:spPr>
          <a:xfrm>
            <a:off x="397819" y="1577109"/>
            <a:ext cx="10398336" cy="4492293"/>
          </a:xfrm>
          <a:prstGeom prst="rect">
            <a:avLst/>
          </a:prstGeom>
        </p:spPr>
      </p:pic>
    </p:spTree>
    <p:extLst>
      <p:ext uri="{BB962C8B-B14F-4D97-AF65-F5344CB8AC3E}">
        <p14:creationId xmlns:p14="http://schemas.microsoft.com/office/powerpoint/2010/main" val="40830220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70" name="Rectangle 390"/>
          <p:cNvSpPr>
            <a:spLocks noGrp="1" noChangeArrowheads="1"/>
          </p:cNvSpPr>
          <p:nvPr>
            <p:ph type="title"/>
          </p:nvPr>
        </p:nvSpPr>
        <p:spPr/>
        <p:txBody>
          <a:bodyPr/>
          <a:lstStyle/>
          <a:p>
            <a:pPr>
              <a:defRPr/>
            </a:pPr>
            <a:r>
              <a:rPr lang="en-GB" altLang="en-US" dirty="0">
                <a:solidFill>
                  <a:schemeClr val="accent2">
                    <a:lumMod val="50000"/>
                  </a:schemeClr>
                </a:solidFill>
              </a:rPr>
              <a:t>SCHOOL UNIFORM</a:t>
            </a:r>
          </a:p>
        </p:txBody>
      </p:sp>
      <p:sp>
        <p:nvSpPr>
          <p:cNvPr id="12290" name="Rectangle 391"/>
          <p:cNvSpPr>
            <a:spLocks noGrp="1" noChangeArrowheads="1"/>
          </p:cNvSpPr>
          <p:nvPr>
            <p:ph idx="1"/>
          </p:nvPr>
        </p:nvSpPr>
        <p:spPr/>
        <p:txBody>
          <a:bodyPr>
            <a:normAutofit lnSpcReduction="10000"/>
          </a:bodyPr>
          <a:lstStyle/>
          <a:p>
            <a:pPr eaLnBrk="1" hangingPunct="1"/>
            <a:r>
              <a:rPr lang="en-GB" altLang="en-US" sz="3600" dirty="0">
                <a:solidFill>
                  <a:srgbClr val="0070C0"/>
                </a:solidFill>
              </a:rPr>
              <a:t>Black shoes (no trainers)</a:t>
            </a:r>
          </a:p>
          <a:p>
            <a:pPr eaLnBrk="1" hangingPunct="1"/>
            <a:r>
              <a:rPr lang="en-GB" altLang="en-US" sz="3600" dirty="0">
                <a:solidFill>
                  <a:srgbClr val="0070C0"/>
                </a:solidFill>
              </a:rPr>
              <a:t>Black trousers or skirt</a:t>
            </a:r>
          </a:p>
          <a:p>
            <a:pPr eaLnBrk="1" hangingPunct="1"/>
            <a:r>
              <a:rPr lang="en-GB" altLang="en-US" sz="3600" dirty="0">
                <a:solidFill>
                  <a:srgbClr val="0070C0"/>
                </a:solidFill>
              </a:rPr>
              <a:t>White shirt</a:t>
            </a:r>
          </a:p>
          <a:p>
            <a:pPr eaLnBrk="1" hangingPunct="1"/>
            <a:r>
              <a:rPr lang="en-GB" altLang="en-US" sz="3600" dirty="0">
                <a:solidFill>
                  <a:srgbClr val="0070C0"/>
                </a:solidFill>
              </a:rPr>
              <a:t>S</a:t>
            </a:r>
            <a:r>
              <a:rPr lang="en-GB" altLang="en-US" sz="3600" dirty="0" smtClean="0">
                <a:solidFill>
                  <a:srgbClr val="0070C0"/>
                </a:solidFill>
              </a:rPr>
              <a:t>chool </a:t>
            </a:r>
            <a:r>
              <a:rPr lang="en-GB" altLang="en-US" sz="3600" dirty="0">
                <a:solidFill>
                  <a:srgbClr val="0070C0"/>
                </a:solidFill>
              </a:rPr>
              <a:t>tie</a:t>
            </a:r>
          </a:p>
          <a:p>
            <a:pPr eaLnBrk="1" hangingPunct="1"/>
            <a:r>
              <a:rPr lang="en-GB" altLang="en-US" sz="3600" dirty="0">
                <a:solidFill>
                  <a:srgbClr val="0070C0"/>
                </a:solidFill>
              </a:rPr>
              <a:t>Black blazer with school badge</a:t>
            </a:r>
          </a:p>
          <a:p>
            <a:pPr eaLnBrk="1" hangingPunct="1"/>
            <a:r>
              <a:rPr lang="en-GB" altLang="en-US" sz="3600" dirty="0">
                <a:solidFill>
                  <a:srgbClr val="0070C0"/>
                </a:solidFill>
              </a:rPr>
              <a:t>Plain black </a:t>
            </a:r>
            <a:r>
              <a:rPr lang="en-GB" altLang="en-US" sz="3600" dirty="0" err="1">
                <a:solidFill>
                  <a:srgbClr val="0070C0"/>
                </a:solidFill>
              </a:rPr>
              <a:t>v-neck</a:t>
            </a:r>
            <a:r>
              <a:rPr lang="en-GB" altLang="en-US" sz="3600" dirty="0">
                <a:solidFill>
                  <a:srgbClr val="0070C0"/>
                </a:solidFill>
              </a:rPr>
              <a:t> or cardigan</a:t>
            </a:r>
          </a:p>
        </p:txBody>
      </p:sp>
      <p:pic>
        <p:nvPicPr>
          <p:cNvPr id="2" name="Picture 1"/>
          <p:cNvPicPr>
            <a:picLocks noChangeAspect="1"/>
          </p:cNvPicPr>
          <p:nvPr/>
        </p:nvPicPr>
        <p:blipFill rotWithShape="1">
          <a:blip r:embed="rId2"/>
          <a:srcRect l="2179" r="2668" b="4307"/>
          <a:stretch/>
        </p:blipFill>
        <p:spPr>
          <a:xfrm>
            <a:off x="6761526" y="294296"/>
            <a:ext cx="4714614" cy="4235760"/>
          </a:xfrm>
          <a:prstGeom prst="rect">
            <a:avLst/>
          </a:prstGeom>
        </p:spPr>
      </p:pic>
    </p:spTree>
    <p:extLst>
      <p:ext uri="{BB962C8B-B14F-4D97-AF65-F5344CB8AC3E}">
        <p14:creationId xmlns:p14="http://schemas.microsoft.com/office/powerpoint/2010/main" val="871670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Sports Uniform</a:t>
            </a:r>
            <a:endParaRPr lang="en-GB" dirty="0"/>
          </a:p>
        </p:txBody>
      </p:sp>
      <p:sp>
        <p:nvSpPr>
          <p:cNvPr id="3" name="Content Placeholder 2"/>
          <p:cNvSpPr>
            <a:spLocks noGrp="1"/>
          </p:cNvSpPr>
          <p:nvPr>
            <p:ph idx="1"/>
          </p:nvPr>
        </p:nvSpPr>
        <p:spPr>
          <a:xfrm>
            <a:off x="477982" y="2160589"/>
            <a:ext cx="5652654" cy="3880773"/>
          </a:xfrm>
        </p:spPr>
        <p:txBody>
          <a:bodyPr>
            <a:normAutofit/>
          </a:bodyPr>
          <a:lstStyle/>
          <a:p>
            <a:r>
              <a:rPr lang="en-GB" sz="2800" dirty="0" smtClean="0"/>
              <a:t>PE Kit</a:t>
            </a:r>
          </a:p>
          <a:p>
            <a:pPr lvl="1"/>
            <a:r>
              <a:rPr lang="en-GB" sz="2400" dirty="0" smtClean="0"/>
              <a:t>Eastwood HS PE t-shirts – more info coming soon</a:t>
            </a:r>
          </a:p>
          <a:p>
            <a:pPr lvl="1"/>
            <a:r>
              <a:rPr lang="en-GB" sz="2400" dirty="0" smtClean="0"/>
              <a:t>Dark blue t-shirt or EHS PE T-shirt</a:t>
            </a:r>
          </a:p>
          <a:p>
            <a:pPr lvl="1"/>
            <a:r>
              <a:rPr lang="en-GB" sz="2400" dirty="0" smtClean="0"/>
              <a:t>Dark shorts or leggings</a:t>
            </a:r>
          </a:p>
          <a:p>
            <a:pPr lvl="1"/>
            <a:r>
              <a:rPr lang="en-GB" sz="2400" dirty="0" smtClean="0"/>
              <a:t>Appropriate training shoes (clean footwear for indoor use)</a:t>
            </a:r>
            <a:endParaRPr lang="en-GB" sz="2400" dirty="0"/>
          </a:p>
        </p:txBody>
      </p:sp>
      <p:pic>
        <p:nvPicPr>
          <p:cNvPr id="4" name="Picture 3"/>
          <p:cNvPicPr>
            <a:picLocks noChangeAspect="1"/>
          </p:cNvPicPr>
          <p:nvPr/>
        </p:nvPicPr>
        <p:blipFill>
          <a:blip r:embed="rId2"/>
          <a:stretch>
            <a:fillRect/>
          </a:stretch>
        </p:blipFill>
        <p:spPr>
          <a:xfrm>
            <a:off x="7602876" y="1628840"/>
            <a:ext cx="3001629" cy="4002173"/>
          </a:xfrm>
          <a:prstGeom prst="rect">
            <a:avLst/>
          </a:prstGeom>
        </p:spPr>
      </p:pic>
    </p:spTree>
    <p:extLst>
      <p:ext uri="{BB962C8B-B14F-4D97-AF65-F5344CB8AC3E}">
        <p14:creationId xmlns:p14="http://schemas.microsoft.com/office/powerpoint/2010/main" val="27200106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Lunchtime</a:t>
            </a:r>
            <a:endParaRPr lang="en-GB" dirty="0"/>
          </a:p>
        </p:txBody>
      </p:sp>
      <p:sp>
        <p:nvSpPr>
          <p:cNvPr id="3" name="Content Placeholder 2"/>
          <p:cNvSpPr>
            <a:spLocks noGrp="1"/>
          </p:cNvSpPr>
          <p:nvPr>
            <p:ph idx="1"/>
          </p:nvPr>
        </p:nvSpPr>
        <p:spPr>
          <a:xfrm>
            <a:off x="677334" y="2160589"/>
            <a:ext cx="6596302" cy="3880773"/>
          </a:xfrm>
        </p:spPr>
        <p:txBody>
          <a:bodyPr/>
          <a:lstStyle/>
          <a:p>
            <a:r>
              <a:rPr lang="en-GB" sz="3200" dirty="0" smtClean="0"/>
              <a:t>All S1 pupils remain in school grounds (unless going home)</a:t>
            </a:r>
          </a:p>
          <a:p>
            <a:r>
              <a:rPr lang="en-GB" sz="3200" dirty="0" err="1" smtClean="0"/>
              <a:t>ParentPay</a:t>
            </a:r>
            <a:r>
              <a:rPr lang="en-GB" sz="3200" dirty="0" smtClean="0"/>
              <a:t> system (all payments)</a:t>
            </a:r>
          </a:p>
          <a:p>
            <a:r>
              <a:rPr lang="en-GB" sz="3200" dirty="0" smtClean="0"/>
              <a:t>FSM</a:t>
            </a:r>
          </a:p>
          <a:p>
            <a:r>
              <a:rPr lang="en-GB" sz="3200" dirty="0" smtClean="0"/>
              <a:t>Hockey pitch</a:t>
            </a:r>
          </a:p>
          <a:p>
            <a:r>
              <a:rPr lang="en-GB" sz="3200" dirty="0" smtClean="0"/>
              <a:t>Extra-curricular activities</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333376"/>
            <a:ext cx="1504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Nicola VR pictur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195" y="2358735"/>
            <a:ext cx="4641274" cy="3480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183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Parent Pay Shop </a:t>
            </a:r>
            <a:endParaRPr lang="en-GB" dirty="0"/>
          </a:p>
        </p:txBody>
      </p:sp>
      <p:sp>
        <p:nvSpPr>
          <p:cNvPr id="3" name="Content Placeholder 2"/>
          <p:cNvSpPr>
            <a:spLocks noGrp="1"/>
          </p:cNvSpPr>
          <p:nvPr>
            <p:ph sz="half" idx="1"/>
          </p:nvPr>
        </p:nvSpPr>
        <p:spPr/>
        <p:txBody>
          <a:bodyPr/>
          <a:lstStyle/>
          <a:p>
            <a:r>
              <a:rPr lang="en-GB" dirty="0" smtClean="0"/>
              <a:t>Lockers</a:t>
            </a:r>
          </a:p>
          <a:p>
            <a:r>
              <a:rPr lang="en-GB" dirty="0" smtClean="0"/>
              <a:t>Ties </a:t>
            </a:r>
          </a:p>
          <a:p>
            <a:r>
              <a:rPr lang="en-GB" dirty="0" smtClean="0"/>
              <a:t>School hats</a:t>
            </a:r>
          </a:p>
          <a:p>
            <a:r>
              <a:rPr lang="en-GB" dirty="0" smtClean="0"/>
              <a:t>Scarves </a:t>
            </a:r>
          </a:p>
          <a:p>
            <a:r>
              <a:rPr lang="en-GB" dirty="0" smtClean="0"/>
              <a:t>Link on school website</a:t>
            </a:r>
          </a:p>
          <a:p>
            <a:pPr marL="0" indent="0">
              <a:buNone/>
            </a:pPr>
            <a:r>
              <a:rPr lang="en-GB" u="sng" dirty="0">
                <a:hlinkClick r:id="rId2"/>
              </a:rPr>
              <a:t>https://app.parentpay.com/ParentPayShop/Uniform/Default.aspx?shopid=640</a:t>
            </a:r>
            <a:endParaRPr lang="en-GB" dirty="0"/>
          </a:p>
          <a:p>
            <a:endParaRPr lang="en-GB" dirty="0" smtClean="0"/>
          </a:p>
          <a:p>
            <a:endParaRPr lang="en-GB" dirty="0"/>
          </a:p>
        </p:txBody>
      </p:sp>
      <p:pic>
        <p:nvPicPr>
          <p:cNvPr id="5" name="Content Placeholder 4"/>
          <p:cNvPicPr>
            <a:picLocks noGrp="1" noChangeAspect="1"/>
          </p:cNvPicPr>
          <p:nvPr>
            <p:ph sz="half" idx="2"/>
          </p:nvPr>
        </p:nvPicPr>
        <p:blipFill>
          <a:blip r:embed="rId3"/>
          <a:stretch>
            <a:fillRect/>
          </a:stretch>
        </p:blipFill>
        <p:spPr>
          <a:xfrm>
            <a:off x="5089525" y="2209215"/>
            <a:ext cx="4184650" cy="3784183"/>
          </a:xfrm>
          <a:prstGeom prst="rect">
            <a:avLst/>
          </a:prstGeom>
        </p:spPr>
      </p:pic>
    </p:spTree>
    <p:extLst>
      <p:ext uri="{BB962C8B-B14F-4D97-AF65-F5344CB8AC3E}">
        <p14:creationId xmlns:p14="http://schemas.microsoft.com/office/powerpoint/2010/main" val="39800714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GB" sz="4000" dirty="0">
                <a:ea typeface="MS PGothic" charset="0"/>
              </a:rPr>
              <a:t>What do we expect from your son/daughter?</a:t>
            </a:r>
          </a:p>
        </p:txBody>
      </p:sp>
      <p:sp>
        <p:nvSpPr>
          <p:cNvPr id="37891" name="Rectangle 3"/>
          <p:cNvSpPr>
            <a:spLocks noGrp="1" noChangeArrowheads="1"/>
          </p:cNvSpPr>
          <p:nvPr>
            <p:ph idx="1"/>
          </p:nvPr>
        </p:nvSpPr>
        <p:spPr>
          <a:xfrm>
            <a:off x="677334" y="2160589"/>
            <a:ext cx="6700211" cy="3880773"/>
          </a:xfrm>
        </p:spPr>
        <p:txBody>
          <a:bodyPr>
            <a:normAutofit/>
          </a:bodyPr>
          <a:lstStyle/>
          <a:p>
            <a:pPr>
              <a:lnSpc>
                <a:spcPct val="90000"/>
              </a:lnSpc>
              <a:defRPr/>
            </a:pPr>
            <a:r>
              <a:rPr lang="en-GB" altLang="en-US" sz="3200" dirty="0">
                <a:ea typeface="ＭＳ Ｐゴシック" pitchFamily="34" charset="-128"/>
              </a:rPr>
              <a:t>Attendance / Timekeeping </a:t>
            </a:r>
          </a:p>
          <a:p>
            <a:pPr>
              <a:lnSpc>
                <a:spcPct val="90000"/>
              </a:lnSpc>
              <a:defRPr/>
            </a:pPr>
            <a:r>
              <a:rPr lang="en-GB" altLang="en-US" sz="3200" dirty="0" smtClean="0">
                <a:ea typeface="ＭＳ Ｐゴシック" pitchFamily="34" charset="-128"/>
              </a:rPr>
              <a:t>Classwork </a:t>
            </a:r>
            <a:r>
              <a:rPr lang="en-GB" altLang="en-US" sz="3200" dirty="0">
                <a:ea typeface="ＭＳ Ｐゴシック" pitchFamily="34" charset="-128"/>
              </a:rPr>
              <a:t>/ Homework </a:t>
            </a:r>
            <a:endParaRPr lang="en-GB" altLang="en-US" sz="3200" dirty="0" smtClean="0">
              <a:ea typeface="ＭＳ Ｐゴシック" pitchFamily="34" charset="-128"/>
            </a:endParaRPr>
          </a:p>
          <a:p>
            <a:pPr>
              <a:lnSpc>
                <a:spcPct val="90000"/>
              </a:lnSpc>
              <a:defRPr/>
            </a:pPr>
            <a:r>
              <a:rPr lang="en-GB" altLang="en-US" sz="3200" dirty="0" smtClean="0">
                <a:ea typeface="ＭＳ Ｐゴシック" pitchFamily="34" charset="-128"/>
              </a:rPr>
              <a:t>Uniform</a:t>
            </a:r>
            <a:endParaRPr lang="en-GB" altLang="en-US" sz="3200" dirty="0">
              <a:ea typeface="ＭＳ Ｐゴシック" pitchFamily="34" charset="-128"/>
            </a:endParaRPr>
          </a:p>
          <a:p>
            <a:pPr>
              <a:lnSpc>
                <a:spcPct val="90000"/>
              </a:lnSpc>
              <a:defRPr/>
            </a:pPr>
            <a:r>
              <a:rPr lang="en-GB" altLang="en-US" sz="3200" dirty="0" smtClean="0">
                <a:ea typeface="ＭＳ Ｐゴシック" pitchFamily="34" charset="-128"/>
              </a:rPr>
              <a:t>Personal values – respect, kindness, ambition, do their best</a:t>
            </a:r>
          </a:p>
          <a:p>
            <a:pPr>
              <a:lnSpc>
                <a:spcPct val="90000"/>
              </a:lnSpc>
              <a:defRPr/>
            </a:pPr>
            <a:r>
              <a:rPr lang="en-GB" altLang="en-US" sz="3200" dirty="0" smtClean="0">
                <a:ea typeface="ＭＳ Ｐゴシック" pitchFamily="34" charset="-128"/>
              </a:rPr>
              <a:t>Contribution</a:t>
            </a:r>
          </a:p>
          <a:p>
            <a:pPr eaLnBrk="1" hangingPunct="1">
              <a:lnSpc>
                <a:spcPct val="90000"/>
              </a:lnSpc>
              <a:buFont typeface="Wingdings" pitchFamily="2" charset="2"/>
              <a:buChar char="l"/>
              <a:defRPr/>
            </a:pPr>
            <a:endParaRPr lang="en-GB" altLang="en-US" sz="2000" dirty="0">
              <a:ea typeface="ＭＳ Ｐゴシック" pitchFamily="34" charset="-128"/>
            </a:endParaRPr>
          </a:p>
          <a:p>
            <a:pPr eaLnBrk="1" hangingPunct="1">
              <a:lnSpc>
                <a:spcPct val="90000"/>
              </a:lnSpc>
              <a:buFont typeface="Wingdings" pitchFamily="2" charset="2"/>
              <a:buChar char="l"/>
              <a:defRPr/>
            </a:pPr>
            <a:endParaRPr lang="en-GB" altLang="en-US" sz="2000" dirty="0">
              <a:ea typeface="ＭＳ Ｐゴシック" pitchFamily="34" charset="-128"/>
              <a:cs typeface="+mn-cs"/>
            </a:endParaRPr>
          </a:p>
        </p:txBody>
      </p:sp>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4300" y="447676"/>
            <a:ext cx="1504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3409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Senior Leadership Team</a:t>
            </a:r>
            <a:endParaRPr lang="en-GB" dirty="0">
              <a:solidFill>
                <a:srgbClr val="002060"/>
              </a:solidFill>
            </a:endParaRPr>
          </a:p>
        </p:txBody>
      </p:sp>
      <p:sp>
        <p:nvSpPr>
          <p:cNvPr id="3" name="Content Placeholder 2"/>
          <p:cNvSpPr>
            <a:spLocks noGrp="1"/>
          </p:cNvSpPr>
          <p:nvPr>
            <p:ph idx="1"/>
          </p:nvPr>
        </p:nvSpPr>
        <p:spPr>
          <a:xfrm>
            <a:off x="522351" y="1633647"/>
            <a:ext cx="8596668" cy="3880773"/>
          </a:xfrm>
        </p:spPr>
        <p:txBody>
          <a:bodyPr>
            <a:normAutofit/>
          </a:bodyPr>
          <a:lstStyle/>
          <a:p>
            <a:r>
              <a:rPr lang="en-GB" sz="3200" dirty="0" smtClean="0"/>
              <a:t>Head Teacher – Kate Sinclair</a:t>
            </a:r>
          </a:p>
          <a:p>
            <a:r>
              <a:rPr lang="en-GB" sz="3200" dirty="0" smtClean="0"/>
              <a:t>DHT S1/S6 – Chris Morris</a:t>
            </a:r>
          </a:p>
          <a:p>
            <a:r>
              <a:rPr lang="en-GB" sz="3200" dirty="0" smtClean="0"/>
              <a:t>DHT S2 – Emma Gordon</a:t>
            </a:r>
          </a:p>
          <a:p>
            <a:r>
              <a:rPr lang="en-GB" sz="3200" dirty="0" smtClean="0"/>
              <a:t>DHT S3 – Judith Boulton</a:t>
            </a:r>
            <a:r>
              <a:rPr lang="en-GB" sz="3200" dirty="0"/>
              <a:t>-</a:t>
            </a:r>
            <a:r>
              <a:rPr lang="en-GB" sz="3200" dirty="0" smtClean="0"/>
              <a:t>Jones</a:t>
            </a:r>
          </a:p>
          <a:p>
            <a:r>
              <a:rPr lang="en-GB" sz="3200" dirty="0" smtClean="0"/>
              <a:t>DHT S4 – Chris McKenna</a:t>
            </a:r>
          </a:p>
          <a:p>
            <a:r>
              <a:rPr lang="en-GB" sz="3200" dirty="0" smtClean="0"/>
              <a:t>DHT S5 – Allison MacKinnon</a:t>
            </a:r>
          </a:p>
        </p:txBody>
      </p:sp>
      <p:pic>
        <p:nvPicPr>
          <p:cNvPr id="4" name="Picture 3"/>
          <p:cNvPicPr>
            <a:picLocks noChangeAspect="1"/>
          </p:cNvPicPr>
          <p:nvPr/>
        </p:nvPicPr>
        <p:blipFill>
          <a:blip r:embed="rId3"/>
          <a:stretch>
            <a:fillRect/>
          </a:stretch>
        </p:blipFill>
        <p:spPr>
          <a:xfrm>
            <a:off x="7904649" y="1516371"/>
            <a:ext cx="2738705" cy="3651607"/>
          </a:xfrm>
          <a:prstGeom prst="rect">
            <a:avLst/>
          </a:prstGeom>
        </p:spPr>
      </p:pic>
    </p:spTree>
    <p:extLst>
      <p:ext uri="{BB962C8B-B14F-4D97-AF65-F5344CB8AC3E}">
        <p14:creationId xmlns:p14="http://schemas.microsoft.com/office/powerpoint/2010/main" val="2636651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sz="4000">
                <a:latin typeface="Arial" charset="0"/>
                <a:ea typeface="MS PGothic" charset="0"/>
              </a:rPr>
              <a:t>What should you expect from us?</a:t>
            </a:r>
            <a:br>
              <a:rPr lang="en-GB" sz="4000">
                <a:latin typeface="Arial" charset="0"/>
                <a:ea typeface="MS PGothic" charset="0"/>
              </a:rPr>
            </a:br>
            <a:r>
              <a:rPr lang="en-GB" sz="4000">
                <a:latin typeface="Arial" charset="0"/>
                <a:ea typeface="MS PGothic" charset="0"/>
              </a:rPr>
              <a:t>- support and advice -</a:t>
            </a:r>
          </a:p>
        </p:txBody>
      </p:sp>
      <p:sp>
        <p:nvSpPr>
          <p:cNvPr id="38915" name="Rectangle 3"/>
          <p:cNvSpPr>
            <a:spLocks noGrp="1" noChangeArrowheads="1"/>
          </p:cNvSpPr>
          <p:nvPr>
            <p:ph idx="1"/>
          </p:nvPr>
        </p:nvSpPr>
        <p:spPr/>
        <p:txBody>
          <a:bodyPr>
            <a:noAutofit/>
          </a:bodyPr>
          <a:lstStyle/>
          <a:p>
            <a:pPr eaLnBrk="1" hangingPunct="1">
              <a:lnSpc>
                <a:spcPct val="90000"/>
              </a:lnSpc>
            </a:pPr>
            <a:r>
              <a:rPr lang="en-GB" sz="2400" dirty="0">
                <a:ea typeface="MS PGothic" charset="0"/>
              </a:rPr>
              <a:t>Class </a:t>
            </a:r>
            <a:r>
              <a:rPr lang="en-GB" sz="2400" dirty="0" smtClean="0">
                <a:ea typeface="MS PGothic" charset="0"/>
              </a:rPr>
              <a:t>teachers</a:t>
            </a:r>
            <a:endParaRPr lang="en-GB" sz="2400" dirty="0">
              <a:ea typeface="MS PGothic" charset="0"/>
            </a:endParaRPr>
          </a:p>
          <a:p>
            <a:pPr eaLnBrk="1" hangingPunct="1">
              <a:lnSpc>
                <a:spcPct val="90000"/>
              </a:lnSpc>
            </a:pPr>
            <a:r>
              <a:rPr lang="en-GB" sz="2400" dirty="0">
                <a:ea typeface="MS PGothic" charset="0"/>
              </a:rPr>
              <a:t>Principal Teacher</a:t>
            </a:r>
          </a:p>
          <a:p>
            <a:pPr eaLnBrk="1" hangingPunct="1">
              <a:lnSpc>
                <a:spcPct val="90000"/>
              </a:lnSpc>
            </a:pPr>
            <a:r>
              <a:rPr lang="en-GB" sz="2400" dirty="0">
                <a:ea typeface="MS PGothic" charset="0"/>
              </a:rPr>
              <a:t>Pupil Support </a:t>
            </a:r>
          </a:p>
          <a:p>
            <a:pPr lvl="1" eaLnBrk="1" hangingPunct="1">
              <a:lnSpc>
                <a:spcPct val="90000"/>
              </a:lnSpc>
              <a:buFont typeface="Wingdings" charset="0"/>
              <a:buNone/>
            </a:pPr>
            <a:r>
              <a:rPr lang="en-GB" sz="2400" dirty="0">
                <a:ea typeface="MS PGothic" charset="0"/>
              </a:rPr>
              <a:t>– Pastoral, Learning, </a:t>
            </a:r>
            <a:r>
              <a:rPr lang="en-GB" sz="2400" dirty="0" smtClean="0">
                <a:ea typeface="MS PGothic" charset="0"/>
              </a:rPr>
              <a:t>Inclusion</a:t>
            </a:r>
            <a:endParaRPr lang="en-GB" sz="2400" dirty="0">
              <a:ea typeface="MS PGothic" charset="0"/>
            </a:endParaRPr>
          </a:p>
          <a:p>
            <a:pPr eaLnBrk="1" hangingPunct="1">
              <a:lnSpc>
                <a:spcPct val="90000"/>
              </a:lnSpc>
            </a:pPr>
            <a:r>
              <a:rPr lang="en-GB" sz="2400" dirty="0">
                <a:ea typeface="MS PGothic" charset="0"/>
              </a:rPr>
              <a:t>Other support </a:t>
            </a:r>
          </a:p>
          <a:p>
            <a:pPr lvl="1" eaLnBrk="1" hangingPunct="1">
              <a:lnSpc>
                <a:spcPct val="90000"/>
              </a:lnSpc>
              <a:buFont typeface="Wingdings" charset="0"/>
              <a:buNone/>
            </a:pPr>
            <a:r>
              <a:rPr lang="en-GB" sz="2400" dirty="0">
                <a:ea typeface="MS PGothic" charset="0"/>
              </a:rPr>
              <a:t>– Campus Cop, </a:t>
            </a:r>
            <a:r>
              <a:rPr lang="en-GB" sz="2400" dirty="0" smtClean="0">
                <a:ea typeface="MS PGothic" charset="0"/>
              </a:rPr>
              <a:t>Careers </a:t>
            </a:r>
            <a:r>
              <a:rPr lang="en-GB" sz="2400" dirty="0">
                <a:ea typeface="MS PGothic" charset="0"/>
              </a:rPr>
              <a:t>Advisor, </a:t>
            </a:r>
            <a:r>
              <a:rPr lang="en-GB" sz="2400" dirty="0" smtClean="0">
                <a:ea typeface="MS PGothic" charset="0"/>
              </a:rPr>
              <a:t>Healthier Minds (Educational </a:t>
            </a:r>
            <a:r>
              <a:rPr lang="en-GB" sz="2400" dirty="0">
                <a:ea typeface="MS PGothic" charset="0"/>
              </a:rPr>
              <a:t>Psychologist, </a:t>
            </a:r>
            <a:r>
              <a:rPr lang="en-GB" sz="2400" dirty="0" smtClean="0">
                <a:ea typeface="MS PGothic" charset="0"/>
              </a:rPr>
              <a:t>school counsellor, Children’s First) </a:t>
            </a:r>
          </a:p>
          <a:p>
            <a:pPr>
              <a:lnSpc>
                <a:spcPct val="90000"/>
              </a:lnSpc>
            </a:pPr>
            <a:r>
              <a:rPr lang="en-GB" sz="2400" dirty="0" smtClean="0">
                <a:ea typeface="MS PGothic" charset="0"/>
              </a:rPr>
              <a:t>DHT – Chris Morris</a:t>
            </a:r>
          </a:p>
          <a:p>
            <a:pPr>
              <a:lnSpc>
                <a:spcPct val="90000"/>
              </a:lnSpc>
            </a:pPr>
            <a:r>
              <a:rPr lang="en-GB" sz="2400" dirty="0" smtClean="0">
                <a:ea typeface="MS PGothic" charset="0"/>
              </a:rPr>
              <a:t>Do our best</a:t>
            </a:r>
            <a:endParaRPr lang="en-GB" sz="2400" dirty="0">
              <a:ea typeface="MS PGothic"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333376"/>
            <a:ext cx="1504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4743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GB" sz="4000" dirty="0">
                <a:ea typeface="MS PGothic" charset="0"/>
              </a:rPr>
              <a:t>What should you expect from us?</a:t>
            </a:r>
            <a:br>
              <a:rPr lang="en-GB" sz="4000" dirty="0">
                <a:ea typeface="MS PGothic" charset="0"/>
              </a:rPr>
            </a:br>
            <a:r>
              <a:rPr lang="en-GB" sz="4000" dirty="0" smtClean="0">
                <a:ea typeface="MS PGothic" charset="0"/>
              </a:rPr>
              <a:t>- </a:t>
            </a:r>
            <a:r>
              <a:rPr lang="en-GB" sz="4000" dirty="0">
                <a:ea typeface="MS PGothic" charset="0"/>
              </a:rPr>
              <a:t>communication</a:t>
            </a:r>
          </a:p>
        </p:txBody>
      </p:sp>
      <p:sp>
        <p:nvSpPr>
          <p:cNvPr id="50179" name="Rectangle 3"/>
          <p:cNvSpPr>
            <a:spLocks noGrp="1" noChangeArrowheads="1"/>
          </p:cNvSpPr>
          <p:nvPr>
            <p:ph idx="1"/>
          </p:nvPr>
        </p:nvSpPr>
        <p:spPr/>
        <p:txBody>
          <a:bodyPr>
            <a:normAutofit/>
          </a:bodyPr>
          <a:lstStyle/>
          <a:p>
            <a:pPr eaLnBrk="1" hangingPunct="1"/>
            <a:r>
              <a:rPr lang="en-GB" sz="2400" dirty="0" smtClean="0">
                <a:ea typeface="MS PGothic" charset="0"/>
              </a:rPr>
              <a:t>S1 Information Evening</a:t>
            </a:r>
          </a:p>
          <a:p>
            <a:pPr eaLnBrk="1" hangingPunct="1"/>
            <a:r>
              <a:rPr lang="en-GB" sz="2400" dirty="0" smtClean="0">
                <a:ea typeface="MS PGothic" charset="0"/>
              </a:rPr>
              <a:t>S1 </a:t>
            </a:r>
            <a:r>
              <a:rPr lang="en-GB" sz="2400" dirty="0">
                <a:ea typeface="MS PGothic" charset="0"/>
              </a:rPr>
              <a:t>Tracking report </a:t>
            </a:r>
          </a:p>
          <a:p>
            <a:pPr eaLnBrk="1" hangingPunct="1"/>
            <a:r>
              <a:rPr lang="en-GB" sz="2400" dirty="0" smtClean="0">
                <a:ea typeface="MS PGothic" charset="0"/>
              </a:rPr>
              <a:t>S1 </a:t>
            </a:r>
            <a:r>
              <a:rPr lang="en-GB" sz="2400" dirty="0">
                <a:ea typeface="MS PGothic" charset="0"/>
              </a:rPr>
              <a:t>Parents’ Evening </a:t>
            </a:r>
          </a:p>
          <a:p>
            <a:pPr eaLnBrk="1" hangingPunct="1"/>
            <a:r>
              <a:rPr lang="en-GB" sz="2400" dirty="0">
                <a:ea typeface="MS PGothic" charset="0"/>
              </a:rPr>
              <a:t>S1 Full report </a:t>
            </a:r>
          </a:p>
          <a:p>
            <a:pPr eaLnBrk="1" hangingPunct="1"/>
            <a:r>
              <a:rPr lang="en-GB" sz="2400" dirty="0">
                <a:ea typeface="MS PGothic" charset="0"/>
              </a:rPr>
              <a:t>Newsletters</a:t>
            </a:r>
          </a:p>
          <a:p>
            <a:pPr eaLnBrk="1" hangingPunct="1"/>
            <a:r>
              <a:rPr lang="en-GB" sz="2400" dirty="0" smtClean="0">
                <a:ea typeface="MS PGothic" charset="0"/>
              </a:rPr>
              <a:t>Website</a:t>
            </a:r>
          </a:p>
          <a:p>
            <a:pPr eaLnBrk="1" hangingPunct="1"/>
            <a:r>
              <a:rPr lang="en-GB" sz="2400" dirty="0" smtClean="0">
                <a:ea typeface="MS PGothic" charset="0"/>
              </a:rPr>
              <a:t>Informal </a:t>
            </a:r>
            <a:r>
              <a:rPr lang="en-GB" sz="2400" dirty="0">
                <a:ea typeface="MS PGothic" charset="0"/>
              </a:rPr>
              <a:t>communication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04288" y="333376"/>
            <a:ext cx="150495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4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 </a:t>
            </a:r>
            <a:endParaRPr lang="en-GB" dirty="0"/>
          </a:p>
        </p:txBody>
      </p:sp>
      <p:sp>
        <p:nvSpPr>
          <p:cNvPr id="3" name="Content Placeholder 2"/>
          <p:cNvSpPr>
            <a:spLocks noGrp="1"/>
          </p:cNvSpPr>
          <p:nvPr>
            <p:ph idx="1"/>
          </p:nvPr>
        </p:nvSpPr>
        <p:spPr/>
        <p:txBody>
          <a:bodyPr>
            <a:normAutofit/>
          </a:bodyPr>
          <a:lstStyle/>
          <a:p>
            <a:r>
              <a:rPr lang="en-GB" sz="2400" dirty="0">
                <a:hlinkClick r:id="rId3"/>
              </a:rPr>
              <a:t>https://blogs.glowscotland.org.uk/er/eastwood</a:t>
            </a:r>
            <a:r>
              <a:rPr lang="en-GB" sz="2400" dirty="0" smtClean="0">
                <a:hlinkClick r:id="rId3"/>
              </a:rPr>
              <a:t>/</a:t>
            </a:r>
            <a:r>
              <a:rPr lang="en-GB" sz="2400" dirty="0" smtClean="0"/>
              <a:t> </a:t>
            </a:r>
          </a:p>
          <a:p>
            <a:r>
              <a:rPr lang="en-GB" sz="2400" dirty="0" smtClean="0"/>
              <a:t>Text Messaging</a:t>
            </a:r>
          </a:p>
          <a:p>
            <a:r>
              <a:rPr lang="en-GB" sz="2400" dirty="0" smtClean="0"/>
              <a:t>Letters from subjects PTs/ Pastoral Care PTs</a:t>
            </a:r>
          </a:p>
          <a:p>
            <a:r>
              <a:rPr lang="en-GB" sz="2400" dirty="0" smtClean="0"/>
              <a:t>0141 577 2200</a:t>
            </a:r>
          </a:p>
          <a:p>
            <a:r>
              <a:rPr lang="en-GB" sz="2400" dirty="0"/>
              <a:t>Email : </a:t>
            </a:r>
            <a:r>
              <a:rPr lang="en-GB" sz="2400" dirty="0" smtClean="0">
                <a:hlinkClick r:id="rId4"/>
              </a:rPr>
              <a:t>SchoolMail@eastwood.e-renfrew.sch.uk</a:t>
            </a:r>
            <a:r>
              <a:rPr lang="en-GB" sz="2400" dirty="0" smtClean="0"/>
              <a:t> </a:t>
            </a:r>
            <a:endParaRPr lang="en-GB" sz="2400" dirty="0"/>
          </a:p>
        </p:txBody>
      </p:sp>
    </p:spTree>
    <p:extLst>
      <p:ext uri="{BB962C8B-B14F-4D97-AF65-F5344CB8AC3E}">
        <p14:creationId xmlns:p14="http://schemas.microsoft.com/office/powerpoint/2010/main" val="26204466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6000" dirty="0" smtClean="0"/>
              <a:t>PTA and Parent Council</a:t>
            </a:r>
            <a:endParaRPr lang="en-GB" sz="6000" dirty="0"/>
          </a:p>
        </p:txBody>
      </p:sp>
      <p:sp>
        <p:nvSpPr>
          <p:cNvPr id="3" name="Content Placeholder 2"/>
          <p:cNvSpPr>
            <a:spLocks noGrp="1"/>
          </p:cNvSpPr>
          <p:nvPr>
            <p:ph idx="1"/>
          </p:nvPr>
        </p:nvSpPr>
        <p:spPr/>
        <p:txBody>
          <a:bodyPr>
            <a:normAutofit/>
          </a:bodyPr>
          <a:lstStyle/>
          <a:p>
            <a:r>
              <a:rPr lang="en-GB" sz="3600" dirty="0" smtClean="0"/>
              <a:t>Denny Henderson</a:t>
            </a:r>
            <a:endParaRPr lang="en-GB" sz="3600" dirty="0"/>
          </a:p>
        </p:txBody>
      </p:sp>
    </p:spTree>
    <p:extLst>
      <p:ext uri="{BB962C8B-B14F-4D97-AF65-F5344CB8AC3E}">
        <p14:creationId xmlns:p14="http://schemas.microsoft.com/office/powerpoint/2010/main" val="1854225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43" y="629018"/>
            <a:ext cx="4996102" cy="1320800"/>
          </a:xfrm>
        </p:spPr>
        <p:txBody>
          <a:bodyPr/>
          <a:lstStyle/>
          <a:p>
            <a:r>
              <a:rPr lang="en-GB" dirty="0" smtClean="0"/>
              <a:t>Expectations  </a:t>
            </a:r>
            <a:endParaRPr lang="en-GB" dirty="0"/>
          </a:p>
        </p:txBody>
      </p:sp>
      <p:sp>
        <p:nvSpPr>
          <p:cNvPr id="3" name="Content Placeholder 2"/>
          <p:cNvSpPr>
            <a:spLocks noGrp="1"/>
          </p:cNvSpPr>
          <p:nvPr>
            <p:ph sz="half" idx="1"/>
          </p:nvPr>
        </p:nvSpPr>
        <p:spPr>
          <a:xfrm>
            <a:off x="324043" y="1665432"/>
            <a:ext cx="4184035" cy="3880772"/>
          </a:xfrm>
        </p:spPr>
        <p:txBody>
          <a:bodyPr>
            <a:normAutofit fontScale="77500" lnSpcReduction="20000"/>
          </a:bodyPr>
          <a:lstStyle/>
          <a:p>
            <a:r>
              <a:rPr lang="en-GB" sz="2400" dirty="0"/>
              <a:t>Anxiety</a:t>
            </a:r>
          </a:p>
          <a:p>
            <a:r>
              <a:rPr lang="en-GB" sz="2400" dirty="0"/>
              <a:t>Out of Class </a:t>
            </a:r>
          </a:p>
          <a:p>
            <a:r>
              <a:rPr lang="en-GB" sz="2400" dirty="0"/>
              <a:t>Mobile </a:t>
            </a:r>
            <a:r>
              <a:rPr lang="en-GB" sz="2400" dirty="0" smtClean="0"/>
              <a:t>Phones</a:t>
            </a:r>
          </a:p>
          <a:p>
            <a:r>
              <a:rPr lang="en-GB" sz="2400" dirty="0" smtClean="0"/>
              <a:t>Be kind</a:t>
            </a:r>
          </a:p>
          <a:p>
            <a:r>
              <a:rPr lang="en-GB" sz="2400" dirty="0" smtClean="0"/>
              <a:t>Look after each other</a:t>
            </a:r>
          </a:p>
          <a:p>
            <a:r>
              <a:rPr lang="en-GB" sz="2400" dirty="0" smtClean="0"/>
              <a:t>Do your </a:t>
            </a:r>
            <a:r>
              <a:rPr lang="en-GB" sz="2400" dirty="0" smtClean="0"/>
              <a:t>best</a:t>
            </a:r>
          </a:p>
          <a:p>
            <a:r>
              <a:rPr lang="en-GB" sz="2400" dirty="0" smtClean="0"/>
              <a:t>Thanks to P7 staff and S6 helpers</a:t>
            </a:r>
            <a:endParaRPr lang="en-GB" sz="2400" dirty="0" smtClean="0"/>
          </a:p>
          <a:p>
            <a:endParaRPr lang="en-GB" sz="2400" dirty="0"/>
          </a:p>
          <a:p>
            <a:endParaRPr lang="en-GB" sz="2400" dirty="0" smtClean="0"/>
          </a:p>
          <a:p>
            <a:r>
              <a:rPr lang="en-GB" sz="2400" dirty="0" smtClean="0"/>
              <a:t>Lost property</a:t>
            </a:r>
          </a:p>
        </p:txBody>
      </p:sp>
      <p:pic>
        <p:nvPicPr>
          <p:cNvPr id="5" name="Content Placeholder 4"/>
          <p:cNvPicPr>
            <a:picLocks noGrp="1" noChangeAspect="1"/>
          </p:cNvPicPr>
          <p:nvPr>
            <p:ph sz="half" idx="2"/>
          </p:nvPr>
        </p:nvPicPr>
        <p:blipFill>
          <a:blip r:embed="rId2"/>
          <a:stretch>
            <a:fillRect/>
          </a:stretch>
        </p:blipFill>
        <p:spPr>
          <a:xfrm>
            <a:off x="5578558" y="0"/>
            <a:ext cx="4851317" cy="6858000"/>
          </a:xfrm>
          <a:prstGeom prst="rect">
            <a:avLst/>
          </a:prstGeom>
        </p:spPr>
      </p:pic>
    </p:spTree>
    <p:extLst>
      <p:ext uri="{BB962C8B-B14F-4D97-AF65-F5344CB8AC3E}">
        <p14:creationId xmlns:p14="http://schemas.microsoft.com/office/powerpoint/2010/main" val="3946102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Principal Teachers Pastoral Care</a:t>
            </a:r>
            <a:endParaRPr lang="en-GB" dirty="0">
              <a:solidFill>
                <a:srgbClr val="002060"/>
              </a:solidFill>
            </a:endParaRPr>
          </a:p>
        </p:txBody>
      </p:sp>
      <p:sp>
        <p:nvSpPr>
          <p:cNvPr id="3" name="Content Placeholder 2"/>
          <p:cNvSpPr>
            <a:spLocks noGrp="1"/>
          </p:cNvSpPr>
          <p:nvPr>
            <p:ph idx="1"/>
          </p:nvPr>
        </p:nvSpPr>
        <p:spPr>
          <a:xfrm>
            <a:off x="677334" y="2160589"/>
            <a:ext cx="8990648" cy="3880773"/>
          </a:xfrm>
        </p:spPr>
        <p:txBody>
          <a:bodyPr>
            <a:normAutofit lnSpcReduction="10000"/>
          </a:bodyPr>
          <a:lstStyle/>
          <a:p>
            <a:r>
              <a:rPr lang="en-GB" sz="2400" dirty="0" smtClean="0"/>
              <a:t>Audrey Bonini – PT Pastoral Care (Learning) </a:t>
            </a:r>
          </a:p>
          <a:p>
            <a:r>
              <a:rPr lang="en-GB" sz="2400" dirty="0" smtClean="0"/>
              <a:t>Laura Carswell– PT Pastoral Care </a:t>
            </a:r>
          </a:p>
          <a:p>
            <a:r>
              <a:rPr lang="en-GB" sz="2400" dirty="0" smtClean="0"/>
              <a:t>Jane Sinclair/Stephanie </a:t>
            </a:r>
            <a:r>
              <a:rPr lang="en-GB" sz="2400" dirty="0"/>
              <a:t>Bell – PT Pastoral Care </a:t>
            </a:r>
            <a:endParaRPr lang="en-GB" sz="2400" dirty="0" smtClean="0"/>
          </a:p>
          <a:p>
            <a:r>
              <a:rPr lang="en-GB" sz="2400" dirty="0" smtClean="0"/>
              <a:t>Jason Dundon – PT Pastoral Care</a:t>
            </a:r>
            <a:endParaRPr lang="en-GB" sz="2400" dirty="0"/>
          </a:p>
          <a:p>
            <a:r>
              <a:rPr lang="en-GB" sz="2400" dirty="0" smtClean="0"/>
              <a:t>Laura McCarron – PT Pastoral Care </a:t>
            </a:r>
          </a:p>
          <a:p>
            <a:r>
              <a:rPr lang="en-GB" sz="2400" dirty="0" smtClean="0"/>
              <a:t>Pauline Rorison – PT Pastoral Care </a:t>
            </a:r>
          </a:p>
          <a:p>
            <a:r>
              <a:rPr lang="en-GB" sz="2400" dirty="0" smtClean="0"/>
              <a:t>Bethany Williams – PT Pastoral Care </a:t>
            </a:r>
          </a:p>
          <a:p>
            <a:r>
              <a:rPr lang="en-GB" sz="2400" dirty="0" smtClean="0"/>
              <a:t>Ross Williams – PT Pastoral Care </a:t>
            </a:r>
            <a:r>
              <a:rPr lang="en-GB" sz="2400" dirty="0"/>
              <a:t>(Inclusion</a:t>
            </a:r>
            <a:r>
              <a:rPr lang="en-GB" sz="2400" dirty="0" smtClean="0"/>
              <a:t>)</a:t>
            </a:r>
            <a:endParaRPr lang="en-GB" dirty="0"/>
          </a:p>
        </p:txBody>
      </p:sp>
      <p:pic>
        <p:nvPicPr>
          <p:cNvPr id="4" name="Picture 3"/>
          <p:cNvPicPr>
            <a:picLocks noChangeAspect="1"/>
          </p:cNvPicPr>
          <p:nvPr/>
        </p:nvPicPr>
        <p:blipFill>
          <a:blip r:embed="rId3"/>
          <a:stretch>
            <a:fillRect/>
          </a:stretch>
        </p:blipFill>
        <p:spPr>
          <a:xfrm>
            <a:off x="7660484" y="2369127"/>
            <a:ext cx="4531516" cy="2514599"/>
          </a:xfrm>
          <a:prstGeom prst="rect">
            <a:avLst/>
          </a:prstGeom>
        </p:spPr>
      </p:pic>
    </p:spTree>
    <p:extLst>
      <p:ext uri="{BB962C8B-B14F-4D97-AF65-F5344CB8AC3E}">
        <p14:creationId xmlns:p14="http://schemas.microsoft.com/office/powerpoint/2010/main" val="3422353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2060"/>
                </a:solidFill>
              </a:rPr>
              <a:t>Transition information</a:t>
            </a:r>
            <a:endParaRPr lang="en-GB" dirty="0">
              <a:solidFill>
                <a:srgbClr val="002060"/>
              </a:solidFill>
            </a:endParaRPr>
          </a:p>
        </p:txBody>
      </p:sp>
      <p:sp>
        <p:nvSpPr>
          <p:cNvPr id="3" name="Content Placeholder 2"/>
          <p:cNvSpPr>
            <a:spLocks noGrp="1"/>
          </p:cNvSpPr>
          <p:nvPr>
            <p:ph idx="1"/>
          </p:nvPr>
        </p:nvSpPr>
        <p:spPr>
          <a:xfrm>
            <a:off x="769801" y="1585236"/>
            <a:ext cx="8596668" cy="3880773"/>
          </a:xfrm>
        </p:spPr>
        <p:txBody>
          <a:bodyPr>
            <a:normAutofit fontScale="70000" lnSpcReduction="20000"/>
          </a:bodyPr>
          <a:lstStyle/>
          <a:p>
            <a:r>
              <a:rPr lang="en-GB" sz="3600" dirty="0" smtClean="0"/>
              <a:t>House System</a:t>
            </a:r>
          </a:p>
          <a:p>
            <a:r>
              <a:rPr lang="en-GB" sz="3600" dirty="0" smtClean="0"/>
              <a:t>Extended transition events</a:t>
            </a:r>
          </a:p>
          <a:p>
            <a:r>
              <a:rPr lang="en-GB" sz="3600" dirty="0" smtClean="0"/>
              <a:t>Induction days</a:t>
            </a:r>
          </a:p>
          <a:p>
            <a:pPr lvl="1"/>
            <a:r>
              <a:rPr lang="en-GB" sz="3400" dirty="0" smtClean="0"/>
              <a:t>Kindness</a:t>
            </a:r>
          </a:p>
          <a:p>
            <a:r>
              <a:rPr lang="en-GB" sz="3600" dirty="0" smtClean="0"/>
              <a:t>Lockerbie</a:t>
            </a:r>
          </a:p>
          <a:p>
            <a:pPr lvl="1"/>
            <a:r>
              <a:rPr lang="en-GB" sz="3000" dirty="0" smtClean="0"/>
              <a:t>Looking out for each other</a:t>
            </a:r>
          </a:p>
          <a:p>
            <a:r>
              <a:rPr lang="en-GB" sz="3600" dirty="0" smtClean="0"/>
              <a:t>Book choice</a:t>
            </a:r>
          </a:p>
          <a:p>
            <a:r>
              <a:rPr lang="en-GB" sz="3600" dirty="0"/>
              <a:t>P7 Sports </a:t>
            </a:r>
            <a:r>
              <a:rPr lang="en-GB" sz="3600" dirty="0" smtClean="0"/>
              <a:t>day</a:t>
            </a:r>
          </a:p>
          <a:p>
            <a:r>
              <a:rPr lang="en-GB" sz="3600" dirty="0" smtClean="0"/>
              <a:t>Escaped crocodiles</a:t>
            </a:r>
          </a:p>
          <a:p>
            <a:pPr marL="0" indent="0">
              <a:buNone/>
            </a:pPr>
            <a:endParaRPr lang="en-GB"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912" y="1"/>
            <a:ext cx="2244436" cy="224443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9431" y="0"/>
            <a:ext cx="2150918" cy="215091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0912" y="2047009"/>
            <a:ext cx="2337848" cy="23378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4101" y="2065588"/>
            <a:ext cx="2232166" cy="223216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62374" y="4290704"/>
            <a:ext cx="2165016" cy="2165016"/>
          </a:xfrm>
          <a:prstGeom prst="rect">
            <a:avLst/>
          </a:prstGeom>
        </p:spPr>
      </p:pic>
      <p:pic>
        <p:nvPicPr>
          <p:cNvPr id="9" name="Picture 8"/>
          <p:cNvPicPr>
            <a:picLocks noChangeAspect="1"/>
          </p:cNvPicPr>
          <p:nvPr/>
        </p:nvPicPr>
        <p:blipFill>
          <a:blip r:embed="rId7"/>
          <a:stretch>
            <a:fillRect/>
          </a:stretch>
        </p:blipFill>
        <p:spPr>
          <a:xfrm>
            <a:off x="10025348" y="4297753"/>
            <a:ext cx="2150918" cy="2150918"/>
          </a:xfrm>
          <a:prstGeom prst="rect">
            <a:avLst/>
          </a:prstGeom>
        </p:spPr>
      </p:pic>
    </p:spTree>
    <p:extLst>
      <p:ext uri="{BB962C8B-B14F-4D97-AF65-F5344CB8AC3E}">
        <p14:creationId xmlns:p14="http://schemas.microsoft.com/office/powerpoint/2010/main" val="3888709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02632" y="199669"/>
            <a:ext cx="9494680" cy="6228697"/>
          </a:xfrm>
          <a:prstGeom prst="rect">
            <a:avLst/>
          </a:prstGeom>
        </p:spPr>
      </p:pic>
    </p:spTree>
    <p:extLst>
      <p:ext uri="{BB962C8B-B14F-4D97-AF65-F5344CB8AC3E}">
        <p14:creationId xmlns:p14="http://schemas.microsoft.com/office/powerpoint/2010/main" val="2309051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40293" y="420624"/>
            <a:ext cx="9280607" cy="6044183"/>
          </a:xfrm>
          <a:prstGeom prst="rect">
            <a:avLst/>
          </a:prstGeom>
        </p:spPr>
      </p:pic>
    </p:spTree>
    <p:extLst>
      <p:ext uri="{BB962C8B-B14F-4D97-AF65-F5344CB8AC3E}">
        <p14:creationId xmlns:p14="http://schemas.microsoft.com/office/powerpoint/2010/main" val="2123718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0587" y="329184"/>
            <a:ext cx="11063557" cy="6181343"/>
          </a:xfrm>
          <a:prstGeom prst="rect">
            <a:avLst/>
          </a:prstGeom>
        </p:spPr>
      </p:pic>
    </p:spTree>
    <p:extLst>
      <p:ext uri="{BB962C8B-B14F-4D97-AF65-F5344CB8AC3E}">
        <p14:creationId xmlns:p14="http://schemas.microsoft.com/office/powerpoint/2010/main" val="571038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9435" y="466344"/>
            <a:ext cx="10919959" cy="5998464"/>
          </a:xfrm>
          <a:prstGeom prst="rect">
            <a:avLst/>
          </a:prstGeom>
        </p:spPr>
      </p:pic>
    </p:spTree>
    <p:extLst>
      <p:ext uri="{BB962C8B-B14F-4D97-AF65-F5344CB8AC3E}">
        <p14:creationId xmlns:p14="http://schemas.microsoft.com/office/powerpoint/2010/main" val="21470860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99466" y="337706"/>
            <a:ext cx="9793067" cy="6182588"/>
          </a:xfrm>
          <a:prstGeom prst="rect">
            <a:avLst/>
          </a:prstGeom>
        </p:spPr>
      </p:pic>
    </p:spTree>
    <p:extLst>
      <p:ext uri="{BB962C8B-B14F-4D97-AF65-F5344CB8AC3E}">
        <p14:creationId xmlns:p14="http://schemas.microsoft.com/office/powerpoint/2010/main" val="186687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875</TotalTime>
  <Words>940</Words>
  <Application>Microsoft Office PowerPoint</Application>
  <PresentationFormat>Widescreen</PresentationFormat>
  <Paragraphs>143</Paragraphs>
  <Slides>24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MS PGothic</vt:lpstr>
      <vt:lpstr>MS PGothic</vt:lpstr>
      <vt:lpstr>Arial</vt:lpstr>
      <vt:lpstr>Calibri</vt:lpstr>
      <vt:lpstr>Trebuchet MS</vt:lpstr>
      <vt:lpstr>Wingdings</vt:lpstr>
      <vt:lpstr>Wingdings 3</vt:lpstr>
      <vt:lpstr>Facet</vt:lpstr>
      <vt:lpstr>Eastwood High School</vt:lpstr>
      <vt:lpstr>Senior Leadership Team</vt:lpstr>
      <vt:lpstr>Principal Teachers Pastoral Care</vt:lpstr>
      <vt:lpstr>Transition information</vt:lpstr>
      <vt:lpstr>PowerPoint Presentation</vt:lpstr>
      <vt:lpstr>PowerPoint Presentation</vt:lpstr>
      <vt:lpstr>PowerPoint Presentation</vt:lpstr>
      <vt:lpstr>PowerPoint Presentation</vt:lpstr>
      <vt:lpstr>PowerPoint Presentation</vt:lpstr>
      <vt:lpstr>PowerPoint Presentation</vt:lpstr>
      <vt:lpstr>The School Day</vt:lpstr>
      <vt:lpstr>Timetable Structure Structure</vt:lpstr>
      <vt:lpstr>Period Allocation</vt:lpstr>
      <vt:lpstr>A sample timetable</vt:lpstr>
      <vt:lpstr>SCHOOL UNIFORM</vt:lpstr>
      <vt:lpstr>Sports Uniform</vt:lpstr>
      <vt:lpstr>Lunchtime</vt:lpstr>
      <vt:lpstr>Parent Pay Shop </vt:lpstr>
      <vt:lpstr>What do we expect from your son/daughter?</vt:lpstr>
      <vt:lpstr>What should you expect from us? - support and advice -</vt:lpstr>
      <vt:lpstr>What should you expect from us? - communication</vt:lpstr>
      <vt:lpstr>Communication </vt:lpstr>
      <vt:lpstr>PTA and Parent Council</vt:lpstr>
      <vt:lpstr>Expectations  </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McKenna</dc:creator>
  <cp:lastModifiedBy>Christopher Morris</cp:lastModifiedBy>
  <cp:revision>57</cp:revision>
  <dcterms:created xsi:type="dcterms:W3CDTF">2022-06-01T15:43:41Z</dcterms:created>
  <dcterms:modified xsi:type="dcterms:W3CDTF">2025-06-12T19:27:14Z</dcterms:modified>
</cp:coreProperties>
</file>