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77" r:id="rId2"/>
    <p:sldMasterId id="2147483790" r:id="rId3"/>
  </p:sldMasterIdLst>
  <p:notesMasterIdLst>
    <p:notesMasterId r:id="rId40"/>
  </p:notesMasterIdLst>
  <p:sldIdLst>
    <p:sldId id="257" r:id="rId4"/>
    <p:sldId id="258" r:id="rId5"/>
    <p:sldId id="265" r:id="rId6"/>
    <p:sldId id="339" r:id="rId7"/>
    <p:sldId id="263" r:id="rId8"/>
    <p:sldId id="338" r:id="rId9"/>
    <p:sldId id="270" r:id="rId10"/>
    <p:sldId id="272" r:id="rId11"/>
    <p:sldId id="274" r:id="rId12"/>
    <p:sldId id="275" r:id="rId13"/>
    <p:sldId id="280" r:id="rId14"/>
    <p:sldId id="276" r:id="rId15"/>
    <p:sldId id="300" r:id="rId16"/>
    <p:sldId id="301" r:id="rId17"/>
    <p:sldId id="328" r:id="rId18"/>
    <p:sldId id="286" r:id="rId19"/>
    <p:sldId id="287" r:id="rId20"/>
    <p:sldId id="288" r:id="rId21"/>
    <p:sldId id="289" r:id="rId22"/>
    <p:sldId id="291" r:id="rId23"/>
    <p:sldId id="292" r:id="rId24"/>
    <p:sldId id="293" r:id="rId25"/>
    <p:sldId id="294" r:id="rId26"/>
    <p:sldId id="302" r:id="rId27"/>
    <p:sldId id="322" r:id="rId28"/>
    <p:sldId id="324" r:id="rId29"/>
    <p:sldId id="295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25C11-D414-4FE0-BFE9-F540C791FAF8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F5041-9FD9-48DC-A1C7-0F4A77EAD5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0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3271742f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f3271742f2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42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1313" y="71596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74652" y="4675191"/>
            <a:ext cx="6048375" cy="44672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0A987-EBCF-44D1-8A42-9869B3BE2F4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9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139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889F2-963A-464A-953E-02B93DB3F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51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AA5D8-97CC-C84E-B7CB-EEEBF1C12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21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28463-A3D4-7844-8604-F8CE8407B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67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6ED99-6D7C-C647-A092-E37B33386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397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897A14-5094-5841-92A6-0015940B5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19120" y="441986"/>
            <a:ext cx="989763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24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7067551" y="1657351"/>
            <a:ext cx="4741332" cy="4426080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281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4A54624-B99B-AC4F-A116-46AE1742D7F1}" type="datetime4">
              <a:rPr lang="en-GB" smtClean="0"/>
              <a:t>18 January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CFA225-0A54-AB45-8F44-85103F037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7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281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3D41685-637F-A541-9AC9-5F46001ECA27}" type="datetime4">
              <a:rPr lang="en-GB" smtClean="0"/>
              <a:t>18 January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B05A0-9605-754F-9136-4311D6E25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26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281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A12B7-EBC2-C64B-BA30-5EC28CE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F22F4-70E1-3247-8A10-6817A6DE4064}" type="datetime4">
              <a:rPr lang="en-GB" smtClean="0"/>
              <a:t>18 January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0BC9-6DEF-B04F-90B0-B4C92A5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5095-21DE-484F-BA48-3A0FD349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0A967-DE58-6D40-A388-1FCF3D6A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6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915151" y="1789377"/>
            <a:ext cx="4352924" cy="4079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281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03178" y="1511090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A6D6FAE-D43A-044F-91A1-990520CC9738}" type="datetime4">
              <a:rPr lang="en-GB" smtClean="0"/>
              <a:t>18 January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D1B77C-60BD-ED41-9FF7-9A6844590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6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953251" y="1714500"/>
            <a:ext cx="4855632" cy="43689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127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18 January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15357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471271"/>
            <a:ext cx="5109568" cy="131656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2462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18 January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8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54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64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1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4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7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870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4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53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8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64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45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87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84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344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155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44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32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Pg 4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68" y="930320"/>
            <a:ext cx="100208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768" y="2901600"/>
            <a:ext cx="10078433" cy="3225600"/>
          </a:xfrm>
        </p:spPr>
        <p:txBody>
          <a:bodyPr/>
          <a:lstStyle>
            <a:lvl1pPr marL="165600" indent="-165600">
              <a:spcBef>
                <a:spcPts val="1417"/>
              </a:spcBef>
              <a:buFont typeface="Arial" panose="020B0604020202020204" pitchFamily="34" charset="0"/>
              <a:buChar char="•"/>
              <a:defRPr>
                <a:solidFill>
                  <a:srgbClr val="006072"/>
                </a:solidFill>
              </a:defRPr>
            </a:lvl1pPr>
            <a:lvl2pPr marL="439200" indent="-179388">
              <a:defRPr>
                <a:solidFill>
                  <a:srgbClr val="00607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84768" y="2008188"/>
            <a:ext cx="10097633" cy="555012"/>
          </a:xfr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47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78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29F38-BFE6-6E41-8C56-7C50E290DD6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0612" y="1321654"/>
            <a:ext cx="5653741" cy="258695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25250-2DBF-FC4A-87E0-B6E3AFADE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07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58811-0F50-8146-A294-71126D735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2FBA1-3220-1541-B375-FEB4A398D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9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52390"/>
            <a:ext cx="5653741" cy="255622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D3911-7083-D447-B581-FFC98845E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C2B44E1-A188-EC44-835F-A1699117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3" y="4040095"/>
            <a:ext cx="5235388" cy="1051859"/>
          </a:xfrm>
        </p:spPr>
        <p:txBody>
          <a:bodyPr wrap="square"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52390"/>
            <a:ext cx="5653741" cy="255622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F148F-EA21-634B-B678-7786BC94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1480B16-9310-5440-883C-FCB0C6ED0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1" y="4040094"/>
            <a:ext cx="5653741" cy="10757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8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E5821-2F1E-4D45-AA2F-C66CD7B55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F88F49C-C772-A844-8B3E-489B8779F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5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BAC9EE1-2FB0-964C-91B0-1330085D3D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2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F066634-7CFD-9946-81C5-5F8DF80831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2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35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436A2F7-9060-6E45-A646-4B9059CBD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D5C3183-FF65-4B41-9855-7EAC026C52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5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6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715FDE-A7E9-EA46-8FBE-017202A0AB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3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8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C06EA8-215B-EA48-ADC6-32039FAB543A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3B7104-D6B9-A841-B2B5-295B7BEF8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95180 w 9144000"/>
              <a:gd name="connsiteY0" fmla="*/ 555625 h 5143500"/>
              <a:gd name="connsiteX1" fmla="*/ 295180 w 9144000"/>
              <a:gd name="connsiteY1" fmla="*/ 4572000 h 5143500"/>
              <a:gd name="connsiteX2" fmla="*/ 5253318 w 9144000"/>
              <a:gd name="connsiteY2" fmla="*/ 4572000 h 5143500"/>
              <a:gd name="connsiteX3" fmla="*/ 5253318 w 9144000"/>
              <a:gd name="connsiteY3" fmla="*/ 555625 h 5143500"/>
              <a:gd name="connsiteX4" fmla="*/ 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295180" y="555625"/>
                </a:moveTo>
                <a:lnTo>
                  <a:pt x="295180" y="4572000"/>
                </a:lnTo>
                <a:lnTo>
                  <a:pt x="5253318" y="4572000"/>
                </a:lnTo>
                <a:lnTo>
                  <a:pt x="5253318" y="55562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r>
              <a:rPr lang="en-US"/>
              <a:t>Click picture icon to add your own title slide background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3" y="1342145"/>
            <a:ext cx="4686748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9697A52-B785-2B40-8DE3-C6F6E55AA7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5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  <a:lvl9pPr>
              <a:buClr>
                <a:schemeClr val="accent3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B88D1-1128-CB4E-BE17-E84D2B6F5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C6284C7-D26E-3E4D-8B1A-19BE2F4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0CD6E9-DF45-C64F-9169-23E491AD9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BA6877-9E42-1E4F-BF46-103DC83CB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5E87634-AC02-A449-AE21-C08E2ACF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5671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83453-FCDA-A14F-BFF8-458D00196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B033A1D-E455-9946-A3E3-EBEF1EBD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B8075-CBD7-4E4C-929A-4DA121AF494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1985517-24AB-6347-BAA1-E8E5A30C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7663476-5FE4-B242-80D4-EE4FA0045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4B602E5-2865-ED4D-96ED-B6B22443B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44315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  <a:lvl6pPr>
              <a:buClr>
                <a:schemeClr val="accent2"/>
              </a:buClr>
              <a:defRPr/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  <a:lvl9pPr>
              <a:buClr>
                <a:schemeClr val="accent2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ECDEDC-1980-3D42-9C5A-8D534AAAF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E408AC5-2F8A-FB4A-8BC5-0F73ABE4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E0848-F70C-E542-94DA-30773629AB1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442FCB-82D7-8A43-B8F6-C5915ED00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25ECB4-1BA3-254F-BBEE-0C9FA393E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F232912-BB2D-674A-B02D-9F2EB011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27997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  <a:lvl9pPr>
              <a:buClr>
                <a:schemeClr val="accent4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21A1A-31D9-3345-9E9C-55E41D29F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50084FB-EA30-D144-A06F-5DEFE380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611D1-755D-C14D-ABFB-523189B7B91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FE6763-B543-A640-83E6-2B5FEAAA5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7FF118-7F80-5E47-8BE4-4742EFCAE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692BA18-D70F-8545-8591-2FAC2907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9857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  <a:lvl6pPr>
              <a:buClr>
                <a:schemeClr val="accent5"/>
              </a:buClr>
              <a:defRPr/>
            </a:lvl6pPr>
            <a:lvl7pPr>
              <a:buClr>
                <a:schemeClr val="accent5"/>
              </a:buClr>
              <a:defRPr/>
            </a:lvl7pPr>
            <a:lvl8pPr>
              <a:buClr>
                <a:schemeClr val="accent5"/>
              </a:buClr>
              <a:defRPr/>
            </a:lvl8pPr>
            <a:lvl9pPr>
              <a:buClr>
                <a:schemeClr val="accent5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45213-5C21-9F40-B678-83D745781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70134-F632-484B-8421-2A4FC294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240E4-618D-4949-A047-C50DE00C0E7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10A017-5ED7-DF4D-B5B4-8EA7C1F86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29030A-D2E5-E043-9512-B594C6EE0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8C4C72-106E-0E44-8DA6-1B2CD66EA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02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  <a:lvl6pPr>
              <a:buClr>
                <a:schemeClr val="accent6"/>
              </a:buClr>
              <a:defRPr/>
            </a:lvl6pPr>
            <a:lvl7pPr>
              <a:buClr>
                <a:schemeClr val="accent6"/>
              </a:buClr>
              <a:defRPr/>
            </a:lvl7pPr>
            <a:lvl8pPr>
              <a:buClr>
                <a:schemeClr val="accent6"/>
              </a:buClr>
              <a:defRPr/>
            </a:lvl8pPr>
            <a:lvl9pPr>
              <a:buClr>
                <a:schemeClr val="accent6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1103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279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AF77C-20E8-1246-94E4-83A2997C0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3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72F3E-1577-DB40-97DA-9A577E3CD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532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AC6AB-E182-3646-923F-C676CBEBD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B83B7-C535-4D4E-9F05-B3D6C6D0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77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481B7-880B-354A-9791-B504B07D4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6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D95C-0B59-2E49-BC5D-B8766F28E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8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3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2237205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A5AE3-006F-BD49-B651-0C964FE95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291027-4824-D64E-98DD-D51466B68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038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119" y="6405033"/>
            <a:ext cx="969271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7B213-F682-8C46-89BB-3DC075594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78937C-B57E-7D49-8073-879091884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0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1370687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E714B4-27CB-B944-8B3E-FC3FFD3D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8859D-837A-9A4E-811E-0BAD2709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2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98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581C8A-6766-5F4B-9453-EF912542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B6930A-5DB0-2643-94A2-162A264D3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7333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D0C987-4F5C-4A4F-B0D3-EB68F0D9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7E889E2-B9CE-CD41-8B07-52E0696E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716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7781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9634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867298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023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7282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40371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205023"/>
            <a:ext cx="5181600" cy="1918474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205023"/>
            <a:ext cx="5181600" cy="1918474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38023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7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9" y="2814108"/>
            <a:ext cx="5157787" cy="181581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133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2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2" y="2814106"/>
            <a:ext cx="5259388" cy="181581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133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4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3"/>
              </a:buClr>
              <a:defRPr sz="2400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3"/>
              </a:buClr>
              <a:defRPr sz="2400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9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133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133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18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5"/>
              </a:buClr>
              <a:defRPr sz="2400"/>
            </a:lvl1pPr>
            <a:lvl2pPr>
              <a:buClr>
                <a:schemeClr val="accent5"/>
              </a:buClr>
              <a:defRPr sz="2133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5"/>
              </a:buClr>
              <a:defRPr sz="2400"/>
            </a:lvl1pPr>
            <a:lvl2pPr>
              <a:buClr>
                <a:schemeClr val="accent5"/>
              </a:buClr>
              <a:defRPr sz="2133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29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6"/>
              </a:buClr>
              <a:defRPr sz="2400"/>
            </a:lvl1pPr>
            <a:lvl2pPr>
              <a:buClr>
                <a:schemeClr val="accent6"/>
              </a:buClr>
              <a:defRPr sz="2133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6"/>
              </a:buClr>
              <a:defRPr sz="2400"/>
            </a:lvl1pPr>
            <a:lvl2pPr>
              <a:buClr>
                <a:schemeClr val="accent6"/>
              </a:buClr>
              <a:defRPr sz="2133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4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133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133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0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133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133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0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4753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67907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828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52108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521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078548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890517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831376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1E9BE-222B-FB46-8292-D1E012B4D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B7D74-320F-9743-AB43-470FDD0767A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683FF6C-EF4D-4B43-BFBC-B1F97145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5B6C67-8B35-8848-BD1B-C32BF6489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059AE-8F05-5040-8E7C-51CFA249D9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2225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5D838-5580-B346-A5C8-F3F610B00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DD2D11-E1B2-5B47-9CEF-AC219BED635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78753B-B85C-A943-AA55-73E22233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C71B9E-F331-0D44-A985-20D528D18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E5E41F-4B76-A546-A047-8C150366C4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0454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B6C72-80DB-6947-A268-72C014729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B790EC-8C5B-D343-A62E-4D3C8191175D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BEDA432-64C8-DE4C-ACA0-1C8F1BE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F9FE36-268D-4746-B932-033FC7DB1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74779F4-2C51-0B47-920D-A13091721E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156196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9B35B-9CB2-A940-AB8D-492F9F3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7C829-9A29-B541-88A0-E0A3241E2494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FDA17A-4D85-2B45-A847-4908C65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AE4CE8-E988-8743-B07A-75A86D10F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A44E55B-9546-8343-A41F-0EA8DF15F8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58602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CA29A-370C-4747-8EA1-6BCDF4205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1A498-E422-4046-93F7-CC32877DA15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393D178-A36A-C840-845A-B7AA72CB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2248CB-B5C2-2E4B-AC5A-0C8A1B66F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1F6A1D6-F6DA-2F43-BE4E-AD26AF786F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43691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0AACF5-FD30-B543-B35B-F0EAD87D9C67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D685024-CF4B-374F-A16C-36D6705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7F940B-8D3B-1B49-9202-A183D4B92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15CE11C-BF75-ED44-8C24-8691C2EC2E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3532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45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85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884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5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68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60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10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887"/>
          </a:xfrm>
          <a:noFill/>
        </p:spPr>
        <p:txBody>
          <a:bodyPr/>
          <a:lstStyle/>
          <a:p>
            <a:r>
              <a:rPr lang="en-US"/>
              <a:t>Click the icon to add a full bleed image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DBF8A99-D25D-9948-A148-A6DE02FF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C88FFC1-6C9C-C641-964B-951FD5AC5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272FA12-A438-3A4D-A51B-8F64BFA33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E4CAA-A334-2843-A7F2-ADB08D9C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629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92194-4A6E-7349-A356-9893901B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9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E3A46-6309-284C-9E98-7CFC28A8F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9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4EE78-9EC6-5A42-A27A-643CCD136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55" Type="http://schemas.openxmlformats.org/officeDocument/2006/relationships/slideLayout" Target="../slideLayouts/slideLayout84.xml"/><Relationship Id="rId63" Type="http://schemas.openxmlformats.org/officeDocument/2006/relationships/slideLayout" Target="../slideLayouts/slideLayout92.xml"/><Relationship Id="rId68" Type="http://schemas.openxmlformats.org/officeDocument/2006/relationships/slideLayout" Target="../slideLayouts/slideLayout97.xml"/><Relationship Id="rId7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36.xml"/><Relationship Id="rId7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82.xml"/><Relationship Id="rId58" Type="http://schemas.openxmlformats.org/officeDocument/2006/relationships/slideLayout" Target="../slideLayouts/slideLayout87.xml"/><Relationship Id="rId66" Type="http://schemas.openxmlformats.org/officeDocument/2006/relationships/slideLayout" Target="../slideLayouts/slideLayout95.xml"/><Relationship Id="rId74" Type="http://schemas.openxmlformats.org/officeDocument/2006/relationships/slideLayout" Target="../slideLayouts/slideLayout103.xml"/><Relationship Id="rId79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34.xml"/><Relationship Id="rId61" Type="http://schemas.openxmlformats.org/officeDocument/2006/relationships/slideLayout" Target="../slideLayouts/slideLayout90.xml"/><Relationship Id="rId82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81.xml"/><Relationship Id="rId60" Type="http://schemas.openxmlformats.org/officeDocument/2006/relationships/slideLayout" Target="../slideLayouts/slideLayout89.xml"/><Relationship Id="rId65" Type="http://schemas.openxmlformats.org/officeDocument/2006/relationships/slideLayout" Target="../slideLayouts/slideLayout94.xml"/><Relationship Id="rId73" Type="http://schemas.openxmlformats.org/officeDocument/2006/relationships/slideLayout" Target="../slideLayouts/slideLayout102.xml"/><Relationship Id="rId78" Type="http://schemas.openxmlformats.org/officeDocument/2006/relationships/slideLayout" Target="../slideLayouts/slideLayout107.xml"/><Relationship Id="rId8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56" Type="http://schemas.openxmlformats.org/officeDocument/2006/relationships/slideLayout" Target="../slideLayouts/slideLayout85.xml"/><Relationship Id="rId64" Type="http://schemas.openxmlformats.org/officeDocument/2006/relationships/slideLayout" Target="../slideLayouts/slideLayout93.xml"/><Relationship Id="rId69" Type="http://schemas.openxmlformats.org/officeDocument/2006/relationships/slideLayout" Target="../slideLayouts/slideLayout98.xml"/><Relationship Id="rId7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Relationship Id="rId72" Type="http://schemas.openxmlformats.org/officeDocument/2006/relationships/slideLayout" Target="../slideLayouts/slideLayout101.xml"/><Relationship Id="rId80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59" Type="http://schemas.openxmlformats.org/officeDocument/2006/relationships/slideLayout" Target="../slideLayouts/slideLayout88.xml"/><Relationship Id="rId67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Relationship Id="rId54" Type="http://schemas.openxmlformats.org/officeDocument/2006/relationships/slideLayout" Target="../slideLayouts/slideLayout83.xml"/><Relationship Id="rId62" Type="http://schemas.openxmlformats.org/officeDocument/2006/relationships/slideLayout" Target="../slideLayouts/slideLayout91.xml"/><Relationship Id="rId70" Type="http://schemas.openxmlformats.org/officeDocument/2006/relationships/slideLayout" Target="../slideLayouts/slideLayout99.xml"/><Relationship Id="rId75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57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B85C2-2669-4C42-9417-564946A59D8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7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7" y="2180167"/>
            <a:ext cx="11425767" cy="331714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D7419EE-49C5-E447-8207-BBAD892BE406}" type="datetime4">
              <a:rPr lang="en-GB" smtClean="0"/>
              <a:pPr/>
              <a:t>18 January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486640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4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  <p:sldLayoutId id="2147483826" r:id="rId36"/>
    <p:sldLayoutId id="2147483827" r:id="rId37"/>
    <p:sldLayoutId id="2147483828" r:id="rId38"/>
    <p:sldLayoutId id="2147483829" r:id="rId39"/>
    <p:sldLayoutId id="2147483830" r:id="rId40"/>
    <p:sldLayoutId id="2147483831" r:id="rId41"/>
    <p:sldLayoutId id="2147483832" r:id="rId42"/>
    <p:sldLayoutId id="2147483833" r:id="rId43"/>
    <p:sldLayoutId id="2147483834" r:id="rId44"/>
    <p:sldLayoutId id="2147483835" r:id="rId45"/>
    <p:sldLayoutId id="2147483836" r:id="rId46"/>
    <p:sldLayoutId id="2147483837" r:id="rId47"/>
    <p:sldLayoutId id="2147483838" r:id="rId48"/>
    <p:sldLayoutId id="2147483839" r:id="rId49"/>
    <p:sldLayoutId id="2147483840" r:id="rId50"/>
    <p:sldLayoutId id="2147483841" r:id="rId51"/>
    <p:sldLayoutId id="2147483842" r:id="rId52"/>
    <p:sldLayoutId id="2147483843" r:id="rId53"/>
    <p:sldLayoutId id="2147483844" r:id="rId54"/>
    <p:sldLayoutId id="2147483845" r:id="rId55"/>
    <p:sldLayoutId id="2147483846" r:id="rId56"/>
    <p:sldLayoutId id="2147483847" r:id="rId57"/>
    <p:sldLayoutId id="2147483848" r:id="rId58"/>
    <p:sldLayoutId id="2147483849" r:id="rId59"/>
    <p:sldLayoutId id="2147483850" r:id="rId60"/>
    <p:sldLayoutId id="2147483851" r:id="rId61"/>
    <p:sldLayoutId id="2147483852" r:id="rId62"/>
    <p:sldLayoutId id="2147483853" r:id="rId63"/>
    <p:sldLayoutId id="2147483854" r:id="rId64"/>
    <p:sldLayoutId id="2147483855" r:id="rId65"/>
    <p:sldLayoutId id="2147483856" r:id="rId66"/>
    <p:sldLayoutId id="2147483857" r:id="rId67"/>
    <p:sldLayoutId id="2147483858" r:id="rId68"/>
    <p:sldLayoutId id="2147483859" r:id="rId69"/>
    <p:sldLayoutId id="2147483860" r:id="rId70"/>
    <p:sldLayoutId id="2147483861" r:id="rId71"/>
    <p:sldLayoutId id="2147483862" r:id="rId72"/>
    <p:sldLayoutId id="2147483863" r:id="rId73"/>
    <p:sldLayoutId id="2147483864" r:id="rId74"/>
    <p:sldLayoutId id="2147483865" r:id="rId75"/>
    <p:sldLayoutId id="2147483866" r:id="rId76"/>
    <p:sldLayoutId id="2147483867" r:id="rId77"/>
    <p:sldLayoutId id="2147483868" r:id="rId78"/>
    <p:sldLayoutId id="2147483869" r:id="rId79"/>
    <p:sldLayoutId id="2147483870" r:id="rId80"/>
    <p:sldLayoutId id="2147483871" r:id="rId8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5pPr>
      <a:lvl6pPr marL="2514537" indent="-228594" algn="l" defTabSz="914377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6pPr>
      <a:lvl7pPr marL="2971726" indent="-228594" algn="l" defTabSz="914377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7pPr>
      <a:lvl8pPr marL="3428914" indent="-228594" algn="l" defTabSz="914377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8pPr>
      <a:lvl9pPr marL="3886103" indent="-228594" algn="l" defTabSz="914377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4">
          <p15:clr>
            <a:srgbClr val="F26B43"/>
          </p15:clr>
        </p15:guide>
        <p15:guide id="5" orient="horz" pos="1030">
          <p15:clr>
            <a:srgbClr val="F26B43"/>
          </p15:clr>
        </p15:guide>
        <p15:guide id="7" pos="181">
          <p15:clr>
            <a:srgbClr val="F26B43"/>
          </p15:clr>
        </p15:guide>
        <p15:guide id="8" pos="5579">
          <p15:clr>
            <a:srgbClr val="F26B43"/>
          </p15:clr>
        </p15:guide>
        <p15:guide id="9" orient="horz" pos="3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0.svg"/><Relationship Id="rId1" Type="http://schemas.openxmlformats.org/officeDocument/2006/relationships/tags" Target="../tags/tag1.xml"/><Relationship Id="rId6" Type="http://schemas.openxmlformats.org/officeDocument/2006/relationships/image" Target="../media/image3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09.xml"/><Relationship Id="rId1" Type="http://schemas.openxmlformats.org/officeDocument/2006/relationships/tags" Target="../tags/tag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logs.glowscotland.org.uk/er/public/Eastwood/uploads/sites/83/2024/01/16074215/Eastwood-HS-Courses-2024_25-v2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385" y="2359536"/>
            <a:ext cx="10482349" cy="580839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S5 Curricular Choice Evening</a:t>
            </a:r>
          </a:p>
          <a:p>
            <a:r>
              <a:rPr lang="en-US" sz="2800" dirty="0" smtClean="0">
                <a:latin typeface="Tw Cen MT" panose="020B0602020104020603" pitchFamily="34" charset="0"/>
              </a:rPr>
              <a:t/>
            </a:r>
            <a:br>
              <a:rPr lang="en-US" sz="2800" dirty="0" smtClean="0">
                <a:latin typeface="Tw Cen MT" panose="020B0602020104020603" pitchFamily="34" charset="0"/>
              </a:rPr>
            </a:br>
            <a:endParaRPr lang="en-GB" sz="2800" dirty="0">
              <a:latin typeface="Tw Cen MT" panose="020B06020201040206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48722" y="3807502"/>
            <a:ext cx="6160958" cy="729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cap="none" spc="0" dirty="0" smtClean="0">
                <a:latin typeface="Tw Cen MT" panose="020B0602020104020603" pitchFamily="34" charset="0"/>
              </a:rPr>
              <a:t>Thursday 18</a:t>
            </a:r>
            <a:r>
              <a:rPr lang="en-US" sz="4000" cap="none" spc="0" baseline="30000" dirty="0" smtClean="0">
                <a:latin typeface="Tw Cen MT" panose="020B0602020104020603" pitchFamily="34" charset="0"/>
              </a:rPr>
              <a:t>th</a:t>
            </a:r>
            <a:r>
              <a:rPr lang="en-US" sz="4000" cap="none" spc="0" dirty="0" smtClean="0">
                <a:latin typeface="Tw Cen MT" panose="020B0602020104020603" pitchFamily="34" charset="0"/>
              </a:rPr>
              <a:t> January 24</a:t>
            </a:r>
            <a:endParaRPr lang="en-GB" sz="4000" cap="none" spc="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38" y="325831"/>
            <a:ext cx="1356740" cy="16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7"/>
    </mc:Choice>
    <mc:Fallback xmlns="">
      <p:transition spd="slow" advTm="4850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21" y="599606"/>
            <a:ext cx="11287593" cy="1334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Where do 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</a:rPr>
              <a:t>they 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want to </a:t>
            </a: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</a:rPr>
              <a:t>go when they leave school? 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850" y="1489298"/>
            <a:ext cx="7847012" cy="52165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dirty="0" smtClean="0"/>
              <a:t>					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4000" dirty="0" smtClean="0"/>
              <a:t>Modern Apprenticeship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4000" dirty="0" smtClean="0"/>
              <a:t>Employment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4000" dirty="0" smtClean="0"/>
              <a:t>Further Education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4000" dirty="0" smtClean="0"/>
              <a:t>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8908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85" y="714375"/>
            <a:ext cx="10456953" cy="6196937"/>
          </a:xfrm>
          <a:prstGeom prst="rect">
            <a:avLst/>
          </a:prstGeom>
        </p:spPr>
      </p:pic>
      <p:sp>
        <p:nvSpPr>
          <p:cNvPr id="4" name="Google Shape;149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385200" cy="12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sz="3600" u="sng" dirty="0" smtClean="0">
                <a:solidFill>
                  <a:schemeClr val="accent2">
                    <a:lumMod val="50000"/>
                  </a:schemeClr>
                </a:solidFill>
              </a:rPr>
              <a:t>Scottish Credit and Qualifications Framework</a:t>
            </a:r>
            <a:endParaRPr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2" y="216061"/>
            <a:ext cx="11624205" cy="86323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S5 into S6 Options Process    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1952" y="1218099"/>
            <a:ext cx="12291934" cy="566191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Pupils </a:t>
            </a:r>
            <a:r>
              <a:rPr lang="en-GB" sz="7000" dirty="0">
                <a:solidFill>
                  <a:schemeClr val="tx1"/>
                </a:solidFill>
              </a:rPr>
              <a:t>will </a:t>
            </a:r>
            <a:r>
              <a:rPr lang="en-GB" sz="7000" dirty="0" smtClean="0">
                <a:solidFill>
                  <a:schemeClr val="tx1"/>
                </a:solidFill>
              </a:rPr>
              <a:t>choose</a:t>
            </a:r>
            <a:r>
              <a:rPr lang="en-GB" sz="7000" b="1" dirty="0" smtClean="0">
                <a:solidFill>
                  <a:schemeClr val="tx1"/>
                </a:solidFill>
              </a:rPr>
              <a:t> 4 </a:t>
            </a:r>
            <a:r>
              <a:rPr lang="en-GB" sz="7000" dirty="0" smtClean="0">
                <a:solidFill>
                  <a:schemeClr val="tx1"/>
                </a:solidFill>
              </a:rPr>
              <a:t>subjects, one of which can be vocational </a:t>
            </a:r>
          </a:p>
          <a:p>
            <a:pPr marL="0" indent="0">
              <a:buNone/>
            </a:pPr>
            <a:endParaRPr lang="en-GB" sz="7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Except pupils may study 3 Advanced Highers only </a:t>
            </a: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Best to consider </a:t>
            </a:r>
            <a:r>
              <a:rPr lang="en-GB" sz="7000" dirty="0">
                <a:solidFill>
                  <a:schemeClr val="tx1"/>
                </a:solidFill>
              </a:rPr>
              <a:t>AH if </a:t>
            </a:r>
            <a:r>
              <a:rPr lang="en-GB" sz="7000" dirty="0" smtClean="0">
                <a:solidFill>
                  <a:schemeClr val="tx1"/>
                </a:solidFill>
              </a:rPr>
              <a:t>going to </a:t>
            </a:r>
            <a:r>
              <a:rPr lang="en-GB" sz="7000" dirty="0">
                <a:solidFill>
                  <a:schemeClr val="tx1"/>
                </a:solidFill>
              </a:rPr>
              <a:t>achieve an </a:t>
            </a:r>
            <a:r>
              <a:rPr lang="en-GB" sz="7000" dirty="0" smtClean="0">
                <a:solidFill>
                  <a:schemeClr val="tx1"/>
                </a:solidFill>
              </a:rPr>
              <a:t>A </a:t>
            </a:r>
            <a:r>
              <a:rPr lang="en-GB" sz="7000" dirty="0">
                <a:solidFill>
                  <a:schemeClr val="tx1"/>
                </a:solidFill>
              </a:rPr>
              <a:t>or B </a:t>
            </a:r>
            <a:r>
              <a:rPr lang="en-GB" sz="7000" dirty="0" smtClean="0">
                <a:solidFill>
                  <a:schemeClr val="tx1"/>
                </a:solidFill>
              </a:rPr>
              <a:t>at </a:t>
            </a:r>
            <a:r>
              <a:rPr lang="en-GB" sz="7000" dirty="0">
                <a:solidFill>
                  <a:schemeClr val="tx1"/>
                </a:solidFill>
              </a:rPr>
              <a:t>Higher </a:t>
            </a:r>
            <a:r>
              <a:rPr lang="en-GB" sz="7000" dirty="0" smtClean="0">
                <a:solidFill>
                  <a:schemeClr val="tx1"/>
                </a:solidFill>
              </a:rPr>
              <a:t>and </a:t>
            </a: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if </a:t>
            </a:r>
            <a:r>
              <a:rPr lang="en-GB" sz="7000" dirty="0">
                <a:solidFill>
                  <a:schemeClr val="tx1"/>
                </a:solidFill>
              </a:rPr>
              <a:t>required for future employment or </a:t>
            </a:r>
            <a:r>
              <a:rPr lang="en-GB" sz="7000" dirty="0" smtClean="0">
                <a:solidFill>
                  <a:schemeClr val="tx1"/>
                </a:solidFill>
              </a:rPr>
              <a:t>university</a:t>
            </a:r>
          </a:p>
          <a:p>
            <a:pPr marL="0" indent="0">
              <a:buNone/>
            </a:pPr>
            <a:endParaRPr lang="en-GB" sz="7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Subjects </a:t>
            </a:r>
            <a:r>
              <a:rPr lang="en-GB" sz="7000" dirty="0">
                <a:solidFill>
                  <a:schemeClr val="tx1"/>
                </a:solidFill>
              </a:rPr>
              <a:t>on offer will be at </a:t>
            </a:r>
            <a:r>
              <a:rPr lang="en-GB" sz="7000" dirty="0" smtClean="0">
                <a:solidFill>
                  <a:schemeClr val="tx1"/>
                </a:solidFill>
              </a:rPr>
              <a:t>SCQF Levels 5, 6 &amp; 7</a:t>
            </a:r>
            <a:endParaRPr lang="en-GB" sz="7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7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S6 </a:t>
            </a:r>
            <a:r>
              <a:rPr lang="en-GB" sz="7000" dirty="0">
                <a:solidFill>
                  <a:schemeClr val="tx1"/>
                </a:solidFill>
              </a:rPr>
              <a:t>pupils </a:t>
            </a:r>
            <a:r>
              <a:rPr lang="en-GB" sz="7000" dirty="0" smtClean="0">
                <a:solidFill>
                  <a:schemeClr val="tx1"/>
                </a:solidFill>
              </a:rPr>
              <a:t>can ‘crash</a:t>
            </a:r>
            <a:r>
              <a:rPr lang="en-GB" sz="7000" dirty="0">
                <a:solidFill>
                  <a:schemeClr val="tx1"/>
                </a:solidFill>
              </a:rPr>
              <a:t>’ Highers but this </a:t>
            </a:r>
            <a:r>
              <a:rPr lang="en-GB" sz="7000" dirty="0" smtClean="0">
                <a:solidFill>
                  <a:schemeClr val="tx1"/>
                </a:solidFill>
              </a:rPr>
              <a:t>involves extra commitment</a:t>
            </a:r>
          </a:p>
          <a:p>
            <a:pPr marL="0" indent="0">
              <a:buNone/>
            </a:pPr>
            <a:endParaRPr lang="en-GB" sz="7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7000" dirty="0" smtClean="0">
                <a:solidFill>
                  <a:schemeClr val="tx1"/>
                </a:solidFill>
              </a:rPr>
              <a:t>Choices should be realistic, ensure progression and challenge</a:t>
            </a:r>
          </a:p>
          <a:p>
            <a:endParaRPr lang="en-GB" sz="3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4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062" y="1271588"/>
            <a:ext cx="7661804" cy="4700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S6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gives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pupils the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opportunity to build 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skills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 that employers, colleges and universities are looking for &amp;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to give something back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to the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school</a:t>
            </a:r>
          </a:p>
          <a:p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All pupils will choose a volunteering option</a:t>
            </a:r>
          </a:p>
          <a:p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Application forms for Head Boy &amp; Head Girl and Pupil Leadership Team will be distributed in April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43" t="30354" r="20225" b="24702"/>
          <a:stretch/>
        </p:blipFill>
        <p:spPr>
          <a:xfrm>
            <a:off x="7994866" y="4829174"/>
            <a:ext cx="4197133" cy="2028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1813" y="715388"/>
            <a:ext cx="285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Volunteering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596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4323" y="1509711"/>
            <a:ext cx="11715751" cy="51482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Payment of £30 per </a:t>
            </a:r>
            <a:r>
              <a:rPr lang="en-GB" sz="2800" dirty="0" smtClean="0">
                <a:solidFill>
                  <a:schemeClr val="tx1"/>
                </a:solidFill>
              </a:rPr>
              <a:t>week to the young person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/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Household </a:t>
            </a:r>
            <a:r>
              <a:rPr lang="en-GB" sz="2800" dirty="0">
                <a:solidFill>
                  <a:schemeClr val="tx1"/>
                </a:solidFill>
              </a:rPr>
              <a:t>income below £</a:t>
            </a:r>
            <a:r>
              <a:rPr lang="en-GB" sz="2800" dirty="0" smtClean="0">
                <a:solidFill>
                  <a:schemeClr val="tx1"/>
                </a:solidFill>
              </a:rPr>
              <a:t>24,421 </a:t>
            </a:r>
            <a:r>
              <a:rPr lang="en-GB" sz="2800" dirty="0">
                <a:solidFill>
                  <a:schemeClr val="tx1"/>
                </a:solidFill>
              </a:rPr>
              <a:t>for one child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Household income below £26,884 for more than one dependent </a:t>
            </a:r>
            <a:r>
              <a:rPr lang="en-GB" sz="2800" dirty="0" smtClean="0">
                <a:solidFill>
                  <a:schemeClr val="tx1"/>
                </a:solidFill>
              </a:rPr>
              <a:t>child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Young people between ages of 16 &amp; 19</a:t>
            </a: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Paid fortnightly, issued one week later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Not payable during holidays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Need to re-apply each year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2">
                    <a:lumMod val="50000"/>
                  </a:schemeClr>
                </a:solidFill>
              </a:rPr>
            </a:b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025" y="66675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chemeClr val="accent2">
                    <a:lumMod val="50000"/>
                  </a:schemeClr>
                </a:solidFill>
              </a:rPr>
              <a:t>Education Maintenance Allowance</a:t>
            </a:r>
            <a:endParaRPr lang="en-GB" sz="32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41" y="100013"/>
            <a:ext cx="82611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Bethany Williams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Principal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Teacher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Pupil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upport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8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95" b="1369"/>
          <a:stretch/>
        </p:blipFill>
        <p:spPr>
          <a:xfrm>
            <a:off x="2711624" y="9945"/>
            <a:ext cx="6876256" cy="68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63929" y="980728"/>
            <a:ext cx="9508535" cy="568863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Opportunity to gain relevant qualifications and practical experience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Most courses run from August to May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Progress reports provided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Attendance/attitude/performance monitored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Courses do not run on school holidays or in-service days.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24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38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GB" sz="4400" b="1" u="sng" dirty="0">
                <a:solidFill>
                  <a:srgbClr val="4830FA"/>
                </a:solidFill>
                <a:latin typeface="+mj-lt"/>
                <a:ea typeface="+mj-ea"/>
                <a:cs typeface="+mj-cs"/>
              </a:rPr>
              <a:t>Programme Details</a:t>
            </a:r>
          </a:p>
        </p:txBody>
      </p:sp>
    </p:spTree>
    <p:extLst>
      <p:ext uri="{BB962C8B-B14F-4D97-AF65-F5344CB8AC3E}">
        <p14:creationId xmlns:p14="http://schemas.microsoft.com/office/powerpoint/2010/main" val="18554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0861" y="277813"/>
            <a:ext cx="9689939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GB" sz="4400" b="1" u="sng" dirty="0">
                <a:solidFill>
                  <a:srgbClr val="4830FA"/>
                </a:solidFill>
                <a:latin typeface="+mj-lt"/>
                <a:ea typeface="+mj-ea"/>
                <a:cs typeface="+mj-cs"/>
              </a:rPr>
              <a:t>Benefits of Vocational Courses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909577" y="1033041"/>
            <a:ext cx="8305800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GB" sz="1200" dirty="0"/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Relevant for career / work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Practical work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New environment / opportunity to try college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Treated as an adult (responsibility)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Qualifications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– National 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4, National 5, National Progression Awards, Higher, National Certificate &amp; University Level 1 and 2</a:t>
            </a:r>
          </a:p>
        </p:txBody>
      </p:sp>
    </p:spTree>
    <p:extLst>
      <p:ext uri="{BB962C8B-B14F-4D97-AF65-F5344CB8AC3E}">
        <p14:creationId xmlns:p14="http://schemas.microsoft.com/office/powerpoint/2010/main" val="34554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>
                <a:solidFill>
                  <a:schemeClr val="tx1"/>
                </a:solidFill>
              </a:rPr>
              <a:t>Kate </a:t>
            </a:r>
            <a:r>
              <a:rPr lang="en-GB" sz="6600" dirty="0">
                <a:solidFill>
                  <a:schemeClr val="tx1"/>
                </a:solidFill>
              </a:rPr>
              <a:t>S</a:t>
            </a:r>
            <a:r>
              <a:rPr lang="en-GB" sz="6600" dirty="0" smtClean="0">
                <a:solidFill>
                  <a:schemeClr val="tx1"/>
                </a:solidFill>
              </a:rPr>
              <a:t>inclair</a:t>
            </a:r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tx1"/>
                </a:solidFill>
              </a:rPr>
              <a:t>Head Teacher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47540" y="992304"/>
            <a:ext cx="7579568" cy="5454997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2800" u="sng" dirty="0">
                <a:solidFill>
                  <a:schemeClr val="accent2">
                    <a:lumMod val="50000"/>
                  </a:schemeClr>
                </a:solidFill>
              </a:rPr>
              <a:t>2 half days</a:t>
            </a:r>
          </a:p>
          <a:p>
            <a:pPr>
              <a:spcBef>
                <a:spcPct val="20000"/>
              </a:spcBef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Tuesday and Thursday afternoons</a:t>
            </a:r>
          </a:p>
          <a:p>
            <a:pPr>
              <a:spcBef>
                <a:spcPct val="20000"/>
              </a:spcBef>
              <a:defRPr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GB" sz="2800" u="sng" dirty="0">
                <a:solidFill>
                  <a:schemeClr val="accent2">
                    <a:lumMod val="50000"/>
                  </a:schemeClr>
                </a:solidFill>
              </a:rPr>
              <a:t>Friday morning</a:t>
            </a:r>
          </a:p>
          <a:p>
            <a:pPr>
              <a:spcBef>
                <a:spcPct val="20000"/>
              </a:spcBef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Periods 1 and 2</a:t>
            </a:r>
          </a:p>
          <a:p>
            <a:pPr lvl="0">
              <a:spcBef>
                <a:spcPct val="20000"/>
              </a:spcBef>
              <a:defRPr/>
            </a:pPr>
            <a:endParaRPr lang="en-GB" sz="2800" u="sng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2800" u="sng" dirty="0">
                <a:solidFill>
                  <a:schemeClr val="accent2">
                    <a:lumMod val="50000"/>
                  </a:schemeClr>
                </a:solidFill>
              </a:rPr>
              <a:t>2.5 days per week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Monday, Tuesday and Wednesday afternoons, Thursday all day</a:t>
            </a:r>
          </a:p>
          <a:p>
            <a:pPr marL="1143000" lvl="2" indent="-228600">
              <a:spcBef>
                <a:spcPct val="20000"/>
              </a:spcBef>
              <a:defRPr/>
            </a:pP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Transport provided or free travel card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277813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GB" sz="4400" b="1" u="sng" dirty="0">
                <a:solidFill>
                  <a:srgbClr val="4830FA"/>
                </a:solidFill>
                <a:latin typeface="+mj-lt"/>
                <a:ea typeface="+mj-ea"/>
                <a:cs typeface="+mj-cs"/>
              </a:rPr>
              <a:t>Programme Details</a:t>
            </a:r>
          </a:p>
        </p:txBody>
      </p:sp>
    </p:spTree>
    <p:extLst>
      <p:ext uri="{BB962C8B-B14F-4D97-AF65-F5344CB8AC3E}">
        <p14:creationId xmlns:p14="http://schemas.microsoft.com/office/powerpoint/2010/main" val="22265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147097"/>
              </p:ext>
            </p:extLst>
          </p:nvPr>
        </p:nvGraphicFramePr>
        <p:xfrm>
          <a:off x="479155" y="223364"/>
          <a:ext cx="8712968" cy="487680"/>
        </p:xfrm>
        <a:graphic>
          <a:graphicData uri="http://schemas.openxmlformats.org/drawingml/2006/table">
            <a:tbl>
              <a:tblPr/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12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3200" b="1" i="0" u="none" strike="noStrike" dirty="0" smtClean="0">
                          <a:solidFill>
                            <a:srgbClr val="4830FA"/>
                          </a:solidFill>
                          <a:latin typeface="+mn-lt"/>
                        </a:rPr>
                        <a:t>Courses are available</a:t>
                      </a:r>
                      <a:r>
                        <a:rPr lang="en-GB" sz="3200" b="1" i="0" u="none" strike="noStrike" baseline="0" dirty="0" smtClean="0">
                          <a:solidFill>
                            <a:srgbClr val="4830FA"/>
                          </a:solidFill>
                          <a:latin typeface="+mn-lt"/>
                        </a:rPr>
                        <a:t> in the following areas:</a:t>
                      </a:r>
                      <a:endParaRPr lang="en-GB" sz="3200" b="1" i="0" u="none" strike="noStrike" dirty="0">
                        <a:solidFill>
                          <a:srgbClr val="4830FA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8117" y="806112"/>
            <a:ext cx="843400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Aviation and Travel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Business and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Care, Health, Life Science and Social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Construction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Engineering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Creative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Digital Industries and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Music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Events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Fashion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Hair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Beauty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Horticulture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, Hospitality and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Landscaping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Humanities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Social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Sciences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Uniformed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and Emergency 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Vehicle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Systems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6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0205" y="25466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4000" b="1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Applying for a course</a:t>
            </a:r>
            <a:endParaRPr lang="en-US" sz="4000" b="1" u="sng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3917" y="1276109"/>
            <a:ext cx="8784976" cy="4421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10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Speak to Principal Teacher of Pupil Support and parent/guardian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10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Complete application forms – one with parents and one in school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Places are not guaranteed as only a small number of places are available to each school.  You MUST choose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four school 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subjects during the options process and indicate if you are interested in applying for a vocational college course.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11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11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32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11197" y="148685"/>
            <a:ext cx="8147248" cy="187220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GB" sz="3200" b="1" dirty="0">
                <a:solidFill>
                  <a:srgbClr val="0099FF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3200" b="1" dirty="0">
                <a:solidFill>
                  <a:srgbClr val="0099FF"/>
                </a:solidFill>
                <a:latin typeface="+mj-lt"/>
                <a:ea typeface="+mj-ea"/>
                <a:cs typeface="+mj-cs"/>
              </a:rPr>
            </a:br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Vocational Programme is combined within the school’s options</a:t>
            </a:r>
            <a:b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booklet and can be viewed on the school website.</a:t>
            </a:r>
          </a:p>
          <a:p>
            <a:pPr algn="ctr">
              <a:spcBef>
                <a:spcPct val="0"/>
              </a:spcBef>
              <a:defRPr/>
            </a:pPr>
            <a:endParaRPr lang="en-GB" sz="3200" b="1" dirty="0">
              <a:solidFill>
                <a:srgbClr val="0099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3200" b="1" dirty="0">
              <a:solidFill>
                <a:srgbClr val="0099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3200" b="1" dirty="0">
              <a:solidFill>
                <a:srgbClr val="0099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3200" b="1" dirty="0">
              <a:solidFill>
                <a:srgbClr val="0099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099FF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3200" b="1" dirty="0">
                <a:solidFill>
                  <a:srgbClr val="0099FF"/>
                </a:solidFill>
                <a:latin typeface="+mj-lt"/>
                <a:ea typeface="+mj-ea"/>
                <a:cs typeface="+mj-cs"/>
              </a:rPr>
            </a:br>
            <a:endParaRPr lang="en-GB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1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Foundation Apprenticeship </a:t>
            </a:r>
            <a:endParaRPr lang="en-GB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GB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0" y="134911"/>
            <a:ext cx="12082072" cy="100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 (Headings)"/>
                <a:ea typeface="+mj-ea"/>
                <a:cs typeface="+mj-cs"/>
              </a:rPr>
              <a:t>Foundation Apprenticeship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 (Headings)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3D9CE-EFB3-49E5-8376-AF4674A6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04" y="1514475"/>
            <a:ext cx="9396919" cy="509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0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703389" y="0"/>
            <a:ext cx="7515225" cy="1143000"/>
          </a:xfrm>
        </p:spPr>
        <p:txBody>
          <a:bodyPr/>
          <a:lstStyle/>
          <a:p>
            <a:pPr algn="l" eaLnBrk="1" hangingPunct="1"/>
            <a:r>
              <a:rPr lang="en-GB" altLang="en-U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Eligibility Criteria?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5500" y="1270000"/>
            <a:ext cx="7010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are expected to have an interest in developing greater awareness of the industry with a potential desire to pursue as a career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must be capable of working at Level 6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frameworks require English, Maths or other STEM based subjects as entry requirements.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SQA Foundation Apprenticeship qualification will only be issued on full completion of the programme.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3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Jane Sinclair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Principal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Teacher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Pupil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upport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27E1-E7B4-5A43-896E-685CC40D0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700" y="941660"/>
            <a:ext cx="5949067" cy="2976865"/>
          </a:xfrm>
        </p:spPr>
        <p:txBody>
          <a:bodyPr>
            <a:normAutofit/>
          </a:bodyPr>
          <a:lstStyle/>
          <a:p>
            <a:pPr algn="ctr"/>
            <a:r>
              <a:rPr lang="en-US" sz="5333" dirty="0"/>
              <a:t>Applying </a:t>
            </a:r>
            <a:br>
              <a:rPr lang="en-US" sz="5333" dirty="0"/>
            </a:br>
            <a:r>
              <a:rPr lang="en-US" sz="5333" dirty="0"/>
              <a:t>to university </a:t>
            </a:r>
            <a:br>
              <a:rPr lang="en-US" sz="5333" dirty="0"/>
            </a:br>
            <a:r>
              <a:rPr lang="en-US" sz="5333" dirty="0"/>
              <a:t>through </a:t>
            </a:r>
            <a:br>
              <a:rPr lang="en-US" sz="5333" dirty="0"/>
            </a:br>
            <a:r>
              <a:rPr lang="en-US" sz="5333" dirty="0"/>
              <a:t>UCAS</a:t>
            </a:r>
          </a:p>
        </p:txBody>
      </p:sp>
    </p:spTree>
    <p:extLst>
      <p:ext uri="{BB962C8B-B14F-4D97-AF65-F5344CB8AC3E}">
        <p14:creationId xmlns:p14="http://schemas.microsoft.com/office/powerpoint/2010/main" val="30728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10824" y="2906890"/>
            <a:ext cx="14627577" cy="3703193"/>
          </a:xfrm>
        </p:spPr>
        <p:txBody>
          <a:bodyPr/>
          <a:lstStyle/>
          <a:p>
            <a:r>
              <a:rPr lang="en-US" sz="3733" dirty="0"/>
              <a:t>UCAS, is the Universities and Colleges Admissions Service, is an independent charity, and the UK's shared admissions service for higher education.</a:t>
            </a:r>
          </a:p>
          <a:p>
            <a:r>
              <a:rPr lang="en-US" sz="3733" dirty="0"/>
              <a:t>Every person who wishes to apply to a UK university must do so through UCAS.</a:t>
            </a:r>
          </a:p>
          <a:p>
            <a:r>
              <a:rPr lang="en-US" sz="3733" dirty="0"/>
              <a:t>They can make 5 choices for £27.50</a:t>
            </a:r>
            <a:endParaRPr lang="en-GB" sz="3733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UCAS?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66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882" y="1546305"/>
            <a:ext cx="11722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Decision to make – S6/life after school</a:t>
            </a: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S5 exams – not taken place yet</a:t>
            </a: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“crash” Highers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4 subjects – full time education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Volunteering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Issues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Attendance – next slide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Great year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Go around departments/ask questions</a:t>
            </a: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713" y="207818"/>
            <a:ext cx="600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</a:rPr>
              <a:t>Transition point</a:t>
            </a:r>
            <a:endParaRPr lang="en-GB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13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CC41B1-959E-406E-9421-DD19AE24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05" y="1"/>
            <a:ext cx="5109568" cy="741660"/>
          </a:xfrm>
        </p:spPr>
        <p:txBody>
          <a:bodyPr/>
          <a:lstStyle/>
          <a:p>
            <a:r>
              <a:rPr lang="en-GB" dirty="0" smtClean="0"/>
              <a:t>Start research early …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253255-6D56-451D-B625-5E1B62697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73" y="1038612"/>
            <a:ext cx="6654544" cy="4196020"/>
          </a:xfrm>
        </p:spPr>
        <p:txBody>
          <a:bodyPr/>
          <a:lstStyle/>
          <a:p>
            <a:r>
              <a:rPr lang="en-GB" sz="3200" dirty="0"/>
              <a:t>Pupils will star the process in June and will </a:t>
            </a:r>
            <a:r>
              <a:rPr lang="en-GB" sz="3200" b="1" u="sng" dirty="0"/>
              <a:t>register with the UCAS Hub </a:t>
            </a:r>
            <a:r>
              <a:rPr lang="en-GB" sz="3200" dirty="0"/>
              <a:t>to: </a:t>
            </a:r>
          </a:p>
          <a:p>
            <a:pPr marL="228594" indent="-228594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explore careers, subjects, places, and apprenticeships and find information for over 35,000 courses.</a:t>
            </a:r>
          </a:p>
          <a:p>
            <a:pPr marL="228594" indent="-228594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3200" dirty="0"/>
              <a:t>There are many tools for pupils to use in the hub, as well as the online application.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2CACC-8AC2-457C-8768-4D21D11C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13ED7F5-D386-9F4E-93F6-FF04FAB3DF3D}" type="datetime4">
              <a:rPr lang="en-GB">
                <a:solidFill>
                  <a:srgbClr val="1F2834"/>
                </a:solidFill>
                <a:latin typeface="Calibri" panose="020F0502020204030204"/>
              </a:rPr>
              <a:pPr defTabSz="609585"/>
              <a:t>18 January 2024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AACCA-914C-4900-B14A-C636D121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1F2834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1F2834"/>
                </a:solidFill>
                <a:latin typeface="Calibri" panose="020F0502020204030204"/>
              </a:rPr>
              <a:pPr defTabSz="609585"/>
              <a:t>30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12F40088-6959-4B73-9813-DA3292EA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" t="1632" r="2960" b="3067"/>
          <a:stretch/>
        </p:blipFill>
        <p:spPr>
          <a:xfrm>
            <a:off x="7379396" y="1819070"/>
            <a:ext cx="3859769" cy="4078577"/>
          </a:xfrm>
          <a:prstGeom prst="roundRect">
            <a:avLst>
              <a:gd name="adj" fmla="val 7136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31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93908" y="1377279"/>
            <a:ext cx="6377000" cy="482183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 June, classes go through lessons focussing on: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Choosing courses and viewing entry requirements</a:t>
            </a:r>
          </a:p>
          <a:p>
            <a:r>
              <a:rPr lang="en-GB" dirty="0" smtClean="0"/>
              <a:t>Choosing universities and looking at teaching methodologies</a:t>
            </a:r>
          </a:p>
          <a:p>
            <a:r>
              <a:rPr lang="en-GB" dirty="0" smtClean="0"/>
              <a:t>Looking at location and contributing factors like halls of residence, sports facilities, clubs </a:t>
            </a:r>
            <a:r>
              <a:rPr lang="en-GB" dirty="0" err="1" smtClean="0"/>
              <a:t>etc</a:t>
            </a:r>
            <a:endParaRPr lang="en-GB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3909" y="198244"/>
            <a:ext cx="10147825" cy="892963"/>
          </a:xfrm>
        </p:spPr>
        <p:txBody>
          <a:bodyPr/>
          <a:lstStyle/>
          <a:p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31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069917" y="6487584"/>
            <a:ext cx="3122083" cy="313267"/>
          </a:xfrm>
        </p:spPr>
        <p:txBody>
          <a:bodyPr/>
          <a:lstStyle/>
          <a:p>
            <a:pPr defTabSz="609585"/>
            <a:fld id="{59F323AB-CA4F-FD4D-A9F9-7AB88D73544A}" type="datetime4">
              <a:rPr lang="en-GB">
                <a:solidFill>
                  <a:srgbClr val="1F2834"/>
                </a:solidFill>
                <a:latin typeface="Calibri" panose="020F0502020204030204"/>
              </a:rPr>
              <a:pPr defTabSz="609585"/>
              <a:t>18 January 2024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96" y="1598862"/>
            <a:ext cx="4741489" cy="431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C4D6-9DED-4E21-984E-12E8BE168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22" y="125040"/>
            <a:ext cx="10970677" cy="765549"/>
          </a:xfrm>
        </p:spPr>
        <p:txBody>
          <a:bodyPr/>
          <a:lstStyle/>
          <a:p>
            <a:pPr lvl="0"/>
            <a:r>
              <a:rPr lang="en-US" sz="4267" dirty="0"/>
              <a:t>The personal statement 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BAAE8CB-EB15-4C2B-8F03-F94B686C6A73}"/>
              </a:ext>
            </a:extLst>
          </p:cNvPr>
          <p:cNvSpPr txBox="1"/>
          <p:nvPr/>
        </p:nvSpPr>
        <p:spPr>
          <a:xfrm>
            <a:off x="7951793" y="6405029"/>
            <a:ext cx="3123468" cy="314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0" bIns="60960" anchor="ctr" anchorCtr="0" compatLnSpc="1">
            <a:noAutofit/>
          </a:bodyPr>
          <a:lstStyle/>
          <a:p>
            <a:pPr algn="r"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7E18BF-C440-4369-943D-85309B66C416}" type="datetime4">
              <a:rPr lang="en-GB" sz="1200">
                <a:solidFill>
                  <a:srgbClr val="1F2834"/>
                </a:solidFill>
                <a:latin typeface="Calibri"/>
              </a:rPr>
              <a:pPr algn="r" defTabSz="60958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 January 2024</a:t>
            </a:fld>
            <a:endParaRPr lang="en-US" sz="1200">
              <a:solidFill>
                <a:srgbClr val="1F2834"/>
              </a:solidFill>
              <a:latin typeface="Calibri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FB35396-1D2E-4AE1-9C77-999E8D8D7BAC}"/>
              </a:ext>
            </a:extLst>
          </p:cNvPr>
          <p:cNvSpPr txBox="1"/>
          <p:nvPr/>
        </p:nvSpPr>
        <p:spPr>
          <a:xfrm>
            <a:off x="11075250" y="6405030"/>
            <a:ext cx="733628" cy="301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ctr" anchorCtr="0" compatLnSpc="1">
            <a:noAutofit/>
          </a:bodyPr>
          <a:lstStyle/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rgbClr val="1F2834"/>
                </a:solidFill>
                <a:latin typeface="Calibri"/>
              </a:rPr>
              <a:t>|   </a:t>
            </a:r>
            <a:fld id="{C37586F3-408F-4BA8-9427-2F64F4598123}" type="slidenum">
              <a:rPr sz="1200" kern="0">
                <a:solidFill>
                  <a:srgbClr val="1F2834"/>
                </a:solidFill>
                <a:latin typeface="Calibri"/>
              </a:rPr>
              <a:pPr defTabSz="60958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US" sz="1200" kern="0">
              <a:solidFill>
                <a:srgbClr val="1F2834"/>
              </a:solidFill>
              <a:latin typeface="Calibri"/>
            </a:endParaRPr>
          </a:p>
        </p:txBody>
      </p:sp>
      <p:grpSp>
        <p:nvGrpSpPr>
          <p:cNvPr id="6" name="TextBox 2">
            <a:extLst>
              <a:ext uri="{FF2B5EF4-FFF2-40B4-BE49-F238E27FC236}">
                <a16:creationId xmlns:a16="http://schemas.microsoft.com/office/drawing/2014/main" id="{FFA1420F-2FEF-4166-9922-6C9DE0E3E0DA}"/>
              </a:ext>
            </a:extLst>
          </p:cNvPr>
          <p:cNvGrpSpPr/>
          <p:nvPr/>
        </p:nvGrpSpPr>
        <p:grpSpPr>
          <a:xfrm>
            <a:off x="383121" y="1268762"/>
            <a:ext cx="7140235" cy="4566793"/>
            <a:chOff x="448979" y="1060658"/>
            <a:chExt cx="5248117" cy="326396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E58D896-9ADC-42F5-AFC6-3B6D691AC83D}"/>
                </a:ext>
              </a:extLst>
            </p:cNvPr>
            <p:cNvSpPr/>
            <p:nvPr/>
          </p:nvSpPr>
          <p:spPr>
            <a:xfrm>
              <a:off x="448979" y="1060658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" name="Rectangle 7" descr="Gavel">
              <a:extLst>
                <a:ext uri="{FF2B5EF4-FFF2-40B4-BE49-F238E27FC236}">
                  <a16:creationId xmlns:a16="http://schemas.microsoft.com/office/drawing/2014/main" id="{92CB85AD-401D-4888-B305-68753C8D58AF}"/>
                </a:ext>
              </a:extLst>
            </p:cNvPr>
            <p:cNvSpPr/>
            <p:nvPr/>
          </p:nvSpPr>
          <p:spPr>
            <a:xfrm>
              <a:off x="565172" y="1147087"/>
              <a:ext cx="211262" cy="211262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EED767-CB7E-47B6-96BF-1D70864B9F67}"/>
                </a:ext>
              </a:extLst>
            </p:cNvPr>
            <p:cNvSpPr/>
            <p:nvPr/>
          </p:nvSpPr>
          <p:spPr>
            <a:xfrm>
              <a:off x="892628" y="1060658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The only section pupils have full control over</a:t>
              </a:r>
              <a:endParaRPr lang="en-US" sz="2400" dirty="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959123-DA3C-4575-A8BF-788C57ADA34D}"/>
                </a:ext>
              </a:extLst>
            </p:cNvPr>
            <p:cNvSpPr/>
            <p:nvPr/>
          </p:nvSpPr>
          <p:spPr>
            <a:xfrm>
              <a:off x="448979" y="1540800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Rectangle 10" descr="Cheers">
              <a:extLst>
                <a:ext uri="{FF2B5EF4-FFF2-40B4-BE49-F238E27FC236}">
                  <a16:creationId xmlns:a16="http://schemas.microsoft.com/office/drawing/2014/main" id="{FA70F037-8C46-44CC-8567-324FA3C5BFEF}"/>
                </a:ext>
              </a:extLst>
            </p:cNvPr>
            <p:cNvSpPr/>
            <p:nvPr/>
          </p:nvSpPr>
          <p:spPr>
            <a:xfrm>
              <a:off x="565172" y="1627229"/>
              <a:ext cx="211262" cy="211262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2A91C8D-7503-4C45-A01C-54AAF08603B9}"/>
                </a:ext>
              </a:extLst>
            </p:cNvPr>
            <p:cNvSpPr/>
            <p:nvPr/>
          </p:nvSpPr>
          <p:spPr>
            <a:xfrm>
              <a:off x="613032" y="1534454"/>
              <a:ext cx="5084064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84065"/>
                <a:gd name="f7" fmla="val 384114"/>
                <a:gd name="f8" fmla="+- 0 0 -90"/>
                <a:gd name="f9" fmla="*/ f3 1 5084065"/>
                <a:gd name="f10" fmla="*/ f4 1 384114"/>
                <a:gd name="f11" fmla="+- f7 0 f5"/>
                <a:gd name="f12" fmla="+- f6 0 f5"/>
                <a:gd name="f13" fmla="*/ f8 f0 1"/>
                <a:gd name="f14" fmla="*/ f12 1 5084065"/>
                <a:gd name="f15" fmla="*/ f11 1 384114"/>
                <a:gd name="f16" fmla="*/ 0 f12 1"/>
                <a:gd name="f17" fmla="*/ 0 f11 1"/>
                <a:gd name="f18" fmla="*/ 5084065 f12 1"/>
                <a:gd name="f19" fmla="*/ 384114 f11 1"/>
                <a:gd name="f20" fmla="*/ f13 1 f2"/>
                <a:gd name="f21" fmla="*/ f16 1 5084065"/>
                <a:gd name="f22" fmla="*/ f17 1 384114"/>
                <a:gd name="f23" fmla="*/ f18 1 5084065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5084065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    </a:t>
              </a:r>
              <a:r>
                <a:rPr lang="en-GB" sz="2400" kern="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The</a:t>
              </a:r>
              <a:r>
                <a:rPr lang="en-GB" sz="2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 only chance to market </a:t>
              </a:r>
              <a:r>
                <a:rPr lang="en-GB" sz="2400" kern="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oneself </a:t>
              </a:r>
              <a:r>
                <a:rPr lang="en-GB" sz="2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as an individual</a:t>
              </a:r>
              <a:endParaRPr lang="en-US" sz="2400" dirty="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CD36A4-9CC2-4FA0-8666-84D4E41DC4B5}"/>
                </a:ext>
              </a:extLst>
            </p:cNvPr>
            <p:cNvSpPr/>
            <p:nvPr/>
          </p:nvSpPr>
          <p:spPr>
            <a:xfrm>
              <a:off x="448979" y="2020942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 13" descr="Joker Hat">
              <a:extLst>
                <a:ext uri="{FF2B5EF4-FFF2-40B4-BE49-F238E27FC236}">
                  <a16:creationId xmlns:a16="http://schemas.microsoft.com/office/drawing/2014/main" id="{42D528F5-1896-4636-AD76-325275297ABE}"/>
                </a:ext>
              </a:extLst>
            </p:cNvPr>
            <p:cNvSpPr/>
            <p:nvPr/>
          </p:nvSpPr>
          <p:spPr>
            <a:xfrm>
              <a:off x="565172" y="2107371"/>
              <a:ext cx="211262" cy="211262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F10F76-2D1A-41FD-A995-86D4827AD934}"/>
                </a:ext>
              </a:extLst>
            </p:cNvPr>
            <p:cNvSpPr/>
            <p:nvPr/>
          </p:nvSpPr>
          <p:spPr>
            <a:xfrm>
              <a:off x="892628" y="1982912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 kern="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Its the</a:t>
              </a:r>
              <a:r>
                <a:rPr lang="en-GB" sz="2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 same statement  is used for all of choices</a:t>
              </a:r>
              <a:endParaRPr lang="en-GB" sz="2400" dirty="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70ECE3-A7E2-4052-867B-68E30A8BDA0B}"/>
                </a:ext>
              </a:extLst>
            </p:cNvPr>
            <p:cNvSpPr/>
            <p:nvPr/>
          </p:nvSpPr>
          <p:spPr>
            <a:xfrm>
              <a:off x="448979" y="2501085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6" descr="Thumbs Up Sign">
              <a:extLst>
                <a:ext uri="{FF2B5EF4-FFF2-40B4-BE49-F238E27FC236}">
                  <a16:creationId xmlns:a16="http://schemas.microsoft.com/office/drawing/2014/main" id="{C83266B1-5BC2-4820-8542-E893E7F3447C}"/>
                </a:ext>
              </a:extLst>
            </p:cNvPr>
            <p:cNvSpPr/>
            <p:nvPr/>
          </p:nvSpPr>
          <p:spPr>
            <a:xfrm>
              <a:off x="565172" y="2587514"/>
              <a:ext cx="211262" cy="211262"/>
            </a:xfrm>
            <a:prstGeom prst="rect">
              <a:avLst/>
            </a:prstGeom>
            <a:blipFill>
              <a:blip r:embed="rId9">
                <a:alphaModFix/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5E297B-7EF9-4315-BA3F-EBCE3B720F11}"/>
                </a:ext>
              </a:extLst>
            </p:cNvPr>
            <p:cNvSpPr/>
            <p:nvPr/>
          </p:nvSpPr>
          <p:spPr>
            <a:xfrm>
              <a:off x="892628" y="2444044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>
                  <a:solidFill>
                    <a:srgbClr val="1F2834"/>
                  </a:solidFill>
                  <a:latin typeface="Calibri Light"/>
                  <a:ea typeface="ＭＳ Ｐゴシック"/>
                </a:rPr>
                <a:t>A maximum of 4,000 characters, or 47 lines</a:t>
              </a:r>
              <a:endParaRPr lang="en-US" sz="2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C0F1C9-C4F8-44C4-9FDB-5D3986105323}"/>
                </a:ext>
              </a:extLst>
            </p:cNvPr>
            <p:cNvSpPr/>
            <p:nvPr/>
          </p:nvSpPr>
          <p:spPr>
            <a:xfrm>
              <a:off x="448979" y="2981227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Rectangle 19" descr="Group">
              <a:extLst>
                <a:ext uri="{FF2B5EF4-FFF2-40B4-BE49-F238E27FC236}">
                  <a16:creationId xmlns:a16="http://schemas.microsoft.com/office/drawing/2014/main" id="{0BA5FB44-2987-4BE8-AE6D-4085E4F54206}"/>
                </a:ext>
              </a:extLst>
            </p:cNvPr>
            <p:cNvSpPr/>
            <p:nvPr/>
          </p:nvSpPr>
          <p:spPr>
            <a:xfrm>
              <a:off x="565172" y="3067656"/>
              <a:ext cx="211262" cy="211262"/>
            </a:xfrm>
            <a:prstGeom prst="rect">
              <a:avLst/>
            </a:prstGeom>
            <a:blipFill>
              <a:blip r:embed="rId11">
                <a:alphaModFix/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2824F1-BD7B-4675-9844-2DC495002C6C}"/>
                </a:ext>
              </a:extLst>
            </p:cNvPr>
            <p:cNvSpPr/>
            <p:nvPr/>
          </p:nvSpPr>
          <p:spPr>
            <a:xfrm>
              <a:off x="892628" y="2924187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>
                  <a:solidFill>
                    <a:srgbClr val="1F2834"/>
                  </a:solidFill>
                  <a:latin typeface="Calibri Light"/>
                  <a:ea typeface="ＭＳ Ｐゴシック"/>
                </a:rPr>
                <a:t>A minimum of 1,000 characters</a:t>
              </a:r>
              <a:endParaRPr lang="en-GB" sz="2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C72D49-ED11-48B8-996E-0D294DA5F95E}"/>
                </a:ext>
              </a:extLst>
            </p:cNvPr>
            <p:cNvSpPr/>
            <p:nvPr/>
          </p:nvSpPr>
          <p:spPr>
            <a:xfrm>
              <a:off x="448979" y="3461369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12C5DCA-66E6-4D3B-87C7-DBAFF760CBED}"/>
                </a:ext>
              </a:extLst>
            </p:cNvPr>
            <p:cNvSpPr/>
            <p:nvPr/>
          </p:nvSpPr>
          <p:spPr>
            <a:xfrm>
              <a:off x="859773" y="3455133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>
                  <a:solidFill>
                    <a:srgbClr val="1F2834"/>
                  </a:solidFill>
                  <a:latin typeface="Calibri Light"/>
                  <a:ea typeface="ＭＳ Ｐゴシック"/>
                </a:rPr>
                <a:t>There isn’t a spelling or grammar check</a:t>
              </a:r>
              <a:endParaRPr lang="en-GB" sz="2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340325-CD36-440B-94FF-FE0A26B804DD}"/>
                </a:ext>
              </a:extLst>
            </p:cNvPr>
            <p:cNvSpPr/>
            <p:nvPr/>
          </p:nvSpPr>
          <p:spPr>
            <a:xfrm>
              <a:off x="448979" y="3914180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25" descr="Irritant">
              <a:extLst>
                <a:ext uri="{FF2B5EF4-FFF2-40B4-BE49-F238E27FC236}">
                  <a16:creationId xmlns:a16="http://schemas.microsoft.com/office/drawing/2014/main" id="{360C0F13-7F43-4B5E-A589-D005D56F2527}"/>
                </a:ext>
              </a:extLst>
            </p:cNvPr>
            <p:cNvSpPr/>
            <p:nvPr/>
          </p:nvSpPr>
          <p:spPr>
            <a:xfrm>
              <a:off x="565172" y="4027941"/>
              <a:ext cx="211262" cy="211262"/>
            </a:xfrm>
            <a:prstGeom prst="rect">
              <a:avLst/>
            </a:prstGeom>
            <a:blipFill>
              <a:blip r:embed="rId13">
                <a:alphaModFix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121917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2E220CF-E88A-40A8-80FB-231A5845F6C7}"/>
                </a:ext>
              </a:extLst>
            </p:cNvPr>
            <p:cNvSpPr/>
            <p:nvPr/>
          </p:nvSpPr>
          <p:spPr>
            <a:xfrm>
              <a:off x="892628" y="3940515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54205" tIns="54205" rIns="54205" bIns="54205" anchor="ctr" anchorCtr="0" compatLnSpc="1">
              <a:noAutofit/>
            </a:bodyPr>
            <a:lstStyle/>
            <a:p>
              <a:pPr defTabSz="829718"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400">
                  <a:solidFill>
                    <a:srgbClr val="1F2834"/>
                  </a:solidFill>
                  <a:latin typeface="Calibri Light"/>
                </a:rPr>
                <a:t>No formatting allowed</a:t>
              </a:r>
            </a:p>
          </p:txBody>
        </p:sp>
      </p:grpSp>
      <p:sp>
        <p:nvSpPr>
          <p:cNvPr id="29" name="Rectangle 6">
            <a:extLst>
              <a:ext uri="{FF2B5EF4-FFF2-40B4-BE49-F238E27FC236}">
                <a16:creationId xmlns:a16="http://schemas.microsoft.com/office/drawing/2014/main" id="{40A0F4C8-43FE-43CE-8658-B6ACA09DA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053" y="1222408"/>
            <a:ext cx="4057824" cy="1938992"/>
          </a:xfrm>
          <a:prstGeom prst="rect">
            <a:avLst/>
          </a:prstGeom>
          <a:noFill/>
          <a:ln w="9525">
            <a:solidFill>
              <a:srgbClr val="474B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09585"/>
            <a:r>
              <a:rPr lang="en-GB" altLang="en-US" sz="2400">
                <a:solidFill>
                  <a:srgbClr val="1F2834"/>
                </a:solidFill>
                <a:latin typeface="Calibri Light" panose="020F0302020204030204"/>
              </a:rPr>
              <a:t>UCAS’ similarity detection service: </a:t>
            </a:r>
          </a:p>
          <a:p>
            <a:pPr algn="ctr" defTabSz="609585"/>
            <a:r>
              <a:rPr lang="en-US" altLang="en-US" sz="2400">
                <a:solidFill>
                  <a:srgbClr val="1F2834"/>
                </a:solidFill>
                <a:latin typeface="Calibri Light" panose="020F0302020204030204"/>
              </a:rPr>
              <a:t>every personal statement is run through software to check for plagiarism</a:t>
            </a:r>
            <a:r>
              <a:rPr lang="en-US" altLang="en-US" sz="2400">
                <a:solidFill>
                  <a:srgbClr val="595959"/>
                </a:solidFill>
                <a:latin typeface="Calibri Light" panose="020F0302020204030204"/>
              </a:rPr>
              <a:t>. </a:t>
            </a:r>
          </a:p>
        </p:txBody>
      </p:sp>
      <p:pic>
        <p:nvPicPr>
          <p:cNvPr id="30" name="Graphic 29" descr="Close with solid fill">
            <a:extLst>
              <a:ext uri="{FF2B5EF4-FFF2-40B4-BE49-F238E27FC236}">
                <a16:creationId xmlns:a16="http://schemas.microsoft.com/office/drawing/2014/main" id="{DFD9D23E-6B61-45C7-B11C-6A9F0200BE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966" y="4724605"/>
            <a:ext cx="363271" cy="363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0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103B65A-8E5B-4B53-AEEB-554BC30DA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913" y="227982"/>
            <a:ext cx="5109569" cy="874623"/>
          </a:xfrm>
        </p:spPr>
        <p:txBody>
          <a:bodyPr>
            <a:normAutofit/>
          </a:bodyPr>
          <a:lstStyle/>
          <a:p>
            <a:pPr lvl="0"/>
            <a:r>
              <a:rPr lang="en-GB" sz="4800" dirty="0"/>
              <a:t>Start early - June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817B06E-6639-45F6-A784-693176C093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93913" y="1344856"/>
            <a:ext cx="5594676" cy="5842625"/>
          </a:xfrm>
        </p:spPr>
        <p:txBody>
          <a:bodyPr/>
          <a:lstStyle/>
          <a:p>
            <a:pPr defTabSz="1219170">
              <a:spcBef>
                <a:spcPts val="400"/>
              </a:spcBef>
              <a:spcAft>
                <a:spcPts val="400"/>
              </a:spcAft>
            </a:pPr>
            <a:r>
              <a:rPr lang="en-US" sz="2667" dirty="0"/>
              <a:t>Included in personal statement: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academic achievements, past and present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Why someone is interested in the subject area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display knowledge of the subject area 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demonstrate enthusiasm to go beyond the syllabus 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what is enjoyable about studying</a:t>
            </a:r>
          </a:p>
          <a:p>
            <a:pPr marL="533387" lvl="1" indent="-380990" defTabSz="1219170">
              <a:spcBef>
                <a:spcPts val="800"/>
              </a:spcBef>
              <a:spcAft>
                <a:spcPts val="800"/>
              </a:spcAft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details of work experience/on-line courses studied</a:t>
            </a:r>
          </a:p>
          <a:p>
            <a:pPr lvl="0"/>
            <a:endParaRPr lang="en-GB" sz="2133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E406C0-5D89-4010-8EF9-800E0C509D74}"/>
              </a:ext>
            </a:extLst>
          </p:cNvPr>
          <p:cNvSpPr txBox="1"/>
          <p:nvPr/>
        </p:nvSpPr>
        <p:spPr>
          <a:xfrm>
            <a:off x="7951793" y="6405029"/>
            <a:ext cx="3123468" cy="314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0" bIns="60960" anchor="ctr" anchorCtr="0" compatLnSpc="1">
            <a:noAutofit/>
          </a:bodyPr>
          <a:lstStyle/>
          <a:p>
            <a:pPr algn="r"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576D6A-EF0A-4D0E-8766-DC99521EE4B8}" type="datetime4">
              <a:rPr lang="en-GB" sz="1200">
                <a:solidFill>
                  <a:srgbClr val="1F2834"/>
                </a:solidFill>
                <a:latin typeface="Calibri"/>
              </a:rPr>
              <a:pPr algn="r" defTabSz="60958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 January 2024</a:t>
            </a:fld>
            <a:endParaRPr lang="en-US" sz="1200">
              <a:solidFill>
                <a:srgbClr val="1F2834"/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8E85E-7133-485C-9F42-64BA6CC7B66A}"/>
              </a:ext>
            </a:extLst>
          </p:cNvPr>
          <p:cNvSpPr txBox="1"/>
          <p:nvPr/>
        </p:nvSpPr>
        <p:spPr>
          <a:xfrm>
            <a:off x="11075250" y="6405030"/>
            <a:ext cx="733628" cy="301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ctr" anchorCtr="0" compatLnSpc="1">
            <a:noAutofit/>
          </a:bodyPr>
          <a:lstStyle/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>
                <a:solidFill>
                  <a:srgbClr val="1F2834"/>
                </a:solidFill>
                <a:latin typeface="Calibri"/>
              </a:rPr>
              <a:t>|   </a:t>
            </a:r>
            <a:fld id="{950889AF-0C30-4C72-BDE7-B763CCCE3840}" type="slidenum">
              <a:rPr sz="1200" kern="0">
                <a:solidFill>
                  <a:srgbClr val="1F2834"/>
                </a:solidFill>
                <a:latin typeface="Calibri"/>
              </a:rPr>
              <a:pPr defTabSz="60958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US" sz="1200" kern="0">
              <a:solidFill>
                <a:srgbClr val="1F2834"/>
              </a:solidFill>
              <a:latin typeface="Calibri"/>
            </a:endParaRPr>
          </a:p>
        </p:txBody>
      </p:sp>
      <p:pic>
        <p:nvPicPr>
          <p:cNvPr id="10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17CA001-4319-4F4B-9BF8-3D4F5B8EB7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986" r="8986"/>
          <a:stretch>
            <a:fillRect/>
          </a:stretch>
        </p:blipFill>
        <p:spPr>
          <a:xfrm>
            <a:off x="6443134" y="1557868"/>
            <a:ext cx="5018617" cy="407881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5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A6D6FAE-D43A-044F-91A1-990520CC9738}" type="datetime4">
              <a:rPr lang="en-GB">
                <a:solidFill>
                  <a:srgbClr val="FFFFFF"/>
                </a:solidFill>
                <a:latin typeface="Calibri" panose="020F0502020204030204"/>
              </a:rPr>
              <a:pPr defTabSz="609585"/>
              <a:t>18 January 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34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71" y="197683"/>
            <a:ext cx="60761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3733" dirty="0">
                <a:solidFill>
                  <a:srgbClr val="1F2834"/>
                </a:solidFill>
                <a:latin typeface="Calibri" panose="020F0502020204030204"/>
              </a:rPr>
              <a:t>EHS TIMELINES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972" y="895309"/>
            <a:ext cx="116517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June</a:t>
            </a:r>
            <a:r>
              <a:rPr lang="en-GB" sz="3200" b="1" u="sng" dirty="0">
                <a:solidFill>
                  <a:srgbClr val="3BC0C7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– All pupils will create an account on the UCAS hub in PSHE.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June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 - Pupils applying for medicine, vet medicine, dentistry or Oxbridge (early applicants) must start working on their application and personal statement. Medicine and dentistry applicants should start working on their UCAT – needs to be completed before end of September.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August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 – All pupils (who wish to apply) will start their application.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September weekend 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– Early applicants should submit draft to their PCT and ensure all their information has been completed on their online application.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October 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– early applications must be sent before 15</a:t>
            </a:r>
            <a:r>
              <a:rPr lang="en-GB" sz="2400" baseline="30000" dirty="0">
                <a:solidFill>
                  <a:srgbClr val="1F2834"/>
                </a:solidFill>
                <a:latin typeface="Calibri" panose="020F0502020204030204"/>
              </a:rPr>
              <a:t>th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 October – no exceptions.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October break 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– draft of Personal Statement for pupils submitted to PCT.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November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 – those who are ready can start to submit their application.</a:t>
            </a:r>
          </a:p>
          <a:p>
            <a:pPr defTabSz="609585"/>
            <a:r>
              <a:rPr lang="en-GB" sz="3200" b="1" u="sng" dirty="0">
                <a:solidFill>
                  <a:srgbClr val="3BC0C7">
                    <a:lumMod val="75000"/>
                  </a:srgbClr>
                </a:solidFill>
                <a:latin typeface="Calibri" panose="020F0502020204030204"/>
              </a:rPr>
              <a:t>December </a:t>
            </a:r>
            <a:r>
              <a:rPr lang="en-GB" sz="2400" dirty="0">
                <a:solidFill>
                  <a:srgbClr val="1F2834"/>
                </a:solidFill>
                <a:latin typeface="Calibri" panose="020F0502020204030204"/>
              </a:rPr>
              <a:t>– ALL applications should be sent before Christmas break.</a:t>
            </a:r>
          </a:p>
          <a:p>
            <a:pPr defTabSz="609585"/>
            <a:endParaRPr lang="en-GB" sz="2400" dirty="0">
              <a:solidFill>
                <a:srgbClr val="1F283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40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7104" y="1120079"/>
            <a:ext cx="10358243" cy="5045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489" y="178420"/>
            <a:ext cx="58779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4267" b="1" dirty="0">
                <a:solidFill>
                  <a:srgbClr val="1F2834"/>
                </a:solidFill>
                <a:latin typeface="Calibri" panose="020F0502020204030204"/>
              </a:rPr>
              <a:t>Tools to help …</a:t>
            </a:r>
          </a:p>
        </p:txBody>
      </p:sp>
    </p:spTree>
    <p:extLst>
      <p:ext uri="{BB962C8B-B14F-4D97-AF65-F5344CB8AC3E}">
        <p14:creationId xmlns:p14="http://schemas.microsoft.com/office/powerpoint/2010/main" val="9958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596" y="1930400"/>
            <a:ext cx="4923367" cy="4541838"/>
          </a:xfrm>
        </p:spPr>
        <p:txBody>
          <a:bodyPr>
            <a:normAutofit fontScale="77500" lnSpcReduction="20000"/>
          </a:bodyPr>
          <a:lstStyle/>
          <a:p>
            <a:endParaRPr lang="en-GB" dirty="0"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endParaRPr lang="en-GB" dirty="0">
              <a:hlinkClick r:id="rId2"/>
            </a:endParaRPr>
          </a:p>
          <a:p>
            <a:r>
              <a:rPr lang="en-GB" altLang="en-US" sz="3500" dirty="0"/>
              <a:t>The school Pupil Support Team will answer your enquiries if you wish to phone / email the school</a:t>
            </a:r>
            <a:r>
              <a:rPr lang="en-GB" altLang="en-US" sz="3500" dirty="0" smtClean="0"/>
              <a:t>.</a:t>
            </a:r>
          </a:p>
          <a:p>
            <a:endParaRPr lang="en-GB" sz="3500" dirty="0">
              <a:hlinkClick r:id="rId2"/>
            </a:endParaRPr>
          </a:p>
          <a:p>
            <a:r>
              <a:rPr lang="en-GB" sz="3500" dirty="0" smtClean="0">
                <a:hlinkClick r:id="rId2"/>
              </a:rPr>
              <a:t>https</a:t>
            </a:r>
            <a:r>
              <a:rPr lang="en-GB" sz="3500" dirty="0">
                <a:hlinkClick r:id="rId2"/>
              </a:rPr>
              <a:t>://</a:t>
            </a:r>
            <a:r>
              <a:rPr lang="en-GB" sz="3500" dirty="0" smtClean="0">
                <a:hlinkClick r:id="rId2"/>
              </a:rPr>
              <a:t>blogs.glowscotland.org.uk/er/public/Eastwood/uploads/sites/83/2024/01/16074215/Eastwood-HS-Courses-2024_25-v2.pdf</a:t>
            </a:r>
            <a:endParaRPr lang="en-GB" sz="3500" dirty="0" smtClean="0"/>
          </a:p>
          <a:p>
            <a:endParaRPr lang="en-GB" sz="3500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97" y="1800225"/>
            <a:ext cx="5421003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2713" y="207818"/>
            <a:ext cx="600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</a:rPr>
              <a:t>Attendance</a:t>
            </a:r>
            <a:endParaRPr lang="en-GB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97455" y="1228150"/>
            <a:ext cx="9320269" cy="50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8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Emma Gordon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</a:rPr>
              <a:t>Depute Head </a:t>
            </a:r>
            <a:r>
              <a:rPr lang="en-GB" sz="36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GB" sz="3600" dirty="0" smtClean="0">
                <a:solidFill>
                  <a:schemeClr val="accent2">
                    <a:lumMod val="50000"/>
                  </a:schemeClr>
                </a:solidFill>
              </a:rPr>
              <a:t>eacher (S5)</a:t>
            </a:r>
            <a:endParaRPr lang="en-GB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882" y="1546305"/>
            <a:ext cx="117223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Introduction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–Kate Sinclair (HT)</a:t>
            </a:r>
            <a:endParaRPr lang="en-GB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Options Process –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Emma Gordon (DHT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Vocational 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Courses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– Bethany 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Williams (PT </a:t>
            </a: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Pupil Support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Pastoral / UCAS – Jane Sinclair (PT Pupil Support)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713" y="207818"/>
            <a:ext cx="600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</a:rPr>
              <a:t>Speakers</a:t>
            </a:r>
            <a:endParaRPr lang="en-GB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7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3" y="223187"/>
            <a:ext cx="8596668" cy="1320800"/>
          </a:xfrm>
        </p:spPr>
        <p:txBody>
          <a:bodyPr>
            <a:normAutofit/>
          </a:bodyPr>
          <a:lstStyle/>
          <a:p>
            <a:r>
              <a:rPr lang="en-GB" sz="4800" u="sng" dirty="0" smtClean="0">
                <a:solidFill>
                  <a:schemeClr val="accent2">
                    <a:lumMod val="50000"/>
                  </a:schemeClr>
                </a:solidFill>
              </a:rPr>
              <a:t>Options Key Dates</a:t>
            </a:r>
            <a:endParaRPr lang="en-GB" sz="48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785" y="1385887"/>
            <a:ext cx="105081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effectLst/>
                <a:latin typeface="+mj-lt"/>
              </a:rPr>
              <a:t>Thurs 18</a:t>
            </a:r>
            <a:r>
              <a:rPr lang="en-US" sz="2800" b="0" i="0" baseline="30000" dirty="0" smtClean="0">
                <a:effectLst/>
                <a:latin typeface="+mj-lt"/>
              </a:rPr>
              <a:t>th</a:t>
            </a:r>
            <a:r>
              <a:rPr lang="en-US" sz="2800" b="0" i="0" dirty="0" smtClean="0">
                <a:effectLst/>
                <a:latin typeface="+mj-lt"/>
              </a:rPr>
              <a:t> January: Curricular Choice Evening </a:t>
            </a:r>
          </a:p>
          <a:p>
            <a:r>
              <a:rPr lang="en-US" sz="2800" dirty="0" smtClean="0">
                <a:latin typeface="+mj-lt"/>
              </a:rPr>
              <a:t>- </a:t>
            </a:r>
            <a:r>
              <a:rPr lang="en-US" sz="2800" b="0" i="0" dirty="0" smtClean="0">
                <a:effectLst/>
                <a:latin typeface="+mj-lt"/>
              </a:rPr>
              <a:t>copy of this presentation emailed to parents this evening.</a:t>
            </a: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Week beg. 19</a:t>
            </a:r>
            <a:r>
              <a:rPr lang="en-US" sz="2800" baseline="30000" dirty="0" smtClean="0">
                <a:latin typeface="+mj-lt"/>
              </a:rPr>
              <a:t>th</a:t>
            </a:r>
            <a:r>
              <a:rPr lang="en-US" sz="2800" dirty="0" smtClean="0">
                <a:latin typeface="+mj-lt"/>
              </a:rPr>
              <a:t> February Options form to parents</a:t>
            </a:r>
          </a:p>
          <a:p>
            <a:r>
              <a:rPr lang="en-US" sz="2800" dirty="0" smtClean="0">
                <a:latin typeface="+mj-lt"/>
              </a:rPr>
              <a:t>Week beg. 4</a:t>
            </a:r>
            <a:r>
              <a:rPr lang="en-US" sz="2800" baseline="30000" dirty="0" smtClean="0">
                <a:latin typeface="+mj-lt"/>
              </a:rPr>
              <a:t>th</a:t>
            </a:r>
            <a:r>
              <a:rPr lang="en-US" sz="2800" dirty="0" smtClean="0">
                <a:latin typeface="+mj-lt"/>
              </a:rPr>
              <a:t> March Options interviews with Pastoral</a:t>
            </a:r>
          </a:p>
          <a:p>
            <a:r>
              <a:rPr lang="en-US" sz="2800" dirty="0" smtClean="0">
                <a:latin typeface="+mj-lt"/>
              </a:rPr>
              <a:t>15</a:t>
            </a:r>
            <a:r>
              <a:rPr lang="en-US" sz="2800" baseline="30000" dirty="0" smtClean="0">
                <a:latin typeface="+mj-lt"/>
              </a:rPr>
              <a:t>th</a:t>
            </a:r>
            <a:r>
              <a:rPr lang="en-US" sz="2800" dirty="0" smtClean="0">
                <a:latin typeface="+mj-lt"/>
              </a:rPr>
              <a:t> March ALL S5&gt;S6 Final Options Form must be returned</a:t>
            </a:r>
            <a:br>
              <a:rPr lang="en-US" sz="2800" dirty="0" smtClean="0">
                <a:latin typeface="+mj-lt"/>
              </a:rPr>
            </a:br>
            <a:endParaRPr lang="en-US" sz="2800" dirty="0">
              <a:latin typeface="+mj-lt"/>
            </a:endParaRPr>
          </a:p>
          <a:p>
            <a:r>
              <a:rPr lang="en-US" sz="2800" b="0" i="0" dirty="0" smtClean="0">
                <a:effectLst/>
                <a:latin typeface="+mj-lt"/>
              </a:rPr>
              <a:t>Monday 5</a:t>
            </a:r>
            <a:r>
              <a:rPr lang="en-US" sz="2800" b="0" i="0" baseline="30000" dirty="0" smtClean="0">
                <a:effectLst/>
                <a:latin typeface="+mj-lt"/>
              </a:rPr>
              <a:t>th</a:t>
            </a:r>
            <a:r>
              <a:rPr lang="en-US" sz="2800" b="0" i="0" dirty="0" smtClean="0">
                <a:effectLst/>
                <a:latin typeface="+mj-lt"/>
              </a:rPr>
              <a:t> June: S6 timetable begins</a:t>
            </a:r>
          </a:p>
          <a:p>
            <a:endParaRPr lang="en-US" sz="2800" dirty="0">
              <a:latin typeface="Roboto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279" y="4629151"/>
            <a:ext cx="2047874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1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47034"/>
            <a:ext cx="8596668" cy="1491825"/>
          </a:xfrm>
        </p:spPr>
        <p:txBody>
          <a:bodyPr/>
          <a:lstStyle/>
          <a:p>
            <a:r>
              <a:rPr lang="en-GB" u="sng" dirty="0" smtClean="0">
                <a:solidFill>
                  <a:schemeClr val="accent2">
                    <a:lumMod val="50000"/>
                  </a:schemeClr>
                </a:solidFill>
              </a:rPr>
              <a:t>Where to now? 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Depends on…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2546430"/>
            <a:ext cx="9311617" cy="4016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alt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sz="3200" dirty="0">
                <a:solidFill>
                  <a:schemeClr val="accent2">
                    <a:lumMod val="50000"/>
                  </a:schemeClr>
                </a:solidFill>
              </a:rPr>
              <a:t>Where </a:t>
            </a:r>
            <a:r>
              <a:rPr lang="en-GB" altLang="en-US" sz="3200" dirty="0" smtClean="0">
                <a:solidFill>
                  <a:schemeClr val="accent2">
                    <a:lumMod val="50000"/>
                  </a:schemeClr>
                </a:solidFill>
              </a:rPr>
              <a:t>are they now ?</a:t>
            </a:r>
            <a:endParaRPr lang="en-GB" alt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GB" alt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sz="3200" dirty="0" smtClean="0">
                <a:solidFill>
                  <a:schemeClr val="accent2">
                    <a:lumMod val="50000"/>
                  </a:schemeClr>
                </a:solidFill>
              </a:rPr>
              <a:t>What do they </a:t>
            </a:r>
            <a:r>
              <a:rPr lang="en-GB" altLang="en-US" sz="3200" dirty="0">
                <a:solidFill>
                  <a:schemeClr val="accent2">
                    <a:lumMod val="50000"/>
                  </a:schemeClr>
                </a:solidFill>
              </a:rPr>
              <a:t>want </a:t>
            </a:r>
            <a:r>
              <a:rPr lang="en-GB" altLang="en-US" sz="3200" dirty="0" smtClean="0">
                <a:solidFill>
                  <a:schemeClr val="accent2">
                    <a:lumMod val="50000"/>
                  </a:schemeClr>
                </a:solidFill>
              </a:rPr>
              <a:t>to do in the future ?</a:t>
            </a:r>
            <a:endParaRPr lang="en-GB" alt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39" y="247034"/>
            <a:ext cx="4128322" cy="30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9870" y="276225"/>
            <a:ext cx="6248122" cy="12042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Where are they now?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979" y="1857375"/>
            <a:ext cx="6413013" cy="4762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3200" dirty="0" smtClean="0">
                <a:solidFill>
                  <a:schemeClr val="tx1"/>
                </a:solidFill>
              </a:rPr>
              <a:t>S4 </a:t>
            </a:r>
            <a:r>
              <a:rPr lang="en-GB" altLang="en-US" sz="3200" dirty="0">
                <a:solidFill>
                  <a:schemeClr val="tx1"/>
                </a:solidFill>
              </a:rPr>
              <a:t>SQA exam results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200" dirty="0" smtClean="0">
                <a:solidFill>
                  <a:schemeClr val="tx1"/>
                </a:solidFill>
              </a:rPr>
              <a:t>Tracking reports </a:t>
            </a:r>
            <a:r>
              <a:rPr lang="en-GB" altLang="en-US" sz="3200" dirty="0">
                <a:solidFill>
                  <a:schemeClr val="tx1"/>
                </a:solidFill>
              </a:rPr>
              <a:t>in </a:t>
            </a:r>
            <a:r>
              <a:rPr lang="en-GB" altLang="en-US" sz="3200" dirty="0" smtClean="0">
                <a:solidFill>
                  <a:schemeClr val="tx1"/>
                </a:solidFill>
              </a:rPr>
              <a:t>Oct &amp; Dec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200" dirty="0" smtClean="0">
                <a:solidFill>
                  <a:schemeClr val="tx1"/>
                </a:solidFill>
              </a:rPr>
              <a:t>Feb prelim results</a:t>
            </a:r>
          </a:p>
          <a:p>
            <a:pPr>
              <a:lnSpc>
                <a:spcPct val="90000"/>
              </a:lnSpc>
            </a:pPr>
            <a:r>
              <a:rPr lang="en-GB" altLang="en-US" sz="3200" dirty="0">
                <a:solidFill>
                  <a:schemeClr val="tx1"/>
                </a:solidFill>
              </a:rPr>
              <a:t>Full reports </a:t>
            </a:r>
            <a:r>
              <a:rPr lang="en-GB" altLang="en-US" sz="3200" dirty="0" smtClean="0">
                <a:solidFill>
                  <a:schemeClr val="tx1"/>
                </a:solidFill>
              </a:rPr>
              <a:t>(Fri </a:t>
            </a:r>
            <a:r>
              <a:rPr lang="en-GB" altLang="en-US" sz="3200" dirty="0">
                <a:solidFill>
                  <a:schemeClr val="tx1"/>
                </a:solidFill>
              </a:rPr>
              <a:t>8th March)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200" dirty="0" smtClean="0">
                <a:solidFill>
                  <a:schemeClr val="tx1"/>
                </a:solidFill>
              </a:rPr>
              <a:t>Final exams &amp; Results </a:t>
            </a:r>
            <a:r>
              <a:rPr lang="en-GB" altLang="en-US" sz="3200" dirty="0">
                <a:solidFill>
                  <a:schemeClr val="tx1"/>
                </a:solidFill>
              </a:rPr>
              <a:t>(</a:t>
            </a:r>
            <a:r>
              <a:rPr lang="en-GB" altLang="en-US" sz="3200" dirty="0" smtClean="0">
                <a:solidFill>
                  <a:schemeClr val="tx1"/>
                </a:solidFill>
              </a:rPr>
              <a:t>Aug)</a:t>
            </a:r>
            <a:endParaRPr lang="en-GB" alt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215" y="1200150"/>
            <a:ext cx="4064794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cas2020">
  <a:themeElements>
    <a:clrScheme name="UCAS 2020">
      <a:dk1>
        <a:srgbClr val="1F2834"/>
      </a:dk1>
      <a:lt1>
        <a:srgbClr val="FFFFFF"/>
      </a:lt1>
      <a:dk2>
        <a:srgbClr val="555964"/>
      </a:dk2>
      <a:lt2>
        <a:srgbClr val="E7E6E6"/>
      </a:lt2>
      <a:accent1>
        <a:srgbClr val="FF6451"/>
      </a:accent1>
      <a:accent2>
        <a:srgbClr val="FBC651"/>
      </a:accent2>
      <a:accent3>
        <a:srgbClr val="5DB88D"/>
      </a:accent3>
      <a:accent4>
        <a:srgbClr val="3B92D9"/>
      </a:accent4>
      <a:accent5>
        <a:srgbClr val="3BC0C7"/>
      </a:accent5>
      <a:accent6>
        <a:srgbClr val="836CD8"/>
      </a:accent6>
      <a:hlink>
        <a:srgbClr val="E00023"/>
      </a:hlink>
      <a:folHlink>
        <a:srgbClr val="223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cas2020" id="{9B65FBC3-19D0-F846-913F-2B170872C121}" vid="{D98C6301-1BE2-7B4E-924C-3388BA04D93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1731</TotalTime>
  <Words>1254</Words>
  <Application>Microsoft Office PowerPoint</Application>
  <PresentationFormat>Widescreen</PresentationFormat>
  <Paragraphs>206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ＭＳ Ｐゴシック</vt:lpstr>
      <vt:lpstr>ＭＳ Ｐゴシック</vt:lpstr>
      <vt:lpstr>Arial</vt:lpstr>
      <vt:lpstr>Arial (Headings)</vt:lpstr>
      <vt:lpstr>Calibri</vt:lpstr>
      <vt:lpstr>Calibri Light</vt:lpstr>
      <vt:lpstr>Roboto</vt:lpstr>
      <vt:lpstr>Roboto Light</vt:lpstr>
      <vt:lpstr>Roboto Thin</vt:lpstr>
      <vt:lpstr>Trebuchet MS</vt:lpstr>
      <vt:lpstr>Tw Cen MT</vt:lpstr>
      <vt:lpstr>Wingdings</vt:lpstr>
      <vt:lpstr>Wingdings 3</vt:lpstr>
      <vt:lpstr>Facet</vt:lpstr>
      <vt:lpstr>Office Theme</vt:lpstr>
      <vt:lpstr>ucas2020</vt:lpstr>
      <vt:lpstr>PowerPoint Presentation</vt:lpstr>
      <vt:lpstr>Kate Sinclair</vt:lpstr>
      <vt:lpstr>PowerPoint Presentation</vt:lpstr>
      <vt:lpstr>PowerPoint Presentation</vt:lpstr>
      <vt:lpstr>Emma Gordon</vt:lpstr>
      <vt:lpstr>PowerPoint Presentation</vt:lpstr>
      <vt:lpstr>Options Key Dates</vt:lpstr>
      <vt:lpstr>Where to now?  Depends on…</vt:lpstr>
      <vt:lpstr>Where are they now?</vt:lpstr>
      <vt:lpstr>Where do they want to go when they leave school?  </vt:lpstr>
      <vt:lpstr>Scottish Credit and Qualifications Framework</vt:lpstr>
      <vt:lpstr>S5 into S6 Options Process    </vt:lpstr>
      <vt:lpstr>PowerPoint Presentation</vt:lpstr>
      <vt:lpstr>Payment of £30 per week to the young person  Household income below £24,421 for one child Household income below £26,884 for more than one dependent child  Young people between ages of 16 &amp; 19 Paid fortnightly, issued one week later  Not payable during holidays Need to re-apply each year </vt:lpstr>
      <vt:lpstr>PowerPoint Presentation</vt:lpstr>
      <vt:lpstr>Bethany Williams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Eligibility Criteria?</vt:lpstr>
      <vt:lpstr>Jane Sinclair</vt:lpstr>
      <vt:lpstr>Applying  to university  through  UCAS</vt:lpstr>
      <vt:lpstr>WHAT IS UCAS?</vt:lpstr>
      <vt:lpstr>Start research early …</vt:lpstr>
      <vt:lpstr>RESEARCH</vt:lpstr>
      <vt:lpstr>The personal statement </vt:lpstr>
      <vt:lpstr>Start early - June</vt:lpstr>
      <vt:lpstr>PowerPoint Presentation</vt:lpstr>
      <vt:lpstr>PowerPoint Presentation</vt:lpstr>
      <vt:lpstr>Thank You 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M Boulton-Jones</dc:creator>
  <cp:lastModifiedBy>Kate Sinclair</cp:lastModifiedBy>
  <cp:revision>66</cp:revision>
  <dcterms:created xsi:type="dcterms:W3CDTF">2023-03-01T11:30:15Z</dcterms:created>
  <dcterms:modified xsi:type="dcterms:W3CDTF">2024-01-18T16:41:21Z</dcterms:modified>
</cp:coreProperties>
</file>