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5" r:id="rId2"/>
  </p:sldMasterIdLst>
  <p:notesMasterIdLst>
    <p:notesMasterId r:id="rId35"/>
  </p:notesMasterIdLst>
  <p:sldIdLst>
    <p:sldId id="256" r:id="rId3"/>
    <p:sldId id="303" r:id="rId4"/>
    <p:sldId id="363" r:id="rId5"/>
    <p:sldId id="364" r:id="rId6"/>
    <p:sldId id="365" r:id="rId7"/>
    <p:sldId id="323" r:id="rId8"/>
    <p:sldId id="294" r:id="rId9"/>
    <p:sldId id="293" r:id="rId10"/>
    <p:sldId id="317" r:id="rId11"/>
    <p:sldId id="336" r:id="rId12"/>
    <p:sldId id="338" r:id="rId13"/>
    <p:sldId id="297" r:id="rId14"/>
    <p:sldId id="309" r:id="rId15"/>
    <p:sldId id="310" r:id="rId16"/>
    <p:sldId id="311" r:id="rId17"/>
    <p:sldId id="276" r:id="rId18"/>
    <p:sldId id="315" r:id="rId19"/>
    <p:sldId id="272" r:id="rId20"/>
    <p:sldId id="362" r:id="rId21"/>
    <p:sldId id="321" r:id="rId22"/>
    <p:sldId id="301" r:id="rId23"/>
    <p:sldId id="343" r:id="rId24"/>
    <p:sldId id="344" r:id="rId25"/>
    <p:sldId id="345" r:id="rId26"/>
    <p:sldId id="339" r:id="rId27"/>
    <p:sldId id="326" r:id="rId28"/>
    <p:sldId id="327" r:id="rId29"/>
    <p:sldId id="329" r:id="rId30"/>
    <p:sldId id="330" r:id="rId31"/>
    <p:sldId id="331" r:id="rId32"/>
    <p:sldId id="275" r:id="rId33"/>
    <p:sldId id="320" r:id="rId3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B5E"/>
    <a:srgbClr val="B2188B"/>
    <a:srgbClr val="8AA450"/>
    <a:srgbClr val="0067B3"/>
    <a:srgbClr val="2FAD83"/>
    <a:srgbClr val="C08282"/>
    <a:srgbClr val="E19D37"/>
    <a:srgbClr val="80C341"/>
    <a:srgbClr val="0B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4" cy="498773"/>
          </a:xfrm>
          <a:prstGeom prst="rect">
            <a:avLst/>
          </a:prstGeom>
        </p:spPr>
        <p:txBody>
          <a:bodyPr vert="horz" lIns="92173" tIns="46086" rIns="92173" bIns="460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4" cy="498773"/>
          </a:xfrm>
          <a:prstGeom prst="rect">
            <a:avLst/>
          </a:prstGeom>
        </p:spPr>
        <p:txBody>
          <a:bodyPr vert="horz" lIns="92173" tIns="46086" rIns="92173" bIns="46086" rtlCol="0"/>
          <a:lstStyle>
            <a:lvl1pPr algn="r">
              <a:defRPr sz="1200"/>
            </a:lvl1pPr>
          </a:lstStyle>
          <a:p>
            <a:fld id="{A32D5971-D779-410A-8B8B-1E6E086B6E5A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3" tIns="46086" rIns="92173" bIns="460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9"/>
          </a:xfrm>
          <a:prstGeom prst="rect">
            <a:avLst/>
          </a:prstGeom>
        </p:spPr>
        <p:txBody>
          <a:bodyPr vert="horz" lIns="92173" tIns="46086" rIns="92173" bIns="460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4" cy="498772"/>
          </a:xfrm>
          <a:prstGeom prst="rect">
            <a:avLst/>
          </a:prstGeom>
        </p:spPr>
        <p:txBody>
          <a:bodyPr vert="horz" lIns="92173" tIns="46086" rIns="92173" bIns="460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6"/>
            <a:ext cx="2950474" cy="498772"/>
          </a:xfrm>
          <a:prstGeom prst="rect">
            <a:avLst/>
          </a:prstGeom>
        </p:spPr>
        <p:txBody>
          <a:bodyPr vert="horz" lIns="92173" tIns="46086" rIns="92173" bIns="46086" rtlCol="0" anchor="b"/>
          <a:lstStyle>
            <a:lvl1pPr algn="r">
              <a:defRPr sz="1200"/>
            </a:lvl1pPr>
          </a:lstStyle>
          <a:p>
            <a:fld id="{6F562821-D150-47FB-B66E-D6A228223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4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E893B0C-BFFA-7D41-9D6B-E52BF764E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990600" y="301625"/>
            <a:ext cx="9132888" cy="5138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6CC020E1-7984-B64E-A71C-B23962F44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5734967"/>
            <a:ext cx="7849171" cy="1084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663619">
              <a:spcBef>
                <a:spcPct val="0"/>
              </a:spcBef>
            </a:pPr>
            <a:r>
              <a:rPr lang="en-GB" altLang="en-US">
                <a:ea typeface="Geneva" panose="020B0503030404040204" pitchFamily="34" charset="0"/>
                <a:cs typeface="Geneva" panose="020B0503030404040204" pitchFamily="34" charset="0"/>
              </a:rPr>
              <a:t>Introduce self and session S4 options and routes and pathways beyond school</a:t>
            </a:r>
          </a:p>
          <a:p>
            <a:pPr defTabSz="1663619">
              <a:spcBef>
                <a:spcPct val="0"/>
              </a:spcBef>
            </a:pPr>
            <a:endParaRPr lang="en-GB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C42DB03-8613-A340-B2FA-6E478DBB2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892" indent="-2830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2142" indent="-2264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998" indent="-2264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855" indent="-2264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5713" fontAlgn="base">
              <a:spcBef>
                <a:spcPct val="0"/>
              </a:spcBef>
              <a:spcAft>
                <a:spcPct val="0"/>
              </a:spcAft>
              <a:defRPr/>
            </a:pPr>
            <a:fld id="{F68A8021-D921-2B46-A4CC-22E6773A25BF}" type="slidenum">
              <a:rPr lang="en-GB" altLang="en-US">
                <a:solidFill>
                  <a:prstClr val="black"/>
                </a:solidFill>
              </a:rPr>
              <a:pPr defTabSz="9057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95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2CFAD3B1-1D31-A044-91D7-DC86CF8AB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7638" y="568325"/>
            <a:ext cx="3725862" cy="2097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630A6C1D-82F6-BC46-BA23-A7CE5BF46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3687" y="3818588"/>
            <a:ext cx="7849171" cy="1084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>
                <a:ea typeface="Geneva" panose="020B0503030404040204" pitchFamily="34" charset="0"/>
                <a:cs typeface="Geneva" panose="020B0503030404040204" pitchFamily="34" charset="0"/>
              </a:rPr>
              <a:t>Getting the right information</a:t>
            </a:r>
            <a:r>
              <a:rPr lang="en-GB" altLang="en-US">
                <a:ea typeface="Geneva" panose="020B0503030404040204" pitchFamily="34" charset="0"/>
                <a:cs typeface="Geneva" panose="020B0503030404040204" pitchFamily="34" charset="0"/>
              </a:rPr>
              <a:t>.......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Geneva" panose="020B0503030404040204" pitchFamily="34" charset="0"/>
                <a:cs typeface="Geneva" panose="020B0503030404040204" pitchFamily="34" charset="0"/>
              </a:rPr>
              <a:t>Throughout today we have mentioned sources of information and help.</a:t>
            </a:r>
          </a:p>
          <a:p>
            <a:pPr eaLnBrk="1" hangingPunct="1">
              <a:spcBef>
                <a:spcPct val="0"/>
              </a:spcBef>
            </a:pPr>
            <a:endParaRPr lang="en-GB" altLang="en-US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>
              <a:ea typeface="Geneva" panose="020B0503030404040204" pitchFamily="34" charset="0"/>
              <a:cs typeface="Geneva" panose="020B05030304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ea typeface="Geneva" panose="020B0503030404040204" pitchFamily="34" charset="0"/>
                <a:cs typeface="Geneva" panose="020B0503030404040204" pitchFamily="34" charset="0"/>
              </a:rPr>
              <a:t> Highlight MyWoW is a great starting point for pupils and give some examples of use for information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7EE8187-47FB-CF44-BE3F-5D0D03D1E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892" indent="-2830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2142" indent="-2264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998" indent="-2264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855" indent="-22642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5713" fontAlgn="base">
              <a:spcBef>
                <a:spcPct val="0"/>
              </a:spcBef>
              <a:spcAft>
                <a:spcPct val="0"/>
              </a:spcAft>
              <a:defRPr/>
            </a:pPr>
            <a:fld id="{79D88AEE-9F81-0445-A529-A2CD925E9EB6}" type="slidenum">
              <a:rPr lang="en-GB" altLang="en-US">
                <a:solidFill>
                  <a:prstClr val="black"/>
                </a:solidFill>
              </a:rPr>
              <a:pPr defTabSz="9057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61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62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1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80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92583" y="4430977"/>
            <a:ext cx="5540657" cy="362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8" tIns="46066" rIns="92158" bIns="46066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0938"/>
            <a:ext cx="5521325" cy="3106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447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9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40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9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69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85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73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3271742f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1038"/>
            <a:ext cx="6045200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3271742f2_0_136:notes"/>
          <p:cNvSpPr txBox="1">
            <a:spLocks noGrp="1"/>
          </p:cNvSpPr>
          <p:nvPr>
            <p:ph type="body" idx="1"/>
          </p:nvPr>
        </p:nvSpPr>
        <p:spPr>
          <a:xfrm>
            <a:off x="677897" y="4308311"/>
            <a:ext cx="5423178" cy="4081558"/>
          </a:xfrm>
          <a:prstGeom prst="rect">
            <a:avLst/>
          </a:prstGeom>
        </p:spPr>
        <p:txBody>
          <a:bodyPr spcFirstLastPara="1" wrap="square" lIns="90556" tIns="90556" rIns="90556" bIns="9055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921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3271742f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1038"/>
            <a:ext cx="6045200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3271742f2_0_157:notes"/>
          <p:cNvSpPr txBox="1">
            <a:spLocks noGrp="1"/>
          </p:cNvSpPr>
          <p:nvPr>
            <p:ph type="body" idx="1"/>
          </p:nvPr>
        </p:nvSpPr>
        <p:spPr>
          <a:xfrm>
            <a:off x="677897" y="4308311"/>
            <a:ext cx="5423178" cy="4081558"/>
          </a:xfrm>
          <a:prstGeom prst="rect">
            <a:avLst/>
          </a:prstGeom>
        </p:spPr>
        <p:txBody>
          <a:bodyPr spcFirstLastPara="1" wrap="square" lIns="90556" tIns="90556" rIns="90556" bIns="9055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210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e43babe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1038"/>
            <a:ext cx="6045200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0e43babeb5_0_0:notes"/>
          <p:cNvSpPr txBox="1">
            <a:spLocks noGrp="1"/>
          </p:cNvSpPr>
          <p:nvPr>
            <p:ph type="body" idx="1"/>
          </p:nvPr>
        </p:nvSpPr>
        <p:spPr>
          <a:xfrm>
            <a:off x="677897" y="4308311"/>
            <a:ext cx="5423178" cy="4081558"/>
          </a:xfrm>
          <a:prstGeom prst="rect">
            <a:avLst/>
          </a:prstGeom>
        </p:spPr>
        <p:txBody>
          <a:bodyPr spcFirstLastPara="1" wrap="square" lIns="90556" tIns="90556" rIns="90556" bIns="9055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645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84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97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01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95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8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62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29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87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4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1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3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9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86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2821-D150-47FB-B66E-D6A2282231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80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3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1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35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74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1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00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9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41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1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95" y="239204"/>
            <a:ext cx="1496773" cy="15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49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2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75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65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76CBD-6AB8-4F94-AB9A-4198471DDD5A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9464D-B760-4220-A453-D55730E21A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8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1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26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03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6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5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82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C421-CB71-4E85-A532-E81DCF5D4F8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193C-1C34-4664-8960-408E6BF2766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5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fld id="{A5B207FE-05E0-40FE-A7F4-C1DE4E7CD6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fld id="{768A506A-47C0-454E-9163-D9AA47D0DD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fld id="{A5B207FE-05E0-40FE-A7F4-C1DE4E7CD6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18/01/2024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/>
            <a:fld id="{768A506A-47C0-454E-9163-D9AA47D0DD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9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er/public/Eastwood/uploads/sites/83/2024/01/16074215/Eastwood-HS-Courses-2024_25-v2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S4 Curricular Choice </a:t>
            </a:r>
            <a:r>
              <a:rPr lang="en-US" dirty="0" smtClean="0">
                <a:latin typeface="Tw Cen MT" panose="020B0602020104020603" pitchFamily="34" charset="0"/>
              </a:rPr>
              <a:t>Evening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cap="none" dirty="0">
                <a:latin typeface="Tw Cen MT" panose="020B0602020104020603" pitchFamily="34" charset="0"/>
              </a:rPr>
              <a:t>Thursday 18</a:t>
            </a:r>
            <a:r>
              <a:rPr lang="en-US" sz="3200" cap="none" baseline="30000" dirty="0">
                <a:latin typeface="Tw Cen MT" panose="020B0602020104020603" pitchFamily="34" charset="0"/>
              </a:rPr>
              <a:t>th</a:t>
            </a:r>
            <a:r>
              <a:rPr lang="en-US" sz="3200" cap="none" dirty="0">
                <a:latin typeface="Tw Cen MT" panose="020B0602020104020603" pitchFamily="34" charset="0"/>
              </a:rPr>
              <a:t> January </a:t>
            </a:r>
            <a:r>
              <a:rPr lang="en-US" sz="3200" cap="none" dirty="0" smtClean="0">
                <a:latin typeface="Tw Cen MT" panose="020B0602020104020603" pitchFamily="34" charset="0"/>
              </a:rPr>
              <a:t>2024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80906" y="3795134"/>
            <a:ext cx="4983013" cy="742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cap="none" spc="0" dirty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" y="467055"/>
            <a:ext cx="1431131" cy="167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7"/>
    </mc:Choice>
    <mc:Fallback xmlns="">
      <p:transition spd="slow" advTm="485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9E626B-6166-5342-B4CF-54D8454B48F9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584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TextBox 6">
            <a:extLst>
              <a:ext uri="{FF2B5EF4-FFF2-40B4-BE49-F238E27FC236}">
                <a16:creationId xmlns:a16="http://schemas.microsoft.com/office/drawing/2014/main" id="{CE4F82C3-AAD7-F342-8E6B-C689DADD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151063"/>
            <a:ext cx="61928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Karen 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Claire </a:t>
            </a:r>
            <a:r>
              <a:rPr kumimoji="0" lang="en-GB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McCanney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Careers Advisers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B8B46E97-5812-C145-BA9C-3A949B35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26"/>
            <a:ext cx="24304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>
            <a:extLst>
              <a:ext uri="{FF2B5EF4-FFF2-40B4-BE49-F238E27FC236}">
                <a16:creationId xmlns:a16="http://schemas.microsoft.com/office/drawing/2014/main" id="{E02A883B-7D71-294A-9DAD-AAFCB3EC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6021388"/>
            <a:ext cx="18002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7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4504B-9929-CD42-9B74-FB7B235F36E7}"/>
              </a:ext>
            </a:extLst>
          </p:cNvPr>
          <p:cNvSpPr/>
          <p:nvPr/>
        </p:nvSpPr>
        <p:spPr>
          <a:xfrm>
            <a:off x="1524000" y="215900"/>
            <a:ext cx="9144000" cy="909638"/>
          </a:xfrm>
          <a:prstGeom prst="rect">
            <a:avLst/>
          </a:prstGeom>
          <a:solidFill>
            <a:srgbClr val="584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38" name="TextBox 5">
            <a:extLst>
              <a:ext uri="{FF2B5EF4-FFF2-40B4-BE49-F238E27FC236}">
                <a16:creationId xmlns:a16="http://schemas.microsoft.com/office/drawing/2014/main" id="{20EA084C-7ADE-BC43-AEC0-A8373C1C7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34963"/>
            <a:ext cx="383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World of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B7992-28EB-3E48-BAD7-61317EE8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1179513"/>
            <a:ext cx="19875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41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out there?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02E56-C86B-4E45-9115-08F157D6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2044700"/>
            <a:ext cx="614997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24507-2D4E-4C44-B16B-B964D3B9B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525588"/>
            <a:ext cx="34417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41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find the right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55AB7-0003-43B9-9D01-0AF4A1A52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152" y="2554288"/>
            <a:ext cx="3898048" cy="20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Pauline Rorison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Principal Teacher of Pupil Support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9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067" y="720438"/>
            <a:ext cx="8114276" cy="54125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806" y="471509"/>
            <a:ext cx="4389120" cy="1737360"/>
          </a:xfrm>
        </p:spPr>
        <p:txBody>
          <a:bodyPr/>
          <a:lstStyle/>
          <a:p>
            <a:r>
              <a:rPr lang="en-GB" dirty="0" smtClean="0"/>
              <a:t>Options research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0564" y="2208869"/>
            <a:ext cx="3446272" cy="3762294"/>
          </a:xfrm>
        </p:spPr>
        <p:txBody>
          <a:bodyPr>
            <a:noAutofit/>
          </a:bodyPr>
          <a:lstStyle/>
          <a:p>
            <a:r>
              <a:rPr lang="en-GB" sz="2800" dirty="0" smtClean="0"/>
              <a:t>Options Research Sheets will be issues at assembly</a:t>
            </a:r>
          </a:p>
          <a:p>
            <a:r>
              <a:rPr lang="en-GB" sz="2800" dirty="0" smtClean="0"/>
              <a:t>Helps by guiding you through conversations with teachers and conversations at home about your next steps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10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73" t="2694" r="15455" b="1819"/>
          <a:stretch/>
        </p:blipFill>
        <p:spPr>
          <a:xfrm>
            <a:off x="1052945" y="240145"/>
            <a:ext cx="10030692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Options lessons PSHE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4000" y="1896104"/>
            <a:ext cx="11219382" cy="3881600"/>
          </a:xfrm>
        </p:spPr>
        <p:txBody>
          <a:bodyPr>
            <a:noAutofit/>
          </a:bodyPr>
          <a:lstStyle/>
          <a:p>
            <a:pPr marL="194729" indent="0">
              <a:buNone/>
            </a:pPr>
            <a:r>
              <a:rPr lang="en-GB" sz="4000" dirty="0" smtClean="0"/>
              <a:t>Over the next few weeks in PSHE:</a:t>
            </a:r>
          </a:p>
          <a:p>
            <a:r>
              <a:rPr lang="en-GB" sz="4000" dirty="0" smtClean="0"/>
              <a:t>Pupils will be given information on the S4 into S5 options process</a:t>
            </a:r>
          </a:p>
          <a:p>
            <a:r>
              <a:rPr lang="en-GB" sz="4000" dirty="0" smtClean="0"/>
              <a:t>Pupils will become more aware of your options as you turn 16 and  consider the best plan of action for </a:t>
            </a:r>
            <a:r>
              <a:rPr lang="en-GB" sz="4000" i="1" dirty="0" smtClean="0"/>
              <a:t>your</a:t>
            </a:r>
            <a:r>
              <a:rPr lang="en-GB" sz="4000" dirty="0" smtClean="0"/>
              <a:t> future</a:t>
            </a:r>
          </a:p>
          <a:p>
            <a:r>
              <a:rPr lang="en-GB" sz="4000" dirty="0" smtClean="0"/>
              <a:t>Learn how to gather information to make important decisions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289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2"/>
          <p:cNvGraphicFramePr/>
          <p:nvPr>
            <p:extLst>
              <p:ext uri="{D42A27DB-BD31-4B8C-83A1-F6EECF244321}">
                <p14:modId xmlns:p14="http://schemas.microsoft.com/office/powerpoint/2010/main" val="432189045"/>
              </p:ext>
            </p:extLst>
          </p:nvPr>
        </p:nvGraphicFramePr>
        <p:xfrm>
          <a:off x="101600" y="18479"/>
          <a:ext cx="11933382" cy="66127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u="none" strike="noStrike" cap="none" dirty="0" smtClean="0"/>
                        <a:t>Jan/Feb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 Exploring future choices and career pathways in PSHE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 Work Experience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 S4 Options Assembly (Monday) - Issue Options Research</a:t>
                      </a:r>
                      <a:r>
                        <a:rPr lang="en-GB" sz="2900" b="1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Form</a:t>
                      </a:r>
                      <a:endParaRPr lang="en-GB" sz="2900" b="1" dirty="0" smtClean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083973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u="none" strike="noStrike" cap="none" dirty="0" smtClean="0"/>
                        <a:t>w/b 5</a:t>
                      </a:r>
                      <a:r>
                        <a:rPr lang="en-GB" sz="2900" b="1" u="none" strike="noStrike" cap="none" baseline="30000" dirty="0" smtClean="0"/>
                        <a:t>th</a:t>
                      </a:r>
                      <a:r>
                        <a:rPr lang="en-GB" sz="2900" b="1" u="none" strike="noStrike" cap="none" dirty="0" smtClean="0"/>
                        <a:t> Feb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endParaRPr lang="en-GB" sz="2900" b="1" u="none" strike="noStrike" cap="none" dirty="0" smtClean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900" b="1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Options Form and booklet</a:t>
                      </a:r>
                      <a:r>
                        <a:rPr lang="en-US" sz="2900" b="1" i="0" u="none" strike="noStrike" cap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900" b="1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emailed to parents/</a:t>
                      </a:r>
                      <a:r>
                        <a:rPr lang="en-US" sz="2900" b="1" i="0" u="none" strike="noStrike" cap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carers</a:t>
                      </a:r>
                      <a:r>
                        <a:rPr lang="en-US" sz="2900" b="1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232620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u="none" strike="noStrike" cap="none" dirty="0" smtClean="0"/>
                        <a:t>w/b 19</a:t>
                      </a:r>
                      <a:r>
                        <a:rPr lang="en-GB" sz="2900" b="1" u="none" strike="noStrike" cap="none" baseline="30000" dirty="0" smtClean="0"/>
                        <a:t>th</a:t>
                      </a:r>
                      <a:r>
                        <a:rPr lang="en-GB" sz="2900" b="1" u="none" strike="noStrike" cap="none" dirty="0" smtClean="0"/>
                        <a:t> Feb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900" b="1" i="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“Draft” Options Form to be submitted before meeting with Pastoral Care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kumimoji="0" lang="en-GB" sz="2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Options interview with Pastoral Care Teacher takes place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50246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u="none" strike="noStrike" cap="none" dirty="0" smtClean="0"/>
                        <a:t>w/b 26</a:t>
                      </a:r>
                      <a:r>
                        <a:rPr lang="en-GB" sz="2900" b="1" u="none" strike="noStrike" cap="none" baseline="30000" dirty="0" smtClean="0"/>
                        <a:t>th</a:t>
                      </a:r>
                      <a:r>
                        <a:rPr lang="en-GB" sz="2900" b="1" u="none" strike="noStrike" cap="none" dirty="0" smtClean="0"/>
                        <a:t> Feb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US" sz="2900" b="1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 S4 Reports Issued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17592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u="none" strike="noStrike" cap="none" dirty="0" smtClean="0"/>
                        <a:t>1</a:t>
                      </a:r>
                      <a:r>
                        <a:rPr lang="en-GB" sz="2900" b="1" u="none" strike="noStrike" cap="none" baseline="30000" dirty="0" smtClean="0"/>
                        <a:t>st</a:t>
                      </a:r>
                      <a:r>
                        <a:rPr lang="en-GB" sz="2900" b="1" u="none" strike="noStrike" cap="none" baseline="0" dirty="0" smtClean="0"/>
                        <a:t> March</a:t>
                      </a:r>
                      <a:endParaRPr lang="en-GB" sz="2900" b="1" u="none" strike="noStrike" cap="none" dirty="0" smtClean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2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Final Options Form completed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327172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900" b="1" u="none" strike="noStrike" cap="none" dirty="0" smtClean="0"/>
                        <a:t>22</a:t>
                      </a:r>
                      <a:r>
                        <a:rPr lang="en-GB" sz="2900" b="1" u="none" strike="noStrike" cap="none" baseline="30000" dirty="0" smtClean="0"/>
                        <a:t>nd</a:t>
                      </a:r>
                      <a:r>
                        <a:rPr lang="en-GB" sz="2900" b="1" u="none" strike="noStrike" cap="none" baseline="0" dirty="0" smtClean="0"/>
                        <a:t> March</a:t>
                      </a:r>
                      <a:endParaRPr sz="2900" b="1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2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- Sent to the education department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726264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2900" b="1" u="none" strike="noStrike" cap="none" dirty="0" smtClean="0"/>
                        <a:t>w/b</a:t>
                      </a:r>
                      <a:r>
                        <a:rPr lang="en-GB" sz="2900" b="1" u="none" strike="noStrike" cap="none" baseline="0" dirty="0" smtClean="0"/>
                        <a:t> 5</a:t>
                      </a:r>
                      <a:r>
                        <a:rPr lang="en-GB" sz="2900" b="1" u="none" strike="noStrike" cap="none" baseline="30000" dirty="0" smtClean="0"/>
                        <a:t>th</a:t>
                      </a:r>
                      <a:r>
                        <a:rPr lang="en-GB" sz="2900" b="1" u="none" strike="noStrike" cap="none" baseline="0" dirty="0" smtClean="0"/>
                        <a:t> June </a:t>
                      </a:r>
                      <a:endParaRPr sz="2900" b="1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  <a:tabLst/>
                        <a:defRPr/>
                      </a:pPr>
                      <a:r>
                        <a:rPr lang="en-GB" sz="2900" b="1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 S5 Timetable begins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607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952" y="120867"/>
            <a:ext cx="6783186" cy="6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1678" y="388529"/>
            <a:ext cx="10178322" cy="1492132"/>
          </a:xfrm>
        </p:spPr>
        <p:txBody>
          <a:bodyPr/>
          <a:lstStyle/>
          <a:p>
            <a:r>
              <a:rPr lang="en-GB" dirty="0" smtClean="0"/>
              <a:t>S4 into S5 Option FORM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16" y="201083"/>
            <a:ext cx="1628902" cy="1867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40" y="1792776"/>
            <a:ext cx="11988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All pupils choose 5 subjects (English plus 4 other subjects)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S5 pupils are advised to continue with S4 subjects including PSE &amp; PE (‘crash courses’ are typically available for S6 pupils)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Vocational options should be considered in addition to 5 subjects in school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Choose subjects essential for chosen career/course – research entrance requirements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Unsure of chosen career/course – take a balance of subjects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 smtClean="0"/>
              <a:t>Choose strengths/interest/enjoyment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838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63"/>
    </mc:Choice>
    <mc:Fallback xmlns="">
      <p:transition spd="slow" advTm="4206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101597"/>
            <a:ext cx="10345652" cy="67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7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Kate </a:t>
            </a:r>
            <a:r>
              <a:rPr lang="en-GB" dirty="0"/>
              <a:t>S</a:t>
            </a:r>
            <a:r>
              <a:rPr lang="en-GB" dirty="0" smtClean="0"/>
              <a:t>inclair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Head Teacher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6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87714" y="174626"/>
            <a:ext cx="10179050" cy="671802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current column structure</a:t>
            </a:r>
            <a:endParaRPr lang="en-GB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85576"/>
              </p:ext>
            </p:extLst>
          </p:nvPr>
        </p:nvGraphicFramePr>
        <p:xfrm>
          <a:off x="517236" y="749988"/>
          <a:ext cx="11268364" cy="5434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59">
                  <a:extLst>
                    <a:ext uri="{9D8B030D-6E8A-4147-A177-3AD203B41FA5}">
                      <a16:colId xmlns:a16="http://schemas.microsoft.com/office/drawing/2014/main" val="4031172054"/>
                    </a:ext>
                  </a:extLst>
                </a:gridCol>
                <a:gridCol w="2156624">
                  <a:extLst>
                    <a:ext uri="{9D8B030D-6E8A-4147-A177-3AD203B41FA5}">
                      <a16:colId xmlns:a16="http://schemas.microsoft.com/office/drawing/2014/main" val="2213845132"/>
                    </a:ext>
                  </a:extLst>
                </a:gridCol>
                <a:gridCol w="2301042">
                  <a:extLst>
                    <a:ext uri="{9D8B030D-6E8A-4147-A177-3AD203B41FA5}">
                      <a16:colId xmlns:a16="http://schemas.microsoft.com/office/drawing/2014/main" val="3139233128"/>
                    </a:ext>
                  </a:extLst>
                </a:gridCol>
                <a:gridCol w="2310669">
                  <a:extLst>
                    <a:ext uri="{9D8B030D-6E8A-4147-A177-3AD203B41FA5}">
                      <a16:colId xmlns:a16="http://schemas.microsoft.com/office/drawing/2014/main" val="3733514664"/>
                    </a:ext>
                  </a:extLst>
                </a:gridCol>
                <a:gridCol w="2483970">
                  <a:extLst>
                    <a:ext uri="{9D8B030D-6E8A-4147-A177-3AD203B41FA5}">
                      <a16:colId xmlns:a16="http://schemas.microsoft.com/office/drawing/2014/main" val="2774977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68995"/>
                  </a:ext>
                </a:extLst>
              </a:tr>
              <a:tr h="503806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Biology H</a:t>
                      </a:r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Business Management H Chemistry AH/H English AH/H </a:t>
                      </a:r>
                    </a:p>
                    <a:p>
                      <a:r>
                        <a:rPr lang="en-GB" sz="2000" baseline="0" dirty="0" smtClean="0"/>
                        <a:t>PE AH/H </a:t>
                      </a:r>
                    </a:p>
                    <a:p>
                      <a:r>
                        <a:rPr lang="en-GB" sz="2000" baseline="0" dirty="0" smtClean="0"/>
                        <a:t>Sports Leadership NPA</a:t>
                      </a:r>
                    </a:p>
                    <a:p>
                      <a:r>
                        <a:rPr lang="en-GB" sz="2000" baseline="0" dirty="0" smtClean="0"/>
                        <a:t>Physics AH/H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Business and IT NPA</a:t>
                      </a:r>
                      <a:r>
                        <a:rPr lang="en-GB" sz="2000" baseline="0" dirty="0" smtClean="0"/>
                        <a:t> Geography H History AH/H Applications of Mathematics H/N5</a:t>
                      </a:r>
                    </a:p>
                    <a:p>
                      <a:r>
                        <a:rPr lang="en-GB" sz="2000" baseline="0" dirty="0" smtClean="0"/>
                        <a:t>Maths AH/H </a:t>
                      </a:r>
                    </a:p>
                    <a:p>
                      <a:r>
                        <a:rPr lang="en-GB" sz="2000" baseline="0" dirty="0" smtClean="0"/>
                        <a:t>Media N5 </a:t>
                      </a:r>
                    </a:p>
                    <a:p>
                      <a:r>
                        <a:rPr lang="en-GB" sz="2000" baseline="0" dirty="0" smtClean="0"/>
                        <a:t>PE H</a:t>
                      </a:r>
                    </a:p>
                    <a:p>
                      <a:r>
                        <a:rPr lang="en-GB" sz="2000" baseline="0" dirty="0" smtClean="0"/>
                        <a:t>Sports Leadership NPA</a:t>
                      </a:r>
                    </a:p>
                    <a:p>
                      <a:r>
                        <a:rPr lang="en-GB" sz="2000" baseline="0" dirty="0" smtClean="0"/>
                        <a:t>Photography H/NPA</a:t>
                      </a:r>
                    </a:p>
                    <a:p>
                      <a:r>
                        <a:rPr lang="en-GB" sz="2000" baseline="0" dirty="0" smtClean="0"/>
                        <a:t>RMPS H</a:t>
                      </a:r>
                    </a:p>
                    <a:p>
                      <a:r>
                        <a:rPr lang="en-GB" sz="2000" baseline="0" dirty="0" smtClean="0"/>
                        <a:t>Spanish 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Administration</a:t>
                      </a:r>
                      <a:r>
                        <a:rPr lang="en-GB" sz="2000" baseline="0" dirty="0" smtClean="0"/>
                        <a:t> H</a:t>
                      </a:r>
                    </a:p>
                    <a:p>
                      <a:r>
                        <a:rPr lang="en-GB" sz="2000" baseline="0" dirty="0" smtClean="0"/>
                        <a:t>Biology H/N5</a:t>
                      </a:r>
                    </a:p>
                    <a:p>
                      <a:r>
                        <a:rPr lang="en-GB" sz="2000" baseline="0" dirty="0" smtClean="0"/>
                        <a:t>Business Management H</a:t>
                      </a:r>
                    </a:p>
                    <a:p>
                      <a:r>
                        <a:rPr lang="en-GB" sz="2000" baseline="0" dirty="0" smtClean="0"/>
                        <a:t>Chemistry AH/H</a:t>
                      </a:r>
                    </a:p>
                    <a:p>
                      <a:r>
                        <a:rPr lang="en-GB" sz="2000" baseline="0" dirty="0" smtClean="0"/>
                        <a:t>Computing H</a:t>
                      </a:r>
                    </a:p>
                    <a:p>
                      <a:r>
                        <a:rPr lang="en-GB" sz="2000" baseline="0" dirty="0" smtClean="0"/>
                        <a:t>Design &amp; Manufacture H</a:t>
                      </a:r>
                    </a:p>
                    <a:p>
                      <a:r>
                        <a:rPr lang="en-GB" sz="2000" baseline="0" dirty="0" smtClean="0"/>
                        <a:t>French H</a:t>
                      </a:r>
                    </a:p>
                    <a:p>
                      <a:r>
                        <a:rPr lang="en-GB" sz="2000" baseline="0" dirty="0" smtClean="0"/>
                        <a:t>Graphic Communication H</a:t>
                      </a:r>
                    </a:p>
                    <a:p>
                      <a:r>
                        <a:rPr lang="en-GB" sz="2000" baseline="0" dirty="0" smtClean="0"/>
                        <a:t>Mathematics AH/H</a:t>
                      </a:r>
                    </a:p>
                    <a:p>
                      <a:r>
                        <a:rPr lang="en-GB" sz="2000" baseline="0" dirty="0" smtClean="0"/>
                        <a:t>Music Technology H </a:t>
                      </a:r>
                    </a:p>
                    <a:p>
                      <a:r>
                        <a:rPr lang="en-GB" sz="2000" baseline="0" dirty="0" smtClean="0"/>
                        <a:t>Practical Cookery N5</a:t>
                      </a:r>
                    </a:p>
                    <a:p>
                      <a:r>
                        <a:rPr lang="en-GB" sz="2000" baseline="0" dirty="0" smtClean="0"/>
                        <a:t>Politics 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Art AH/H</a:t>
                      </a:r>
                      <a:endParaRPr lang="en-GB" sz="2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Biology AH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Business Management AH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Design &amp; Manufacture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Drama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English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Fashion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Home Economics 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Music AH/H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Practical Cookery N5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Spanish AH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Administration H</a:t>
                      </a:r>
                      <a:endParaRPr lang="en-GB" sz="2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Art H</a:t>
                      </a:r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Animation NPA</a:t>
                      </a:r>
                    </a:p>
                    <a:p>
                      <a:r>
                        <a:rPr lang="en-GB" sz="2000" baseline="0" dirty="0" smtClean="0"/>
                        <a:t>Biology AH/H</a:t>
                      </a:r>
                    </a:p>
                    <a:p>
                      <a:r>
                        <a:rPr lang="en-GB" sz="2000" baseline="0" dirty="0" smtClean="0"/>
                        <a:t>Business Management H/N5</a:t>
                      </a:r>
                    </a:p>
                    <a:p>
                      <a:r>
                        <a:rPr lang="en-GB" sz="2000" baseline="0" dirty="0" smtClean="0"/>
                        <a:t>Chemistry H</a:t>
                      </a:r>
                    </a:p>
                    <a:p>
                      <a:r>
                        <a:rPr lang="en-GB" sz="2000" baseline="0" dirty="0" smtClean="0"/>
                        <a:t>Computing H </a:t>
                      </a:r>
                    </a:p>
                    <a:p>
                      <a:r>
                        <a:rPr lang="en-GB" sz="2000" baseline="0" dirty="0" smtClean="0"/>
                        <a:t>Drama H</a:t>
                      </a:r>
                    </a:p>
                    <a:p>
                      <a:r>
                        <a:rPr lang="en-GB" sz="2000" baseline="0" dirty="0" smtClean="0"/>
                        <a:t>Geography AH/H</a:t>
                      </a:r>
                    </a:p>
                    <a:p>
                      <a:r>
                        <a:rPr lang="en-GB" sz="2000" baseline="0" dirty="0" smtClean="0"/>
                        <a:t>History H </a:t>
                      </a:r>
                    </a:p>
                    <a:p>
                      <a:r>
                        <a:rPr lang="en-GB" sz="2000" baseline="0" dirty="0" smtClean="0"/>
                        <a:t>Modern Studies H </a:t>
                      </a:r>
                    </a:p>
                    <a:p>
                      <a:r>
                        <a:rPr lang="en-GB" sz="2000" baseline="0" dirty="0" smtClean="0"/>
                        <a:t>Practical Cookery N5</a:t>
                      </a:r>
                    </a:p>
                    <a:p>
                      <a:r>
                        <a:rPr lang="en-GB" sz="2000" baseline="0" dirty="0" smtClean="0"/>
                        <a:t>Physics H</a:t>
                      </a:r>
                    </a:p>
                    <a:p>
                      <a:r>
                        <a:rPr lang="en-GB" sz="2000" baseline="0" dirty="0" smtClean="0"/>
                        <a:t>Spanish H</a:t>
                      </a:r>
                    </a:p>
                    <a:p>
                      <a:r>
                        <a:rPr lang="en-GB" sz="2000" baseline="0" dirty="0" smtClean="0"/>
                        <a:t>Travel and Tourism N5</a:t>
                      </a:r>
                      <a:endParaRPr lang="en-GB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947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149" y="6317673"/>
            <a:ext cx="630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If the uptake of a subject is too low, it may not be delivered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8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ScotTish</a:t>
            </a:r>
            <a:r>
              <a:rPr lang="en-GB" dirty="0" smtClean="0"/>
              <a:t> CREDIT and Qualifications</a:t>
            </a:r>
            <a:br>
              <a:rPr lang="en-GB" dirty="0" smtClean="0"/>
            </a:br>
            <a:r>
              <a:rPr lang="en-GB" dirty="0" smtClean="0"/>
              <a:t>Framework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Meet the Ambassadors in the Atrium/Canteen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sz="7200" dirty="0">
                <a:ea typeface="Arial"/>
                <a:cs typeface="Arial"/>
                <a:sym typeface="Arial"/>
              </a:rPr>
              <a:t>What is SCQF?</a:t>
            </a:r>
            <a:endParaRPr dirty="0"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360217" y="1535883"/>
            <a:ext cx="11748655" cy="44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>
              <a:spcBef>
                <a:spcPts val="1333"/>
              </a:spcBef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SCQF stands for Scottish Credit and Qualifications Framework.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333"/>
              </a:spcBef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The SCQF is a way of comparing Scottish qualifications to other qualification frameworks. It does this by giving each qualification a level and a number of credit points.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333"/>
              </a:spcBef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The level of a qualification shows how difficult the learning is.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1333"/>
              </a:spcBef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The credit points show how much learning is involved in achieving that qualification</a:t>
            </a:r>
            <a:r>
              <a:rPr lang="en-GB" sz="32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Aft>
                <a:spcPts val="1600"/>
              </a:spcAft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It covers achievements from school, college, university, and many work-based qualifications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4870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18" y="124691"/>
            <a:ext cx="11602952" cy="653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99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9633526" y="1593879"/>
            <a:ext cx="2447663" cy="121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dirty="0"/>
              <a:t>The framework allows parents to compare qualifications that they may have sat at school, to the current </a:t>
            </a:r>
            <a:r>
              <a:rPr lang="en-GB" dirty="0" smtClean="0"/>
              <a:t>qualifications</a:t>
            </a:r>
            <a:endParaRPr dirty="0"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63352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Bethany Williams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Principal </a:t>
            </a:r>
            <a:r>
              <a:rPr lang="en-US" sz="2400" dirty="0" smtClean="0"/>
              <a:t>Teacher </a:t>
            </a:r>
            <a:r>
              <a:rPr lang="en-US" sz="2400" dirty="0"/>
              <a:t>of </a:t>
            </a:r>
            <a:r>
              <a:rPr lang="en-US" sz="2400" dirty="0" smtClean="0"/>
              <a:t>Pupil </a:t>
            </a:r>
            <a:r>
              <a:rPr lang="en-US" sz="2400" dirty="0"/>
              <a:t>S</a:t>
            </a:r>
            <a:r>
              <a:rPr lang="en-US" sz="2400" dirty="0" smtClean="0"/>
              <a:t>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15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Vocational Programme details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7092" y="2286000"/>
            <a:ext cx="11259126" cy="4023360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Opportunity </a:t>
            </a:r>
            <a:r>
              <a:rPr lang="en-GB" sz="4000" dirty="0">
                <a:solidFill>
                  <a:prstClr val="black"/>
                </a:solidFill>
                <a:latin typeface="Calibri"/>
              </a:rPr>
              <a:t>to gain relevant qualifications and practical experience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Most courses run from August to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May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Progress reports provided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Attendance/attitude/performance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monitored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Courses do not run on school holidays or in-service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days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1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35" y="746670"/>
            <a:ext cx="9385200" cy="1218800"/>
          </a:xfrm>
        </p:spPr>
        <p:txBody>
          <a:bodyPr/>
          <a:lstStyle/>
          <a:p>
            <a:r>
              <a:rPr lang="en-GB" sz="4800" dirty="0" smtClean="0"/>
              <a:t>Benefits of vocational courses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7" y="2013527"/>
            <a:ext cx="11748655" cy="3958140"/>
          </a:xfrm>
        </p:spPr>
        <p:txBody>
          <a:bodyPr>
            <a:no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Relevant for career / work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Practical work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New environment / opportunity to try college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Treated as an adult (responsibility)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Qualifications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– National </a:t>
            </a:r>
            <a:r>
              <a:rPr lang="en-GB" sz="4000" dirty="0">
                <a:solidFill>
                  <a:prstClr val="black"/>
                </a:solidFill>
                <a:latin typeface="Calibri"/>
              </a:rPr>
              <a:t>Progression Awards, Higher, National Certificate &amp; University Level 1 and 2</a:t>
            </a:r>
          </a:p>
        </p:txBody>
      </p:sp>
    </p:spTree>
    <p:extLst>
      <p:ext uri="{BB962C8B-B14F-4D97-AF65-F5344CB8AC3E}">
        <p14:creationId xmlns:p14="http://schemas.microsoft.com/office/powerpoint/2010/main" val="7189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36" y="802091"/>
            <a:ext cx="9385200" cy="12188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Programme details</a:t>
            </a:r>
            <a:endParaRPr lang="en-GB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3963" y="2090067"/>
            <a:ext cx="11776363" cy="38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Most courses run for 2.5 days in column D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Tuesday and Thursday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afternoons Friday morning Periods </a:t>
            </a:r>
            <a:r>
              <a:rPr lang="en-GB" sz="4000" dirty="0">
                <a:solidFill>
                  <a:prstClr val="black"/>
                </a:solidFill>
                <a:latin typeface="Calibri"/>
              </a:rPr>
              <a:t>1 and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Transport </a:t>
            </a:r>
            <a:r>
              <a:rPr lang="en-GB" sz="4000" dirty="0" smtClean="0">
                <a:solidFill>
                  <a:prstClr val="black"/>
                </a:solidFill>
                <a:latin typeface="Calibri"/>
              </a:rPr>
              <a:t>normally provided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9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128" y="718964"/>
            <a:ext cx="9385200" cy="12188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Courses are available in the following areas</a:t>
            </a:r>
            <a:endParaRPr lang="en-GB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1127" y="1655958"/>
            <a:ext cx="10976655" cy="3881600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prstClr val="black"/>
                </a:solidFill>
                <a:latin typeface="Calibri"/>
              </a:rPr>
              <a:t>Automotives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Administration, IT, Business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and Finance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Childcare, Education,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Health, Life Science and Social Care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Construction and Engineering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Creative and Digital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Industries, Music and Theatre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Events Management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Fashion and Design</a:t>
            </a: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Hair and Beauty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Hospitality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Humanities and Social Sciences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Sport and fitness</a:t>
            </a:r>
          </a:p>
          <a:p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Travel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Uniformed and Emergency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Services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2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think about…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7" y="2374790"/>
            <a:ext cx="10797308" cy="35935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Transition point – vast majority stay on for S5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Choosing from 8/9 subjects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/>
              <a:t>What subjects to take?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/>
              <a:t>Progression statistics </a:t>
            </a:r>
            <a:endParaRPr lang="en-GB" sz="41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16" y="112853"/>
            <a:ext cx="193307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146" y="821646"/>
            <a:ext cx="9385200" cy="12188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Applying for a course</a:t>
            </a:r>
            <a:endParaRPr lang="en-GB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0145" y="2090067"/>
            <a:ext cx="11804073" cy="38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dirty="0" smtClean="0">
                <a:latin typeface="Calibri"/>
              </a:rPr>
              <a:t>Speak </a:t>
            </a:r>
            <a:r>
              <a:rPr lang="en-GB" sz="3200" dirty="0">
                <a:latin typeface="Calibri"/>
              </a:rPr>
              <a:t>to Principal Teacher of Pupil Support and </a:t>
            </a:r>
            <a:r>
              <a:rPr lang="en-GB" sz="3200" dirty="0" smtClean="0">
                <a:latin typeface="Calibri"/>
              </a:rPr>
              <a:t>parent/guardian</a:t>
            </a:r>
            <a:endParaRPr lang="en-GB" sz="3200" dirty="0">
              <a:latin typeface="Calibri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Calibri"/>
              </a:rPr>
              <a:t>Complete application forms – one with parents and one in school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Calibri"/>
              </a:rPr>
              <a:t>Places are not guaranteed as only a small number of places are available to each school.  You MUST choose five school subjects during the options process and indicate if you are interested in applying for a vocational college course</a:t>
            </a:r>
            <a:r>
              <a:rPr lang="en-GB" sz="3200" dirty="0" smtClean="0">
                <a:latin typeface="Calibri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latin typeface="Calibri"/>
              </a:rPr>
              <a:t>The Vocational Programme is combined within the school’s options</a:t>
            </a:r>
            <a:br>
              <a:rPr lang="en-GB" sz="3200" dirty="0">
                <a:latin typeface="Calibri"/>
              </a:rPr>
            </a:br>
            <a:r>
              <a:rPr lang="en-GB" sz="3200" dirty="0">
                <a:latin typeface="Calibri"/>
              </a:rPr>
              <a:t>booklet and can be viewed on the school website</a:t>
            </a:r>
            <a:r>
              <a:rPr lang="en-GB" sz="3200" dirty="0" smtClean="0">
                <a:latin typeface="Calibri"/>
              </a:rPr>
              <a:t>.</a:t>
            </a:r>
            <a:endParaRPr lang="en-GB" sz="3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7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5051" y="174311"/>
            <a:ext cx="10178322" cy="1492132"/>
          </a:xfrm>
        </p:spPr>
        <p:txBody>
          <a:bodyPr anchor="t">
            <a:normAutofit/>
          </a:bodyPr>
          <a:lstStyle/>
          <a:p>
            <a:r>
              <a:rPr lang="en-GB" sz="5100" spc="200" dirty="0" smtClean="0">
                <a:solidFill>
                  <a:schemeClr val="tx2"/>
                </a:solidFill>
                <a:latin typeface="+mj-lt"/>
              </a:rPr>
              <a:t>NEXT STEPS</a:t>
            </a:r>
            <a:endParaRPr lang="en-GB" sz="5100" spc="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9" y="1096839"/>
            <a:ext cx="8088005" cy="498512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defRPr/>
            </a:pPr>
            <a:r>
              <a:rPr lang="en-GB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Research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Options booklet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sz="2400" dirty="0">
                <a:solidFill>
                  <a:schemeClr val="tx1"/>
                </a:solidFill>
                <a:latin typeface="Tw Cen MT" panose="020B0602020104020603" pitchFamily="34" charset="0"/>
                <a:hlinkClick r:id="rId3"/>
              </a:rPr>
              <a:t>https://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  <a:hlinkClick r:id="rId3"/>
              </a:rPr>
              <a:t>blogs.glowscotland.org.uk/er/public/Eastwood/uploads/sites/83/2024/01/16074215/Eastwood-HS-Courses-2024_25-v2.pdf</a:t>
            </a:r>
            <a:endParaRPr lang="en-GB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(available online – school website)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sz="2400" dirty="0">
                <a:solidFill>
                  <a:schemeClr val="tx1"/>
                </a:solidFill>
                <a:latin typeface="Tw Cen MT" panose="020B0602020104020603" pitchFamily="34" charset="0"/>
              </a:rPr>
              <a:t>My World of Work </a:t>
            </a: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website</a:t>
            </a:r>
          </a:p>
          <a:p>
            <a:pPr marL="914400" lvl="1" indent="-457200">
              <a:lnSpc>
                <a:spcPct val="100000"/>
              </a:lnSpc>
              <a:defRPr/>
            </a:pPr>
            <a:r>
              <a:rPr lang="en-GB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Ask questions</a:t>
            </a:r>
            <a:r>
              <a:rPr lang="en-GB" sz="2400" dirty="0">
                <a:solidFill>
                  <a:schemeClr val="tx1"/>
                </a:solidFill>
                <a:latin typeface="Tw Cen MT" panose="020B0602020104020603" pitchFamily="34" charset="0"/>
              </a:rPr>
              <a:t>	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Electronic options form submitted before w/b 19</a:t>
            </a:r>
            <a:r>
              <a:rPr lang="en-GB" sz="2800" baseline="30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Feb</a:t>
            </a:r>
          </a:p>
          <a:p>
            <a:pPr marL="457200" indent="-457200">
              <a:lnSpc>
                <a:spcPct val="100000"/>
              </a:lnSpc>
              <a:defRPr/>
            </a:pPr>
            <a:r>
              <a:rPr lang="en-GB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Pastoral will contact you with any changes following interviews</a:t>
            </a:r>
            <a:endParaRPr lang="en-GB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051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6" y="369332"/>
            <a:ext cx="193307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78"/>
    </mc:Choice>
    <mc:Fallback xmlns="">
      <p:transition spd="slow" advTm="5897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258" y="872837"/>
            <a:ext cx="5678424" cy="518464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Thank </a:t>
            </a:r>
            <a:r>
              <a:rPr lang="en-GB" sz="3200" dirty="0">
                <a:solidFill>
                  <a:schemeClr val="tx1"/>
                </a:solidFill>
              </a:rPr>
              <a:t>you for </a:t>
            </a:r>
            <a:r>
              <a:rPr lang="en-GB" sz="3200" dirty="0" smtClean="0">
                <a:solidFill>
                  <a:schemeClr val="tx1"/>
                </a:solidFill>
              </a:rPr>
              <a:t>coming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/>
              <a:t>Please feel free to ask us any </a:t>
            </a:r>
            <a:r>
              <a:rPr lang="en-US" sz="3200" dirty="0" smtClean="0"/>
              <a:t>questions across in the main building.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90" y="1396674"/>
            <a:ext cx="2556970" cy="29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57" y="243642"/>
            <a:ext cx="9720072" cy="1499616"/>
          </a:xfrm>
        </p:spPr>
        <p:txBody>
          <a:bodyPr/>
          <a:lstStyle/>
          <a:p>
            <a:r>
              <a:rPr lang="en-GB" dirty="0" smtClean="0"/>
              <a:t>Number of Highers?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96" y="112853"/>
            <a:ext cx="1933074" cy="226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40" y="1288475"/>
            <a:ext cx="6521904" cy="175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040" y="3039322"/>
            <a:ext cx="6521904" cy="1546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040" y="4735375"/>
            <a:ext cx="6521904" cy="16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57" y="243642"/>
            <a:ext cx="9720072" cy="1499616"/>
          </a:xfrm>
        </p:spPr>
        <p:txBody>
          <a:bodyPr/>
          <a:lstStyle/>
          <a:p>
            <a:r>
              <a:rPr lang="en-GB" dirty="0" smtClean="0"/>
              <a:t>Attitude/effort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96" y="112853"/>
            <a:ext cx="1933074" cy="226193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2633" y="1743258"/>
            <a:ext cx="3903682" cy="35935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Attendance/time keeping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Work ethic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Time management – school work, folios,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Study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Wellbeing</a:t>
            </a:r>
            <a:endParaRPr lang="en-GB" sz="32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86200" y="2374790"/>
            <a:ext cx="7356529" cy="42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 Morris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Depute Head Teacher S4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27" y="124691"/>
            <a:ext cx="10178322" cy="1492132"/>
          </a:xfrm>
        </p:spPr>
        <p:txBody>
          <a:bodyPr/>
          <a:lstStyle/>
          <a:p>
            <a:r>
              <a:rPr lang="en-GB" dirty="0" err="1" smtClean="0"/>
              <a:t>sPeakers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1975610"/>
            <a:ext cx="10196945" cy="4408239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Options Process – Mr C Morris(S4 DHT)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Pastoral/PSE – Mrs P Rorison (PT Pupil Support)</a:t>
            </a:r>
          </a:p>
          <a:p>
            <a:r>
              <a:rPr lang="en-GB" sz="4000" dirty="0" smtClean="0">
                <a:solidFill>
                  <a:schemeClr val="tx1"/>
                </a:solidFill>
              </a:rPr>
              <a:t>Vocational Courses – Ms B Williams</a:t>
            </a:r>
          </a:p>
          <a:p>
            <a:endParaRPr lang="en-GB" sz="4000" dirty="0" smtClean="0">
              <a:solidFill>
                <a:schemeClr val="tx1"/>
              </a:solidFill>
            </a:endParaRPr>
          </a:p>
          <a:p>
            <a:r>
              <a:rPr lang="en-GB" sz="4000" dirty="0" smtClean="0">
                <a:solidFill>
                  <a:schemeClr val="tx1"/>
                </a:solidFill>
              </a:rPr>
              <a:t>Stalls for our SCQF Ambassadors and Skills Development Scotland for Careers Advice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187" y="0"/>
            <a:ext cx="193307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purpose of tonight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7" y="2374790"/>
            <a:ext cx="10797308" cy="35935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To help you understand the curricular choice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To offer advice on supporting your child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To give information about the curriculum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To explain our offer of wider supports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100" dirty="0" smtClean="0">
                <a:solidFill>
                  <a:schemeClr val="tx1"/>
                </a:solidFill>
              </a:rPr>
              <a:t>To give the opportunity to speak with staff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96" y="112853"/>
            <a:ext cx="193307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at end of S4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2286000"/>
            <a:ext cx="1185949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Stay on at school for S5 or till the end of the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Commitment, hard work and attendance needed</a:t>
            </a:r>
            <a:endParaRPr lang="en-GB" sz="4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</a:rPr>
              <a:t>Leave </a:t>
            </a:r>
            <a:r>
              <a:rPr lang="en-GB" sz="4000" dirty="0">
                <a:solidFill>
                  <a:schemeClr val="tx1"/>
                </a:solidFill>
              </a:rPr>
              <a:t>(</a:t>
            </a:r>
            <a:r>
              <a:rPr lang="en-GB" sz="4000" dirty="0" smtClean="0">
                <a:solidFill>
                  <a:schemeClr val="tx1"/>
                </a:solidFill>
              </a:rPr>
              <a:t>if </a:t>
            </a:r>
            <a:r>
              <a:rPr lang="en-GB" sz="4000" dirty="0">
                <a:solidFill>
                  <a:schemeClr val="tx1"/>
                </a:solidFill>
              </a:rPr>
              <a:t>16 years old by the end of September </a:t>
            </a:r>
            <a:r>
              <a:rPr lang="en-GB" sz="4000" dirty="0" smtClean="0">
                <a:solidFill>
                  <a:schemeClr val="tx1"/>
                </a:solidFill>
              </a:rPr>
              <a:t>24) and go to college – further education, modern apprenticeship, employment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 smtClean="0"/>
              <a:t>Need to look at entry requirements for the courses/apprenticeships you are interested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067" y="0"/>
            <a:ext cx="3385933" cy="19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59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2022</TotalTime>
  <Words>1131</Words>
  <Application>Microsoft Office PowerPoint</Application>
  <PresentationFormat>Widescreen</PresentationFormat>
  <Paragraphs>227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Geneva</vt:lpstr>
      <vt:lpstr>Tw Cen MT</vt:lpstr>
      <vt:lpstr>Tw Cen MT Condensed</vt:lpstr>
      <vt:lpstr>Wingdings</vt:lpstr>
      <vt:lpstr>Wingdings 3</vt:lpstr>
      <vt:lpstr>Integral</vt:lpstr>
      <vt:lpstr>1_Integral</vt:lpstr>
      <vt:lpstr>S4 Curricular Choice Evening</vt:lpstr>
      <vt:lpstr>Kate Sinclair</vt:lpstr>
      <vt:lpstr>What to think about…</vt:lpstr>
      <vt:lpstr>Number of Highers?</vt:lpstr>
      <vt:lpstr>Attitude/effort</vt:lpstr>
      <vt:lpstr>Chris Morris</vt:lpstr>
      <vt:lpstr>sPeakers</vt:lpstr>
      <vt:lpstr>The purpose of tonight</vt:lpstr>
      <vt:lpstr>Choice at end of S4</vt:lpstr>
      <vt:lpstr>PowerPoint Presentation</vt:lpstr>
      <vt:lpstr>PowerPoint Presentation</vt:lpstr>
      <vt:lpstr>Pauline Rorison</vt:lpstr>
      <vt:lpstr>Options research</vt:lpstr>
      <vt:lpstr>PowerPoint Presentation</vt:lpstr>
      <vt:lpstr>Options lessons PSHE </vt:lpstr>
      <vt:lpstr>PowerPoint Presentation</vt:lpstr>
      <vt:lpstr>PowerPoint Presentation</vt:lpstr>
      <vt:lpstr>S4 into S5 Option FORM</vt:lpstr>
      <vt:lpstr>PowerPoint Presentation</vt:lpstr>
      <vt:lpstr>current column structure</vt:lpstr>
      <vt:lpstr>ScotTish CREDIT and Qualifications Framework</vt:lpstr>
      <vt:lpstr>What is SCQF?</vt:lpstr>
      <vt:lpstr>PowerPoint Presentation</vt:lpstr>
      <vt:lpstr>The framework allows parents to compare qualifications that they may have sat at school, to the current qualifications</vt:lpstr>
      <vt:lpstr>Bethany Williams</vt:lpstr>
      <vt:lpstr>Vocational Programme details</vt:lpstr>
      <vt:lpstr>Benefits of vocational courses</vt:lpstr>
      <vt:lpstr>Programme details</vt:lpstr>
      <vt:lpstr>Courses are available in the following areas</vt:lpstr>
      <vt:lpstr>Applying for a course</vt:lpstr>
      <vt:lpstr>NEXT STEPS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Mortimer</dc:creator>
  <cp:lastModifiedBy>Christopher Morris</cp:lastModifiedBy>
  <cp:revision>150</cp:revision>
  <cp:lastPrinted>2024-01-18T17:29:20Z</cp:lastPrinted>
  <dcterms:created xsi:type="dcterms:W3CDTF">2018-11-15T16:26:48Z</dcterms:created>
  <dcterms:modified xsi:type="dcterms:W3CDTF">2024-01-18T18:46:16Z</dcterms:modified>
</cp:coreProperties>
</file>