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42"/>
  </p:notesMasterIdLst>
  <p:sldIdLst>
    <p:sldId id="256" r:id="rId5"/>
    <p:sldId id="303" r:id="rId6"/>
    <p:sldId id="304" r:id="rId7"/>
    <p:sldId id="294" r:id="rId8"/>
    <p:sldId id="293" r:id="rId9"/>
    <p:sldId id="296" r:id="rId10"/>
    <p:sldId id="276" r:id="rId11"/>
    <p:sldId id="272" r:id="rId12"/>
    <p:sldId id="297" r:id="rId13"/>
    <p:sldId id="277" r:id="rId14"/>
    <p:sldId id="278" r:id="rId15"/>
    <p:sldId id="279" r:id="rId16"/>
    <p:sldId id="298" r:id="rId17"/>
    <p:sldId id="295" r:id="rId18"/>
    <p:sldId id="307" r:id="rId19"/>
    <p:sldId id="308" r:id="rId20"/>
    <p:sldId id="299" r:id="rId21"/>
    <p:sldId id="262" r:id="rId22"/>
    <p:sldId id="300" r:id="rId23"/>
    <p:sldId id="301" r:id="rId24"/>
    <p:sldId id="281" r:id="rId25"/>
    <p:sldId id="282" r:id="rId26"/>
    <p:sldId id="283" r:id="rId27"/>
    <p:sldId id="302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306" r:id="rId37"/>
    <p:sldId id="290" r:id="rId38"/>
    <p:sldId id="275" r:id="rId39"/>
    <p:sldId id="267" r:id="rId40"/>
    <p:sldId id="305" r:id="rId41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B5E"/>
    <a:srgbClr val="B2188B"/>
    <a:srgbClr val="8AA450"/>
    <a:srgbClr val="0067B3"/>
    <a:srgbClr val="2FAD83"/>
    <a:srgbClr val="C08282"/>
    <a:srgbClr val="E19D37"/>
    <a:srgbClr val="80C341"/>
    <a:srgbClr val="0B0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4" cy="498773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4" cy="498773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A32D5971-D779-410A-8B8B-1E6E086B6E5A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2"/>
            <a:ext cx="5447030" cy="3914239"/>
          </a:xfrm>
          <a:prstGeom prst="rect">
            <a:avLst/>
          </a:prstGeom>
        </p:spPr>
        <p:txBody>
          <a:bodyPr vert="horz" lIns="92181" tIns="46090" rIns="92181" bIns="4609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6"/>
            <a:ext cx="2950474" cy="498772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6"/>
            <a:ext cx="2950474" cy="498772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6F562821-D150-47FB-B66E-D6A228223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443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92582" y="4430977"/>
            <a:ext cx="5540657" cy="362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66" tIns="46070" rIns="92166" bIns="4607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50938"/>
            <a:ext cx="5524500" cy="3106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447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92582" y="4430977"/>
            <a:ext cx="5540657" cy="362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66" tIns="46070" rIns="92166" bIns="4607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50938"/>
            <a:ext cx="5524500" cy="3106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3318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839" indent="-17283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1807">
              <a:defRPr/>
            </a:pPr>
            <a:fld id="{66496234-ABB6-4446-BDEE-12B219802F1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1807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975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1807">
              <a:defRPr/>
            </a:pPr>
            <a:fld id="{66496234-ABB6-4446-BDEE-12B219802F1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1807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0370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baseline="0" dirty="0"/>
          </a:p>
          <a:p>
            <a:pPr>
              <a:spcBef>
                <a:spcPct val="0"/>
              </a:spcBef>
            </a:pPr>
            <a:r>
              <a:rPr lang="en-GB" baseline="0" dirty="0"/>
              <a:t>Introduce self and the idea of Career planning through the use of Career Management Skill</a:t>
            </a:r>
          </a:p>
          <a:p>
            <a:pPr>
              <a:spcBef>
                <a:spcPct val="0"/>
              </a:spcBef>
            </a:pPr>
            <a:endParaRPr lang="en-GB" baseline="0" dirty="0"/>
          </a:p>
          <a:p>
            <a:pPr>
              <a:spcBef>
                <a:spcPct val="0"/>
              </a:spcBef>
            </a:pPr>
            <a:r>
              <a:rPr lang="en-GB" baseline="0" dirty="0"/>
              <a:t>Why do we need to do this  - the world of work can be  complicated – SDS will support your preparation and transition beyond school</a:t>
            </a:r>
            <a:br>
              <a:rPr lang="en-GB" baseline="0" dirty="0"/>
            </a:br>
            <a:endParaRPr lang="en-GB" baseline="0" dirty="0"/>
          </a:p>
          <a:p>
            <a:pPr>
              <a:spcBef>
                <a:spcPct val="0"/>
              </a:spcBef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pPr>
              <a:spcBef>
                <a:spcPct val="0"/>
              </a:spcBef>
            </a:pPr>
            <a:r>
              <a:rPr lang="en-GB" b="1" dirty="0"/>
              <a:t>INTRODUCTION</a:t>
            </a:r>
            <a:r>
              <a:rPr lang="en-GB" b="1" baseline="0" dirty="0"/>
              <a:t> TO SDS</a:t>
            </a:r>
          </a:p>
          <a:p>
            <a:pPr>
              <a:spcBef>
                <a:spcPct val="0"/>
              </a:spcBef>
            </a:pPr>
            <a:endParaRPr lang="en-GB" b="1" baseline="0" dirty="0"/>
          </a:p>
          <a:p>
            <a:pPr>
              <a:spcBef>
                <a:spcPct val="0"/>
              </a:spcBef>
            </a:pPr>
            <a:r>
              <a:rPr lang="en-GB" b="0" baseline="0" dirty="0"/>
              <a:t>Skills Development Scotland is a national organisation We support all ages groups – however working in school is one of our main task.</a:t>
            </a:r>
          </a:p>
          <a:p>
            <a:pPr>
              <a:spcBef>
                <a:spcPct val="0"/>
              </a:spcBef>
            </a:pPr>
            <a:endParaRPr lang="en-GB" b="0" baseline="0" dirty="0"/>
          </a:p>
          <a:p>
            <a:pPr>
              <a:spcBef>
                <a:spcPct val="0"/>
              </a:spcBef>
            </a:pPr>
            <a:r>
              <a:rPr lang="en-GB" b="0" baseline="0" dirty="0"/>
              <a:t>From P5 we start to introduce  </a:t>
            </a:r>
            <a:r>
              <a:rPr lang="en-GB" b="1" baseline="0" dirty="0"/>
              <a:t>CAREER MANAGEMENT SKILLS -  </a:t>
            </a:r>
            <a:r>
              <a:rPr lang="en-GB" b="0" baseline="0" dirty="0"/>
              <a:t>some of you maybe be able to recall some work you did at Primary school???</a:t>
            </a:r>
          </a:p>
          <a:p>
            <a:pPr>
              <a:spcBef>
                <a:spcPct val="0"/>
              </a:spcBef>
            </a:pPr>
            <a:r>
              <a:rPr lang="en-GB" b="0" baseline="0" dirty="0"/>
              <a:t>We intend to build on this work and will see you regularly through Secondary school and  add to your knowledge of career planning as you develop through school. </a:t>
            </a:r>
          </a:p>
          <a:p>
            <a:pPr>
              <a:spcBef>
                <a:spcPct val="0"/>
              </a:spcBef>
            </a:pPr>
            <a:endParaRPr lang="en-GB" b="0" baseline="0" dirty="0"/>
          </a:p>
          <a:p>
            <a:pPr>
              <a:spcBef>
                <a:spcPct val="0"/>
              </a:spcBef>
            </a:pPr>
            <a:r>
              <a:rPr lang="en-GB" b="0" dirty="0"/>
              <a:t/>
            </a:r>
            <a:br>
              <a:rPr lang="en-GB" b="0" dirty="0"/>
            </a:br>
            <a:endParaRPr lang="en-GB" b="0" dirty="0"/>
          </a:p>
          <a:p>
            <a:pPr>
              <a:spcBef>
                <a:spcPct val="0"/>
              </a:spcBef>
            </a:pPr>
            <a:r>
              <a:rPr lang="en-GB" baseline="0" dirty="0"/>
              <a:t> </a:t>
            </a:r>
          </a:p>
          <a:p>
            <a:pPr>
              <a:spcBef>
                <a:spcPct val="0"/>
              </a:spcBef>
            </a:pPr>
            <a:endParaRPr lang="en-GB" baseline="0" dirty="0"/>
          </a:p>
          <a:p>
            <a:pPr>
              <a:spcBef>
                <a:spcPct val="0"/>
              </a:spcBef>
            </a:pPr>
            <a:endParaRPr lang="en-GB" baseline="0" dirty="0"/>
          </a:p>
          <a:p>
            <a:pPr>
              <a:spcBef>
                <a:spcPct val="0"/>
              </a:spcBef>
            </a:pPr>
            <a:endParaRPr lang="en-GB" baseline="0" dirty="0"/>
          </a:p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26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>
              <a:spcBef>
                <a:spcPct val="0"/>
              </a:spcBef>
            </a:pPr>
            <a:r>
              <a:rPr lang="en-US" b="0" dirty="0">
                <a:latin typeface="Arial" pitchFamily="34" charset="0"/>
                <a:cs typeface="Arial" pitchFamily="34" charset="0"/>
              </a:rPr>
              <a:t>Introduce</a:t>
            </a:r>
            <a:r>
              <a:rPr lang="en-US" b="0" baseline="0" dirty="0">
                <a:latin typeface="Arial" pitchFamily="34" charset="0"/>
                <a:cs typeface="Arial" pitchFamily="34" charset="0"/>
              </a:rPr>
              <a:t> the themes… then play video</a:t>
            </a:r>
          </a:p>
          <a:p>
            <a:pPr>
              <a:spcBef>
                <a:spcPct val="0"/>
              </a:spcBef>
            </a:pPr>
            <a:endParaRPr lang="en-US" b="0" baseline="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b="0" baseline="0" dirty="0">
                <a:latin typeface="Arial" pitchFamily="34" charset="0"/>
                <a:cs typeface="Arial" pitchFamily="34" charset="0"/>
              </a:rPr>
              <a:t>https://www.youtube.com/watch?v=uDJu8O7Lxr8</a:t>
            </a:r>
          </a:p>
          <a:p>
            <a:pPr>
              <a:spcBef>
                <a:spcPct val="0"/>
              </a:spcBef>
            </a:pPr>
            <a:endParaRPr lang="en-US" b="0" baseline="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en-US" b="0" baseline="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en-US" b="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GB" b="1" dirty="0">
                <a:latin typeface="Arial" pitchFamily="34" charset="0"/>
                <a:cs typeface="Arial" pitchFamily="34" charset="0"/>
              </a:rPr>
              <a:t>SELF is about</a:t>
            </a:r>
          </a:p>
          <a:p>
            <a:pPr>
              <a:spcBef>
                <a:spcPct val="0"/>
              </a:spcBef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/>
              <a:t>understanding who I am and what I can do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/>
              <a:t>knowing what is right for me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reviewing my life, work and learning plan.</a:t>
            </a:r>
            <a:endParaRPr lang="en-GB" dirty="0"/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GB" b="1" dirty="0">
                <a:latin typeface="Arial" pitchFamily="34" charset="0"/>
                <a:cs typeface="Arial" pitchFamily="34" charset="0"/>
              </a:rPr>
              <a:t>STRENGTHS is about</a:t>
            </a:r>
          </a:p>
          <a:p>
            <a:pPr>
              <a:spcBef>
                <a:spcPct val="0"/>
              </a:spcBef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understanding all about my skills, knowledge and experience</a:t>
            </a:r>
            <a:endParaRPr lang="en-GB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knowing more about what I can do</a:t>
            </a:r>
            <a:endParaRPr lang="en-GB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reviewing which of my skills are transferrable.</a:t>
            </a:r>
            <a:endParaRPr lang="en-GB" dirty="0"/>
          </a:p>
          <a:p>
            <a:pPr>
              <a:spcBef>
                <a:spcPct val="0"/>
              </a:spcBef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GB" b="1" dirty="0">
                <a:latin typeface="Arial" pitchFamily="34" charset="0"/>
                <a:cs typeface="Arial" pitchFamily="34" charset="0"/>
              </a:rPr>
              <a:t>HORIZONS is about</a:t>
            </a:r>
          </a:p>
          <a:p>
            <a:pPr>
              <a:spcBef>
                <a:spcPct val="0"/>
              </a:spcBef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understanding the world of work</a:t>
            </a:r>
            <a:endParaRPr lang="en-GB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understanding what options might be available to me</a:t>
            </a:r>
            <a:endParaRPr lang="en-GB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knowing which options I should choose </a:t>
            </a:r>
            <a:endParaRPr lang="en-GB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knowing what I need to do to make my choice</a:t>
            </a:r>
            <a:endParaRPr lang="en-GB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reviewing my links between life, learning and work</a:t>
            </a:r>
            <a:endParaRPr lang="en-GB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reviewing where I fit into the world of work.</a:t>
            </a:r>
            <a:endParaRPr lang="en-GB" dirty="0"/>
          </a:p>
          <a:p>
            <a:pPr>
              <a:spcBef>
                <a:spcPct val="0"/>
              </a:spcBef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GB" b="1" dirty="0">
                <a:latin typeface="Arial" pitchFamily="34" charset="0"/>
                <a:cs typeface="Arial" pitchFamily="34" charset="0"/>
              </a:rPr>
              <a:t>NETWORKS is about</a:t>
            </a:r>
          </a:p>
          <a:p>
            <a:pPr>
              <a:spcBef>
                <a:spcPct val="0"/>
              </a:spcBef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/>
              <a:t>understanding who can help me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/>
              <a:t>knowing how to make connections with those who can help me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reviewing my networks.</a:t>
            </a:r>
            <a:endParaRPr lang="en-GB" dirty="0"/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9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80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397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70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0009B-649E-9840-8A2B-E9419F535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D5B43-2492-D542-B2FB-0216A45B2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FD3EA-5C47-EB41-8242-4651E654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6A166-7B69-DE44-803D-CC249537B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9F548-7FF3-A445-BCA7-1E6A2F744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06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32DA-BC43-B24B-80C6-8188CD85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BFC54-D748-CF46-8FDA-DB37EA2D1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98890-89D1-3744-AE43-ECDB8CFD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AA09A-E1BB-1843-9112-2DB3589A1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383D0-C057-BF42-90F8-1455D9562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35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29B8-CEC4-9544-AB0F-E8431D202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715C1-8B7A-A344-BF99-35C359A1E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908E1-9247-9549-93EF-A78FE195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12E82-4F70-F740-9D72-B906B9FBF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2E056-A7B0-F447-BEE3-3740D483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88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EBBE-E430-054B-A76F-01A47ED4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06398-792B-C44A-AEAF-B0C566B1C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B2C3E-280F-FF4E-901B-BA73BFF2E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1DD15-F1BA-FA40-985B-2F2BAE8AF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83965-3240-7647-A1FB-D0FC05496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6EBB0-5A2B-884B-B719-5EEDC6309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53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C8D5B-F850-1D4E-B5D8-A65B1B9B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D2826-BA31-9E42-B76D-AB044D791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D53EF-4DF1-DC4B-A536-0D4DEC332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714B5-4141-1444-B921-A6E9DDCD9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88CD4A-6805-6143-AB55-FDC1797CF6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AB7D01-9E05-7340-AF3E-23828260C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B47B0-A5F9-854D-895B-631AB18F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B51F2-CB48-2F41-AA28-8993E8EA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83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F5DD-78B5-8843-8AD5-061B4438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1E61B-0048-B441-8A32-057A78677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F4BED-A8F9-C648-BADD-52A96B7EF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9A43B-21E4-D941-BDF8-84915081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81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95502-DDC6-4346-81EC-7757E3A9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548FDF-17FD-9042-B670-2011D2E4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BC504-5B0C-FB46-932C-5A120062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46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20E1C-D1E0-844F-BED5-1199C9A3B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C9205-B2E1-F241-98D4-A6C27828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772C7-7201-8A4E-B83A-FEE629A9D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AB133-C694-B947-8DD1-50C730E6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57A90-0AEB-204C-9D39-99C44DDAC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4F9FA-6B1D-0A44-8F3C-54C4CEE0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095" y="239204"/>
            <a:ext cx="1496773" cy="155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855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450D5-4E30-AE44-B039-778B542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0AACA4-8891-5644-8515-3768AD4DC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511E1-F4EB-3A49-97E3-CCA00CA4F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1D6BA-F969-4744-834F-F2AF147BB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55D6D-5FA0-7D4F-B756-4CCF667B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D657F-7004-EA4E-A110-9AEFBC099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7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37E3-9E67-A64E-9F28-B87B05E6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10F15-C0B8-2445-A289-50EA6259D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D908B-5FAD-5D49-9475-6C12EB8D2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0A563-63A1-6E4A-9702-240A12CFF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69D5A-2926-854F-A640-DBF6F2DA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7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743253-664D-D34F-A257-1B0F54A15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C5F1B-2AE7-AA4C-9495-09CBB6264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9E0BD-64BC-7546-BC19-B6B8681F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BB5D-D983-B94B-ADF3-C7D964D75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0FBA0-D5C4-814A-9F1F-70837426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72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AE14-B1D2-428B-96B0-2958D0823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13EDA8-9CAF-4677-8AED-8A2CE99C9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7A81A-8E8D-40B9-96E7-6ADC57661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15CA0-F88F-4C39-B7E5-0F4FFC378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6461F-FDC0-4649-BF43-09BC0908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700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F2820-E518-4A4C-9CF3-AE4CB324F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8CEC2-DF22-426E-8DA8-F74A75C81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806FE-79B2-4337-ADA1-6A0791A8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3A66C-5922-45BE-A56A-2D13EE63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8B435-FF2E-45F1-A114-526555C3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161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3F87-CEF4-4970-BB91-40E34E26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1F198-6BE9-433C-AF0B-92F10EB42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32355-521E-4486-BC22-4354B67B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4F1D2-B75D-47AC-9EE6-6EEC5727D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462EF-5BB6-469E-A59B-27A03797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68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0D415-88DA-4993-A2C8-F8FAD817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49B8-2D62-4336-9488-27FF6D0B8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66522-C490-4F62-B216-E6E394F45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256B7-EB00-4DE5-8B9D-A90F67514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FD46B-5937-49DC-AA5F-2BA6116A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9C692-B46D-4BA9-9974-3C2E83BD7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492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1F69-5278-42EB-8F5A-0462B9C5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073D1-C39F-4F35-BF1A-148882C55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C4064-5CC5-41C1-B3AA-8D1E82BA0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C3F01-207F-41F3-8CF8-A63410776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2C375A-A2EA-4A27-93CB-2777BEB5C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61BF99-A420-40A6-8CB3-B04B2C6A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7A24FB-A375-4AAB-A840-206DC4C58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3901E-0C5B-4EFF-9301-BE94077C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402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C201-2F05-4909-A0DD-2FDEB5478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273D2-E947-4930-8BE7-7BA08984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B7F8D-47A8-4043-9A4F-ADBBB27C5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F644F-D9C7-4F24-A03D-98517E27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379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75C5FE-B70C-4FE2-98B6-6E9AFE50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6A57-8B2F-44E2-8BFD-485DF74AF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512AD-28AE-4FB9-B4BD-EE3AE9F5D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89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90206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988A-1E3E-46C5-9731-47830AC2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C40B2-87E8-4CE4-B9D2-2B1BA9741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18CF6-0348-4C62-9944-5962A2BBA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DA2A0-A37C-4A40-8FDE-7B10672F5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196ED-5779-4F0C-B021-C25E962F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8D3CD-BE40-45AF-B268-F8581AD5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581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D4591-ECC7-430B-8E6E-8D0C7848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999C53-CE54-48B5-9E86-D5A0A1064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D485A-E380-46AC-AA90-E2C7DC4F2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6DC80-848F-4C15-A413-D1123CA0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C4B0D-C698-4F2D-9C73-402FF6F1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A6D7F-1466-474F-9F89-5D441268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671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5A2AD-C03B-4379-8625-179BD33F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5FE44-E539-4558-8E91-DD5EFDCAF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D56F7-316E-499D-8380-ABB78A8C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BEC16-DE30-48CD-B56A-BE7105A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CFF59-5ADB-4B22-A4B4-BB8B60FB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194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E7A65-7FC0-4C02-892F-6A59E5ADF3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11AEC-2CAD-45C3-8C66-A08C7AE07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BA6D3-524B-4010-AAB5-C8011B179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1EA99-75D0-4527-BA70-E8BE9DE65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B4CDA-74C8-464A-916E-C0048E8D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089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20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74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63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50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71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1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4999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07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85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90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86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8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6459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723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61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36790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79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FE2C421-CB71-4E85-A532-E81DCF5D4F83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844193C-1C34-4664-8960-408E6BF2766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456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5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51367D-1E94-4843-AA04-A801EC62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87A6F-138B-DA47-A863-B3723024E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77FD6-0FA9-174B-A6C7-612027B89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9DA28-FBAD-A84B-9986-B6522EE024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711A-C810-7744-932A-AD984ABD2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7D9F5-37BC-E245-A8C6-FF8EC4553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EB1F7-55D2-034A-95A6-FBFF417C1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1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D18FCC-EDFC-48CF-8EC6-0D4FAF33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02DFB-C513-4589-AD56-AC43EF0BC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3A26E-5B03-46ED-8510-EFDB97D03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70E6-189C-4EEB-9DDA-4FCD7D2C4E32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72CAE-8B82-429F-A502-F4AE13CDF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95F5A-5BB3-4A35-B321-EC54DD9C3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82C13-CD9A-485A-9A21-B91B13D40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51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250986-E9A2-4859-BE33-1D0FD0A18F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19/01/2023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21CDFEA-CAE1-49E0-B82C-2DA45273859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9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1.safelinks.protection.outlook.com/?url=https://www.youtube.com/watch?v%3DTbC2ACjm_oU&amp;data=05|01|Claire.McCanney@sds.co.uk|41c182d678d84f76deb608daf3f34df7|33ca6d475e4f477484f1696cbb508cbe|0|0|638090523561562504|Unknown|TWFpbGZsb3d8eyJWIjoiMC4wLjAwMDAiLCJQIjoiV2luMzIiLCJBTiI6Ik1haWwiLCJXVCI6Mn0%3D|3000|||&amp;sdata=uhLtvSbTXrQ8ytlEa2qwTB0zNAOjr4yPVQAh2cSKSg0%3D&amp;reserved=0" TargetMode="Externa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1.safelinks.protection.outlook.com/?url=https://youtu.be/67kTR9PrTuE&amp;data=05|01|Claire.McCanney@sds.co.uk|41c182d678d84f76deb608daf3f34df7|33ca6d475e4f477484f1696cbb508cbe|0|0|638090523561562504|Unknown|TWFpbGZsb3d8eyJWIjoiMC4wLjAwMDAiLCJQIjoiV2luMzIiLCJBTiI6Ik1haWwiLCJXVCI6Mn0%3D|3000|||&amp;sdata=Yk6KMWzWGOxhls8r231w2bwW882mp2U/OKLWvX38Fvs%3D&amp;reserved=0" TargetMode="Externa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0906" y="2345241"/>
            <a:ext cx="4983013" cy="742279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w Cen MT" panose="020B0602020104020603" pitchFamily="34" charset="0"/>
              </a:rPr>
              <a:t>S2 Curricular Choice Evening</a:t>
            </a:r>
          </a:p>
          <a:p>
            <a:r>
              <a:rPr lang="en-US" sz="2800" dirty="0" smtClean="0">
                <a:latin typeface="Tw Cen MT" panose="020B0602020104020603" pitchFamily="34" charset="0"/>
              </a:rPr>
              <a:t/>
            </a:r>
            <a:br>
              <a:rPr lang="en-US" sz="2800" dirty="0" smtClean="0">
                <a:latin typeface="Tw Cen MT" panose="020B0602020104020603" pitchFamily="34" charset="0"/>
              </a:rPr>
            </a:br>
            <a:endParaRPr lang="en-GB" sz="2800" dirty="0">
              <a:latin typeface="Tw Cen MT" panose="020B0602020104020603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945195" y="2345241"/>
            <a:ext cx="4454434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945195" y="3490419"/>
            <a:ext cx="4454434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 txBox="1">
            <a:spLocks/>
          </p:cNvSpPr>
          <p:nvPr/>
        </p:nvSpPr>
        <p:spPr>
          <a:xfrm>
            <a:off x="3680906" y="3795134"/>
            <a:ext cx="4983013" cy="742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cap="none" spc="0" dirty="0" smtClean="0">
                <a:latin typeface="Tw Cen MT" panose="020B0602020104020603" pitchFamily="34" charset="0"/>
              </a:rPr>
              <a:t>Thursday 19</a:t>
            </a:r>
            <a:r>
              <a:rPr lang="en-US" sz="2800" cap="none" spc="0" baseline="30000" dirty="0" smtClean="0">
                <a:latin typeface="Tw Cen MT" panose="020B0602020104020603" pitchFamily="34" charset="0"/>
              </a:rPr>
              <a:t>th</a:t>
            </a:r>
            <a:r>
              <a:rPr lang="en-US" sz="2800" cap="none" spc="0" dirty="0" smtClean="0">
                <a:latin typeface="Tw Cen MT" panose="020B0602020104020603" pitchFamily="34" charset="0"/>
              </a:rPr>
              <a:t> January 2023</a:t>
            </a:r>
            <a:endParaRPr lang="en-GB" sz="2800" cap="none" spc="0" dirty="0">
              <a:latin typeface="Tw Cen MT" panose="020B0602020104020603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87" y="915942"/>
            <a:ext cx="1075449" cy="137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6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07"/>
    </mc:Choice>
    <mc:Fallback xmlns="">
      <p:transition spd="slow" advTm="4850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 txBox="1"/>
          <p:nvPr/>
        </p:nvSpPr>
        <p:spPr>
          <a:xfrm>
            <a:off x="2231001" y="1323598"/>
            <a:ext cx="7047000" cy="48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80000"/>
              </a:lnSpc>
              <a:buClr>
                <a:schemeClr val="dk1"/>
              </a:buClr>
              <a:buSzPts val="2400"/>
            </a:pPr>
            <a:r>
              <a:rPr lang="en-GB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encourage pupils to make informed choices and be active participant in the options process.</a:t>
            </a:r>
            <a:endParaRPr sz="16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2133600" y="307975"/>
            <a:ext cx="784614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B0F0"/>
              </a:buClr>
              <a:buSzPts val="6000"/>
            </a:pPr>
            <a:r>
              <a:rPr lang="en-US" sz="6000" b="1" u="sng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Options Research Form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1883889"/>
            <a:ext cx="10954327" cy="48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1" y="43343"/>
            <a:ext cx="11396749" cy="67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2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0" y="236743"/>
            <a:ext cx="10491792" cy="66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Chris </a:t>
            </a:r>
            <a:r>
              <a:rPr lang="en-GB" dirty="0" err="1" smtClean="0"/>
              <a:t>morris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Depute head teacher And </a:t>
            </a:r>
            <a:r>
              <a:rPr lang="en-GB" dirty="0" err="1" smtClean="0"/>
              <a:t>timetabler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17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Electronic options form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465" y="1"/>
            <a:ext cx="1753738" cy="2078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6" y="1128451"/>
            <a:ext cx="9809019" cy="538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072" y="374073"/>
            <a:ext cx="9302541" cy="64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3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036" y="-8171"/>
            <a:ext cx="6952549" cy="659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21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Timetable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tx1"/>
                </a:solidFill>
              </a:rPr>
              <a:t>Completed option forms sent to ERC</a:t>
            </a:r>
          </a:p>
          <a:p>
            <a:r>
              <a:rPr lang="en-GB" sz="3600" dirty="0" smtClean="0">
                <a:solidFill>
                  <a:schemeClr val="tx1"/>
                </a:solidFill>
              </a:rPr>
              <a:t>Timetable schematic created of our school</a:t>
            </a:r>
          </a:p>
          <a:p>
            <a:r>
              <a:rPr lang="en-GB" sz="3600" dirty="0" smtClean="0">
                <a:solidFill>
                  <a:schemeClr val="tx1"/>
                </a:solidFill>
              </a:rPr>
              <a:t>We put classes and teachers in place</a:t>
            </a:r>
          </a:p>
          <a:p>
            <a:r>
              <a:rPr lang="en-GB" sz="3600" dirty="0" smtClean="0">
                <a:solidFill>
                  <a:schemeClr val="tx1"/>
                </a:solidFill>
              </a:rPr>
              <a:t>New timetable starts on 5</a:t>
            </a:r>
            <a:r>
              <a:rPr lang="en-GB" sz="3600" baseline="30000" dirty="0" smtClean="0">
                <a:solidFill>
                  <a:schemeClr val="tx1"/>
                </a:solidFill>
              </a:rPr>
              <a:t>th</a:t>
            </a:r>
            <a:r>
              <a:rPr lang="en-GB" sz="3600" dirty="0" smtClean="0">
                <a:solidFill>
                  <a:schemeClr val="tx1"/>
                </a:solidFill>
              </a:rPr>
              <a:t> June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8" y="-2518"/>
            <a:ext cx="193307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415921"/>
              </p:ext>
            </p:extLst>
          </p:nvPr>
        </p:nvGraphicFramePr>
        <p:xfrm>
          <a:off x="1292837" y="297699"/>
          <a:ext cx="8108858" cy="1630854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822487">
                  <a:extLst>
                    <a:ext uri="{9D8B030D-6E8A-4147-A177-3AD203B41FA5}">
                      <a16:colId xmlns:a16="http://schemas.microsoft.com/office/drawing/2014/main" val="4119143266"/>
                    </a:ext>
                  </a:extLst>
                </a:gridCol>
                <a:gridCol w="3054297">
                  <a:extLst>
                    <a:ext uri="{9D8B030D-6E8A-4147-A177-3AD203B41FA5}">
                      <a16:colId xmlns:a16="http://schemas.microsoft.com/office/drawing/2014/main" val="1750931604"/>
                    </a:ext>
                  </a:extLst>
                </a:gridCol>
                <a:gridCol w="3232074">
                  <a:extLst>
                    <a:ext uri="{9D8B030D-6E8A-4147-A177-3AD203B41FA5}">
                      <a16:colId xmlns:a16="http://schemas.microsoft.com/office/drawing/2014/main" val="2132017436"/>
                    </a:ext>
                  </a:extLst>
                </a:gridCol>
              </a:tblGrid>
              <a:tr h="537981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Stage</a:t>
                      </a:r>
                      <a:endParaRPr lang="en-GB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Open Curriculum</a:t>
                      </a:r>
                      <a:endParaRPr lang="en-GB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Core</a:t>
                      </a:r>
                      <a:endParaRPr lang="en-GB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687081"/>
                  </a:ext>
                </a:extLst>
              </a:tr>
              <a:tr h="554892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S1 – S2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13 subjects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PE,</a:t>
                      </a:r>
                      <a:r>
                        <a:rPr lang="en-GB" sz="2400" baseline="0" dirty="0" smtClean="0"/>
                        <a:t> PSHE &amp; RE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588843"/>
                  </a:ext>
                </a:extLst>
              </a:tr>
              <a:tr h="537981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S3 – S4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8</a:t>
                      </a:r>
                      <a:r>
                        <a:rPr lang="en-GB" sz="2400" baseline="0" dirty="0" smtClean="0"/>
                        <a:t> subjects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PE,</a:t>
                      </a:r>
                      <a:r>
                        <a:rPr lang="en-GB" sz="2400" baseline="0" dirty="0" smtClean="0"/>
                        <a:t> PSHE &amp; RE</a:t>
                      </a:r>
                      <a:endParaRPr lang="en-GB" sz="2400" b="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948883"/>
                  </a:ext>
                </a:extLst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562" y="0"/>
            <a:ext cx="1933074" cy="2261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0702" y="1928554"/>
            <a:ext cx="85966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 smtClean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Breakdown of S3 and S4 Curriculum</a:t>
            </a:r>
          </a:p>
          <a:p>
            <a:endParaRPr lang="en-GB" sz="3600" dirty="0" smtClean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r>
              <a:rPr lang="en-GB" sz="3600" dirty="0" smtClean="0">
                <a:latin typeface="Tw Cen MT" panose="020B0602020104020603" pitchFamily="34" charset="0"/>
              </a:rPr>
              <a:t>English and Maths </a:t>
            </a:r>
            <a:r>
              <a:rPr lang="en-GB" sz="360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(4 and 5/5 and 4 periods)</a:t>
            </a:r>
          </a:p>
          <a:p>
            <a:r>
              <a:rPr lang="en-GB" sz="3600" dirty="0" smtClean="0">
                <a:latin typeface="Tw Cen MT" panose="020B0602020104020603" pitchFamily="34" charset="0"/>
              </a:rPr>
              <a:t>French/Spanish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 – </a:t>
            </a:r>
            <a:r>
              <a:rPr lang="en-GB" sz="360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continue from S2 (3 periods)</a:t>
            </a:r>
          </a:p>
          <a:p>
            <a:r>
              <a:rPr lang="en-GB" sz="3600" dirty="0" smtClean="0">
                <a:latin typeface="Tw Cen MT" panose="020B0602020104020603" pitchFamily="34" charset="0"/>
              </a:rPr>
              <a:t>5 open choices</a:t>
            </a:r>
            <a:r>
              <a:rPr lang="en-GB" sz="3600" dirty="0" smtClean="0">
                <a:solidFill>
                  <a:srgbClr val="0D3B5E"/>
                </a:solidFill>
                <a:latin typeface="Tw Cen MT" panose="020B0602020104020603" pitchFamily="34" charset="0"/>
              </a:rPr>
              <a:t> </a:t>
            </a:r>
            <a:r>
              <a:rPr lang="en-GB" sz="3600" dirty="0">
                <a:solidFill>
                  <a:srgbClr val="FF0000"/>
                </a:solidFill>
                <a:latin typeface="Tw Cen MT" panose="020B0602020104020603" pitchFamily="34" charset="0"/>
              </a:rPr>
              <a:t>(</a:t>
            </a:r>
            <a:r>
              <a:rPr lang="en-GB" sz="360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5 x 3 periods)</a:t>
            </a:r>
            <a:endParaRPr lang="en-GB" sz="3600" dirty="0">
              <a:solidFill>
                <a:srgbClr val="FF0000"/>
              </a:solidFill>
              <a:latin typeface="Tw Cen MT" panose="020B0602020104020603" pitchFamily="34" charset="0"/>
            </a:endParaRPr>
          </a:p>
          <a:p>
            <a:r>
              <a:rPr lang="en-GB" sz="3600" dirty="0">
                <a:latin typeface="Tw Cen MT" panose="020B0602020104020603" pitchFamily="34" charset="0"/>
              </a:rPr>
              <a:t>PSHE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360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(1 period</a:t>
            </a:r>
            <a:r>
              <a:rPr lang="en-GB" sz="3600" dirty="0">
                <a:solidFill>
                  <a:srgbClr val="FF0000"/>
                </a:solidFill>
                <a:latin typeface="Tw Cen MT" panose="020B0602020104020603" pitchFamily="34" charset="0"/>
              </a:rPr>
              <a:t>)</a:t>
            </a:r>
          </a:p>
          <a:p>
            <a:r>
              <a:rPr lang="en-GB" sz="3600" dirty="0" smtClean="0">
                <a:latin typeface="Tw Cen MT" panose="020B0602020104020603" pitchFamily="34" charset="0"/>
              </a:rPr>
              <a:t>PE – N5 or Core </a:t>
            </a:r>
            <a:r>
              <a:rPr lang="en-GB" sz="3600" dirty="0">
                <a:solidFill>
                  <a:srgbClr val="FF0000"/>
                </a:solidFill>
                <a:latin typeface="Tw Cen MT" panose="020B0602020104020603" pitchFamily="34" charset="0"/>
              </a:rPr>
              <a:t>(3 </a:t>
            </a:r>
            <a:r>
              <a:rPr lang="en-GB" sz="360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Periods)</a:t>
            </a:r>
            <a:endParaRPr lang="en-GB" sz="3600" dirty="0">
              <a:solidFill>
                <a:srgbClr val="FF0000"/>
              </a:solidFill>
              <a:latin typeface="Tw Cen MT" panose="020B0602020104020603" pitchFamily="34" charset="0"/>
            </a:endParaRPr>
          </a:p>
          <a:p>
            <a:r>
              <a:rPr lang="en-GB" sz="3600" dirty="0" smtClean="0">
                <a:latin typeface="Tw Cen MT" panose="020B0602020104020603" pitchFamily="34" charset="0"/>
              </a:rPr>
              <a:t>RE – N5 or Core </a:t>
            </a:r>
            <a:r>
              <a:rPr lang="en-GB" sz="360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(2 Periods)</a:t>
            </a:r>
            <a:endParaRPr lang="en-GB" sz="3600" dirty="0">
              <a:solidFill>
                <a:srgbClr val="FF0000"/>
              </a:solidFill>
              <a:latin typeface="Tw Cen MT" panose="020B06020201040206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81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2"/>
    </mc:Choice>
    <mc:Fallback xmlns="">
      <p:transition spd="slow" advTm="2201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238" y="789709"/>
            <a:ext cx="10080277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3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Kate </a:t>
            </a:r>
            <a:r>
              <a:rPr lang="en-GB" dirty="0" err="1" smtClean="0"/>
              <a:t>sinclair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Head teacher of Eastwood High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4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Lauren </a:t>
            </a:r>
            <a:r>
              <a:rPr lang="en-GB" dirty="0" err="1" smtClean="0"/>
              <a:t>barrie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Principal teacher of wider achievement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4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0700" y="203200"/>
            <a:ext cx="11176000" cy="6426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DB7BA-9911-094C-8030-EBD7800B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Trebuchet MS" panose="020B0603020202020204" pitchFamily="34" charset="0"/>
              </a:rPr>
              <a:t>What is the SCQF?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5B00-23C6-BE4D-B632-D996DD409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127124"/>
            <a:ext cx="10833100" cy="53498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>
                <a:latin typeface="Trebuchet MS" panose="020B0603020202020204" pitchFamily="34" charset="0"/>
              </a:rPr>
              <a:t>Scottish Credit and Qualifications Framework </a:t>
            </a:r>
            <a:endParaRPr lang="en-US" b="1" u="sng" dirty="0" smtClean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GB" altLang="en-US" dirty="0"/>
          </a:p>
          <a:p>
            <a:pPr>
              <a:lnSpc>
                <a:spcPct val="80000"/>
              </a:lnSpc>
              <a:defRPr/>
            </a:pPr>
            <a:r>
              <a:rPr lang="en-GB" altLang="en-US" dirty="0">
                <a:solidFill>
                  <a:srgbClr val="7030A0"/>
                </a:solidFill>
                <a:latin typeface="Trebuchet MS" panose="020B0603020202020204" pitchFamily="34" charset="0"/>
              </a:rPr>
              <a:t>It’s Scotland’s lifelong learning framework – designed to </a:t>
            </a:r>
            <a:r>
              <a:rPr lang="en-GB" altLang="en-US" dirty="0">
                <a:solidFill>
                  <a:srgbClr val="7030A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h</a:t>
            </a:r>
            <a:r>
              <a:rPr lang="en-GB" dirty="0">
                <a:solidFill>
                  <a:srgbClr val="7030A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elp people of all ages and circumstances to access appropriate education and training over their </a:t>
            </a:r>
            <a:r>
              <a:rPr lang="en-GB" dirty="0" smtClean="0">
                <a:solidFill>
                  <a:srgbClr val="7030A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lifetime.</a:t>
            </a:r>
          </a:p>
          <a:p>
            <a:pPr>
              <a:lnSpc>
                <a:spcPct val="80000"/>
              </a:lnSpc>
              <a:defRPr/>
            </a:pPr>
            <a:endParaRPr lang="en-GB" altLang="en-US" dirty="0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n-US" dirty="0">
                <a:solidFill>
                  <a:srgbClr val="7030A0"/>
                </a:solidFill>
                <a:latin typeface="Trebuchet MS" panose="020B0603020202020204" pitchFamily="34" charset="0"/>
              </a:rPr>
              <a:t>It helps pupils visualise and plan their learning journey</a:t>
            </a:r>
            <a:r>
              <a:rPr lang="en-GB" altLang="en-US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.</a:t>
            </a:r>
          </a:p>
          <a:p>
            <a:pPr>
              <a:lnSpc>
                <a:spcPct val="80000"/>
              </a:lnSpc>
              <a:defRPr/>
            </a:pPr>
            <a:endParaRPr lang="en-GB" altLang="en-US" dirty="0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n-US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It </a:t>
            </a:r>
            <a:r>
              <a:rPr lang="en-GB" altLang="en-US" dirty="0">
                <a:solidFill>
                  <a:srgbClr val="7030A0"/>
                </a:solidFill>
                <a:latin typeface="Trebuchet MS" panose="020B0603020202020204" pitchFamily="34" charset="0"/>
              </a:rPr>
              <a:t>helps people understand qualifications and how they relate/compare to one </a:t>
            </a:r>
            <a:r>
              <a:rPr lang="en-GB" altLang="en-US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another.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en-US" dirty="0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n-US" dirty="0">
                <a:solidFill>
                  <a:srgbClr val="7030A0"/>
                </a:solidFill>
                <a:latin typeface="Trebuchet MS" panose="020B0603020202020204" pitchFamily="34" charset="0"/>
              </a:rPr>
              <a:t>It recognises people’s learning and gives them credit for what they’ve achieved. </a:t>
            </a:r>
            <a:r>
              <a:rPr lang="en-US" altLang="en-US" b="1" u="sng" dirty="0" smtClean="0">
                <a:latin typeface="Trebuchet MS" panose="020B0603020202020204" pitchFamily="34" charset="0"/>
              </a:rPr>
              <a:t>1 credit point = notional 10 hours learning</a:t>
            </a:r>
            <a:endParaRPr lang="en-GB" altLang="en-US" dirty="0" smtClean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0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s9Yj-wx3QuxBfqCX6lJUdVU7ehMfeMwX-AkwivoLrGploOtgiQFuo_g-46FNqM3jaZlBM_u2t7Naw4BRem79uIoLnVg7u0LP-ePGkVV6D2FAfKz4bEZrR4bvs0oxthOBtsFm64SURIntGT1SMRrqikNJF6PgdPJlZg4TAjlYEhH4OEYJI43_cDwymQ=s2048">
            <a:extLst>
              <a:ext uri="{FF2B5EF4-FFF2-40B4-BE49-F238E27FC236}">
                <a16:creationId xmlns:a16="http://schemas.microsoft.com/office/drawing/2014/main" id="{48E900BF-537E-324A-9036-C4A3BA9E7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78DB11-6DF2-D84E-B796-0AE9D8FB4FE7}"/>
              </a:ext>
            </a:extLst>
          </p:cNvPr>
          <p:cNvSpPr/>
          <p:nvPr/>
        </p:nvSpPr>
        <p:spPr>
          <a:xfrm>
            <a:off x="1743075" y="3629025"/>
            <a:ext cx="2228850" cy="2057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4ADF18-1D49-8A43-A826-52829CF0A9C0}"/>
              </a:ext>
            </a:extLst>
          </p:cNvPr>
          <p:cNvSpPr/>
          <p:nvPr/>
        </p:nvSpPr>
        <p:spPr>
          <a:xfrm>
            <a:off x="9029700" y="4024313"/>
            <a:ext cx="1524000" cy="5762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4EEC52-1143-6248-BD7D-8193DFBD1428}"/>
              </a:ext>
            </a:extLst>
          </p:cNvPr>
          <p:cNvSpPr/>
          <p:nvPr/>
        </p:nvSpPr>
        <p:spPr>
          <a:xfrm>
            <a:off x="5400675" y="3629025"/>
            <a:ext cx="1466850" cy="17145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71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1j9KJz8E3ckMlB8KOYsSlXk-InagWrGveyi0W7-_vkhnCXaevhNUk7E0Xrv6nOV9ngKCo74UdxWkAsXmhfUa4aOcRPL4L7OmG5C3pywtsi8oDQlTr_jXkfQJxSIQ1FyR_RFcWEa7dC8mDfJBmPRmeJGlf5LS2sp_pXBgc92zXuse6_l0Q9hB2TLpSQ=s2048">
            <a:extLst>
              <a:ext uri="{FF2B5EF4-FFF2-40B4-BE49-F238E27FC236}">
                <a16:creationId xmlns:a16="http://schemas.microsoft.com/office/drawing/2014/main" id="{A7A2BD31-955E-7F49-813B-C2E4F573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0"/>
            <a:ext cx="9693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Claire </a:t>
            </a:r>
            <a:r>
              <a:rPr lang="en-GB" dirty="0" err="1" smtClean="0"/>
              <a:t>mccanney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Careers advisor</a:t>
            </a:r>
            <a:endParaRPr lang="en-GB" dirty="0"/>
          </a:p>
        </p:txBody>
      </p:sp>
      <p:pic>
        <p:nvPicPr>
          <p:cNvPr id="4" name="Picture 15" descr="SDS_A4_Core_Marque+Anchor_CMYK_REV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-300000">
            <a:off x="8451792" y="766439"/>
            <a:ext cx="27749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81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Development Scotland</a:t>
            </a:r>
          </a:p>
        </p:txBody>
      </p:sp>
      <p:pic>
        <p:nvPicPr>
          <p:cNvPr id="4" name="Picture 3" descr="Footsteps1.png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3CBEBB">
                <a:tint val="45000"/>
                <a:satMod val="400000"/>
              </a:srgbClr>
            </a:duotone>
            <a:lum bright="20000"/>
          </a:blip>
          <a:srcRect/>
          <a:stretch>
            <a:fillRect/>
          </a:stretch>
        </p:blipFill>
        <p:spPr>
          <a:xfrm>
            <a:off x="6888088" y="4869160"/>
            <a:ext cx="1224136" cy="1152128"/>
          </a:xfrm>
          <a:prstGeom prst="rect">
            <a:avLst/>
          </a:prstGeom>
        </p:spPr>
      </p:pic>
      <p:pic>
        <p:nvPicPr>
          <p:cNvPr id="5" name="Picture 4" descr="Footsteps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3CBEBB">
                <a:tint val="45000"/>
                <a:satMod val="400000"/>
              </a:srgbClr>
            </a:duotone>
            <a:lum bright="20000"/>
          </a:blip>
          <a:srcRect/>
          <a:stretch>
            <a:fillRect/>
          </a:stretch>
        </p:blipFill>
        <p:spPr>
          <a:xfrm>
            <a:off x="5879976" y="4581128"/>
            <a:ext cx="1224136" cy="1152128"/>
          </a:xfrm>
          <a:prstGeom prst="rect">
            <a:avLst/>
          </a:prstGeom>
        </p:spPr>
      </p:pic>
      <p:pic>
        <p:nvPicPr>
          <p:cNvPr id="6" name="Picture 5" descr="Footsteps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3CBEBB">
                <a:tint val="45000"/>
                <a:satMod val="400000"/>
              </a:srgbClr>
            </a:duotone>
            <a:lum bright="20000"/>
          </a:blip>
          <a:srcRect/>
          <a:stretch>
            <a:fillRect/>
          </a:stretch>
        </p:blipFill>
        <p:spPr>
          <a:xfrm>
            <a:off x="7680176" y="4221088"/>
            <a:ext cx="1152128" cy="1152128"/>
          </a:xfrm>
          <a:prstGeom prst="rect">
            <a:avLst/>
          </a:prstGeom>
        </p:spPr>
      </p:pic>
      <p:pic>
        <p:nvPicPr>
          <p:cNvPr id="7" name="Picture 6" descr="Footsteps1.png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3CBEBB">
                <a:tint val="45000"/>
                <a:satMod val="400000"/>
              </a:srgbClr>
            </a:duotone>
            <a:lum bright="20000"/>
          </a:blip>
          <a:srcRect/>
          <a:stretch>
            <a:fillRect/>
          </a:stretch>
        </p:blipFill>
        <p:spPr>
          <a:xfrm>
            <a:off x="9048328" y="4581128"/>
            <a:ext cx="1224136" cy="1152128"/>
          </a:xfrm>
          <a:prstGeom prst="rect">
            <a:avLst/>
          </a:prstGeom>
        </p:spPr>
      </p:pic>
      <p:pic>
        <p:nvPicPr>
          <p:cNvPr id="8" name="Picture 7" descr="Footsteps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3CBEBB">
                <a:tint val="45000"/>
                <a:satMod val="400000"/>
              </a:srgbClr>
            </a:duotone>
            <a:lum bright="20000"/>
          </a:blip>
          <a:srcRect/>
          <a:stretch>
            <a:fillRect/>
          </a:stretch>
        </p:blipFill>
        <p:spPr>
          <a:xfrm>
            <a:off x="9515872" y="3789040"/>
            <a:ext cx="1152128" cy="1152128"/>
          </a:xfrm>
          <a:prstGeom prst="rect">
            <a:avLst/>
          </a:prstGeom>
        </p:spPr>
      </p:pic>
      <p:pic>
        <p:nvPicPr>
          <p:cNvPr id="27656" name="Picture 15" descr="SDS_A4_Core_Marque+Anchor_CMYK_REV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-300000">
            <a:off x="1402599" y="882819"/>
            <a:ext cx="27749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TextBox 17"/>
          <p:cNvSpPr txBox="1">
            <a:spLocks noChangeArrowheads="1"/>
          </p:cNvSpPr>
          <p:nvPr/>
        </p:nvSpPr>
        <p:spPr bwMode="auto">
          <a:xfrm rot="-300000">
            <a:off x="2344465" y="2335512"/>
            <a:ext cx="714565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Claire McCanney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Careers Adviser </a:t>
            </a:r>
          </a:p>
        </p:txBody>
      </p:sp>
    </p:spTree>
    <p:extLst>
      <p:ext uri="{BB962C8B-B14F-4D97-AF65-F5344CB8AC3E}">
        <p14:creationId xmlns:p14="http://schemas.microsoft.com/office/powerpoint/2010/main" val="2252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B58C8-23D6-CFD3-2E03-52B7FA8EEFF7}"/>
              </a:ext>
            </a:extLst>
          </p:cNvPr>
          <p:cNvSpPr txBox="1"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 tooltip="Original URL: https://www.youtube.com/watch?v=TbC2ACjm_oU. Click or tap if you trust this link."/>
              </a:rPr>
              <a:t>Career Management Skills - YouTube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/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4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8662" y="0"/>
            <a:ext cx="7033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47156" y="637207"/>
            <a:ext cx="3607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smtClean="0">
                <a:solidFill>
                  <a:srgbClr val="00ABBC"/>
                </a:solidFill>
              </a:rPr>
              <a:t>Career Management Skills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ABB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7156" y="2924945"/>
            <a:ext cx="39407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are the skills you need to make your career a success.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SDS Careers Adviser is just one of the people who can help you develop these skills.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of them you’ll have already – just by being you!</a:t>
            </a:r>
          </a:p>
        </p:txBody>
      </p:sp>
      <p:pic>
        <p:nvPicPr>
          <p:cNvPr id="2" name="0295247C">
            <a:extLst>
              <a:ext uri="{FF2B5EF4-FFF2-40B4-BE49-F238E27FC236}">
                <a16:creationId xmlns:a16="http://schemas.microsoft.com/office/drawing/2014/main" id="{C71E6C24-19AE-4ABD-9053-66C43E0E3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39" y="6425737"/>
            <a:ext cx="671181" cy="4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3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8D220-179E-55B5-5A1F-971D4FFB9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1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C7DF1-BD4D-C14C-4336-5B7B9DFB5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Allison </a:t>
            </a:r>
            <a:r>
              <a:rPr lang="en-GB" dirty="0" err="1" smtClean="0"/>
              <a:t>mackinnon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Depute head teacher S2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7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A9E-64C4-3CFE-F557-20527382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0EA1-49D3-9C4B-93F6-64E3646C2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AA73B-071B-8475-34C0-5C8A60F0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Adam Gibson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Principal Teacher of Physical Education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69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Sarah Rafferty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Teacher of Religious, Moral and Philosophical Studies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3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AB633-D481-E04C-99B8-AE5536B8C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365126"/>
            <a:ext cx="3251200" cy="325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535ECF-E975-F04B-AA72-A88743ACF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u="sng" dirty="0">
                <a:solidFill>
                  <a:schemeClr val="accent3">
                    <a:lumMod val="75000"/>
                  </a:schemeClr>
                </a:solidFill>
                <a:latin typeface="Helvetica" pitchFamily="2" charset="0"/>
              </a:rPr>
              <a:t>RMPS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59467-A288-F349-A40E-B2B1D4E3C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438541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Helvetica" pitchFamily="2" charset="0"/>
              </a:rPr>
              <a:t>Religion </a:t>
            </a:r>
          </a:p>
          <a:p>
            <a:endParaRPr lang="en-GB" sz="5400" dirty="0">
              <a:latin typeface="Helvetica" pitchFamily="2" charset="0"/>
            </a:endParaRPr>
          </a:p>
          <a:p>
            <a:r>
              <a:rPr lang="en-GB" sz="5400" dirty="0">
                <a:solidFill>
                  <a:schemeClr val="accent6"/>
                </a:solidFill>
                <a:latin typeface="Helvetica" pitchFamily="2" charset="0"/>
              </a:rPr>
              <a:t>Morality </a:t>
            </a:r>
          </a:p>
          <a:p>
            <a:endParaRPr lang="en-GB" sz="5400" dirty="0">
              <a:solidFill>
                <a:schemeClr val="accent1">
                  <a:lumMod val="75000"/>
                </a:schemeClr>
              </a:solidFill>
              <a:latin typeface="Helvetica" pitchFamily="2" charset="0"/>
            </a:endParaRPr>
          </a:p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Philosophy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4F8848-8E4A-EF43-9AAA-7371E8FD1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1090" y="2652007"/>
            <a:ext cx="2921876" cy="2063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3750F2-9145-424F-B7FC-0AEBDC0F9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9972" r="899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456" y="3897764"/>
            <a:ext cx="4927598" cy="29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2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B5BE-B2A1-46B4-BD24-29E84ACA0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Calibri" panose="020F0502020204030204" pitchFamily="34" charset="0"/>
                <a:hlinkClick r:id="rId2" tooltip="Original URL: https://youtu.be/67kTR9PrTuE. Click or tap if you trust this link."/>
              </a:rPr>
              <a:t>https://youtu.be/67kTR9PrTuE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B7112-6E33-492D-8A2F-278096FD2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60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0" y="1096839"/>
            <a:ext cx="6598275" cy="4985124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00000"/>
              </a:lnSpc>
              <a:defRPr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Research</a:t>
            </a:r>
          </a:p>
          <a:p>
            <a:pPr marL="914400" lvl="1" indent="-457200">
              <a:lnSpc>
                <a:spcPct val="100000"/>
              </a:lnSpc>
              <a:defRPr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Options booklet (available electronically)</a:t>
            </a:r>
          </a:p>
          <a:p>
            <a:pPr marL="914400" lvl="1" indent="-457200">
              <a:lnSpc>
                <a:spcPct val="100000"/>
              </a:lnSpc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My World of Work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website</a:t>
            </a:r>
          </a:p>
          <a:p>
            <a:pPr marL="914400" lvl="1" indent="-457200">
              <a:lnSpc>
                <a:spcPct val="100000"/>
              </a:lnSpc>
              <a:defRPr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Visit departments and speak to teachers this evening</a:t>
            </a:r>
          </a:p>
          <a:p>
            <a:pPr marL="457200" lvl="1" indent="0">
              <a:lnSpc>
                <a:spcPct val="100000"/>
              </a:lnSpc>
              <a:buNone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	</a:t>
            </a:r>
          </a:p>
          <a:p>
            <a:pPr marL="457200" indent="-457200">
              <a:lnSpc>
                <a:spcPct val="100000"/>
              </a:lnSpc>
              <a:defRPr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Electronic options form submitted by Wednesday 1st February</a:t>
            </a:r>
          </a:p>
          <a:p>
            <a:pPr marL="457200" indent="-457200">
              <a:lnSpc>
                <a:spcPct val="100000"/>
              </a:lnSpc>
              <a:defRPr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PCT will contact you with any changes following interviews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051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5051" y="174311"/>
            <a:ext cx="10178322" cy="1492132"/>
          </a:xfrm>
        </p:spPr>
        <p:txBody>
          <a:bodyPr anchor="t">
            <a:normAutofit/>
          </a:bodyPr>
          <a:lstStyle/>
          <a:p>
            <a:r>
              <a:rPr lang="en-GB" sz="5100" spc="200" dirty="0" smtClean="0">
                <a:solidFill>
                  <a:schemeClr val="tx2"/>
                </a:solidFill>
                <a:latin typeface="+mj-lt"/>
              </a:rPr>
              <a:t>NEXT STEPS</a:t>
            </a:r>
            <a:endParaRPr lang="en-GB" sz="5100" spc="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539" y="2068873"/>
            <a:ext cx="193307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78"/>
    </mc:Choice>
    <mc:Fallback xmlns="">
      <p:transition spd="slow" advTm="5897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informed Choices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364777"/>
            <a:ext cx="10178322" cy="5336274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defRPr/>
            </a:pPr>
            <a:endParaRPr lang="en-GB" sz="3200" dirty="0" smtClean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marL="457200" indent="-457200">
              <a:lnSpc>
                <a:spcPct val="100000"/>
              </a:lnSpc>
              <a:defRPr/>
            </a:pPr>
            <a:r>
              <a:rPr lang="en-GB" sz="3200" dirty="0" smtClean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Career 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plans</a:t>
            </a:r>
          </a:p>
          <a:p>
            <a:pPr marL="457200" indent="-457200">
              <a:lnSpc>
                <a:spcPct val="100000"/>
              </a:lnSpc>
              <a:defRPr/>
            </a:pPr>
            <a:r>
              <a:rPr lang="en-GB" sz="3200" dirty="0" smtClean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Requirements for further study or employment</a:t>
            </a:r>
            <a:endParaRPr lang="en-GB" sz="32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97" y="233808"/>
            <a:ext cx="193307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27"/>
    </mc:Choice>
    <mc:Fallback xmlns="">
      <p:transition spd="slow" advTm="91327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4814"/>
            <a:ext cx="6783185" cy="67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427" y="124691"/>
            <a:ext cx="10178322" cy="1492132"/>
          </a:xfrm>
        </p:spPr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171" y="928946"/>
            <a:ext cx="9224855" cy="4408239"/>
          </a:xfrm>
        </p:spPr>
        <p:txBody>
          <a:bodyPr>
            <a:noAutofit/>
          </a:bodyPr>
          <a:lstStyle/>
          <a:p>
            <a:r>
              <a:rPr lang="en-GB" sz="2700" dirty="0" smtClean="0">
                <a:solidFill>
                  <a:schemeClr val="tx1"/>
                </a:solidFill>
              </a:rPr>
              <a:t>Introduction and purpose of the evening – Mrs A MacKinnon (S2 DHT)</a:t>
            </a:r>
          </a:p>
          <a:p>
            <a:r>
              <a:rPr lang="en-GB" sz="2700" dirty="0" smtClean="0">
                <a:solidFill>
                  <a:schemeClr val="tx1"/>
                </a:solidFill>
              </a:rPr>
              <a:t>Pastoral Input and PSE – Mrs L </a:t>
            </a:r>
            <a:r>
              <a:rPr lang="en-GB" sz="2700" dirty="0" err="1" smtClean="0">
                <a:solidFill>
                  <a:schemeClr val="tx1"/>
                </a:solidFill>
              </a:rPr>
              <a:t>Carswell</a:t>
            </a:r>
            <a:r>
              <a:rPr lang="en-GB" sz="2700" dirty="0" smtClean="0">
                <a:solidFill>
                  <a:schemeClr val="tx1"/>
                </a:solidFill>
              </a:rPr>
              <a:t> (Principal Teacher of Pupil Support)</a:t>
            </a:r>
          </a:p>
          <a:p>
            <a:r>
              <a:rPr lang="en-GB" sz="2700" dirty="0" smtClean="0">
                <a:solidFill>
                  <a:schemeClr val="tx1"/>
                </a:solidFill>
              </a:rPr>
              <a:t>Outline of the timetable and curriculum structure – Mr C Morris (S3 DHT)</a:t>
            </a:r>
          </a:p>
          <a:p>
            <a:r>
              <a:rPr lang="en-GB" sz="2700" dirty="0" smtClean="0">
                <a:solidFill>
                  <a:schemeClr val="tx1"/>
                </a:solidFill>
              </a:rPr>
              <a:t>Scottish Credit and Qualifications Framework – Miss L Barrie (Principal Teacher of Wider Achievement)</a:t>
            </a:r>
          </a:p>
          <a:p>
            <a:r>
              <a:rPr lang="en-GB" sz="2700" dirty="0" smtClean="0">
                <a:solidFill>
                  <a:schemeClr val="tx1"/>
                </a:solidFill>
              </a:rPr>
              <a:t>Skills Development Scotland – Ms C McCanney (Careers Advisor)</a:t>
            </a:r>
          </a:p>
          <a:p>
            <a:r>
              <a:rPr lang="en-GB" sz="2700" dirty="0" smtClean="0">
                <a:solidFill>
                  <a:schemeClr val="tx1"/>
                </a:solidFill>
              </a:rPr>
              <a:t>Core or National 5 – Mr A Gibson (Principal Teacher of PE) and Miss S Rafferty (Teacher of RMPS)</a:t>
            </a:r>
            <a:endParaRPr lang="en-GB" sz="2700" dirty="0" smtClean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187" y="0"/>
            <a:ext cx="193307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purpose of tonight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606" y="1028698"/>
            <a:ext cx="8998388" cy="3593591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To give you an understanding of the curricular choice process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To offer parents advice on supporting your child through the process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To offer advice on making the right decisions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To give information about the curriculum and the wider supports on offer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To give the opportunity to visit and speak to staff from all areas of the school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To give the opportunity to speak to Pastoral Care Teachers (in canteen)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96" y="112853"/>
            <a:ext cx="193307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65" y="0"/>
            <a:ext cx="7562136" cy="4093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912" y="2660760"/>
            <a:ext cx="8210069" cy="40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8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" name="Google Shape;87;p2"/>
          <p:cNvGraphicFramePr/>
          <p:nvPr>
            <p:extLst>
              <p:ext uri="{D42A27DB-BD31-4B8C-83A1-F6EECF244321}">
                <p14:modId xmlns:p14="http://schemas.microsoft.com/office/powerpoint/2010/main" val="260236618"/>
              </p:ext>
            </p:extLst>
          </p:nvPr>
        </p:nvGraphicFramePr>
        <p:xfrm>
          <a:off x="0" y="16626"/>
          <a:ext cx="12192000" cy="67831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55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6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74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GB" sz="1600" b="1" u="none" strike="noStrike" cap="none" dirty="0" smtClean="0"/>
                        <a:t>December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endParaRPr sz="1600" b="1" u="none" strike="noStrike" cap="none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Exploring skills and qualities</a:t>
                      </a:r>
                      <a:r>
                        <a:rPr lang="en-GB" sz="2000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in PSHE</a:t>
                      </a:r>
                      <a:endParaRPr lang="en-GB" sz="2000" u="none" strike="noStrike" cap="none" dirty="0" smtClean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Pupils issued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with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“Options Research” forms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endParaRPr lang="en-US" sz="200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Interview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 with SDS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28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600" b="1" u="none" strike="noStrike" cap="none" dirty="0" smtClean="0"/>
                        <a:t>19</a:t>
                      </a:r>
                      <a:r>
                        <a:rPr lang="en-GB" sz="1600" b="1" u="none" strike="noStrike" cap="none" baseline="30000" dirty="0" smtClean="0"/>
                        <a:t>th</a:t>
                      </a:r>
                      <a:r>
                        <a:rPr lang="en-GB" sz="1600" b="1" u="none" strike="noStrike" cap="none" dirty="0" smtClean="0"/>
                        <a:t> January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Options assembly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endParaRPr lang="en-US" sz="2000" b="0" i="0" u="none" strike="noStrike" cap="none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Curricular</a:t>
                      </a:r>
                      <a:r>
                        <a:rPr lang="en-US" sz="2000" b="0" i="0" u="none" strike="noStrike" cap="none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choice evening -  </a:t>
                      </a:r>
                      <a:r>
                        <a:rPr lang="en-US" sz="2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Information</a:t>
                      </a:r>
                      <a:r>
                        <a:rPr lang="en-US" sz="2000" b="0" i="0" u="none" strike="noStrike" cap="none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on process and timeline and opportunity to visit all departments to discuss course outline/demands/progression and ask any questions</a:t>
                      </a:r>
                      <a:r>
                        <a:rPr lang="en-US" sz="2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endParaRPr lang="en-GB" sz="2000" i="1" u="none" strike="noStrike" cap="none" dirty="0" smtClean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2000" i="0" u="none" strike="noStrike" cap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Electronic options form emailed to parents/carers </a:t>
                      </a:r>
                      <a:endParaRPr sz="2000" i="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47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600" b="1" u="none" strike="noStrike" cap="none" dirty="0" smtClean="0"/>
                        <a:t>23</a:t>
                      </a:r>
                      <a:r>
                        <a:rPr lang="en-GB" sz="1600" b="1" u="none" strike="noStrike" cap="none" baseline="30000" dirty="0" smtClean="0"/>
                        <a:t>rd</a:t>
                      </a:r>
                      <a:r>
                        <a:rPr lang="en-GB" sz="1600" b="1" u="none" strike="noStrike" cap="none" baseline="0" dirty="0" smtClean="0"/>
                        <a:t> Jan – 3</a:t>
                      </a:r>
                      <a:r>
                        <a:rPr lang="en-GB" sz="1600" b="1" u="none" strike="noStrike" cap="none" baseline="30000" dirty="0" smtClean="0"/>
                        <a:t>rd</a:t>
                      </a:r>
                      <a:r>
                        <a:rPr lang="en-GB" sz="1600" b="1" u="none" strike="noStrike" cap="none" baseline="0" dirty="0" smtClean="0"/>
                        <a:t> Feb</a:t>
                      </a:r>
                      <a:endParaRPr sz="1600" b="1" u="none" strike="noStrike" cap="none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Exploring future choices and career pathways in PSHE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endParaRPr lang="en-US" sz="2000" b="0" i="0" u="none" strike="noStrike" cap="none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  <a:sym typeface="Calibri"/>
                        </a:rPr>
                        <a:t>Encourage pupils to complete options research form ahead of interview with Pastoral Care Teacher</a:t>
                      </a:r>
                      <a:endParaRPr kumimoji="0" lang="en-GB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8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600" b="1" u="none" strike="noStrike" cap="none" dirty="0" smtClean="0"/>
                        <a:t>1</a:t>
                      </a:r>
                      <a:r>
                        <a:rPr lang="en-GB" sz="1600" b="1" u="none" strike="noStrike" cap="none" baseline="30000" dirty="0" smtClean="0"/>
                        <a:t>st</a:t>
                      </a:r>
                      <a:r>
                        <a:rPr lang="en-GB" sz="1600" b="1" u="none" strike="noStrike" cap="none" baseline="0" dirty="0" smtClean="0"/>
                        <a:t> February</a:t>
                      </a:r>
                      <a:endParaRPr sz="1600" b="1" u="none" strike="noStrike" cap="none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Draft options forms to be submitted</a:t>
                      </a:r>
                      <a:endParaRPr kumimoji="0" lang="en-GB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53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600" b="1" u="none" strike="noStrike" cap="none" dirty="0" smtClean="0"/>
                        <a:t>Monday 6</a:t>
                      </a:r>
                      <a:r>
                        <a:rPr lang="en-GB" sz="1600" b="1" u="none" strike="noStrike" cap="none" baseline="30000" dirty="0" smtClean="0"/>
                        <a:t>th</a:t>
                      </a:r>
                      <a:r>
                        <a:rPr lang="en-GB" sz="1600" b="1" u="none" strike="noStrike" cap="none" dirty="0" smtClean="0"/>
                        <a:t> &amp; Tuesday 7</a:t>
                      </a:r>
                      <a:r>
                        <a:rPr lang="en-GB" sz="1600" b="1" u="none" strike="noStrike" cap="none" baseline="30000" dirty="0" smtClean="0"/>
                        <a:t>th</a:t>
                      </a:r>
                      <a:r>
                        <a:rPr lang="en-GB" sz="1600" b="1" u="none" strike="noStrike" cap="none" dirty="0" smtClean="0"/>
                        <a:t> Feb</a:t>
                      </a:r>
                      <a:endParaRPr sz="1600" b="1" u="none" strike="noStrike" cap="none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Options interview with</a:t>
                      </a:r>
                      <a:r>
                        <a:rPr lang="en-US" sz="2000" b="0" i="0" u="none" strike="noStrike" cap="none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 Pastoral Care Teacher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sz="2000" b="0" i="0" u="sng" strike="noStrike" cap="none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FINAL OPTIONS FORM COMPLETED AT THIS POINT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259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7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51678" y="388529"/>
            <a:ext cx="10178322" cy="1492132"/>
          </a:xfrm>
        </p:spPr>
        <p:txBody>
          <a:bodyPr/>
          <a:lstStyle/>
          <a:p>
            <a:r>
              <a:rPr lang="en-GB" dirty="0" smtClean="0"/>
              <a:t>Option FORM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1" y="0"/>
            <a:ext cx="1628902" cy="18670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6807" y="485232"/>
            <a:ext cx="4955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S3 CURRICULAR CHOICE   -   January 2023</a:t>
            </a:r>
            <a:endParaRPr lang="en-GB" altLang="en-US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70" y="1221971"/>
            <a:ext cx="9276443" cy="55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8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3"/>
    </mc:Choice>
    <mc:Fallback xmlns="">
      <p:transition spd="slow" advTm="4206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Laura </a:t>
            </a:r>
            <a:r>
              <a:rPr lang="en-GB" dirty="0" err="1" smtClean="0"/>
              <a:t>Carswell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Principal teacher of pupil support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99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1256</TotalTime>
  <Words>835</Words>
  <Application>Microsoft Office PowerPoint</Application>
  <PresentationFormat>Widescreen</PresentationFormat>
  <Paragraphs>172</Paragraphs>
  <Slides>37</Slides>
  <Notes>6</Notes>
  <HiddenSlides>8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Calibri</vt:lpstr>
      <vt:lpstr>Calibri Light</vt:lpstr>
      <vt:lpstr>Gill Sans MT</vt:lpstr>
      <vt:lpstr>Helvetica</vt:lpstr>
      <vt:lpstr>Impact</vt:lpstr>
      <vt:lpstr>Segoe UI</vt:lpstr>
      <vt:lpstr>Times New Roman</vt:lpstr>
      <vt:lpstr>Trebuchet MS</vt:lpstr>
      <vt:lpstr>Tw Cen MT</vt:lpstr>
      <vt:lpstr>Badge</vt:lpstr>
      <vt:lpstr>Office Theme</vt:lpstr>
      <vt:lpstr>1_Office Theme</vt:lpstr>
      <vt:lpstr>2_Office Theme</vt:lpstr>
      <vt:lpstr>PowerPoint Presentation</vt:lpstr>
      <vt:lpstr>Kate sinclair</vt:lpstr>
      <vt:lpstr>Allison mackinnon</vt:lpstr>
      <vt:lpstr>schedule</vt:lpstr>
      <vt:lpstr>The purpose of tonight</vt:lpstr>
      <vt:lpstr>PowerPoint Presentation</vt:lpstr>
      <vt:lpstr>PowerPoint Presentation</vt:lpstr>
      <vt:lpstr>Option FORM</vt:lpstr>
      <vt:lpstr>Laura Carswell</vt:lpstr>
      <vt:lpstr>PowerPoint Presentation</vt:lpstr>
      <vt:lpstr>PowerPoint Presentation</vt:lpstr>
      <vt:lpstr>PowerPoint Presentation</vt:lpstr>
      <vt:lpstr>Chris morris</vt:lpstr>
      <vt:lpstr>Electronic options form</vt:lpstr>
      <vt:lpstr>PowerPoint Presentation</vt:lpstr>
      <vt:lpstr>PowerPoint Presentation</vt:lpstr>
      <vt:lpstr>Timetable process</vt:lpstr>
      <vt:lpstr>PowerPoint Presentation</vt:lpstr>
      <vt:lpstr>PowerPoint Presentation</vt:lpstr>
      <vt:lpstr>Lauren barrie</vt:lpstr>
      <vt:lpstr>What is the SCQF?</vt:lpstr>
      <vt:lpstr>PowerPoint Presentation</vt:lpstr>
      <vt:lpstr>PowerPoint Presentation</vt:lpstr>
      <vt:lpstr>Claire mccanney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Adam Gibson</vt:lpstr>
      <vt:lpstr>Sarah Rafferty</vt:lpstr>
      <vt:lpstr>RMPS</vt:lpstr>
      <vt:lpstr>https://youtu.be/67kTR9PrTuE</vt:lpstr>
      <vt:lpstr>NEXT STEPS</vt:lpstr>
      <vt:lpstr>Making informed Choices</vt:lpstr>
      <vt:lpstr>PowerPoint Presentation</vt:lpstr>
    </vt:vector>
  </TitlesOfParts>
  <Company>East Renfrewshire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 Mortimer</dc:creator>
  <cp:lastModifiedBy>Derek Lally</cp:lastModifiedBy>
  <cp:revision>74</cp:revision>
  <cp:lastPrinted>2023-01-19T14:38:41Z</cp:lastPrinted>
  <dcterms:created xsi:type="dcterms:W3CDTF">2018-11-15T16:26:48Z</dcterms:created>
  <dcterms:modified xsi:type="dcterms:W3CDTF">2023-01-19T18:40:41Z</dcterms:modified>
</cp:coreProperties>
</file>