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61" r:id="rId2"/>
    <p:sldMasterId id="2147483777" r:id="rId3"/>
    <p:sldMasterId id="2147483791" r:id="rId4"/>
    <p:sldMasterId id="2147483847" r:id="rId5"/>
  </p:sldMasterIdLst>
  <p:notesMasterIdLst>
    <p:notesMasterId r:id="rId14"/>
  </p:notesMasterIdLst>
  <p:handoutMasterIdLst>
    <p:handoutMasterId r:id="rId15"/>
  </p:handoutMasterIdLst>
  <p:sldIdLst>
    <p:sldId id="256" r:id="rId6"/>
    <p:sldId id="344" r:id="rId7"/>
    <p:sldId id="318" r:id="rId8"/>
    <p:sldId id="265" r:id="rId9"/>
    <p:sldId id="370" r:id="rId10"/>
    <p:sldId id="372" r:id="rId11"/>
    <p:sldId id="378" r:id="rId12"/>
    <p:sldId id="379" r:id="rId13"/>
  </p:sldIdLst>
  <p:sldSz cx="9144000" cy="6858000" type="screen4x3"/>
  <p:notesSz cx="6669088" cy="9872663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42D1C"/>
    <a:srgbClr val="A22E0E"/>
    <a:srgbClr val="F7FFFF"/>
    <a:srgbClr val="339966"/>
    <a:srgbClr val="339933"/>
    <a:srgbClr val="CCFF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4660"/>
  </p:normalViewPr>
  <p:slideViewPr>
    <p:cSldViewPr>
      <p:cViewPr varScale="1">
        <p:scale>
          <a:sx n="86" d="100"/>
          <a:sy n="86" d="100"/>
        </p:scale>
        <p:origin x="154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16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377316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E32607-859E-4585-95D1-36AFB351AE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985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5538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689515"/>
            <a:ext cx="5335270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16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377316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CB45CB-926C-411C-90A1-3A04B42F4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35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CB45CB-926C-411C-90A1-3A04B42F416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Pair/share then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CB45CB-926C-411C-90A1-3A04B42F416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CB45CB-926C-411C-90A1-3A04B42F416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16BE9-917F-41D7-9EE6-02EC6DBE98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71F0A-6ACF-4CF7-B138-61AE6CA97F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15BB3-0E59-4B28-9D3E-889D0C7015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73371-43BF-4943-ADD3-B9EF3045AE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73371-43BF-4943-ADD3-B9EF3045AE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4710F-9926-449D-B6F3-77A838A627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70B70A-2A3C-4998-8A79-F8DD24AFA2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16BE9-917F-41D7-9EE6-02EC6DBE98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00E60-40AE-42FC-81D9-398DF69E1E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4710F-9926-449D-B6F3-77A838A627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00E60-40AE-42FC-81D9-398DF69E1E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10A5A-8662-45C7-B3DD-221E8B07C7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2FB79-DF39-4E5D-8382-1E788F989F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BDFE4-FDFA-4D9F-8DAB-32946473B2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75BCD-66A7-4273-986D-3675030BD0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27670-C018-4FAE-98BC-C17E68E718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15D6E-6578-4090-8889-697B9045ED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71F0A-6ACF-4CF7-B138-61AE6CA97F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15BB3-0E59-4B28-9D3E-889D0C7015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10A5A-8662-45C7-B3DD-221E8B07C7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73371-43BF-4943-ADD3-B9EF3045AE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73371-43BF-4943-ADD3-B9EF3045AE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2FB79-DF39-4E5D-8382-1E788F989F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70B70A-2A3C-4998-8A79-F8DD24AFA2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F16BE9-917F-41D7-9EE6-02EC6DBE98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4710F-9926-449D-B6F3-77A838A627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00E60-40AE-42FC-81D9-398DF69E1E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BDFE4-FDFA-4D9F-8DAB-32946473B2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10A5A-8662-45C7-B3DD-221E8B07C7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22FB79-DF39-4E5D-8382-1E788F989F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BDFE4-FDFA-4D9F-8DAB-32946473B2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5BCD-66A7-4273-986D-3675030BD0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627670-C018-4FAE-98BC-C17E68E718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115D6E-6578-4090-8889-697B9045ED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71F0A-6ACF-4CF7-B138-61AE6CA97F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15BB3-0E59-4B28-9D3E-889D0C7015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75BCD-66A7-4273-986D-3675030BD0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27670-C018-4FAE-98BC-C17E68E718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15D6E-6578-4090-8889-697B9045ED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0A473371-43BF-4943-ADD3-B9EF3045AE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096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6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097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098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98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98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4098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8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8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098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99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99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99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99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99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99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99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099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00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00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00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7" y="323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00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7" y="173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00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00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6" y="888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00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7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01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01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6" y="133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01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62"/>
            </a:gs>
            <a:gs pos="100000">
              <a:srgbClr val="003BC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Freeform 4"/>
          <p:cNvSpPr>
            <a:spLocks noEditPoints="1"/>
          </p:cNvSpPr>
          <p:nvPr/>
        </p:nvSpPr>
        <p:spPr bwMode="auto">
          <a:xfrm>
            <a:off x="7842250" y="5949950"/>
            <a:ext cx="1150938" cy="750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2" y="222"/>
              </a:cxn>
              <a:cxn ang="0">
                <a:pos x="172" y="0"/>
              </a:cxn>
              <a:cxn ang="0">
                <a:pos x="0" y="0"/>
              </a:cxn>
              <a:cxn ang="0">
                <a:pos x="300" y="0"/>
              </a:cxn>
              <a:cxn ang="0">
                <a:pos x="624" y="0"/>
              </a:cxn>
              <a:cxn ang="0">
                <a:pos x="462" y="192"/>
              </a:cxn>
              <a:cxn ang="0">
                <a:pos x="300" y="0"/>
              </a:cxn>
              <a:cxn ang="0">
                <a:pos x="750" y="0"/>
              </a:cxn>
              <a:cxn ang="0">
                <a:pos x="750" y="224"/>
              </a:cxn>
              <a:cxn ang="0">
                <a:pos x="922" y="0"/>
              </a:cxn>
              <a:cxn ang="0">
                <a:pos x="750" y="0"/>
              </a:cxn>
              <a:cxn ang="0">
                <a:pos x="616" y="198"/>
              </a:cxn>
              <a:cxn ang="0">
                <a:pos x="616" y="400"/>
              </a:cxn>
              <a:cxn ang="0">
                <a:pos x="460" y="602"/>
              </a:cxn>
              <a:cxn ang="0">
                <a:pos x="306" y="400"/>
              </a:cxn>
              <a:cxn ang="0">
                <a:pos x="306" y="194"/>
              </a:cxn>
              <a:cxn ang="0">
                <a:pos x="460" y="384"/>
              </a:cxn>
              <a:cxn ang="0">
                <a:pos x="616" y="198"/>
              </a:cxn>
            </a:cxnLst>
            <a:rect l="0" t="0" r="r" b="b"/>
            <a:pathLst>
              <a:path w="922" h="602">
                <a:moveTo>
                  <a:pt x="0" y="0"/>
                </a:moveTo>
                <a:lnTo>
                  <a:pt x="172" y="222"/>
                </a:lnTo>
                <a:lnTo>
                  <a:pt x="172" y="0"/>
                </a:lnTo>
                <a:lnTo>
                  <a:pt x="0" y="0"/>
                </a:lnTo>
                <a:close/>
                <a:moveTo>
                  <a:pt x="300" y="0"/>
                </a:moveTo>
                <a:lnTo>
                  <a:pt x="624" y="0"/>
                </a:lnTo>
                <a:lnTo>
                  <a:pt x="462" y="192"/>
                </a:lnTo>
                <a:lnTo>
                  <a:pt x="300" y="0"/>
                </a:lnTo>
                <a:close/>
                <a:moveTo>
                  <a:pt x="750" y="0"/>
                </a:moveTo>
                <a:lnTo>
                  <a:pt x="750" y="224"/>
                </a:lnTo>
                <a:lnTo>
                  <a:pt x="922" y="0"/>
                </a:lnTo>
                <a:lnTo>
                  <a:pt x="750" y="0"/>
                </a:lnTo>
                <a:close/>
                <a:moveTo>
                  <a:pt x="616" y="198"/>
                </a:moveTo>
                <a:lnTo>
                  <a:pt x="616" y="400"/>
                </a:lnTo>
                <a:lnTo>
                  <a:pt x="460" y="602"/>
                </a:lnTo>
                <a:lnTo>
                  <a:pt x="306" y="400"/>
                </a:lnTo>
                <a:lnTo>
                  <a:pt x="306" y="194"/>
                </a:lnTo>
                <a:lnTo>
                  <a:pt x="460" y="384"/>
                </a:lnTo>
                <a:lnTo>
                  <a:pt x="616" y="198"/>
                </a:lnTo>
                <a:close/>
              </a:path>
            </a:pathLst>
          </a:custGeom>
          <a:solidFill>
            <a:srgbClr val="040F76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</p:sldLayoutIdLst>
  <p:txStyles>
    <p:titleStyle>
      <a:lvl1pPr algn="l" defTabSz="912813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pitchFamily="18" charset="0"/>
        </a:defRPr>
      </a:lvl2pPr>
      <a:lvl3pPr algn="l" defTabSz="912813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pitchFamily="18" charset="0"/>
        </a:defRPr>
      </a:lvl3pPr>
      <a:lvl4pPr algn="l" defTabSz="912813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pitchFamily="18" charset="0"/>
        </a:defRPr>
      </a:lvl4pPr>
      <a:lvl5pPr algn="l" defTabSz="912813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pitchFamily="18" charset="0"/>
        </a:defRPr>
      </a:lvl5pPr>
      <a:lvl6pPr marL="457200" algn="l" defTabSz="912813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pitchFamily="18" charset="0"/>
        </a:defRPr>
      </a:lvl6pPr>
      <a:lvl7pPr marL="914400" algn="l" defTabSz="912813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pitchFamily="18" charset="0"/>
        </a:defRPr>
      </a:lvl7pPr>
      <a:lvl8pPr marL="1371600" algn="l" defTabSz="912813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pitchFamily="18" charset="0"/>
        </a:defRPr>
      </a:lvl8pPr>
      <a:lvl9pPr marL="1828800" algn="l" defTabSz="912813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912813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6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77875" indent="-285750" algn="l" defTabSz="912813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912813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912813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912813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912813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912813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912813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912813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0A473371-43BF-4943-ADD3-B9EF3045AE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096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6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097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098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98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98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4098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8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8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098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99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99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99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99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99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99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99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099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00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00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00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7" y="323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00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7" y="173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00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00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6" y="888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00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7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01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01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6" y="133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01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62"/>
            </a:gs>
            <a:gs pos="100000">
              <a:srgbClr val="003BC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Freeform 4"/>
          <p:cNvSpPr>
            <a:spLocks noEditPoints="1"/>
          </p:cNvSpPr>
          <p:nvPr/>
        </p:nvSpPr>
        <p:spPr bwMode="auto">
          <a:xfrm>
            <a:off x="7842250" y="5949950"/>
            <a:ext cx="1150938" cy="750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2" y="222"/>
              </a:cxn>
              <a:cxn ang="0">
                <a:pos x="172" y="0"/>
              </a:cxn>
              <a:cxn ang="0">
                <a:pos x="0" y="0"/>
              </a:cxn>
              <a:cxn ang="0">
                <a:pos x="300" y="0"/>
              </a:cxn>
              <a:cxn ang="0">
                <a:pos x="624" y="0"/>
              </a:cxn>
              <a:cxn ang="0">
                <a:pos x="462" y="192"/>
              </a:cxn>
              <a:cxn ang="0">
                <a:pos x="300" y="0"/>
              </a:cxn>
              <a:cxn ang="0">
                <a:pos x="750" y="0"/>
              </a:cxn>
              <a:cxn ang="0">
                <a:pos x="750" y="224"/>
              </a:cxn>
              <a:cxn ang="0">
                <a:pos x="922" y="0"/>
              </a:cxn>
              <a:cxn ang="0">
                <a:pos x="750" y="0"/>
              </a:cxn>
              <a:cxn ang="0">
                <a:pos x="616" y="198"/>
              </a:cxn>
              <a:cxn ang="0">
                <a:pos x="616" y="400"/>
              </a:cxn>
              <a:cxn ang="0">
                <a:pos x="460" y="602"/>
              </a:cxn>
              <a:cxn ang="0">
                <a:pos x="306" y="400"/>
              </a:cxn>
              <a:cxn ang="0">
                <a:pos x="306" y="194"/>
              </a:cxn>
              <a:cxn ang="0">
                <a:pos x="460" y="384"/>
              </a:cxn>
              <a:cxn ang="0">
                <a:pos x="616" y="198"/>
              </a:cxn>
            </a:cxnLst>
            <a:rect l="0" t="0" r="r" b="b"/>
            <a:pathLst>
              <a:path w="922" h="602">
                <a:moveTo>
                  <a:pt x="0" y="0"/>
                </a:moveTo>
                <a:lnTo>
                  <a:pt x="172" y="222"/>
                </a:lnTo>
                <a:lnTo>
                  <a:pt x="172" y="0"/>
                </a:lnTo>
                <a:lnTo>
                  <a:pt x="0" y="0"/>
                </a:lnTo>
                <a:close/>
                <a:moveTo>
                  <a:pt x="300" y="0"/>
                </a:moveTo>
                <a:lnTo>
                  <a:pt x="624" y="0"/>
                </a:lnTo>
                <a:lnTo>
                  <a:pt x="462" y="192"/>
                </a:lnTo>
                <a:lnTo>
                  <a:pt x="300" y="0"/>
                </a:lnTo>
                <a:close/>
                <a:moveTo>
                  <a:pt x="750" y="0"/>
                </a:moveTo>
                <a:lnTo>
                  <a:pt x="750" y="224"/>
                </a:lnTo>
                <a:lnTo>
                  <a:pt x="922" y="0"/>
                </a:lnTo>
                <a:lnTo>
                  <a:pt x="750" y="0"/>
                </a:lnTo>
                <a:close/>
                <a:moveTo>
                  <a:pt x="616" y="198"/>
                </a:moveTo>
                <a:lnTo>
                  <a:pt x="616" y="400"/>
                </a:lnTo>
                <a:lnTo>
                  <a:pt x="460" y="602"/>
                </a:lnTo>
                <a:lnTo>
                  <a:pt x="306" y="400"/>
                </a:lnTo>
                <a:lnTo>
                  <a:pt x="306" y="194"/>
                </a:lnTo>
                <a:lnTo>
                  <a:pt x="460" y="384"/>
                </a:lnTo>
                <a:lnTo>
                  <a:pt x="616" y="198"/>
                </a:lnTo>
                <a:close/>
              </a:path>
            </a:pathLst>
          </a:custGeom>
          <a:solidFill>
            <a:srgbClr val="040F76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</p:sldLayoutIdLst>
  <p:txStyles>
    <p:titleStyle>
      <a:lvl1pPr algn="l" defTabSz="912813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pitchFamily="18" charset="0"/>
        </a:defRPr>
      </a:lvl2pPr>
      <a:lvl3pPr algn="l" defTabSz="912813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pitchFamily="18" charset="0"/>
        </a:defRPr>
      </a:lvl3pPr>
      <a:lvl4pPr algn="l" defTabSz="912813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pitchFamily="18" charset="0"/>
        </a:defRPr>
      </a:lvl4pPr>
      <a:lvl5pPr algn="l" defTabSz="912813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pitchFamily="18" charset="0"/>
        </a:defRPr>
      </a:lvl5pPr>
      <a:lvl6pPr marL="457200" algn="l" defTabSz="912813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pitchFamily="18" charset="0"/>
        </a:defRPr>
      </a:lvl6pPr>
      <a:lvl7pPr marL="914400" algn="l" defTabSz="912813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pitchFamily="18" charset="0"/>
        </a:defRPr>
      </a:lvl7pPr>
      <a:lvl8pPr marL="1371600" algn="l" defTabSz="912813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pitchFamily="18" charset="0"/>
        </a:defRPr>
      </a:lvl8pPr>
      <a:lvl9pPr marL="1828800" algn="l" defTabSz="912813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912813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6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77875" indent="-285750" algn="l" defTabSz="912813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912813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912813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912813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912813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912813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912813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912813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473371-43BF-4943-ADD3-B9EF3045AE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7.xml"/><Relationship Id="rId1" Type="http://schemas.openxmlformats.org/officeDocument/2006/relationships/tags" Target="../tags/tag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8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8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8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8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8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09600"/>
            <a:ext cx="91440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6000" dirty="0" smtClean="0">
                <a:latin typeface="Calibri" panose="020F0502020204030204" pitchFamily="34" charset="0"/>
                <a:cs typeface="Calibri" panose="020F0502020204030204" pitchFamily="34" charset="0"/>
              </a:rPr>
              <a:t>Teaching Resilience</a:t>
            </a:r>
            <a:endParaRPr lang="en-US" sz="6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F4E483-2539-479D-BBF9-9C0552E80090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1026" name="Picture 2" descr="C:\Users\nisba\AppData\Local\Microsoft\Windows\Temporary Internet Files\Content.IE5\8XW933RZ\bouncing-basketball_500_copyright[1]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2895600"/>
            <a:ext cx="2490787" cy="231991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3840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 smtClean="0"/>
              <a:t>‘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Resilience’ as a characteristic is increasingly valued and relevant.  </a:t>
            </a:r>
          </a:p>
          <a:p>
            <a:pPr marL="0" indent="0" algn="ctr">
              <a:buNone/>
            </a:pPr>
            <a:endParaRPr lang="en-GB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Pace of  change is so fast that children will undoubtedly encounter new, unfamiliar and, at times, daunting situations.</a:t>
            </a:r>
          </a:p>
          <a:p>
            <a:pPr marL="0" indent="0" algn="ctr">
              <a:buNone/>
            </a:pP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4710F-9926-449D-B6F3-77A838A627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Why teach it?  And how?</a:t>
            </a:r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549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153400" cy="5791200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800" dirty="0" smtClean="0"/>
          </a:p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has the resilience to cope with adverse circumstances</a:t>
            </a:r>
          </a:p>
          <a:p>
            <a:pPr>
              <a:buNone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 has the resilience to cope with traumatic events</a:t>
            </a:r>
          </a:p>
          <a:p>
            <a:pPr>
              <a:buNone/>
            </a:pPr>
            <a:endParaRPr lang="en-GB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 has well-developed sense of identity and belonging with which they feel comfortable. </a:t>
            </a:r>
          </a:p>
          <a:p>
            <a:endParaRPr lang="en-GB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 has a well-developed sense of self esteem and self respect. </a:t>
            </a:r>
          </a:p>
          <a:p>
            <a:pPr>
              <a:buNone/>
            </a:pPr>
            <a:r>
              <a:rPr lang="en-GB" sz="2800" dirty="0" smtClean="0"/>
              <a:t> 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2600" dirty="0" smtClean="0"/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017927-7D73-4899-ABBB-EC0264B1E1D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0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Curriculum for Excellence</a:t>
            </a:r>
            <a:b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Mental, Social and Emotional Health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686800" cy="6629400"/>
          </a:xfrm>
          <a:noFill/>
        </p:spPr>
        <p:txBody>
          <a:bodyPr>
            <a:normAutofit/>
          </a:bodyPr>
          <a:lstStyle/>
          <a:p>
            <a:r>
              <a:rPr lang="en-GB" sz="2600" dirty="0" smtClean="0"/>
              <a:t> </a:t>
            </a:r>
          </a:p>
          <a:p>
            <a:r>
              <a:rPr lang="en-GB" sz="2600" dirty="0" smtClean="0"/>
              <a:t>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copes with the normal stresses of everyday life without undue or persistent anxiety, depression, withdrawal or aggression. </a:t>
            </a:r>
          </a:p>
          <a:p>
            <a:pPr>
              <a:buNone/>
            </a:pPr>
            <a:endParaRPr lang="en-GB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 is confident and competent when faced by problems and new challenges in everyday life. </a:t>
            </a:r>
          </a:p>
          <a:p>
            <a:pPr>
              <a:buNone/>
            </a:pPr>
            <a:endParaRPr lang="en-GB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 is generally optimistic and realistic about what they can achieve. </a:t>
            </a:r>
          </a:p>
          <a:p>
            <a:pPr>
              <a:buNone/>
            </a:pPr>
            <a:r>
              <a:rPr lang="en-GB" sz="2600" dirty="0" smtClean="0"/>
              <a:t> </a:t>
            </a:r>
          </a:p>
          <a:p>
            <a:pPr eaLnBrk="1" hangingPunct="1">
              <a:buClr>
                <a:schemeClr val="tx1"/>
              </a:buClr>
            </a:pPr>
            <a:endParaRPr lang="en-US" sz="2600" dirty="0" smtClean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31DA8E-A74B-4715-9DAC-DAC0D144A41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03187"/>
          </a:xfrm>
        </p:spPr>
        <p:txBody>
          <a:bodyPr>
            <a:normAutofit fontScale="90000"/>
          </a:bodyPr>
          <a:lstStyle/>
          <a:p>
            <a:pPr eaLnBrk="1" hangingPunct="1"/>
            <a:endParaRPr lang="en-GB" sz="400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828800"/>
            <a:ext cx="7408333" cy="3840163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Bounce Back programme is based on CBT – widely used ‘treatment’ for mental health issues.  </a:t>
            </a:r>
          </a:p>
          <a:p>
            <a:endParaRPr lang="en-GB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‘Cognitive behavioural therapy (CBT) is a talking therapy that can help you manage your problems by changing the way you think and behave.’</a:t>
            </a:r>
            <a:endParaRPr lang="en-GB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GB" sz="3200" dirty="0" smtClean="0">
              <a:solidFill>
                <a:srgbClr val="7030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4710F-9926-449D-B6F3-77A838A6278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57656"/>
          </a:xfrm>
        </p:spPr>
        <p:txBody>
          <a:bodyPr>
            <a:normAutofit/>
          </a:bodyPr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549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1752600"/>
            <a:ext cx="7408333" cy="4038600"/>
          </a:xfrm>
        </p:spPr>
        <p:txBody>
          <a:bodyPr>
            <a:normAutofit/>
          </a:bodyPr>
          <a:lstStyle/>
          <a:p>
            <a:endParaRPr lang="en-GB" sz="3200" dirty="0" smtClean="0"/>
          </a:p>
          <a:p>
            <a:pPr>
              <a:buNone/>
            </a:pPr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Sustainability studies into Bounce Back show greatest impact is where:</a:t>
            </a:r>
          </a:p>
          <a:p>
            <a:pPr lvl="0"/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Whole school are involved</a:t>
            </a:r>
          </a:p>
          <a:p>
            <a:pPr lvl="0"/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Starts early</a:t>
            </a:r>
          </a:p>
          <a:p>
            <a:pPr lvl="0"/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Taught by CT</a:t>
            </a:r>
          </a:p>
          <a:p>
            <a:pPr lvl="0"/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All children involved, not selected few</a:t>
            </a:r>
          </a:p>
          <a:p>
            <a:pPr lvl="0"/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Multi-year approach building on prior learning</a:t>
            </a:r>
          </a:p>
          <a:p>
            <a:pPr marL="0" indent="0" algn="ctr">
              <a:buNone/>
            </a:pPr>
            <a:endParaRPr lang="en-GB" sz="3200" dirty="0" smtClean="0">
              <a:solidFill>
                <a:srgbClr val="7030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4710F-9926-449D-B6F3-77A838A6278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57656"/>
          </a:xfrm>
        </p:spPr>
        <p:txBody>
          <a:bodyPr>
            <a:normAutofit/>
          </a:bodyPr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549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alibri" panose="020F0502020204030204" pitchFamily="34" charset="0"/>
              </a:rPr>
              <a:t>Bounce back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>
                <a:latin typeface="Calibri" panose="020F0502020204030204" pitchFamily="34" charset="0"/>
              </a:rPr>
              <a:t>Bad times don’t last, things always get better.</a:t>
            </a:r>
          </a:p>
          <a:p>
            <a:r>
              <a:rPr lang="en-GB" altLang="en-US" dirty="0">
                <a:latin typeface="Calibri" panose="020F0502020204030204" pitchFamily="34" charset="0"/>
              </a:rPr>
              <a:t>Other people can help. Get a reality check. </a:t>
            </a:r>
          </a:p>
          <a:p>
            <a:r>
              <a:rPr lang="en-GB" altLang="en-US" dirty="0">
                <a:latin typeface="Calibri" panose="020F0502020204030204" pitchFamily="34" charset="0"/>
              </a:rPr>
              <a:t>Unhelpful thinking makes you feel more upset</a:t>
            </a:r>
          </a:p>
          <a:p>
            <a:r>
              <a:rPr lang="en-GB" altLang="en-US" dirty="0">
                <a:latin typeface="Calibri" panose="020F0502020204030204" pitchFamily="34" charset="0"/>
              </a:rPr>
              <a:t>Nobody is perfect – not you and not others.</a:t>
            </a:r>
          </a:p>
          <a:p>
            <a:r>
              <a:rPr lang="en-GB" altLang="en-US" dirty="0">
                <a:latin typeface="Calibri" panose="020F0502020204030204" pitchFamily="34" charset="0"/>
              </a:rPr>
              <a:t>Concentrate on the good things and have a laugh.</a:t>
            </a:r>
          </a:p>
          <a:p>
            <a:r>
              <a:rPr lang="en-GB" altLang="en-US" dirty="0">
                <a:latin typeface="Calibri" panose="020F0502020204030204" pitchFamily="34" charset="0"/>
              </a:rPr>
              <a:t>Everyone has setbacks, they are a normal part of life. Try not to personalise them.</a:t>
            </a:r>
          </a:p>
        </p:txBody>
      </p:sp>
    </p:spTree>
    <p:extLst>
      <p:ext uri="{BB962C8B-B14F-4D97-AF65-F5344CB8AC3E}">
        <p14:creationId xmlns:p14="http://schemas.microsoft.com/office/powerpoint/2010/main" val="28768506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>
                <a:latin typeface="Calibri" panose="020F0502020204030204" pitchFamily="34" charset="0"/>
              </a:rPr>
              <a:t>Blame fairly – how much of what happened was because of you, others or bad luck?</a:t>
            </a:r>
          </a:p>
          <a:p>
            <a:r>
              <a:rPr lang="en-GB" altLang="en-US" dirty="0">
                <a:latin typeface="Calibri" panose="020F0502020204030204" pitchFamily="34" charset="0"/>
              </a:rPr>
              <a:t>Accept the things you can’t change but try to change what you can first.</a:t>
            </a:r>
          </a:p>
          <a:p>
            <a:r>
              <a:rPr lang="en-GB" altLang="en-US" dirty="0" err="1">
                <a:latin typeface="Calibri" panose="020F0502020204030204" pitchFamily="34" charset="0"/>
              </a:rPr>
              <a:t>Catastrophising</a:t>
            </a:r>
            <a:r>
              <a:rPr lang="en-GB" altLang="en-US" dirty="0">
                <a:latin typeface="Calibri" panose="020F0502020204030204" pitchFamily="34" charset="0"/>
              </a:rPr>
              <a:t> exaggerates your worries.</a:t>
            </a:r>
          </a:p>
          <a:p>
            <a:r>
              <a:rPr lang="en-GB" altLang="en-US" dirty="0">
                <a:latin typeface="Calibri" panose="020F0502020204030204" pitchFamily="34" charset="0"/>
              </a:rPr>
              <a:t>Keep things in perspective, it’s only one part of your life.</a:t>
            </a:r>
          </a:p>
        </p:txBody>
      </p:sp>
    </p:spTree>
    <p:extLst>
      <p:ext uri="{BB962C8B-B14F-4D97-AF65-F5344CB8AC3E}">
        <p14:creationId xmlns:p14="http://schemas.microsoft.com/office/powerpoint/2010/main" val="347522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TASKPANEKEY" val="b524e04e-2b7e-4283-aa94-b209bbd8089c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EXPANDSHOWBAR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Tru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PFULLVERSION" val="4.5.1.224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RITemplate">
  <a:themeElements>
    <a:clrScheme name="">
      <a:dk1>
        <a:srgbClr val="000000"/>
      </a:dk1>
      <a:lt1>
        <a:srgbClr val="FFFFFF"/>
      </a:lt1>
      <a:dk2>
        <a:srgbClr val="041288"/>
      </a:dk2>
      <a:lt2>
        <a:srgbClr val="FBFFBA"/>
      </a:lt2>
      <a:accent1>
        <a:srgbClr val="00B7A5"/>
      </a:accent1>
      <a:accent2>
        <a:srgbClr val="FFCC66"/>
      </a:accent2>
      <a:accent3>
        <a:srgbClr val="AAAAC3"/>
      </a:accent3>
      <a:accent4>
        <a:srgbClr val="DADADA"/>
      </a:accent4>
      <a:accent5>
        <a:srgbClr val="AAD8CF"/>
      </a:accent5>
      <a:accent6>
        <a:srgbClr val="E7B95C"/>
      </a:accent6>
      <a:hlink>
        <a:srgbClr val="7B00E4"/>
      </a:hlink>
      <a:folHlink>
        <a:srgbClr val="99CCFF"/>
      </a:folHlink>
    </a:clrScheme>
    <a:fontScheme name="MRI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77825" marR="0" indent="-377825" algn="l" defTabSz="912813" rtl="0" eaLnBrk="1" fontAlgn="base" latinLnBrk="0" hangingPunct="1">
          <a:lnSpc>
            <a:spcPct val="100000"/>
          </a:lnSpc>
          <a:spcBef>
            <a:spcPct val="20000"/>
          </a:spcBef>
          <a:spcAft>
            <a:spcPct val="65000"/>
          </a:spcAft>
          <a:buClr>
            <a:schemeClr val="tx2"/>
          </a:buClr>
          <a:buSzPct val="56000"/>
          <a:buFont typeface="Monotype Sorts" pitchFamily="2" charset="2"/>
          <a:buChar char="n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77825" marR="0" indent="-377825" algn="l" defTabSz="912813" rtl="0" eaLnBrk="1" fontAlgn="base" latinLnBrk="0" hangingPunct="1">
          <a:lnSpc>
            <a:spcPct val="100000"/>
          </a:lnSpc>
          <a:spcBef>
            <a:spcPct val="20000"/>
          </a:spcBef>
          <a:spcAft>
            <a:spcPct val="65000"/>
          </a:spcAft>
          <a:buClr>
            <a:schemeClr val="tx2"/>
          </a:buClr>
          <a:buSzPct val="56000"/>
          <a:buFont typeface="Monotype Sorts" pitchFamily="2" charset="2"/>
          <a:buChar char="n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MRITemplate 1">
        <a:dk1>
          <a:srgbClr val="000000"/>
        </a:dk1>
        <a:lt1>
          <a:srgbClr val="FFFFFF"/>
        </a:lt1>
        <a:dk2>
          <a:srgbClr val="041288"/>
        </a:dk2>
        <a:lt2>
          <a:srgbClr val="FBFFBA"/>
        </a:lt2>
        <a:accent1>
          <a:srgbClr val="00B7A5"/>
        </a:accent1>
        <a:accent2>
          <a:srgbClr val="FCFEB9"/>
        </a:accent2>
        <a:accent3>
          <a:srgbClr val="AAAAC3"/>
        </a:accent3>
        <a:accent4>
          <a:srgbClr val="DADADA"/>
        </a:accent4>
        <a:accent5>
          <a:srgbClr val="AAD8CF"/>
        </a:accent5>
        <a:accent6>
          <a:srgbClr val="E4E6A7"/>
        </a:accent6>
        <a:hlink>
          <a:srgbClr val="7B00E4"/>
        </a:hlink>
        <a:folHlink>
          <a:srgbClr val="618F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I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ITemplate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ITemplate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ITemplate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ITemplate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ITemplat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ITemplate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RITemplate">
  <a:themeElements>
    <a:clrScheme name="">
      <a:dk1>
        <a:srgbClr val="000000"/>
      </a:dk1>
      <a:lt1>
        <a:srgbClr val="FFFFFF"/>
      </a:lt1>
      <a:dk2>
        <a:srgbClr val="041288"/>
      </a:dk2>
      <a:lt2>
        <a:srgbClr val="FBFFBA"/>
      </a:lt2>
      <a:accent1>
        <a:srgbClr val="00B7A5"/>
      </a:accent1>
      <a:accent2>
        <a:srgbClr val="FFCC66"/>
      </a:accent2>
      <a:accent3>
        <a:srgbClr val="AAAAC3"/>
      </a:accent3>
      <a:accent4>
        <a:srgbClr val="DADADA"/>
      </a:accent4>
      <a:accent5>
        <a:srgbClr val="AAD8CF"/>
      </a:accent5>
      <a:accent6>
        <a:srgbClr val="E7B95C"/>
      </a:accent6>
      <a:hlink>
        <a:srgbClr val="7B00E4"/>
      </a:hlink>
      <a:folHlink>
        <a:srgbClr val="99CCFF"/>
      </a:folHlink>
    </a:clrScheme>
    <a:fontScheme name="MRI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77825" marR="0" indent="-377825" algn="l" defTabSz="912813" rtl="0" eaLnBrk="1" fontAlgn="base" latinLnBrk="0" hangingPunct="1">
          <a:lnSpc>
            <a:spcPct val="100000"/>
          </a:lnSpc>
          <a:spcBef>
            <a:spcPct val="20000"/>
          </a:spcBef>
          <a:spcAft>
            <a:spcPct val="65000"/>
          </a:spcAft>
          <a:buClr>
            <a:schemeClr val="tx2"/>
          </a:buClr>
          <a:buSzPct val="56000"/>
          <a:buFont typeface="Monotype Sorts" pitchFamily="2" charset="2"/>
          <a:buChar char="n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77825" marR="0" indent="-377825" algn="l" defTabSz="912813" rtl="0" eaLnBrk="1" fontAlgn="base" latinLnBrk="0" hangingPunct="1">
          <a:lnSpc>
            <a:spcPct val="100000"/>
          </a:lnSpc>
          <a:spcBef>
            <a:spcPct val="20000"/>
          </a:spcBef>
          <a:spcAft>
            <a:spcPct val="65000"/>
          </a:spcAft>
          <a:buClr>
            <a:schemeClr val="tx2"/>
          </a:buClr>
          <a:buSzPct val="56000"/>
          <a:buFont typeface="Monotype Sorts" pitchFamily="2" charset="2"/>
          <a:buChar char="n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MRITemplate 1">
        <a:dk1>
          <a:srgbClr val="000000"/>
        </a:dk1>
        <a:lt1>
          <a:srgbClr val="FFFFFF"/>
        </a:lt1>
        <a:dk2>
          <a:srgbClr val="041288"/>
        </a:dk2>
        <a:lt2>
          <a:srgbClr val="FBFFBA"/>
        </a:lt2>
        <a:accent1>
          <a:srgbClr val="00B7A5"/>
        </a:accent1>
        <a:accent2>
          <a:srgbClr val="FCFEB9"/>
        </a:accent2>
        <a:accent3>
          <a:srgbClr val="AAAAC3"/>
        </a:accent3>
        <a:accent4>
          <a:srgbClr val="DADADA"/>
        </a:accent4>
        <a:accent5>
          <a:srgbClr val="AAD8CF"/>
        </a:accent5>
        <a:accent6>
          <a:srgbClr val="E4E6A7"/>
        </a:accent6>
        <a:hlink>
          <a:srgbClr val="7B00E4"/>
        </a:hlink>
        <a:folHlink>
          <a:srgbClr val="618F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I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ITemplate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ITemplate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ITemplate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ITemplate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ITemplat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ITemplate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questioning</Template>
  <TotalTime>2993</TotalTime>
  <Words>263</Words>
  <Application>Microsoft Office PowerPoint</Application>
  <PresentationFormat>On-screen Show (4:3)</PresentationFormat>
  <Paragraphs>53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Arial</vt:lpstr>
      <vt:lpstr>Calibri</vt:lpstr>
      <vt:lpstr>Candara</vt:lpstr>
      <vt:lpstr>Comic Sans MS</vt:lpstr>
      <vt:lpstr>Monotype Sorts</vt:lpstr>
      <vt:lpstr>Symbol</vt:lpstr>
      <vt:lpstr>Times New Roman</vt:lpstr>
      <vt:lpstr>Crayons</vt:lpstr>
      <vt:lpstr>MRITemplate</vt:lpstr>
      <vt:lpstr>1_Crayons</vt:lpstr>
      <vt:lpstr>1_MRITemplate</vt:lpstr>
      <vt:lpstr>Waveform</vt:lpstr>
      <vt:lpstr>Teaching Resilience</vt:lpstr>
      <vt:lpstr>Why teach it?  And how?</vt:lpstr>
      <vt:lpstr>Curriculum for Excellence Mental, Social and Emotional Health</vt:lpstr>
      <vt:lpstr>PowerPoint Presentation</vt:lpstr>
      <vt:lpstr>PowerPoint Presentation</vt:lpstr>
      <vt:lpstr>PowerPoint Presentation</vt:lpstr>
      <vt:lpstr>Bounce back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Nisbet</dc:creator>
  <cp:lastModifiedBy>Lynn Nisbet</cp:lastModifiedBy>
  <cp:revision>506</cp:revision>
  <cp:lastPrinted>2019-03-26T17:05:35Z</cp:lastPrinted>
  <dcterms:created xsi:type="dcterms:W3CDTF">1601-01-01T00:00:00Z</dcterms:created>
  <dcterms:modified xsi:type="dcterms:W3CDTF">2019-04-24T14:05:11Z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