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7" roundtripDataSignature="AMtx7mhcqIHWtBFH3RyEGiSZrQRmqlt5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713D95-DC5D-4E90-875D-EE58491E4389}">
  <a:tblStyle styleId="{BF713D95-DC5D-4E90-875D-EE58491E438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872" y="-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4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2481607" y="5070819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None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None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google.co.uk/url?sa=i&amp;rct=j&amp;q=&amp;esrc=s&amp;source=images&amp;cd=&amp;cad=rja&amp;uact=8&amp;ved=0ahUKEwjJo6T7opPNAhUEL8AKHW-iBCoQjRwIBw&amp;url=http://www.improvementservice.org.uk/scottish-councils-and-cpps.html&amp;psig=AFQjCNHbNezhgJDKLvMxoazfiYYOpaEpaA&amp;ust=1465298099432983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gi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http://www.improvementservice.org.uk/images/eastrenfrew.gif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64" y="270558"/>
            <a:ext cx="1601919" cy="113145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2741811" y="529061"/>
            <a:ext cx="4135271" cy="3577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East Renfrewshire - Vision</a:t>
            </a:r>
            <a:endParaRPr sz="75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 Attaining, Everyone Achieving, through Excellent Experiences</a:t>
            </a:r>
            <a:endParaRPr sz="13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749414" y="982990"/>
            <a:ext cx="4135270" cy="492919"/>
          </a:xfrm>
          <a:prstGeom prst="rect">
            <a:avLst/>
          </a:prstGeom>
          <a:solidFill>
            <a:srgbClr val="FF9F9F"/>
          </a:solidFill>
          <a:ln>
            <a:solidFill>
              <a:schemeClr val="tx1"/>
            </a:solidFill>
          </a:ln>
          <a:effectLst>
            <a:outerShdw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Carolside Primary School Vision</a:t>
            </a:r>
            <a:endParaRPr sz="75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happy and safe school, providing rich learning opportunities, where everyone is treated with respect and kindness.</a:t>
            </a:r>
            <a:endParaRPr sz="7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626299" y="177792"/>
            <a:ext cx="4381500" cy="294085"/>
          </a:xfrm>
          <a:prstGeom prst="rect">
            <a:avLst/>
          </a:prstGeom>
          <a:gradFill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0"/>
          </a:gra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Carolside Primary School Improvement Plan </a:t>
            </a:r>
            <a:r>
              <a:rPr lang="en-GB" sz="15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2021-22</a:t>
            </a:r>
            <a:endParaRPr sz="13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306510" y="3134260"/>
            <a:ext cx="13856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306510" y="3477160"/>
            <a:ext cx="13856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230642" y="3843943"/>
            <a:ext cx="13856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https://lh6.googleusercontent.com/0l4_vivlW0If1lj2izFSheqn7SyMgpdZHn4HQN97wLr-kw6P5NuWIEu02J_6wDXJ1xHBLGOxNY4aAtF4IL1-kQDv7U0lUiwHq6lz88w50fEV9bWNQaMzMUwhyrhPF_lIw2YtnEM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66991" y="307179"/>
            <a:ext cx="921853" cy="100527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317546" y="1547911"/>
            <a:ext cx="8983803" cy="8848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Priority 1</a:t>
            </a:r>
            <a:endParaRPr dirty="0"/>
          </a:p>
          <a:p>
            <a:pPr lvl="0" algn="ctr"/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To improve outcomes for learners through effective teaching, learning, assessment and moderation</a:t>
            </a:r>
            <a:r>
              <a:rPr lang="en-US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 lvl="0"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3" name="Google Shape;93;p1"/>
          <p:cNvGraphicFramePr/>
          <p:nvPr>
            <p:extLst>
              <p:ext uri="{D42A27DB-BD31-4B8C-83A1-F6EECF244321}">
                <p14:modId xmlns:p14="http://schemas.microsoft.com/office/powerpoint/2010/main" val="1507510147"/>
              </p:ext>
            </p:extLst>
          </p:nvPr>
        </p:nvGraphicFramePr>
        <p:xfrm>
          <a:off x="317545" y="2534310"/>
          <a:ext cx="8983803" cy="5926560"/>
        </p:xfrm>
        <a:graphic>
          <a:graphicData uri="http://schemas.openxmlformats.org/drawingml/2006/table">
            <a:tbl>
              <a:tblPr>
                <a:noFill/>
                <a:tableStyleId>{BF713D95-DC5D-4E90-875D-EE58491E4389}</a:tableStyleId>
              </a:tblPr>
              <a:tblGrid>
                <a:gridCol w="4444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sng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1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Establish a clear and shared understanding of attainment across all stages of the school. 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sng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2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Meet the needs of all pupils whose academic progress and/ or wellbeing has been impacted by the pandemic.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625"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Train teaching staff to access attainment information held in the SNSA portal, tracking database and ELCC tracking tool. 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Analysis of school-wide attainment data, including Scottish</a:t>
                      </a:r>
                      <a:r>
                        <a:rPr lang="en-US" sz="9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National </a:t>
                      </a:r>
                      <a:r>
                        <a:rPr lang="en-US" sz="9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Standardised Assessments, Standardised</a:t>
                      </a:r>
                      <a:r>
                        <a:rPr lang="en-US" sz="900" b="0" i="0" u="none" strike="noStrike" cap="none" baseline="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US" sz="9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Tests and Curriculum for Excellence judgement data. 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Use the outcome of the analysis to ensure appropriate approaches to learning and teaching, including differentiation. 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Use the outcome of the analysis to inform the structure of support for learning across all stages of the school. </a:t>
                      </a:r>
                      <a:endParaRPr dirty="0"/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outcome of data analysis to inform the structure of support for learning across all stages of the school.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range of interventions designed to meet the holistic wellbeing needs of learners.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Utilise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PEF funding to assist with the above. </a:t>
                      </a:r>
                    </a:p>
                    <a:p>
                      <a:pPr marL="171450" indent="-1714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CLPL for staff in the areas of Literacy Support, nurture and emotional wellbeing.</a:t>
                      </a:r>
                    </a:p>
                    <a:p>
                      <a:pPr marL="171450" indent="-1714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Broaden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range of external partners that can support pupils and their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families.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sng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3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Define and deliver high quality learning and teaching that is consistent with the improvement narrative of the school and ELCC. 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sng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4 </a:t>
                      </a:r>
                      <a:endParaRPr lang="en-GB" sz="1100" b="0" u="sng" strike="noStrike" cap="none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Develop a mechanism to record a strategic overview of our learners’ journey through Experiences and Outcomes.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62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 panose="020B0604020202020204" pitchFamily="34" charset="0"/>
                        <a:buChar char="•"/>
                      </a:pPr>
                      <a:r>
                        <a:rPr lang="en-US" sz="900" u="none" strike="noStrike" cap="none" dirty="0" smtClean="0"/>
                        <a:t>Revisit the improvement narrative that has run through recent School Improvement Plans, with a particular emphasis on leadership of learning, groupings &amp; differentiation and early years pedagogy. 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 panose="020B0604020202020204" pitchFamily="34" charset="0"/>
                        <a:buChar char="•"/>
                      </a:pPr>
                      <a:r>
                        <a:rPr lang="en-US" sz="900" u="none" strike="noStrike" cap="none" dirty="0" smtClean="0"/>
                        <a:t>Establish four short-life development groups whose purpose is to define the following in the areas of Literacy, Numeracy, Health &amp; Wellbeing and Leadership of Learning:</a:t>
                      </a:r>
                    </a:p>
                    <a:p>
                      <a:pPr marL="171450" marR="0" lvl="2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en-US" sz="900" u="none" strike="noStrike" cap="none" dirty="0" smtClean="0"/>
                        <a:t>What does professional reading, research  and current practice in other contexts tell us about high quality learning and teaching in this area?</a:t>
                      </a:r>
                    </a:p>
                    <a:p>
                      <a:pPr marL="171450" marR="0" lvl="2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en-US" sz="900" u="none" strike="noStrike" cap="none" dirty="0" smtClean="0"/>
                        <a:t>What are the key principles of high quality teaching  and learning  in this area for Carolside Primary and ELCC?</a:t>
                      </a:r>
                    </a:p>
                    <a:p>
                      <a:pPr marL="171450" marR="0" lvl="2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ourier New" panose="02070309020205020404" pitchFamily="49" charset="0"/>
                        <a:buChar char="o"/>
                      </a:pPr>
                      <a:r>
                        <a:rPr lang="en-US" sz="900" u="none" strike="noStrike" cap="none" dirty="0" smtClean="0"/>
                        <a:t>What do we need to develop  in order to deliver this high quality learning and teaching in this area? 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 panose="020B0604020202020204" pitchFamily="34" charset="0"/>
                        <a:buChar char="•"/>
                      </a:pPr>
                      <a:r>
                        <a:rPr lang="en-US" sz="900" u="none" strike="noStrike" cap="none" dirty="0" smtClean="0"/>
                        <a:t>Share the findings of the Development Groups with the rest of the teaching staff group. </a:t>
                      </a:r>
                      <a:endParaRPr sz="900" u="none" strike="noStrike" cap="none" dirty="0"/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Revisit the improvement narrative that has helped to establish the ‘Context for Learning’ approach to IDL. 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Establish short-life development group whose purpose is to define the following in the area of IDL.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What does professional reading, research  and current practice in other contexts tell us about recording the learner journey through </a:t>
                      </a:r>
                      <a:r>
                        <a:rPr lang="en-GB" sz="9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CfE</a:t>
                      </a: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?</a:t>
                      </a:r>
                      <a:endParaRPr lang="en-GB" sz="900" b="0" dirty="0" smtClean="0">
                        <a:effectLst/>
                      </a:endParaRP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What do we need to develop  in order to create a mechanism for developing a strategic overview of learner progress through </a:t>
                      </a:r>
                      <a:r>
                        <a:rPr lang="en-GB" sz="9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CfE</a:t>
                      </a: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from Early years to P7? 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Share the findings of the Development Groups with the rest of the teaching staff group. Re-establish class blogs in P1 to P3, and pupil profiles in P4 to P7, to create opportunities for pupils to record their individual learner journey. </a:t>
                      </a:r>
                      <a:endParaRPr lang="en-GB" sz="9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9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100" b="0" i="0" u="sng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5</a:t>
                      </a:r>
                      <a:endParaRPr lang="en-GB" sz="1100" b="0" i="0" u="sng" strike="noStrike" cap="none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Create opportunities for class teachers to discuss and share standards. </a:t>
                      </a:r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sng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6</a:t>
                      </a:r>
                      <a:endParaRPr lang="en-GB" sz="1100" b="0" i="0" u="sng" strike="noStrike" cap="none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1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Launch updated homework policy.</a:t>
                      </a:r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608004"/>
                  </a:ext>
                </a:extLst>
              </a:tr>
              <a:tr h="83662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cap="none" dirty="0" smtClean="0"/>
                        <a:t>Revisit the ‘Planning for Assessment’ approach, ensuring that all members of the teaching staff have an understanding of the process and can make the appropriate logistical arrangements. 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cap="none" dirty="0" smtClean="0"/>
                        <a:t>Plan episode of learning collegiately with stage partners, with an emphasis on planning from the identified ‘bundled’ </a:t>
                      </a:r>
                      <a:r>
                        <a:rPr lang="en-GB" sz="900" u="none" strike="noStrike" cap="none" dirty="0" err="1" smtClean="0"/>
                        <a:t>Es</a:t>
                      </a:r>
                      <a:r>
                        <a:rPr lang="en-GB" sz="900" u="none" strike="noStrike" cap="none" dirty="0" smtClean="0"/>
                        <a:t> and </a:t>
                      </a:r>
                      <a:r>
                        <a:rPr lang="en-GB" sz="900" u="none" strike="noStrike" cap="none" dirty="0" err="1" smtClean="0"/>
                        <a:t>Os</a:t>
                      </a:r>
                      <a:r>
                        <a:rPr lang="en-GB" sz="900" u="none" strike="noStrike" cap="none" dirty="0" smtClean="0"/>
                        <a:t>. 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cap="none" dirty="0" smtClean="0"/>
                        <a:t>Carry out peer visits with stage partners with a focus on a target group of pupils. 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cap="none" dirty="0" smtClean="0"/>
                        <a:t>Use evidence gathered through the peer visit process to make evidence-based judgements of pupil progress at tracking meetings. (Teaching Staff)</a:t>
                      </a:r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Share the work of the development group and the updated policy with the teaching staff, pupils and parents/carers 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Implement the policy across all stages of the school. 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Evaluate the impact of the new approach. </a:t>
                      </a:r>
                      <a:endParaRPr lang="en-GB" sz="9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404436"/>
                  </a:ext>
                </a:extLst>
              </a:tr>
            </a:tbl>
          </a:graphicData>
        </a:graphic>
      </p:graphicFrame>
      <p:sp>
        <p:nvSpPr>
          <p:cNvPr id="97" name="Google Shape;97;p1"/>
          <p:cNvSpPr txBox="1"/>
          <p:nvPr/>
        </p:nvSpPr>
        <p:spPr>
          <a:xfrm>
            <a:off x="213597" y="8773709"/>
            <a:ext cx="9046464" cy="10617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Priority </a:t>
            </a:r>
            <a:r>
              <a:rPr lang="en-GB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lvl="0" algn="ctr"/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To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re-establish 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relationships across the school community with a focus on the emotional and physical wellbeing of all </a:t>
            </a:r>
            <a:r>
              <a:rPr lang="en-GB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stakeholders</a:t>
            </a:r>
            <a:r>
              <a:rPr lang="en-GB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" descr="Schoolhous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4554877" y="1971342"/>
            <a:ext cx="491446" cy="508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 descr="Teacher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457196" y="1976774"/>
            <a:ext cx="458130" cy="524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 descr="Group brainstorm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626299" y="1983435"/>
            <a:ext cx="445081" cy="423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 descr="Suburban scene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155453" y="9280039"/>
            <a:ext cx="579242" cy="546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 descr="Puzzle pieces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457196" y="9263834"/>
            <a:ext cx="575428" cy="541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 descr="Children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410525" y="9333956"/>
            <a:ext cx="686474" cy="60997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/>
          <p:nvPr/>
        </p:nvSpPr>
        <p:spPr>
          <a:xfrm>
            <a:off x="0" y="25"/>
            <a:ext cx="9601200" cy="128016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37336"/>
              </p:ext>
            </p:extLst>
          </p:nvPr>
        </p:nvGraphicFramePr>
        <p:xfrm>
          <a:off x="230530" y="9913770"/>
          <a:ext cx="9046464" cy="2580650"/>
        </p:xfrm>
        <a:graphic>
          <a:graphicData uri="http://schemas.openxmlformats.org/drawingml/2006/table">
            <a:tbl>
              <a:tblPr>
                <a:noFill/>
                <a:tableStyleId>{BF713D95-DC5D-4E90-875D-EE58491E4389}</a:tableStyleId>
              </a:tblPr>
              <a:tblGrid>
                <a:gridCol w="2980244">
                  <a:extLst>
                    <a:ext uri="{9D8B030D-6E8A-4147-A177-3AD203B41FA5}">
                      <a16:colId xmlns:a16="http://schemas.microsoft.com/office/drawing/2014/main" val="3381240506"/>
                    </a:ext>
                  </a:extLst>
                </a:gridCol>
                <a:gridCol w="3043635">
                  <a:extLst>
                    <a:ext uri="{9D8B030D-6E8A-4147-A177-3AD203B41FA5}">
                      <a16:colId xmlns:a16="http://schemas.microsoft.com/office/drawing/2014/main" val="1971976261"/>
                    </a:ext>
                  </a:extLst>
                </a:gridCol>
                <a:gridCol w="3022585">
                  <a:extLst>
                    <a:ext uri="{9D8B030D-6E8A-4147-A177-3AD203B41FA5}">
                      <a16:colId xmlns:a16="http://schemas.microsoft.com/office/drawing/2014/main" val="2265392730"/>
                    </a:ext>
                  </a:extLst>
                </a:gridCol>
              </a:tblGrid>
              <a:tr h="450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sng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1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 </a:t>
                      </a:r>
                      <a:r>
                        <a:rPr lang="en-GB" sz="11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Maintain robust procedures, protocols and logistical arrangements that limit the spread of COVID-19.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sng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2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 Create opportunities to foster relationships between stakeholders.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u="sng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3</a:t>
                      </a:r>
                      <a:endParaRPr lang="en-GB" sz="1100" dirty="0" smtClean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0" i="0" u="none" strike="noStrike" cap="none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 Continue to develop a positive culture around times of transition 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149668"/>
                  </a:ext>
                </a:extLst>
              </a:tr>
              <a:tr h="836625"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/>
                        <a:t>Maintain, when required, routines and organisational arrangements in relation to the following: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dirty="0" smtClean="0"/>
                        <a:t>- Social Distancing (if required)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dirty="0" smtClean="0"/>
                        <a:t>- Face Coverings (if required)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dirty="0" smtClean="0"/>
                        <a:t>- Soft start (if required)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dirty="0" smtClean="0"/>
                        <a:t>- Playground access and organisation (if required)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dirty="0" smtClean="0"/>
                        <a:t>- Weekly/daily school structure 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dirty="0" smtClean="0"/>
                        <a:t>- Access to school grounds (if required)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dirty="0" smtClean="0"/>
                        <a:t>- Corridor and toilet protocols (if required)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900" dirty="0" smtClean="0"/>
                        <a:t>- Eating arrangements (if required).</a:t>
                      </a:r>
                      <a:endParaRPr lang="en-GB" sz="900" dirty="0"/>
                    </a:p>
                  </a:txBody>
                  <a:tcPr marL="91450" marR="91450" marT="45725" marB="45725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When appropriate, re-establish some of the parent/carer school events, such as ‘Meet the Teacher’, drop-in sessions and ‘Open Days’. 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Consider, in light of recent events, which mechanisms of contact, communication and involvement best suits the needs of parents and carers. 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Create opportunities for the staff groups to spend time together as a group, should restrictions allow.  </a:t>
                      </a:r>
                    </a:p>
                    <a:p>
                      <a:pPr marL="171450" indent="-1714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Support families to have positive conversations with their children around transitions by providing workshops and support materials.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Increase staff awareness of the importance of positive conversations and practices to  support children  at times of  transition 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Gather feedback from staff and pupils on changes made to  stage to stage transition procedures.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Create transition policy for </a:t>
                      </a:r>
                      <a:r>
                        <a:rPr lang="en-GB" sz="9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Carolside</a:t>
                      </a: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Primary School. </a:t>
                      </a:r>
                    </a:p>
                    <a:p>
                      <a:pPr marL="171450" indent="-171450" rtl="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Consult all stakeholders in order to evaluate change made to transition experiences and  measure impact of professional enquiry project - sessions 2020/21 -2021/22  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8591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800</Words>
  <Application>Microsoft Office PowerPoint</Application>
  <PresentationFormat>A3 Paper (297x420 mm)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Craig</dc:creator>
  <cp:lastModifiedBy>Sara Craig</cp:lastModifiedBy>
  <cp:revision>7</cp:revision>
  <dcterms:created xsi:type="dcterms:W3CDTF">2019-08-23T15:01:43Z</dcterms:created>
  <dcterms:modified xsi:type="dcterms:W3CDTF">2021-08-25T15:38:27Z</dcterms:modified>
</cp:coreProperties>
</file>