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9"/>
  </p:notesMasterIdLst>
  <p:sldIdLst>
    <p:sldId id="283" r:id="rId2"/>
    <p:sldId id="389" r:id="rId3"/>
    <p:sldId id="435" r:id="rId4"/>
    <p:sldId id="434" r:id="rId5"/>
    <p:sldId id="284" r:id="rId6"/>
    <p:sldId id="353" r:id="rId7"/>
    <p:sldId id="370" r:id="rId8"/>
    <p:sldId id="422" r:id="rId9"/>
    <p:sldId id="423" r:id="rId10"/>
    <p:sldId id="340" r:id="rId11"/>
    <p:sldId id="371" r:id="rId12"/>
    <p:sldId id="431" r:id="rId13"/>
    <p:sldId id="426" r:id="rId14"/>
    <p:sldId id="424" r:id="rId15"/>
    <p:sldId id="421" r:id="rId16"/>
    <p:sldId id="375" r:id="rId17"/>
    <p:sldId id="305" r:id="rId18"/>
    <p:sldId id="432" r:id="rId19"/>
    <p:sldId id="372" r:id="rId20"/>
    <p:sldId id="360" r:id="rId21"/>
    <p:sldId id="349" r:id="rId22"/>
    <p:sldId id="350" r:id="rId23"/>
    <p:sldId id="382" r:id="rId24"/>
    <p:sldId id="384" r:id="rId25"/>
    <p:sldId id="385" r:id="rId26"/>
    <p:sldId id="383" r:id="rId27"/>
    <p:sldId id="373" r:id="rId28"/>
    <p:sldId id="428" r:id="rId29"/>
    <p:sldId id="412" r:id="rId30"/>
    <p:sldId id="416" r:id="rId31"/>
    <p:sldId id="413" r:id="rId32"/>
    <p:sldId id="414" r:id="rId33"/>
    <p:sldId id="415" r:id="rId34"/>
    <p:sldId id="433" r:id="rId35"/>
    <p:sldId id="429" r:id="rId36"/>
    <p:sldId id="430" r:id="rId37"/>
    <p:sldId id="419" r:id="rId38"/>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1AAA"/>
    <a:srgbClr val="FCD8F3"/>
    <a:srgbClr val="FDD7F5"/>
    <a:srgbClr val="E6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74410" autoAdjust="0"/>
  </p:normalViewPr>
  <p:slideViewPr>
    <p:cSldViewPr>
      <p:cViewPr varScale="1">
        <p:scale>
          <a:sx n="50" d="100"/>
          <a:sy n="50" d="100"/>
        </p:scale>
        <p:origin x="-11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AC31B-FB82-4BE4-A908-F080515F62B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0F40F347-2AD3-48F6-AE89-B5DEBC8D8628}">
      <dgm:prSet phldrT="[Text]" custT="1"/>
      <dgm:spPr/>
      <dgm:t>
        <a:bodyPr/>
        <a:lstStyle/>
        <a:p>
          <a:pPr algn="ctr"/>
          <a:r>
            <a:rPr lang="en-GB" sz="2000" b="1" dirty="0" smtClean="0">
              <a:effectLst>
                <a:outerShdw blurRad="38100" dist="38100" dir="2700000" algn="tl">
                  <a:srgbClr val="000000">
                    <a:alpha val="43137"/>
                  </a:srgbClr>
                </a:outerShdw>
              </a:effectLst>
            </a:rPr>
            <a:t>RESILIENCE</a:t>
          </a:r>
          <a:endParaRPr lang="en-GB" sz="2000" b="1" dirty="0">
            <a:effectLst>
              <a:outerShdw blurRad="38100" dist="38100" dir="2700000" algn="tl">
                <a:srgbClr val="000000">
                  <a:alpha val="43137"/>
                </a:srgbClr>
              </a:outerShdw>
            </a:effectLst>
          </a:endParaRPr>
        </a:p>
      </dgm:t>
    </dgm:pt>
    <dgm:pt modelId="{8B9239A2-0D07-4897-AB6E-A4353E734C91}" type="parTrans" cxnId="{24E7D470-8E28-4CFD-A877-1C584B306E1D}">
      <dgm:prSet/>
      <dgm:spPr/>
      <dgm:t>
        <a:bodyPr/>
        <a:lstStyle/>
        <a:p>
          <a:pPr algn="ctr"/>
          <a:endParaRPr lang="en-GB"/>
        </a:p>
      </dgm:t>
    </dgm:pt>
    <dgm:pt modelId="{1908BD29-F9F6-4663-A63D-07214C6B4C03}" type="sibTrans" cxnId="{24E7D470-8E28-4CFD-A877-1C584B306E1D}">
      <dgm:prSet/>
      <dgm:spPr/>
      <dgm:t>
        <a:bodyPr/>
        <a:lstStyle/>
        <a:p>
          <a:pPr algn="ctr"/>
          <a:endParaRPr lang="en-GB"/>
        </a:p>
      </dgm:t>
    </dgm:pt>
    <dgm:pt modelId="{7F32074E-6B22-4B48-A6F7-D4BE50C26802}">
      <dgm:prSet custT="1"/>
      <dgm:spPr/>
      <dgm:t>
        <a:bodyPr/>
        <a:lstStyle/>
        <a:p>
          <a:pPr algn="ctr"/>
          <a:r>
            <a:rPr lang="en-US" sz="3200" dirty="0" smtClean="0"/>
            <a:t>Emotional wellbeing against the odds</a:t>
          </a:r>
        </a:p>
      </dgm:t>
    </dgm:pt>
    <dgm:pt modelId="{1F8CD8D7-8494-4059-95C0-F6AF7886D248}" type="parTrans" cxnId="{F10BE755-F9C0-4E7A-9AA9-DD62F9D2755C}">
      <dgm:prSet/>
      <dgm:spPr/>
      <dgm:t>
        <a:bodyPr/>
        <a:lstStyle/>
        <a:p>
          <a:pPr algn="ctr"/>
          <a:endParaRPr lang="en-GB"/>
        </a:p>
      </dgm:t>
    </dgm:pt>
    <dgm:pt modelId="{EF66FEA4-5F34-4DF9-A09A-1D981404CF6E}" type="sibTrans" cxnId="{F10BE755-F9C0-4E7A-9AA9-DD62F9D2755C}">
      <dgm:prSet/>
      <dgm:spPr/>
      <dgm:t>
        <a:bodyPr/>
        <a:lstStyle/>
        <a:p>
          <a:pPr algn="ctr"/>
          <a:endParaRPr lang="en-GB"/>
        </a:p>
      </dgm:t>
    </dgm:pt>
    <dgm:pt modelId="{7C3786A1-CED9-4851-83B6-78336E331343}">
      <dgm:prSet custT="1"/>
      <dgm:spPr/>
      <dgm:t>
        <a:bodyPr/>
        <a:lstStyle/>
        <a:p>
          <a:pPr algn="ctr"/>
          <a:r>
            <a:rPr lang="en-US" sz="3600" dirty="0" smtClean="0"/>
            <a:t>The ability to bounce back</a:t>
          </a:r>
          <a:endParaRPr lang="en-US" sz="3600" dirty="0"/>
        </a:p>
      </dgm:t>
    </dgm:pt>
    <dgm:pt modelId="{3A101126-E9C3-4A4C-9178-C06E4AA253F9}" type="parTrans" cxnId="{34F1BA62-0099-44F8-ACBF-CBDE55B5ED92}">
      <dgm:prSet/>
      <dgm:spPr/>
      <dgm:t>
        <a:bodyPr/>
        <a:lstStyle/>
        <a:p>
          <a:pPr algn="ctr"/>
          <a:endParaRPr lang="en-GB"/>
        </a:p>
      </dgm:t>
    </dgm:pt>
    <dgm:pt modelId="{851BE565-B45E-4902-AE7E-BAFAA31055E0}" type="sibTrans" cxnId="{34F1BA62-0099-44F8-ACBF-CBDE55B5ED92}">
      <dgm:prSet/>
      <dgm:spPr/>
      <dgm:t>
        <a:bodyPr/>
        <a:lstStyle/>
        <a:p>
          <a:pPr algn="ctr"/>
          <a:endParaRPr lang="en-GB"/>
        </a:p>
      </dgm:t>
    </dgm:pt>
    <dgm:pt modelId="{ABB28CE5-738F-47FE-9CD7-3CE1BD2FAABD}">
      <dgm:prSet custT="1"/>
      <dgm:spPr/>
      <dgm:t>
        <a:bodyPr/>
        <a:lstStyle/>
        <a:p>
          <a:pPr algn="ctr"/>
          <a:r>
            <a:rPr lang="en-US" sz="2800" dirty="0" smtClean="0"/>
            <a:t>Adaptability in the face of adversity</a:t>
          </a:r>
        </a:p>
      </dgm:t>
    </dgm:pt>
    <dgm:pt modelId="{61BBAF6C-4D31-4621-A5BA-E044A66D89B6}" type="parTrans" cxnId="{A6F5DFEA-F73F-4B1A-9879-8BF1358CA595}">
      <dgm:prSet/>
      <dgm:spPr/>
      <dgm:t>
        <a:bodyPr/>
        <a:lstStyle/>
        <a:p>
          <a:pPr algn="ctr"/>
          <a:endParaRPr lang="en-GB"/>
        </a:p>
      </dgm:t>
    </dgm:pt>
    <dgm:pt modelId="{818434C1-7A1B-4476-8A5F-8CF3E69BF4DF}" type="sibTrans" cxnId="{A6F5DFEA-F73F-4B1A-9879-8BF1358CA595}">
      <dgm:prSet/>
      <dgm:spPr/>
      <dgm:t>
        <a:bodyPr/>
        <a:lstStyle/>
        <a:p>
          <a:pPr algn="ctr"/>
          <a:endParaRPr lang="en-GB"/>
        </a:p>
      </dgm:t>
    </dgm:pt>
    <dgm:pt modelId="{DDEE070D-232F-4CDB-8732-DCE0285BFCB7}">
      <dgm:prSet/>
      <dgm:spPr/>
      <dgm:t>
        <a:bodyPr/>
        <a:lstStyle/>
        <a:p>
          <a:pPr algn="ctr"/>
          <a:r>
            <a:rPr lang="en-US" dirty="0" smtClean="0"/>
            <a:t>The ability to carry on, and even flourish, after setbacks</a:t>
          </a:r>
          <a:endParaRPr lang="en-GB" dirty="0"/>
        </a:p>
      </dgm:t>
    </dgm:pt>
    <dgm:pt modelId="{1ACBA27A-5217-471A-8077-5864C069D5DE}" type="parTrans" cxnId="{5DC5E346-FADB-4886-8FCB-AAD789C4AD2E}">
      <dgm:prSet/>
      <dgm:spPr/>
      <dgm:t>
        <a:bodyPr/>
        <a:lstStyle/>
        <a:p>
          <a:pPr algn="ctr"/>
          <a:endParaRPr lang="en-GB"/>
        </a:p>
      </dgm:t>
    </dgm:pt>
    <dgm:pt modelId="{9042E7E4-6162-4331-8893-F07C671A5DFE}" type="sibTrans" cxnId="{5DC5E346-FADB-4886-8FCB-AAD789C4AD2E}">
      <dgm:prSet/>
      <dgm:spPr/>
      <dgm:t>
        <a:bodyPr/>
        <a:lstStyle/>
        <a:p>
          <a:pPr algn="ctr"/>
          <a:endParaRPr lang="en-GB"/>
        </a:p>
      </dgm:t>
    </dgm:pt>
    <dgm:pt modelId="{040AB19D-E798-43A6-9D13-301646A9F145}" type="pres">
      <dgm:prSet presAssocID="{76DAC31B-FB82-4BE4-A908-F080515F62B1}" presName="cycle" presStyleCnt="0">
        <dgm:presLayoutVars>
          <dgm:chMax val="1"/>
          <dgm:dir/>
          <dgm:animLvl val="ctr"/>
          <dgm:resizeHandles val="exact"/>
        </dgm:presLayoutVars>
      </dgm:prSet>
      <dgm:spPr/>
      <dgm:t>
        <a:bodyPr/>
        <a:lstStyle/>
        <a:p>
          <a:endParaRPr lang="en-GB"/>
        </a:p>
      </dgm:t>
    </dgm:pt>
    <dgm:pt modelId="{E8F64336-123F-402E-A03F-A40F1542B485}" type="pres">
      <dgm:prSet presAssocID="{0F40F347-2AD3-48F6-AE89-B5DEBC8D8628}" presName="centerShape" presStyleLbl="node0" presStyleIdx="0" presStyleCnt="1" custScaleX="132022" custScaleY="130009"/>
      <dgm:spPr/>
      <dgm:t>
        <a:bodyPr/>
        <a:lstStyle/>
        <a:p>
          <a:endParaRPr lang="en-GB"/>
        </a:p>
      </dgm:t>
    </dgm:pt>
    <dgm:pt modelId="{8F4E3971-A894-4691-A1AC-89F617448C4D}" type="pres">
      <dgm:prSet presAssocID="{3A101126-E9C3-4A4C-9178-C06E4AA253F9}" presName="Name9" presStyleLbl="parChTrans1D2" presStyleIdx="0" presStyleCnt="4"/>
      <dgm:spPr/>
      <dgm:t>
        <a:bodyPr/>
        <a:lstStyle/>
        <a:p>
          <a:endParaRPr lang="en-GB"/>
        </a:p>
      </dgm:t>
    </dgm:pt>
    <dgm:pt modelId="{765D8C8B-B8A7-46DD-BCB4-BAF5B1B75FE2}" type="pres">
      <dgm:prSet presAssocID="{3A101126-E9C3-4A4C-9178-C06E4AA253F9}" presName="connTx" presStyleLbl="parChTrans1D2" presStyleIdx="0" presStyleCnt="4"/>
      <dgm:spPr/>
      <dgm:t>
        <a:bodyPr/>
        <a:lstStyle/>
        <a:p>
          <a:endParaRPr lang="en-GB"/>
        </a:p>
      </dgm:t>
    </dgm:pt>
    <dgm:pt modelId="{3ACB2823-E113-4149-AA40-61EE060590A5}" type="pres">
      <dgm:prSet presAssocID="{7C3786A1-CED9-4851-83B6-78336E331343}" presName="node" presStyleLbl="node1" presStyleIdx="0" presStyleCnt="4" custScaleX="155953" custScaleY="146396" custRadScaleRad="145513" custRadScaleInc="758">
        <dgm:presLayoutVars>
          <dgm:bulletEnabled val="1"/>
        </dgm:presLayoutVars>
      </dgm:prSet>
      <dgm:spPr/>
      <dgm:t>
        <a:bodyPr/>
        <a:lstStyle/>
        <a:p>
          <a:endParaRPr lang="en-GB"/>
        </a:p>
      </dgm:t>
    </dgm:pt>
    <dgm:pt modelId="{A47E125A-AE60-4B89-9759-60A635DD3A7C}" type="pres">
      <dgm:prSet presAssocID="{1F8CD8D7-8494-4059-95C0-F6AF7886D248}" presName="Name9" presStyleLbl="parChTrans1D2" presStyleIdx="1" presStyleCnt="4"/>
      <dgm:spPr/>
      <dgm:t>
        <a:bodyPr/>
        <a:lstStyle/>
        <a:p>
          <a:endParaRPr lang="en-GB"/>
        </a:p>
      </dgm:t>
    </dgm:pt>
    <dgm:pt modelId="{E75BBA77-061E-4535-85BC-80EC1365D09E}" type="pres">
      <dgm:prSet presAssocID="{1F8CD8D7-8494-4059-95C0-F6AF7886D248}" presName="connTx" presStyleLbl="parChTrans1D2" presStyleIdx="1" presStyleCnt="4"/>
      <dgm:spPr/>
      <dgm:t>
        <a:bodyPr/>
        <a:lstStyle/>
        <a:p>
          <a:endParaRPr lang="en-GB"/>
        </a:p>
      </dgm:t>
    </dgm:pt>
    <dgm:pt modelId="{FB6304B9-FE14-42BF-B261-374F6E049308}" type="pres">
      <dgm:prSet presAssocID="{7F32074E-6B22-4B48-A6F7-D4BE50C26802}" presName="node" presStyleLbl="node1" presStyleIdx="1" presStyleCnt="4" custScaleX="178031" custScaleY="171690" custRadScaleRad="150551" custRadScaleInc="3510">
        <dgm:presLayoutVars>
          <dgm:bulletEnabled val="1"/>
        </dgm:presLayoutVars>
      </dgm:prSet>
      <dgm:spPr/>
      <dgm:t>
        <a:bodyPr/>
        <a:lstStyle/>
        <a:p>
          <a:endParaRPr lang="en-GB"/>
        </a:p>
      </dgm:t>
    </dgm:pt>
    <dgm:pt modelId="{A64E47A8-B402-4D71-A549-1E3847CEAA83}" type="pres">
      <dgm:prSet presAssocID="{61BBAF6C-4D31-4621-A5BA-E044A66D89B6}" presName="Name9" presStyleLbl="parChTrans1D2" presStyleIdx="2" presStyleCnt="4"/>
      <dgm:spPr/>
      <dgm:t>
        <a:bodyPr/>
        <a:lstStyle/>
        <a:p>
          <a:endParaRPr lang="en-GB"/>
        </a:p>
      </dgm:t>
    </dgm:pt>
    <dgm:pt modelId="{0C59AD1E-E37C-4B75-A8CA-51D1438C2F13}" type="pres">
      <dgm:prSet presAssocID="{61BBAF6C-4D31-4621-A5BA-E044A66D89B6}" presName="connTx" presStyleLbl="parChTrans1D2" presStyleIdx="2" presStyleCnt="4"/>
      <dgm:spPr/>
      <dgm:t>
        <a:bodyPr/>
        <a:lstStyle/>
        <a:p>
          <a:endParaRPr lang="en-GB"/>
        </a:p>
      </dgm:t>
    </dgm:pt>
    <dgm:pt modelId="{C8622D36-DB6F-4EFF-A9A4-C8A0C0A162AD}" type="pres">
      <dgm:prSet presAssocID="{ABB28CE5-738F-47FE-9CD7-3CE1BD2FAABD}" presName="node" presStyleLbl="node1" presStyleIdx="2" presStyleCnt="4" custScaleX="158318" custScaleY="134021">
        <dgm:presLayoutVars>
          <dgm:bulletEnabled val="1"/>
        </dgm:presLayoutVars>
      </dgm:prSet>
      <dgm:spPr/>
      <dgm:t>
        <a:bodyPr/>
        <a:lstStyle/>
        <a:p>
          <a:endParaRPr lang="en-GB"/>
        </a:p>
      </dgm:t>
    </dgm:pt>
    <dgm:pt modelId="{C0A23D30-9F3F-44ED-9CCC-FD234E7381C1}" type="pres">
      <dgm:prSet presAssocID="{1ACBA27A-5217-471A-8077-5864C069D5DE}" presName="Name9" presStyleLbl="parChTrans1D2" presStyleIdx="3" presStyleCnt="4"/>
      <dgm:spPr/>
      <dgm:t>
        <a:bodyPr/>
        <a:lstStyle/>
        <a:p>
          <a:endParaRPr lang="en-GB"/>
        </a:p>
      </dgm:t>
    </dgm:pt>
    <dgm:pt modelId="{A7DE71EF-4ABA-4D52-91D2-5B8B2EE44A51}" type="pres">
      <dgm:prSet presAssocID="{1ACBA27A-5217-471A-8077-5864C069D5DE}" presName="connTx" presStyleLbl="parChTrans1D2" presStyleIdx="3" presStyleCnt="4"/>
      <dgm:spPr/>
      <dgm:t>
        <a:bodyPr/>
        <a:lstStyle/>
        <a:p>
          <a:endParaRPr lang="en-GB"/>
        </a:p>
      </dgm:t>
    </dgm:pt>
    <dgm:pt modelId="{3A4A9AE3-8464-40DB-A0EA-777114D8290D}" type="pres">
      <dgm:prSet presAssocID="{DDEE070D-232F-4CDB-8732-DCE0285BFCB7}" presName="node" presStyleLbl="node1" presStyleIdx="3" presStyleCnt="4" custScaleX="187248" custScaleY="172369" custRadScaleRad="163579" custRadScaleInc="-3433">
        <dgm:presLayoutVars>
          <dgm:bulletEnabled val="1"/>
        </dgm:presLayoutVars>
      </dgm:prSet>
      <dgm:spPr/>
      <dgm:t>
        <a:bodyPr/>
        <a:lstStyle/>
        <a:p>
          <a:endParaRPr lang="en-GB"/>
        </a:p>
      </dgm:t>
    </dgm:pt>
  </dgm:ptLst>
  <dgm:cxnLst>
    <dgm:cxn modelId="{FDCEE773-5BCE-4D00-9769-14BE8EDCCE73}" type="presOf" srcId="{61BBAF6C-4D31-4621-A5BA-E044A66D89B6}" destId="{0C59AD1E-E37C-4B75-A8CA-51D1438C2F13}" srcOrd="1" destOrd="0" presId="urn:microsoft.com/office/officeart/2005/8/layout/radial1"/>
    <dgm:cxn modelId="{EAE3DC1E-B620-4360-ADF2-EB0704085231}" type="presOf" srcId="{1F8CD8D7-8494-4059-95C0-F6AF7886D248}" destId="{E75BBA77-061E-4535-85BC-80EC1365D09E}" srcOrd="1" destOrd="0" presId="urn:microsoft.com/office/officeart/2005/8/layout/radial1"/>
    <dgm:cxn modelId="{5DC5E346-FADB-4886-8FCB-AAD789C4AD2E}" srcId="{0F40F347-2AD3-48F6-AE89-B5DEBC8D8628}" destId="{DDEE070D-232F-4CDB-8732-DCE0285BFCB7}" srcOrd="3" destOrd="0" parTransId="{1ACBA27A-5217-471A-8077-5864C069D5DE}" sibTransId="{9042E7E4-6162-4331-8893-F07C671A5DFE}"/>
    <dgm:cxn modelId="{7687D493-42F2-4B7F-B938-26D30A00416F}" type="presOf" srcId="{ABB28CE5-738F-47FE-9CD7-3CE1BD2FAABD}" destId="{C8622D36-DB6F-4EFF-A9A4-C8A0C0A162AD}" srcOrd="0" destOrd="0" presId="urn:microsoft.com/office/officeart/2005/8/layout/radial1"/>
    <dgm:cxn modelId="{EDD46CC6-0294-4346-BA84-923056F63E1C}" type="presOf" srcId="{76DAC31B-FB82-4BE4-A908-F080515F62B1}" destId="{040AB19D-E798-43A6-9D13-301646A9F145}" srcOrd="0" destOrd="0" presId="urn:microsoft.com/office/officeart/2005/8/layout/radial1"/>
    <dgm:cxn modelId="{89E81837-3C6E-4C8D-BFFE-61B2F8010D80}" type="presOf" srcId="{3A101126-E9C3-4A4C-9178-C06E4AA253F9}" destId="{8F4E3971-A894-4691-A1AC-89F617448C4D}" srcOrd="0" destOrd="0" presId="urn:microsoft.com/office/officeart/2005/8/layout/radial1"/>
    <dgm:cxn modelId="{34F1BA62-0099-44F8-ACBF-CBDE55B5ED92}" srcId="{0F40F347-2AD3-48F6-AE89-B5DEBC8D8628}" destId="{7C3786A1-CED9-4851-83B6-78336E331343}" srcOrd="0" destOrd="0" parTransId="{3A101126-E9C3-4A4C-9178-C06E4AA253F9}" sibTransId="{851BE565-B45E-4902-AE7E-BAFAA31055E0}"/>
    <dgm:cxn modelId="{F10BE755-F9C0-4E7A-9AA9-DD62F9D2755C}" srcId="{0F40F347-2AD3-48F6-AE89-B5DEBC8D8628}" destId="{7F32074E-6B22-4B48-A6F7-D4BE50C26802}" srcOrd="1" destOrd="0" parTransId="{1F8CD8D7-8494-4059-95C0-F6AF7886D248}" sibTransId="{EF66FEA4-5F34-4DF9-A09A-1D981404CF6E}"/>
    <dgm:cxn modelId="{7C8A2236-CC9F-4F3E-9726-7B9F2916D069}" type="presOf" srcId="{7C3786A1-CED9-4851-83B6-78336E331343}" destId="{3ACB2823-E113-4149-AA40-61EE060590A5}" srcOrd="0" destOrd="0" presId="urn:microsoft.com/office/officeart/2005/8/layout/radial1"/>
    <dgm:cxn modelId="{791B07F9-5DC0-4F82-BA6B-822A1EF1E642}" type="presOf" srcId="{DDEE070D-232F-4CDB-8732-DCE0285BFCB7}" destId="{3A4A9AE3-8464-40DB-A0EA-777114D8290D}" srcOrd="0" destOrd="0" presId="urn:microsoft.com/office/officeart/2005/8/layout/radial1"/>
    <dgm:cxn modelId="{E0CB22FC-FCAC-404F-8E05-3B207D9733A8}" type="presOf" srcId="{1ACBA27A-5217-471A-8077-5864C069D5DE}" destId="{A7DE71EF-4ABA-4D52-91D2-5B8B2EE44A51}" srcOrd="1" destOrd="0" presId="urn:microsoft.com/office/officeart/2005/8/layout/radial1"/>
    <dgm:cxn modelId="{CBCF9EE8-9DB8-4C6F-ADCD-48FC8C4C1074}" type="presOf" srcId="{0F40F347-2AD3-48F6-AE89-B5DEBC8D8628}" destId="{E8F64336-123F-402E-A03F-A40F1542B485}" srcOrd="0" destOrd="0" presId="urn:microsoft.com/office/officeart/2005/8/layout/radial1"/>
    <dgm:cxn modelId="{24E7D470-8E28-4CFD-A877-1C584B306E1D}" srcId="{76DAC31B-FB82-4BE4-A908-F080515F62B1}" destId="{0F40F347-2AD3-48F6-AE89-B5DEBC8D8628}" srcOrd="0" destOrd="0" parTransId="{8B9239A2-0D07-4897-AB6E-A4353E734C91}" sibTransId="{1908BD29-F9F6-4663-A63D-07214C6B4C03}"/>
    <dgm:cxn modelId="{1DD43E86-4105-4081-881D-BC1BF8B93294}" type="presOf" srcId="{1F8CD8D7-8494-4059-95C0-F6AF7886D248}" destId="{A47E125A-AE60-4B89-9759-60A635DD3A7C}" srcOrd="0" destOrd="0" presId="urn:microsoft.com/office/officeart/2005/8/layout/radial1"/>
    <dgm:cxn modelId="{A004012E-11D6-406F-8751-6F06BCC4658E}" type="presOf" srcId="{1ACBA27A-5217-471A-8077-5864C069D5DE}" destId="{C0A23D30-9F3F-44ED-9CCC-FD234E7381C1}" srcOrd="0" destOrd="0" presId="urn:microsoft.com/office/officeart/2005/8/layout/radial1"/>
    <dgm:cxn modelId="{1B9F842F-26C3-49BD-8D62-C1956ECDCA20}" type="presOf" srcId="{7F32074E-6B22-4B48-A6F7-D4BE50C26802}" destId="{FB6304B9-FE14-42BF-B261-374F6E049308}" srcOrd="0" destOrd="0" presId="urn:microsoft.com/office/officeart/2005/8/layout/radial1"/>
    <dgm:cxn modelId="{ABCB462E-32CD-46E8-AAFE-27ED2D3E5013}" type="presOf" srcId="{61BBAF6C-4D31-4621-A5BA-E044A66D89B6}" destId="{A64E47A8-B402-4D71-A549-1E3847CEAA83}" srcOrd="0" destOrd="0" presId="urn:microsoft.com/office/officeart/2005/8/layout/radial1"/>
    <dgm:cxn modelId="{0081DC5C-575D-4DF8-BB4A-DF379D7A3119}" type="presOf" srcId="{3A101126-E9C3-4A4C-9178-C06E4AA253F9}" destId="{765D8C8B-B8A7-46DD-BCB4-BAF5B1B75FE2}" srcOrd="1" destOrd="0" presId="urn:microsoft.com/office/officeart/2005/8/layout/radial1"/>
    <dgm:cxn modelId="{A6F5DFEA-F73F-4B1A-9879-8BF1358CA595}" srcId="{0F40F347-2AD3-48F6-AE89-B5DEBC8D8628}" destId="{ABB28CE5-738F-47FE-9CD7-3CE1BD2FAABD}" srcOrd="2" destOrd="0" parTransId="{61BBAF6C-4D31-4621-A5BA-E044A66D89B6}" sibTransId="{818434C1-7A1B-4476-8A5F-8CF3E69BF4DF}"/>
    <dgm:cxn modelId="{E23BEDEF-4D40-499B-8E73-2DA25E5BF613}" type="presParOf" srcId="{040AB19D-E798-43A6-9D13-301646A9F145}" destId="{E8F64336-123F-402E-A03F-A40F1542B485}" srcOrd="0" destOrd="0" presId="urn:microsoft.com/office/officeart/2005/8/layout/radial1"/>
    <dgm:cxn modelId="{C362D43B-A728-4B3D-A8C9-0485C62F8F6D}" type="presParOf" srcId="{040AB19D-E798-43A6-9D13-301646A9F145}" destId="{8F4E3971-A894-4691-A1AC-89F617448C4D}" srcOrd="1" destOrd="0" presId="urn:microsoft.com/office/officeart/2005/8/layout/radial1"/>
    <dgm:cxn modelId="{C5C196B3-AD03-4D3A-BAFF-94639BB1C924}" type="presParOf" srcId="{8F4E3971-A894-4691-A1AC-89F617448C4D}" destId="{765D8C8B-B8A7-46DD-BCB4-BAF5B1B75FE2}" srcOrd="0" destOrd="0" presId="urn:microsoft.com/office/officeart/2005/8/layout/radial1"/>
    <dgm:cxn modelId="{56AABC02-A036-44B5-996B-0368B07322EC}" type="presParOf" srcId="{040AB19D-E798-43A6-9D13-301646A9F145}" destId="{3ACB2823-E113-4149-AA40-61EE060590A5}" srcOrd="2" destOrd="0" presId="urn:microsoft.com/office/officeart/2005/8/layout/radial1"/>
    <dgm:cxn modelId="{7EACE70D-25DB-4CBE-BAD3-864C17818E3B}" type="presParOf" srcId="{040AB19D-E798-43A6-9D13-301646A9F145}" destId="{A47E125A-AE60-4B89-9759-60A635DD3A7C}" srcOrd="3" destOrd="0" presId="urn:microsoft.com/office/officeart/2005/8/layout/radial1"/>
    <dgm:cxn modelId="{4B1B19CB-A501-4D5A-BB62-A46C964DC979}" type="presParOf" srcId="{A47E125A-AE60-4B89-9759-60A635DD3A7C}" destId="{E75BBA77-061E-4535-85BC-80EC1365D09E}" srcOrd="0" destOrd="0" presId="urn:microsoft.com/office/officeart/2005/8/layout/radial1"/>
    <dgm:cxn modelId="{4797429F-4500-41BE-BF85-E0B66E453B23}" type="presParOf" srcId="{040AB19D-E798-43A6-9D13-301646A9F145}" destId="{FB6304B9-FE14-42BF-B261-374F6E049308}" srcOrd="4" destOrd="0" presId="urn:microsoft.com/office/officeart/2005/8/layout/radial1"/>
    <dgm:cxn modelId="{0E24EEAA-9626-4CA5-9420-21D26B207CC7}" type="presParOf" srcId="{040AB19D-E798-43A6-9D13-301646A9F145}" destId="{A64E47A8-B402-4D71-A549-1E3847CEAA83}" srcOrd="5" destOrd="0" presId="urn:microsoft.com/office/officeart/2005/8/layout/radial1"/>
    <dgm:cxn modelId="{74EDD396-A24E-458B-8BCE-EEC964B1C992}" type="presParOf" srcId="{A64E47A8-B402-4D71-A549-1E3847CEAA83}" destId="{0C59AD1E-E37C-4B75-A8CA-51D1438C2F13}" srcOrd="0" destOrd="0" presId="urn:microsoft.com/office/officeart/2005/8/layout/radial1"/>
    <dgm:cxn modelId="{46435451-AA6F-45C0-BFBA-B3B73DC57C2C}" type="presParOf" srcId="{040AB19D-E798-43A6-9D13-301646A9F145}" destId="{C8622D36-DB6F-4EFF-A9A4-C8A0C0A162AD}" srcOrd="6" destOrd="0" presId="urn:microsoft.com/office/officeart/2005/8/layout/radial1"/>
    <dgm:cxn modelId="{1C0B4DB8-F00E-4C8D-B7D5-70CA15C9EA0B}" type="presParOf" srcId="{040AB19D-E798-43A6-9D13-301646A9F145}" destId="{C0A23D30-9F3F-44ED-9CCC-FD234E7381C1}" srcOrd="7" destOrd="0" presId="urn:microsoft.com/office/officeart/2005/8/layout/radial1"/>
    <dgm:cxn modelId="{DB9B3064-BD33-4786-868C-B91A1576B1FD}" type="presParOf" srcId="{C0A23D30-9F3F-44ED-9CCC-FD234E7381C1}" destId="{A7DE71EF-4ABA-4D52-91D2-5B8B2EE44A51}" srcOrd="0" destOrd="0" presId="urn:microsoft.com/office/officeart/2005/8/layout/radial1"/>
    <dgm:cxn modelId="{179F38C8-5145-429F-9647-E3F7622A2FC5}" type="presParOf" srcId="{040AB19D-E798-43A6-9D13-301646A9F145}" destId="{3A4A9AE3-8464-40DB-A0EA-777114D8290D}"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DF587CD-E7EB-4C66-9ACE-97EA00630443}" type="datetimeFigureOut">
              <a:rPr lang="en-GB" smtClean="0"/>
              <a:t>24/04/2018</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835B07D2-1836-4072-85DD-1FA87D57C4BE}" type="slidenum">
              <a:rPr lang="en-GB" smtClean="0"/>
              <a:t>‹#›</a:t>
            </a:fld>
            <a:endParaRPr lang="en-GB"/>
          </a:p>
        </p:txBody>
      </p:sp>
    </p:spTree>
    <p:extLst>
      <p:ext uri="{BB962C8B-B14F-4D97-AF65-F5344CB8AC3E}">
        <p14:creationId xmlns:p14="http://schemas.microsoft.com/office/powerpoint/2010/main" val="122958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a:t>
            </a:r>
          </a:p>
          <a:p>
            <a:endParaRPr lang="en-GB" dirty="0" smtClean="0"/>
          </a:p>
          <a:p>
            <a:r>
              <a:rPr lang="en-GB" dirty="0" smtClean="0"/>
              <a:t>Choose</a:t>
            </a:r>
            <a:r>
              <a:rPr lang="en-GB" baseline="0" dirty="0" smtClean="0"/>
              <a:t> a Different Path</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1</a:t>
            </a:fld>
            <a:endParaRPr lang="en-GB"/>
          </a:p>
        </p:txBody>
      </p:sp>
    </p:spTree>
    <p:extLst>
      <p:ext uri="{BB962C8B-B14F-4D97-AF65-F5344CB8AC3E}">
        <p14:creationId xmlns:p14="http://schemas.microsoft.com/office/powerpoint/2010/main" val="1512276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98050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12</a:t>
            </a:fld>
            <a:endParaRPr lang="en-GB"/>
          </a:p>
        </p:txBody>
      </p:sp>
    </p:spTree>
    <p:extLst>
      <p:ext uri="{BB962C8B-B14F-4D97-AF65-F5344CB8AC3E}">
        <p14:creationId xmlns:p14="http://schemas.microsoft.com/office/powerpoint/2010/main" val="616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p>
          <a:p>
            <a:endParaRPr lang="en-GB" dirty="0" smtClean="0"/>
          </a:p>
          <a:p>
            <a:r>
              <a:rPr lang="en-GB" dirty="0" smtClean="0"/>
              <a:t>Notes…..helping children understand stress</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13</a:t>
            </a:fld>
            <a:endParaRPr lang="en-GB"/>
          </a:p>
        </p:txBody>
      </p:sp>
    </p:spTree>
    <p:extLst>
      <p:ext uri="{BB962C8B-B14F-4D97-AF65-F5344CB8AC3E}">
        <p14:creationId xmlns:p14="http://schemas.microsoft.com/office/powerpoint/2010/main" val="7953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same hormones</a:t>
            </a:r>
            <a:r>
              <a:rPr lang="en-GB" baseline="0" dirty="0" smtClean="0"/>
              <a:t> shut </a:t>
            </a:r>
            <a:r>
              <a:rPr lang="en-GB" dirty="0" smtClean="0"/>
              <a:t>off the thinking part of your brain so you can make a quicker response and not be caught up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Explaining</a:t>
            </a:r>
            <a:r>
              <a:rPr lang="en-GB" baseline="0" dirty="0" smtClean="0"/>
              <a:t> it to kids – stress and anger makes your body work like a superhero but zaps brain power – reduction in intelligence of about 30%</a:t>
            </a:r>
            <a:endParaRPr lang="en-GB" dirty="0" smtClean="0"/>
          </a:p>
          <a:p>
            <a:endParaRPr lang="en-GB" dirty="0"/>
          </a:p>
        </p:txBody>
      </p:sp>
      <p:sp>
        <p:nvSpPr>
          <p:cNvPr id="4" name="Slide Number Placeholder 3"/>
          <p:cNvSpPr>
            <a:spLocks noGrp="1"/>
          </p:cNvSpPr>
          <p:nvPr>
            <p:ph type="sldNum" sz="quarter" idx="10"/>
          </p:nvPr>
        </p:nvSpPr>
        <p:spPr/>
        <p:txBody>
          <a:bodyPr/>
          <a:lstStyle/>
          <a:p>
            <a:fld id="{1C517D2D-1D69-4E83-9BD3-3ADEF91864C2}" type="slidenum">
              <a:rPr lang="en-GB" smtClean="0"/>
              <a:t>14</a:t>
            </a:fld>
            <a:endParaRPr lang="en-GB"/>
          </a:p>
        </p:txBody>
      </p:sp>
    </p:spTree>
    <p:extLst>
      <p:ext uri="{BB962C8B-B14F-4D97-AF65-F5344CB8AC3E}">
        <p14:creationId xmlns:p14="http://schemas.microsoft.com/office/powerpoint/2010/main" val="80213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15</a:t>
            </a:fld>
            <a:endParaRPr lang="en-GB"/>
          </a:p>
        </p:txBody>
      </p:sp>
    </p:spTree>
    <p:extLst>
      <p:ext uri="{BB962C8B-B14F-4D97-AF65-F5344CB8AC3E}">
        <p14:creationId xmlns:p14="http://schemas.microsoft.com/office/powerpoint/2010/main" val="420302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16</a:t>
            </a:fld>
            <a:endParaRPr lang="en-GB"/>
          </a:p>
        </p:txBody>
      </p:sp>
    </p:spTree>
    <p:extLst>
      <p:ext uri="{BB962C8B-B14F-4D97-AF65-F5344CB8AC3E}">
        <p14:creationId xmlns:p14="http://schemas.microsoft.com/office/powerpoint/2010/main" val="111382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17</a:t>
            </a:fld>
            <a:endParaRPr lang="en-GB"/>
          </a:p>
        </p:txBody>
      </p:sp>
    </p:spTree>
    <p:extLst>
      <p:ext uri="{BB962C8B-B14F-4D97-AF65-F5344CB8AC3E}">
        <p14:creationId xmlns:p14="http://schemas.microsoft.com/office/powerpoint/2010/main" val="108739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0.35- 5.30</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18</a:t>
            </a:fld>
            <a:endParaRPr lang="en-GB"/>
          </a:p>
        </p:txBody>
      </p:sp>
    </p:spTree>
    <p:extLst>
      <p:ext uri="{BB962C8B-B14F-4D97-AF65-F5344CB8AC3E}">
        <p14:creationId xmlns:p14="http://schemas.microsoft.com/office/powerpoint/2010/main" val="411172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p>
          <a:p>
            <a:endParaRPr lang="en-GB" dirty="0" smtClean="0"/>
          </a:p>
          <a:p>
            <a:r>
              <a:rPr lang="en-GB" dirty="0" smtClean="0"/>
              <a:t>Black Mirror</a:t>
            </a:r>
          </a:p>
        </p:txBody>
      </p:sp>
      <p:sp>
        <p:nvSpPr>
          <p:cNvPr id="4" name="Slide Number Placeholder 3"/>
          <p:cNvSpPr>
            <a:spLocks noGrp="1"/>
          </p:cNvSpPr>
          <p:nvPr>
            <p:ph type="sldNum" sz="quarter" idx="10"/>
          </p:nvPr>
        </p:nvSpPr>
        <p:spPr/>
        <p:txBody>
          <a:bodyPr/>
          <a:lstStyle/>
          <a:p>
            <a:fld id="{835B07D2-1836-4072-85DD-1FA87D57C4BE}" type="slidenum">
              <a:rPr lang="en-GB" smtClean="0"/>
              <a:t>19</a:t>
            </a:fld>
            <a:endParaRPr lang="en-GB"/>
          </a:p>
        </p:txBody>
      </p:sp>
    </p:spTree>
    <p:extLst>
      <p:ext uri="{BB962C8B-B14F-4D97-AF65-F5344CB8AC3E}">
        <p14:creationId xmlns:p14="http://schemas.microsoft.com/office/powerpoint/2010/main" val="177727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20</a:t>
            </a:fld>
            <a:endParaRPr lang="en-GB"/>
          </a:p>
        </p:txBody>
      </p:sp>
    </p:spTree>
    <p:extLst>
      <p:ext uri="{BB962C8B-B14F-4D97-AF65-F5344CB8AC3E}">
        <p14:creationId xmlns:p14="http://schemas.microsoft.com/office/powerpoint/2010/main" val="270415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2</a:t>
            </a:fld>
            <a:endParaRPr lang="en-GB"/>
          </a:p>
        </p:txBody>
      </p:sp>
    </p:spTree>
    <p:extLst>
      <p:ext uri="{BB962C8B-B14F-4D97-AF65-F5344CB8AC3E}">
        <p14:creationId xmlns:p14="http://schemas.microsoft.com/office/powerpoint/2010/main" val="3079946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AD</a:t>
            </a:r>
          </a:p>
          <a:p>
            <a:endParaRPr lang="en-US" altLang="en-US" dirty="0" smtClean="0"/>
          </a:p>
          <a:p>
            <a:r>
              <a:rPr lang="en-US" altLang="en-US" dirty="0" smtClean="0"/>
              <a:t>Celeb culture and entitlement</a:t>
            </a:r>
          </a:p>
          <a:p>
            <a:pPr eaLnBrk="1" hangingPunct="1">
              <a:lnSpc>
                <a:spcPct val="90000"/>
              </a:lnSpc>
              <a:buFont typeface="Wingdings" pitchFamily="2" charset="2"/>
              <a:buNone/>
            </a:pPr>
            <a:r>
              <a:rPr lang="en-GB" altLang="en-US" dirty="0" smtClean="0">
                <a:latin typeface="Arial" pitchFamily="34" charset="0"/>
                <a:ea typeface="MS PGothic" pitchFamily="34" charset="-128"/>
              </a:rPr>
              <a:t>I want it all </a:t>
            </a:r>
            <a:r>
              <a:rPr lang="en-GB" altLang="en-US" b="1" dirty="0" smtClean="0">
                <a:latin typeface="Arial" pitchFamily="34" charset="0"/>
                <a:ea typeface="MS PGothic" pitchFamily="34" charset="-128"/>
              </a:rPr>
              <a:t>NOW</a:t>
            </a:r>
          </a:p>
          <a:p>
            <a:pPr eaLnBrk="1" hangingPunct="1">
              <a:lnSpc>
                <a:spcPct val="90000"/>
              </a:lnSpc>
            </a:pPr>
            <a:r>
              <a:rPr lang="en-GB" altLang="en-US" dirty="0" smtClean="0">
                <a:latin typeface="Arial" pitchFamily="34" charset="0"/>
                <a:ea typeface="MS PGothic" pitchFamily="34" charset="-128"/>
              </a:rPr>
              <a:t>Our society makes people feel that they are entitled</a:t>
            </a:r>
          </a:p>
          <a:p>
            <a:pPr eaLnBrk="1" hangingPunct="1">
              <a:lnSpc>
                <a:spcPct val="90000"/>
              </a:lnSpc>
            </a:pPr>
            <a:r>
              <a:rPr lang="en-GB" altLang="en-US" dirty="0" smtClean="0">
                <a:latin typeface="Arial" pitchFamily="34" charset="0"/>
                <a:ea typeface="MS PGothic" pitchFamily="34" charset="-128"/>
              </a:rPr>
              <a:t>Celebrity culture suggests success should be instant</a:t>
            </a:r>
          </a:p>
          <a:p>
            <a:pPr eaLnBrk="1" hangingPunct="1">
              <a:lnSpc>
                <a:spcPct val="90000"/>
              </a:lnSpc>
            </a:pPr>
            <a:r>
              <a:rPr lang="en-GB" altLang="en-US" dirty="0" smtClean="0">
                <a:latin typeface="Arial" pitchFamily="34" charset="0"/>
                <a:ea typeface="MS PGothic" pitchFamily="34" charset="-128"/>
              </a:rPr>
              <a:t>This makes people think that effort and hard work are not important</a:t>
            </a:r>
          </a:p>
          <a:p>
            <a:pPr eaLnBrk="1" hangingPunct="1">
              <a:lnSpc>
                <a:spcPct val="90000"/>
              </a:lnSpc>
            </a:pPr>
            <a:r>
              <a:rPr lang="en-GB" altLang="en-US" dirty="0" smtClean="0">
                <a:latin typeface="Arial" pitchFamily="34" charset="0"/>
                <a:ea typeface="MS PGothic" pitchFamily="34" charset="-128"/>
              </a:rPr>
              <a:t>This increases </a:t>
            </a:r>
            <a:r>
              <a:rPr lang="en-GB" altLang="en-US" b="1" dirty="0" smtClean="0">
                <a:latin typeface="Arial" pitchFamily="34" charset="0"/>
                <a:ea typeface="MS PGothic" pitchFamily="34" charset="-128"/>
              </a:rPr>
              <a:t>self-obsession </a:t>
            </a:r>
            <a:r>
              <a:rPr lang="en-GB" altLang="en-US" dirty="0" smtClean="0">
                <a:latin typeface="Arial" pitchFamily="34" charset="0"/>
                <a:ea typeface="MS PGothic" pitchFamily="34" charset="-128"/>
              </a:rPr>
              <a:t>and </a:t>
            </a:r>
            <a:r>
              <a:rPr lang="en-GB" altLang="en-US" b="1" dirty="0" smtClean="0">
                <a:latin typeface="Arial" pitchFamily="34" charset="0"/>
                <a:ea typeface="MS PGothic" pitchFamily="34" charset="-128"/>
              </a:rPr>
              <a:t>undermines resilience</a:t>
            </a:r>
          </a:p>
          <a:p>
            <a:pPr eaLnBrk="1" hangingPunct="1">
              <a:lnSpc>
                <a:spcPct val="90000"/>
              </a:lnSpc>
            </a:pPr>
            <a:endParaRPr lang="en-GB" altLang="en-US" b="1" dirty="0" smtClean="0">
              <a:latin typeface="Arial" pitchFamily="34" charset="0"/>
              <a:ea typeface="MS PGothic" pitchFamily="34" charset="-128"/>
            </a:endParaRPr>
          </a:p>
          <a:p>
            <a:pPr eaLnBrk="1" hangingPunct="1">
              <a:lnSpc>
                <a:spcPct val="90000"/>
              </a:lnSpc>
            </a:pPr>
            <a:r>
              <a:rPr lang="en-GB" altLang="en-US" b="1" dirty="0" smtClean="0">
                <a:latin typeface="Arial" pitchFamily="34" charset="0"/>
                <a:ea typeface="MS PGothic" pitchFamily="34" charset="-128"/>
              </a:rPr>
              <a:t>Being perfect</a:t>
            </a:r>
          </a:p>
          <a:p>
            <a:pPr eaLnBrk="1" hangingPunct="1">
              <a:lnSpc>
                <a:spcPct val="90000"/>
              </a:lnSpc>
              <a:buFontTx/>
              <a:buChar char="•"/>
            </a:pPr>
            <a:r>
              <a:rPr lang="en-GB" altLang="en-US" dirty="0" smtClean="0">
                <a:latin typeface="Arial" pitchFamily="34" charset="0"/>
                <a:ea typeface="MS PGothic" pitchFamily="34" charset="-128"/>
              </a:rPr>
              <a:t>Mass media encourages people to believe that they need to be perfect</a:t>
            </a:r>
          </a:p>
          <a:p>
            <a:pPr eaLnBrk="1" hangingPunct="1">
              <a:lnSpc>
                <a:spcPct val="90000"/>
              </a:lnSpc>
              <a:buFontTx/>
              <a:buChar char="•"/>
            </a:pPr>
            <a:r>
              <a:rPr lang="en-GB" altLang="en-US" dirty="0" smtClean="0">
                <a:latin typeface="Arial" pitchFamily="34" charset="0"/>
                <a:ea typeface="MS PGothic" pitchFamily="34" charset="-128"/>
              </a:rPr>
              <a:t>This encourages us to feel inadequate and, again, exaggerates our inevitable problems and difficulties</a:t>
            </a:r>
          </a:p>
          <a:p>
            <a:pPr eaLnBrk="1" hangingPunct="1">
              <a:lnSpc>
                <a:spcPct val="90000"/>
              </a:lnSpc>
              <a:buFontTx/>
              <a:buChar char="•"/>
            </a:pPr>
            <a:r>
              <a:rPr lang="en-GB" altLang="en-US" dirty="0" smtClean="0">
                <a:latin typeface="Arial" pitchFamily="34" charset="0"/>
                <a:ea typeface="MS PGothic" pitchFamily="34" charset="-128"/>
              </a:rPr>
              <a:t>This undermines resilience when the person sees that perfection is not attainable</a:t>
            </a:r>
          </a:p>
          <a:p>
            <a:pPr eaLnBrk="1" hangingPunct="1">
              <a:lnSpc>
                <a:spcPct val="90000"/>
              </a:lnSpc>
              <a:buFontTx/>
              <a:buChar char="•"/>
            </a:pPr>
            <a:r>
              <a:rPr lang="en-GB" altLang="en-US" dirty="0" smtClean="0">
                <a:latin typeface="Arial" pitchFamily="34" charset="0"/>
                <a:ea typeface="MS PGothic" pitchFamily="34" charset="-128"/>
              </a:rPr>
              <a:t>Mass media encourages us to  compare ourselves with the rich and famous</a:t>
            </a:r>
            <a:endParaRPr lang="en-US" altLang="en-US" dirty="0" smtClean="0">
              <a:latin typeface="Arial" pitchFamily="34" charset="0"/>
              <a:ea typeface="MS PGothic" pitchFamily="34" charset="-128"/>
            </a:endParaRPr>
          </a:p>
          <a:p>
            <a:pPr eaLnBrk="1" hangingPunct="1">
              <a:lnSpc>
                <a:spcPct val="90000"/>
              </a:lnSpc>
            </a:pPr>
            <a:endParaRPr lang="en-GB" altLang="en-US" b="1" dirty="0" smtClean="0">
              <a:latin typeface="Arial" pitchFamily="34" charset="0"/>
              <a:ea typeface="MS PGothic" pitchFamily="34" charset="-128"/>
            </a:endParaRPr>
          </a:p>
          <a:p>
            <a:pPr eaLnBrk="1" hangingPunct="1">
              <a:spcBef>
                <a:spcPct val="0"/>
              </a:spcBef>
            </a:pPr>
            <a:r>
              <a:rPr lang="en-US" altLang="en-US" dirty="0" smtClean="0"/>
              <a:t>So where did the comparing yourself with others come from? Carl Rogers believed that we arrive in the world with great potential and that gradually over time society gets us to define success in a number of ways. Then….if we don’t meet these ‘conditions of worth’ we feel unhappy. An exaggerated version of this is the media re size and the influence this has on young people…and the forever young syndrome</a:t>
            </a:r>
            <a:endParaRPr lang="en-GB" altLang="en-US" dirty="0" smtClean="0"/>
          </a:p>
          <a:p>
            <a:pPr eaLnBrk="1" hangingPunct="1"/>
            <a:endParaRPr lang="en-US" altLang="en-US" dirty="0" smtClean="0">
              <a:ea typeface="MS PGothic" pitchFamily="34" charset="-128"/>
            </a:endParaRPr>
          </a:p>
          <a:p>
            <a:pPr eaLnBrk="1" hangingPunct="1">
              <a:lnSpc>
                <a:spcPct val="90000"/>
              </a:lnSpc>
            </a:pPr>
            <a:endParaRPr lang="en-US" altLang="en-US" b="1" dirty="0" smtClean="0">
              <a:latin typeface="Arial" pitchFamily="34" charset="0"/>
              <a:ea typeface="MS PGothic" pitchFamily="34" charset="-128"/>
            </a:endParaRPr>
          </a:p>
          <a:p>
            <a:r>
              <a:rPr lang="en-US" altLang="en-US" dirty="0" smtClean="0"/>
              <a:t>CHOICE</a:t>
            </a:r>
          </a:p>
          <a:p>
            <a:pPr eaLnBrk="1" hangingPunct="1">
              <a:buFontTx/>
              <a:buChar char="•"/>
            </a:pPr>
            <a:r>
              <a:rPr lang="en-GB" altLang="en-US" sz="2400" dirty="0" smtClean="0">
                <a:latin typeface="Arial" pitchFamily="34" charset="0"/>
                <a:ea typeface="MS PGothic" pitchFamily="34" charset="-128"/>
              </a:rPr>
              <a:t>We now have more choice than ever</a:t>
            </a:r>
          </a:p>
          <a:p>
            <a:pPr eaLnBrk="1" hangingPunct="1">
              <a:buFontTx/>
              <a:buChar char="•"/>
            </a:pPr>
            <a:r>
              <a:rPr lang="en-GB" altLang="en-US" sz="2400" dirty="0" smtClean="0">
                <a:latin typeface="Arial" pitchFamily="34" charset="0"/>
                <a:ea typeface="MS PGothic" pitchFamily="34" charset="-128"/>
              </a:rPr>
              <a:t>Paradoxically this make people</a:t>
            </a:r>
          </a:p>
          <a:p>
            <a:pPr eaLnBrk="1" hangingPunct="1">
              <a:buFontTx/>
              <a:buChar char="•"/>
            </a:pPr>
            <a:endParaRPr lang="en-GB" altLang="en-US" sz="2400" dirty="0" smtClean="0">
              <a:latin typeface="Arial" pitchFamily="34" charset="0"/>
              <a:ea typeface="MS PGothic" pitchFamily="34" charset="-128"/>
            </a:endParaRPr>
          </a:p>
          <a:p>
            <a:pPr lvl="1" eaLnBrk="1" hangingPunct="1">
              <a:buFont typeface="Arial" pitchFamily="34" charset="0"/>
              <a:buChar char="–"/>
            </a:pPr>
            <a:r>
              <a:rPr lang="en-GB" altLang="en-US" sz="2300" dirty="0" smtClean="0">
                <a:latin typeface="Arial" pitchFamily="34" charset="0"/>
                <a:ea typeface="MS PGothic" pitchFamily="34" charset="-128"/>
              </a:rPr>
              <a:t>Not choose</a:t>
            </a:r>
          </a:p>
          <a:p>
            <a:pPr lvl="1" eaLnBrk="1" hangingPunct="1">
              <a:buFont typeface="Arial" pitchFamily="34" charset="0"/>
              <a:buChar char="–"/>
            </a:pPr>
            <a:r>
              <a:rPr lang="en-GB" altLang="en-US" sz="2300" dirty="0" smtClean="0">
                <a:latin typeface="Arial" pitchFamily="34" charset="0"/>
                <a:ea typeface="MS PGothic" pitchFamily="34" charset="-128"/>
              </a:rPr>
              <a:t>Regret their choices</a:t>
            </a:r>
          </a:p>
          <a:p>
            <a:pPr lvl="1" eaLnBrk="1" hangingPunct="1">
              <a:buFont typeface="Arial" pitchFamily="34" charset="0"/>
              <a:buChar char="–"/>
            </a:pPr>
            <a:r>
              <a:rPr lang="en-GB" altLang="en-US" sz="2300" dirty="0" smtClean="0">
                <a:latin typeface="Arial" pitchFamily="34" charset="0"/>
                <a:ea typeface="MS PGothic" pitchFamily="34" charset="-128"/>
              </a:rPr>
              <a:t>Feel depressed</a:t>
            </a:r>
          </a:p>
          <a:p>
            <a:pPr lvl="1" eaLnBrk="1" hangingPunct="1">
              <a:buFont typeface="Arial" pitchFamily="34" charset="0"/>
              <a:buChar char="–"/>
            </a:pPr>
            <a:r>
              <a:rPr lang="en-GB" altLang="en-US" sz="2300" dirty="0" smtClean="0">
                <a:latin typeface="Arial" pitchFamily="34" charset="0"/>
                <a:ea typeface="MS PGothic" pitchFamily="34" charset="-128"/>
              </a:rPr>
              <a:t>Overwhelmed</a:t>
            </a:r>
          </a:p>
          <a:p>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3425" indent="-282575" eaLnBrk="0" hangingPunct="0">
              <a:spcBef>
                <a:spcPct val="30000"/>
              </a:spcBef>
              <a:defRPr sz="1200">
                <a:solidFill>
                  <a:schemeClr val="tx1"/>
                </a:solidFill>
                <a:latin typeface="Calibri" pitchFamily="34" charset="0"/>
              </a:defRPr>
            </a:lvl2pPr>
            <a:lvl3pPr marL="1130300" indent="-225425" eaLnBrk="0" hangingPunct="0">
              <a:spcBef>
                <a:spcPct val="30000"/>
              </a:spcBef>
              <a:defRPr sz="1200">
                <a:solidFill>
                  <a:schemeClr val="tx1"/>
                </a:solidFill>
                <a:latin typeface="Calibri" pitchFamily="34" charset="0"/>
              </a:defRPr>
            </a:lvl3pPr>
            <a:lvl4pPr marL="1581150" indent="-225425" eaLnBrk="0" hangingPunct="0">
              <a:spcBef>
                <a:spcPct val="30000"/>
              </a:spcBef>
              <a:defRPr sz="1200">
                <a:solidFill>
                  <a:schemeClr val="tx1"/>
                </a:solidFill>
                <a:latin typeface="Calibri" pitchFamily="34" charset="0"/>
              </a:defRPr>
            </a:lvl4pPr>
            <a:lvl5pPr marL="2033588" indent="-225425" eaLnBrk="0" hangingPunct="0">
              <a:spcBef>
                <a:spcPct val="30000"/>
              </a:spcBef>
              <a:defRPr sz="1200">
                <a:solidFill>
                  <a:schemeClr val="tx1"/>
                </a:solidFill>
                <a:latin typeface="Calibri" pitchFamily="34" charset="0"/>
              </a:defRPr>
            </a:lvl5pPr>
            <a:lvl6pPr marL="2490788" indent="-225425" eaLnBrk="0" fontAlgn="base" hangingPunct="0">
              <a:spcBef>
                <a:spcPct val="30000"/>
              </a:spcBef>
              <a:spcAft>
                <a:spcPct val="0"/>
              </a:spcAft>
              <a:defRPr sz="1200">
                <a:solidFill>
                  <a:schemeClr val="tx1"/>
                </a:solidFill>
                <a:latin typeface="Calibri" pitchFamily="34" charset="0"/>
              </a:defRPr>
            </a:lvl6pPr>
            <a:lvl7pPr marL="2947988" indent="-225425" eaLnBrk="0" fontAlgn="base" hangingPunct="0">
              <a:spcBef>
                <a:spcPct val="30000"/>
              </a:spcBef>
              <a:spcAft>
                <a:spcPct val="0"/>
              </a:spcAft>
              <a:defRPr sz="1200">
                <a:solidFill>
                  <a:schemeClr val="tx1"/>
                </a:solidFill>
                <a:latin typeface="Calibri" pitchFamily="34" charset="0"/>
              </a:defRPr>
            </a:lvl7pPr>
            <a:lvl8pPr marL="3405188" indent="-225425" eaLnBrk="0" fontAlgn="base" hangingPunct="0">
              <a:spcBef>
                <a:spcPct val="30000"/>
              </a:spcBef>
              <a:spcAft>
                <a:spcPct val="0"/>
              </a:spcAft>
              <a:defRPr sz="1200">
                <a:solidFill>
                  <a:schemeClr val="tx1"/>
                </a:solidFill>
                <a:latin typeface="Calibri" pitchFamily="34" charset="0"/>
              </a:defRPr>
            </a:lvl8pPr>
            <a:lvl9pPr marL="3862388" indent="-225425" eaLnBrk="0" fontAlgn="base" hangingPunct="0">
              <a:spcBef>
                <a:spcPct val="30000"/>
              </a:spcBef>
              <a:spcAft>
                <a:spcPct val="0"/>
              </a:spcAft>
              <a:defRPr sz="1200">
                <a:solidFill>
                  <a:schemeClr val="tx1"/>
                </a:solidFill>
                <a:latin typeface="Calibri" pitchFamily="34" charset="0"/>
              </a:defRPr>
            </a:lvl9pPr>
          </a:lstStyle>
          <a:p>
            <a:pPr>
              <a:spcBef>
                <a:spcPct val="0"/>
              </a:spcBef>
            </a:pPr>
            <a:fld id="{5589EFE3-C38F-4AF5-9445-6DE2E2E4FC6C}" type="slidenum">
              <a:rPr lang="en-GB" altLang="en-US" smtClean="0">
                <a:latin typeface="Arial" pitchFamily="34" charset="0"/>
                <a:cs typeface="Arial" pitchFamily="34" charset="0"/>
              </a:rPr>
              <a:pPr>
                <a:spcBef>
                  <a:spcPct val="0"/>
                </a:spcBef>
              </a:pPr>
              <a:t>21</a:t>
            </a:fld>
            <a:endParaRPr lang="en-GB" altLang="en-US" smtClean="0">
              <a:latin typeface="Arial" pitchFamily="34" charset="0"/>
              <a:cs typeface="Arial" pitchFamily="34" charset="0"/>
            </a:endParaRPr>
          </a:p>
        </p:txBody>
      </p:sp>
    </p:spTree>
    <p:extLst>
      <p:ext uri="{BB962C8B-B14F-4D97-AF65-F5344CB8AC3E}">
        <p14:creationId xmlns:p14="http://schemas.microsoft.com/office/powerpoint/2010/main" val="3224429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AD</a:t>
            </a:r>
          </a:p>
          <a:p>
            <a:endParaRPr lang="en-US" altLang="en-US" dirty="0" smtClean="0"/>
          </a:p>
          <a:p>
            <a:pPr eaLnBrk="1" hangingPunct="1">
              <a:lnSpc>
                <a:spcPct val="90000"/>
              </a:lnSpc>
              <a:buFont typeface="Wingdings" pitchFamily="2" charset="2"/>
              <a:buNone/>
            </a:pPr>
            <a:r>
              <a:rPr lang="en-GB" altLang="en-US" dirty="0" smtClean="0">
                <a:latin typeface="Arial" pitchFamily="34" charset="0"/>
                <a:ea typeface="MS PGothic" pitchFamily="34" charset="-128"/>
              </a:rPr>
              <a:t>1. Cotton wool effect</a:t>
            </a:r>
          </a:p>
          <a:p>
            <a:pPr eaLnBrk="1" hangingPunct="1">
              <a:lnSpc>
                <a:spcPct val="90000"/>
              </a:lnSpc>
              <a:buFontTx/>
              <a:buChar char="o"/>
            </a:pPr>
            <a:r>
              <a:rPr lang="en-GB" altLang="en-US" dirty="0" smtClean="0">
                <a:latin typeface="Arial" pitchFamily="34" charset="0"/>
                <a:ea typeface="MS PGothic" pitchFamily="34" charset="-128"/>
              </a:rPr>
              <a:t>Parents now do not want their child to have any negative experiences  </a:t>
            </a:r>
          </a:p>
          <a:p>
            <a:pPr eaLnBrk="1" hangingPunct="1">
              <a:lnSpc>
                <a:spcPct val="90000"/>
              </a:lnSpc>
              <a:buFontTx/>
              <a:buChar char="o"/>
            </a:pPr>
            <a:r>
              <a:rPr lang="en-GB" altLang="en-US" dirty="0" smtClean="0">
                <a:latin typeface="Arial" pitchFamily="34" charset="0"/>
                <a:ea typeface="MS PGothic" pitchFamily="34" charset="-128"/>
              </a:rPr>
              <a:t>This means that they try to protect them from life's knocks and blows</a:t>
            </a:r>
          </a:p>
          <a:p>
            <a:pPr eaLnBrk="1" hangingPunct="1">
              <a:lnSpc>
                <a:spcPct val="90000"/>
              </a:lnSpc>
              <a:buFontTx/>
              <a:buChar char="o"/>
            </a:pPr>
            <a:r>
              <a:rPr lang="en-GB" altLang="en-US" dirty="0" smtClean="0">
                <a:latin typeface="Arial" pitchFamily="34" charset="0"/>
                <a:ea typeface="MS PGothic" pitchFamily="34" charset="-128"/>
              </a:rPr>
              <a:t>Doing this undermines their resilience</a:t>
            </a:r>
          </a:p>
          <a:p>
            <a:endParaRPr lang="en-US" altLang="en-US" dirty="0" smtClean="0"/>
          </a:p>
          <a:p>
            <a:endParaRPr lang="en-US" altLang="en-US" dirty="0" smtClean="0"/>
          </a:p>
          <a:p>
            <a:pPr eaLnBrk="1" hangingPunct="1">
              <a:lnSpc>
                <a:spcPct val="90000"/>
              </a:lnSpc>
              <a:buFont typeface="Wingdings" pitchFamily="2" charset="2"/>
              <a:buNone/>
            </a:pPr>
            <a:r>
              <a:rPr lang="en-GB" altLang="en-US" sz="1800" dirty="0" smtClean="0">
                <a:latin typeface="Arial" pitchFamily="34" charset="0"/>
                <a:ea typeface="MS PGothic" pitchFamily="34" charset="-128"/>
              </a:rPr>
              <a:t>2.Treating young people like infants</a:t>
            </a:r>
          </a:p>
          <a:p>
            <a:pPr eaLnBrk="1" hangingPunct="1">
              <a:lnSpc>
                <a:spcPct val="90000"/>
              </a:lnSpc>
            </a:pPr>
            <a:r>
              <a:rPr lang="en-GB" altLang="en-US" sz="1400" dirty="0" smtClean="0">
                <a:latin typeface="Arial" pitchFamily="34" charset="0"/>
                <a:ea typeface="MS PGothic" pitchFamily="34" charset="-128"/>
              </a:rPr>
              <a:t>We often think young people: </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Need us do everything for them or it won’t get done</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Can’t be trusted to handle responsibility </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Will make poor decisions</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Aren’t capable thinkers</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Are moody and selfish</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Are controlled by hormones</a:t>
            </a:r>
            <a:endParaRPr lang="en-GB" altLang="en-US" b="1" dirty="0" smtClean="0">
              <a:latin typeface="Arial" pitchFamily="34" charset="0"/>
              <a:ea typeface="MS PGothic" pitchFamily="34" charset="-128"/>
            </a:endParaRPr>
          </a:p>
          <a:p>
            <a:r>
              <a:rPr lang="en-US" altLang="en-US" dirty="0" smtClean="0"/>
              <a:t>Research shows that treating </a:t>
            </a:r>
            <a:r>
              <a:rPr lang="en-US" altLang="en-US" dirty="0" err="1" smtClean="0"/>
              <a:t>yp</a:t>
            </a:r>
            <a:r>
              <a:rPr lang="en-US" altLang="en-US" dirty="0" smtClean="0"/>
              <a:t> people like infants makes them behave like infants</a:t>
            </a:r>
          </a:p>
          <a:p>
            <a:endParaRPr lang="en-US" altLang="en-US" dirty="0" smtClean="0"/>
          </a:p>
          <a:p>
            <a:pPr eaLnBrk="1" hangingPunct="1">
              <a:lnSpc>
                <a:spcPct val="90000"/>
              </a:lnSpc>
            </a:pPr>
            <a:r>
              <a:rPr lang="en-GB" altLang="en-US" dirty="0" smtClean="0">
                <a:latin typeface="Arial" pitchFamily="34" charset="0"/>
                <a:ea typeface="MS PGothic" pitchFamily="34" charset="-128"/>
              </a:rPr>
              <a:t>People are frightened of negative emotions</a:t>
            </a:r>
          </a:p>
          <a:p>
            <a:pPr eaLnBrk="1" hangingPunct="1">
              <a:lnSpc>
                <a:spcPct val="90000"/>
              </a:lnSpc>
              <a:buFont typeface="Arial" pitchFamily="34" charset="0"/>
              <a:buChar char="●"/>
            </a:pPr>
            <a:r>
              <a:rPr lang="en-GB" altLang="en-US" dirty="0" smtClean="0">
                <a:latin typeface="Arial" pitchFamily="34" charset="0"/>
                <a:ea typeface="MS PGothic" pitchFamily="34" charset="-128"/>
              </a:rPr>
              <a:t>This encourages people to try to supress their emotions</a:t>
            </a:r>
          </a:p>
          <a:p>
            <a:pPr eaLnBrk="1" hangingPunct="1">
              <a:lnSpc>
                <a:spcPct val="90000"/>
              </a:lnSpc>
            </a:pPr>
            <a:r>
              <a:rPr lang="en-GB" altLang="en-US" dirty="0" smtClean="0">
                <a:latin typeface="Arial" pitchFamily="34" charset="0"/>
                <a:ea typeface="MS PGothic" pitchFamily="34" charset="-128"/>
              </a:rPr>
              <a:t>Paradoxically, research shows this causes more of the negative emotions that they didn’t want</a:t>
            </a:r>
          </a:p>
          <a:p>
            <a:pPr eaLnBrk="1" hangingPunct="1">
              <a:lnSpc>
                <a:spcPct val="90000"/>
              </a:lnSpc>
            </a:pPr>
            <a:endParaRPr lang="en-GB" altLang="en-US" dirty="0" smtClean="0">
              <a:latin typeface="Arial" pitchFamily="34" charset="0"/>
              <a:ea typeface="MS PGothic" pitchFamily="34" charset="-128"/>
            </a:endParaRPr>
          </a:p>
          <a:p>
            <a:pPr eaLnBrk="1" hangingPunct="1">
              <a:lnSpc>
                <a:spcPct val="90000"/>
              </a:lnSpc>
            </a:pPr>
            <a:r>
              <a:rPr lang="en-GB" altLang="en-US" dirty="0" smtClean="0">
                <a:latin typeface="Arial" pitchFamily="34" charset="0"/>
                <a:ea typeface="MS PGothic" pitchFamily="34" charset="-128"/>
              </a:rPr>
              <a:t>People think that bad feelings don’t have a purpose.</a:t>
            </a:r>
          </a:p>
          <a:p>
            <a:pPr eaLnBrk="1" hangingPunct="1">
              <a:lnSpc>
                <a:spcPct val="90000"/>
              </a:lnSpc>
            </a:pPr>
            <a:r>
              <a:rPr lang="en-GB" altLang="en-US" dirty="0" smtClean="0">
                <a:latin typeface="Arial" pitchFamily="34" charset="0"/>
                <a:ea typeface="MS PGothic" pitchFamily="34" charset="-128"/>
              </a:rPr>
              <a:t>And that bad feelings such as guilt, shame and frustration are only negative.</a:t>
            </a:r>
          </a:p>
          <a:p>
            <a:pPr eaLnBrk="1" hangingPunct="1">
              <a:lnSpc>
                <a:spcPct val="90000"/>
              </a:lnSpc>
            </a:pPr>
            <a:r>
              <a:rPr lang="en-GB" altLang="en-US" dirty="0" smtClean="0">
                <a:latin typeface="Arial" pitchFamily="34" charset="0"/>
                <a:ea typeface="MS PGothic" pitchFamily="34" charset="-128"/>
              </a:rPr>
              <a:t>But research shows that bad feelings can galvanise us to do things differently: we need them to succeed.</a:t>
            </a:r>
          </a:p>
          <a:p>
            <a:pPr eaLnBrk="1" hangingPunct="1">
              <a:lnSpc>
                <a:spcPct val="90000"/>
              </a:lnSpc>
            </a:pPr>
            <a:endParaRPr lang="en-GB" altLang="en-US" dirty="0" smtClean="0">
              <a:latin typeface="Arial" pitchFamily="34" charset="0"/>
              <a:ea typeface="MS PGothic" pitchFamily="34" charset="-128"/>
            </a:endParaRPr>
          </a:p>
          <a:p>
            <a:pPr eaLnBrk="1" hangingPunct="1">
              <a:lnSpc>
                <a:spcPct val="90000"/>
              </a:lnSpc>
            </a:pPr>
            <a:r>
              <a:rPr lang="en-GB" altLang="en-US" dirty="0" smtClean="0">
                <a:latin typeface="Arial" pitchFamily="34" charset="0"/>
                <a:ea typeface="MS PGothic" pitchFamily="34" charset="-128"/>
              </a:rPr>
              <a:t>All or nothing thinking</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Our culture views people as fixed entities, which are unchangeable</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People are born smart/stupid</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This type of thinking exaggerates the significance of failure and difficulties</a:t>
            </a:r>
          </a:p>
          <a:p>
            <a:pPr eaLnBrk="1" hangingPunct="1">
              <a:lnSpc>
                <a:spcPct val="90000"/>
              </a:lnSpc>
              <a:buFont typeface="Courier New" pitchFamily="49" charset="0"/>
              <a:buChar char="o"/>
            </a:pPr>
            <a:r>
              <a:rPr lang="en-GB" altLang="en-US" dirty="0" smtClean="0">
                <a:latin typeface="Arial" pitchFamily="34" charset="0"/>
                <a:ea typeface="MS PGothic" pitchFamily="34" charset="-128"/>
              </a:rPr>
              <a:t>Inhibits the finding of solutions </a:t>
            </a:r>
          </a:p>
          <a:p>
            <a:pPr eaLnBrk="1" hangingPunct="1">
              <a:lnSpc>
                <a:spcPct val="90000"/>
              </a:lnSpc>
              <a:buFont typeface="Courier New" pitchFamily="49" charset="0"/>
              <a:buNone/>
            </a:pPr>
            <a:endParaRPr lang="en-GB" altLang="en-US" dirty="0" smtClean="0">
              <a:latin typeface="Arial" pitchFamily="34" charset="0"/>
              <a:ea typeface="MS PGothic" pitchFamily="34" charset="-128"/>
            </a:endParaRPr>
          </a:p>
          <a:p>
            <a:pPr eaLnBrk="1" hangingPunct="1">
              <a:lnSpc>
                <a:spcPct val="90000"/>
              </a:lnSpc>
              <a:buFont typeface="Courier New" pitchFamily="49" charset="0"/>
              <a:buNone/>
            </a:pPr>
            <a:endParaRPr lang="en-GB" altLang="en-US" dirty="0" smtClean="0">
              <a:latin typeface="Arial" pitchFamily="34" charset="0"/>
              <a:ea typeface="MS PGothic" pitchFamily="34" charset="-128"/>
            </a:endParaRPr>
          </a:p>
          <a:p>
            <a:pPr eaLnBrk="1" hangingPunct="1">
              <a:lnSpc>
                <a:spcPct val="90000"/>
              </a:lnSpc>
              <a:buFont typeface="Courier New" pitchFamily="49" charset="0"/>
              <a:buNone/>
            </a:pPr>
            <a:r>
              <a:rPr lang="en-GB" altLang="en-US" b="1" dirty="0" smtClean="0">
                <a:latin typeface="Arial" pitchFamily="34" charset="0"/>
                <a:ea typeface="MS PGothic" pitchFamily="34" charset="-128"/>
              </a:rPr>
              <a:t>GROWTH MINDSET</a:t>
            </a:r>
          </a:p>
          <a:p>
            <a:pPr eaLnBrk="1" hangingPunct="1">
              <a:lnSpc>
                <a:spcPct val="90000"/>
              </a:lnSpc>
              <a:buFont typeface="Courier New" pitchFamily="49" charset="0"/>
              <a:buChar char="o"/>
            </a:pPr>
            <a:endParaRPr lang="en-GB" altLang="en-US" dirty="0" smtClean="0">
              <a:latin typeface="Arial" pitchFamily="34" charset="0"/>
              <a:ea typeface="MS PGothic" pitchFamily="34" charset="-128"/>
            </a:endParaRPr>
          </a:p>
          <a:p>
            <a:pPr eaLnBrk="1" hangingPunct="1">
              <a:lnSpc>
                <a:spcPct val="90000"/>
              </a:lnSpc>
              <a:buFont typeface="Courier New" pitchFamily="49" charset="0"/>
              <a:buChar char="o"/>
            </a:pPr>
            <a:endParaRPr lang="en-GB" altLang="en-US" dirty="0" smtClean="0">
              <a:latin typeface="Arial" pitchFamily="34" charset="0"/>
              <a:ea typeface="MS PGothic" pitchFamily="34" charset="-128"/>
            </a:endParaRPr>
          </a:p>
          <a:p>
            <a:pPr eaLnBrk="1" hangingPunct="1">
              <a:lnSpc>
                <a:spcPct val="90000"/>
              </a:lnSpc>
            </a:pPr>
            <a:endParaRPr lang="en-US" altLang="en-US" dirty="0" smtClean="0">
              <a:latin typeface="Arial" pitchFamily="34" charset="0"/>
              <a:ea typeface="MS PGothic" pitchFamily="34" charset="-128"/>
            </a:endParaRPr>
          </a:p>
          <a:p>
            <a:pPr eaLnBrk="1" hangingPunct="1">
              <a:lnSpc>
                <a:spcPct val="90000"/>
              </a:lnSpc>
            </a:pPr>
            <a:endParaRPr lang="en-US" altLang="en-US" dirty="0" smtClean="0">
              <a:latin typeface="Arial" pitchFamily="34" charset="0"/>
              <a:ea typeface="MS PGothic" pitchFamily="34" charset="-128"/>
            </a:endParaRPr>
          </a:p>
          <a:p>
            <a:endParaRPr lang="en-US" altLang="en-US" dirty="0" smtClean="0"/>
          </a:p>
          <a:p>
            <a:endParaRPr lang="en-US" altLang="en-US" dirty="0" smtClean="0"/>
          </a:p>
          <a:p>
            <a:endParaRPr lang="en-US" altLang="en-US" dirty="0" smtClean="0"/>
          </a:p>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3425" indent="-282575" eaLnBrk="0" hangingPunct="0">
              <a:spcBef>
                <a:spcPct val="30000"/>
              </a:spcBef>
              <a:defRPr sz="1200">
                <a:solidFill>
                  <a:schemeClr val="tx1"/>
                </a:solidFill>
                <a:latin typeface="Calibri" pitchFamily="34" charset="0"/>
              </a:defRPr>
            </a:lvl2pPr>
            <a:lvl3pPr marL="1130300" indent="-225425" eaLnBrk="0" hangingPunct="0">
              <a:spcBef>
                <a:spcPct val="30000"/>
              </a:spcBef>
              <a:defRPr sz="1200">
                <a:solidFill>
                  <a:schemeClr val="tx1"/>
                </a:solidFill>
                <a:latin typeface="Calibri" pitchFamily="34" charset="0"/>
              </a:defRPr>
            </a:lvl3pPr>
            <a:lvl4pPr marL="1581150" indent="-225425" eaLnBrk="0" hangingPunct="0">
              <a:spcBef>
                <a:spcPct val="30000"/>
              </a:spcBef>
              <a:defRPr sz="1200">
                <a:solidFill>
                  <a:schemeClr val="tx1"/>
                </a:solidFill>
                <a:latin typeface="Calibri" pitchFamily="34" charset="0"/>
              </a:defRPr>
            </a:lvl4pPr>
            <a:lvl5pPr marL="2033588" indent="-225425" eaLnBrk="0" hangingPunct="0">
              <a:spcBef>
                <a:spcPct val="30000"/>
              </a:spcBef>
              <a:defRPr sz="1200">
                <a:solidFill>
                  <a:schemeClr val="tx1"/>
                </a:solidFill>
                <a:latin typeface="Calibri" pitchFamily="34" charset="0"/>
              </a:defRPr>
            </a:lvl5pPr>
            <a:lvl6pPr marL="2490788" indent="-225425" eaLnBrk="0" fontAlgn="base" hangingPunct="0">
              <a:spcBef>
                <a:spcPct val="30000"/>
              </a:spcBef>
              <a:spcAft>
                <a:spcPct val="0"/>
              </a:spcAft>
              <a:defRPr sz="1200">
                <a:solidFill>
                  <a:schemeClr val="tx1"/>
                </a:solidFill>
                <a:latin typeface="Calibri" pitchFamily="34" charset="0"/>
              </a:defRPr>
            </a:lvl6pPr>
            <a:lvl7pPr marL="2947988" indent="-225425" eaLnBrk="0" fontAlgn="base" hangingPunct="0">
              <a:spcBef>
                <a:spcPct val="30000"/>
              </a:spcBef>
              <a:spcAft>
                <a:spcPct val="0"/>
              </a:spcAft>
              <a:defRPr sz="1200">
                <a:solidFill>
                  <a:schemeClr val="tx1"/>
                </a:solidFill>
                <a:latin typeface="Calibri" pitchFamily="34" charset="0"/>
              </a:defRPr>
            </a:lvl7pPr>
            <a:lvl8pPr marL="3405188" indent="-225425" eaLnBrk="0" fontAlgn="base" hangingPunct="0">
              <a:spcBef>
                <a:spcPct val="30000"/>
              </a:spcBef>
              <a:spcAft>
                <a:spcPct val="0"/>
              </a:spcAft>
              <a:defRPr sz="1200">
                <a:solidFill>
                  <a:schemeClr val="tx1"/>
                </a:solidFill>
                <a:latin typeface="Calibri" pitchFamily="34" charset="0"/>
              </a:defRPr>
            </a:lvl8pPr>
            <a:lvl9pPr marL="3862388" indent="-225425" eaLnBrk="0" fontAlgn="base" hangingPunct="0">
              <a:spcBef>
                <a:spcPct val="30000"/>
              </a:spcBef>
              <a:spcAft>
                <a:spcPct val="0"/>
              </a:spcAft>
              <a:defRPr sz="1200">
                <a:solidFill>
                  <a:schemeClr val="tx1"/>
                </a:solidFill>
                <a:latin typeface="Calibri" pitchFamily="34" charset="0"/>
              </a:defRPr>
            </a:lvl9pPr>
          </a:lstStyle>
          <a:p>
            <a:pPr>
              <a:spcBef>
                <a:spcPct val="0"/>
              </a:spcBef>
            </a:pPr>
            <a:fld id="{C707E2E3-4B6A-401E-A2AC-6CA178A6E4AC}" type="slidenum">
              <a:rPr lang="en-GB" altLang="en-US" smtClean="0">
                <a:latin typeface="Arial" pitchFamily="34" charset="0"/>
                <a:cs typeface="Arial" pitchFamily="34" charset="0"/>
              </a:rPr>
              <a:pPr>
                <a:spcBef>
                  <a:spcPct val="0"/>
                </a:spcBef>
              </a:pPr>
              <a:t>22</a:t>
            </a:fld>
            <a:endParaRPr lang="en-GB" altLang="en-US" smtClean="0">
              <a:latin typeface="Arial" pitchFamily="34" charset="0"/>
              <a:cs typeface="Arial" pitchFamily="34" charset="0"/>
            </a:endParaRPr>
          </a:p>
        </p:txBody>
      </p:sp>
    </p:spTree>
    <p:extLst>
      <p:ext uri="{BB962C8B-B14F-4D97-AF65-F5344CB8AC3E}">
        <p14:creationId xmlns:p14="http://schemas.microsoft.com/office/powerpoint/2010/main" val="219125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23</a:t>
            </a:fld>
            <a:endParaRPr lang="en-GB"/>
          </a:p>
        </p:txBody>
      </p:sp>
    </p:spTree>
    <p:extLst>
      <p:ext uri="{BB962C8B-B14F-4D97-AF65-F5344CB8AC3E}">
        <p14:creationId xmlns:p14="http://schemas.microsoft.com/office/powerpoint/2010/main" val="680598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24</a:t>
            </a:fld>
            <a:endParaRPr lang="en-GB"/>
          </a:p>
        </p:txBody>
      </p:sp>
    </p:spTree>
    <p:extLst>
      <p:ext uri="{BB962C8B-B14F-4D97-AF65-F5344CB8AC3E}">
        <p14:creationId xmlns:p14="http://schemas.microsoft.com/office/powerpoint/2010/main" val="247391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25</a:t>
            </a:fld>
            <a:endParaRPr lang="en-GB"/>
          </a:p>
        </p:txBody>
      </p:sp>
    </p:spTree>
    <p:extLst>
      <p:ext uri="{BB962C8B-B14F-4D97-AF65-F5344CB8AC3E}">
        <p14:creationId xmlns:p14="http://schemas.microsoft.com/office/powerpoint/2010/main" val="4208174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26</a:t>
            </a:fld>
            <a:endParaRPr lang="en-GB"/>
          </a:p>
        </p:txBody>
      </p:sp>
    </p:spTree>
    <p:extLst>
      <p:ext uri="{BB962C8B-B14F-4D97-AF65-F5344CB8AC3E}">
        <p14:creationId xmlns:p14="http://schemas.microsoft.com/office/powerpoint/2010/main" val="2765231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27</a:t>
            </a:fld>
            <a:endParaRPr lang="en-GB"/>
          </a:p>
        </p:txBody>
      </p:sp>
    </p:spTree>
    <p:extLst>
      <p:ext uri="{BB962C8B-B14F-4D97-AF65-F5344CB8AC3E}">
        <p14:creationId xmlns:p14="http://schemas.microsoft.com/office/powerpoint/2010/main" val="288986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to promoting wellbeing and</a:t>
            </a:r>
            <a:r>
              <a:rPr lang="en-GB" baseline="0" dirty="0" smtClean="0"/>
              <a:t> resilience in young children is through play</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28</a:t>
            </a:fld>
            <a:endParaRPr lang="en-GB"/>
          </a:p>
        </p:txBody>
      </p:sp>
    </p:spTree>
    <p:extLst>
      <p:ext uri="{BB962C8B-B14F-4D97-AF65-F5344CB8AC3E}">
        <p14:creationId xmlns:p14="http://schemas.microsoft.com/office/powerpoint/2010/main" val="39006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dough brain</a:t>
            </a:r>
            <a:r>
              <a:rPr lang="en-GB" baseline="0" dirty="0" smtClean="0"/>
              <a:t> and fist</a:t>
            </a:r>
          </a:p>
          <a:p>
            <a:endParaRPr lang="en-GB" baseline="0" dirty="0" smtClean="0"/>
          </a:p>
          <a:p>
            <a:r>
              <a:rPr lang="en-GB" baseline="0" dirty="0" smtClean="0"/>
              <a:t>Wont make the feelings of anger and anxiety disappear but will allow you to feel more in control and think more clearly about your actions</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30</a:t>
            </a:fld>
            <a:endParaRPr lang="en-GB"/>
          </a:p>
        </p:txBody>
      </p:sp>
    </p:spTree>
    <p:extLst>
      <p:ext uri="{BB962C8B-B14F-4D97-AF65-F5344CB8AC3E}">
        <p14:creationId xmlns:p14="http://schemas.microsoft.com/office/powerpoint/2010/main" val="1117318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Green</a:t>
            </a:r>
            <a:r>
              <a:rPr lang="en-GB" baseline="0" dirty="0" smtClean="0"/>
              <a:t> – wide range of emotions that we largely cope well with on a daily basis.</a:t>
            </a:r>
          </a:p>
          <a:p>
            <a:endParaRPr lang="en-GB" baseline="0" dirty="0" smtClean="0"/>
          </a:p>
          <a:p>
            <a:r>
              <a:rPr lang="en-GB" baseline="0" dirty="0" smtClean="0"/>
              <a:t>Red – Chaotic/reactive/’no-brain’ state/out of balance</a:t>
            </a:r>
          </a:p>
          <a:p>
            <a:endParaRPr lang="en-GB" baseline="0" dirty="0" smtClean="0"/>
          </a:p>
          <a:p>
            <a:r>
              <a:rPr lang="en-GB" baseline="0" dirty="0" smtClean="0"/>
              <a:t>Blue – out of balance/shutdown/inflexibility</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31</a:t>
            </a:fld>
            <a:endParaRPr lang="en-GB"/>
          </a:p>
        </p:txBody>
      </p:sp>
    </p:spTree>
    <p:extLst>
      <p:ext uri="{BB962C8B-B14F-4D97-AF65-F5344CB8AC3E}">
        <p14:creationId xmlns:p14="http://schemas.microsoft.com/office/powerpoint/2010/main" val="219351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4</a:t>
            </a:fld>
            <a:endParaRPr lang="en-GB"/>
          </a:p>
        </p:txBody>
      </p:sp>
    </p:spTree>
    <p:extLst>
      <p:ext uri="{BB962C8B-B14F-4D97-AF65-F5344CB8AC3E}">
        <p14:creationId xmlns:p14="http://schemas.microsoft.com/office/powerpoint/2010/main" val="1950915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Dan</a:t>
            </a:r>
            <a:r>
              <a:rPr lang="en-GB" baseline="0" dirty="0" smtClean="0"/>
              <a:t> Siegel</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32</a:t>
            </a:fld>
            <a:endParaRPr lang="en-GB"/>
          </a:p>
        </p:txBody>
      </p:sp>
    </p:spTree>
    <p:extLst>
      <p:ext uri="{BB962C8B-B14F-4D97-AF65-F5344CB8AC3E}">
        <p14:creationId xmlns:p14="http://schemas.microsoft.com/office/powerpoint/2010/main" val="1484002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a:t>
            </a:r>
            <a:r>
              <a:rPr lang="en-GB" baseline="0" dirty="0" smtClean="0"/>
              <a:t> structures need layers to keep them balanced. When layers are removed the balance is compromised and the structure can becomes out of balance. Buildings like people often cope with some imbalance – </a:t>
            </a:r>
            <a:r>
              <a:rPr lang="en-GB" baseline="0" dirty="0" err="1" smtClean="0"/>
              <a:t>Jenga</a:t>
            </a:r>
            <a:r>
              <a:rPr lang="en-GB" baseline="0" dirty="0" smtClean="0"/>
              <a:t> can take hours to fall down!  But too much pressure on what is left of the structure will result in collapse. </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33</a:t>
            </a:fld>
            <a:endParaRPr lang="en-GB"/>
          </a:p>
        </p:txBody>
      </p:sp>
    </p:spTree>
    <p:extLst>
      <p:ext uri="{BB962C8B-B14F-4D97-AF65-F5344CB8AC3E}">
        <p14:creationId xmlns:p14="http://schemas.microsoft.com/office/powerpoint/2010/main" val="405209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AD</a:t>
            </a:r>
          </a:p>
          <a:p>
            <a:endParaRPr lang="en-US" dirty="0" smtClean="0">
              <a:effectLst/>
            </a:endParaRPr>
          </a:p>
          <a:p>
            <a:r>
              <a:rPr lang="en-US" dirty="0" smtClean="0">
                <a:effectLst/>
              </a:rPr>
              <a:t>The human body responds to stressors by activating the nervous system and specific hormones. The </a:t>
            </a:r>
            <a:r>
              <a:rPr lang="en-US" b="1" dirty="0" smtClean="0">
                <a:effectLst/>
              </a:rPr>
              <a:t>hypothalamus</a:t>
            </a:r>
            <a:r>
              <a:rPr lang="en-US" dirty="0" smtClean="0">
                <a:effectLst/>
              </a:rPr>
              <a:t> signals the </a:t>
            </a:r>
            <a:r>
              <a:rPr lang="en-US" b="1" dirty="0" smtClean="0">
                <a:effectLst/>
              </a:rPr>
              <a:t>adrenal glands</a:t>
            </a:r>
            <a:r>
              <a:rPr lang="en-US" dirty="0" smtClean="0">
                <a:effectLst/>
              </a:rPr>
              <a:t> to produce more of the hormones adrenaline and cortisol and release them into the bloodstream. These hormones speed up heart rate, breathing rate, blood pressure, and metabolism. Blood vessels open wider to let more blood flow to large muscle groups, putting our muscles on alert. Pupils dilate to improve vision. The liver releases some of its stored glucose to increase the body's energy. And sweat is produced to cool the body. All of these physical changes prepare a person to react quickly and effectively to handle the pressure of the moment.</a:t>
            </a:r>
          </a:p>
          <a:p>
            <a:r>
              <a:rPr lang="en-US" dirty="0" smtClean="0">
                <a:effectLst/>
              </a:rPr>
              <a:t>This natural reaction is known as the </a:t>
            </a:r>
            <a:r>
              <a:rPr lang="en-US" b="1" dirty="0" smtClean="0">
                <a:effectLst/>
              </a:rPr>
              <a:t>stress response</a:t>
            </a:r>
            <a:r>
              <a:rPr lang="en-US" dirty="0" smtClean="0">
                <a:effectLst/>
              </a:rPr>
              <a:t>. Working properly, the body's stress response enhances a person's ability to perform well under pressure. But the stress response can also cause problems when it overreacts or fails to turn off and reset itself properly.</a:t>
            </a:r>
          </a:p>
          <a:p>
            <a:endParaRPr lang="en-GB" dirty="0"/>
          </a:p>
        </p:txBody>
      </p:sp>
      <p:sp>
        <p:nvSpPr>
          <p:cNvPr id="4" name="Slide Number Placeholder 3"/>
          <p:cNvSpPr>
            <a:spLocks noGrp="1"/>
          </p:cNvSpPr>
          <p:nvPr>
            <p:ph type="sldNum" sz="quarter" idx="10"/>
          </p:nvPr>
        </p:nvSpPr>
        <p:spPr/>
        <p:txBody>
          <a:bodyPr/>
          <a:lstStyle/>
          <a:p>
            <a:fld id="{2E61351F-DBB1-4664-ADA9-83BC7CB8848D}" type="slidenum">
              <a:rPr lang="en-GB" smtClean="0"/>
              <a:pPr/>
              <a:t>5</a:t>
            </a:fld>
            <a:endParaRPr lang="en-GB"/>
          </a:p>
        </p:txBody>
      </p:sp>
    </p:spTree>
    <p:extLst>
      <p:ext uri="{BB962C8B-B14F-4D97-AF65-F5344CB8AC3E}">
        <p14:creationId xmlns:p14="http://schemas.microsoft.com/office/powerpoint/2010/main" val="105473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6</a:t>
            </a:fld>
            <a:endParaRPr lang="en-GB"/>
          </a:p>
        </p:txBody>
      </p:sp>
    </p:spTree>
    <p:extLst>
      <p:ext uri="{BB962C8B-B14F-4D97-AF65-F5344CB8AC3E}">
        <p14:creationId xmlns:p14="http://schemas.microsoft.com/office/powerpoint/2010/main" val="397636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altLang="en-US" sz="1000" dirty="0" smtClean="0">
                <a:latin typeface="Arial" pitchFamily="34" charset="0"/>
              </a:rPr>
              <a:t>AD</a:t>
            </a:r>
          </a:p>
          <a:p>
            <a:endParaRPr lang="en-US" altLang="en-US" sz="1000" dirty="0" smtClean="0">
              <a:latin typeface="Arial" pitchFamily="34" charset="0"/>
            </a:endParaRPr>
          </a:p>
          <a:p>
            <a:r>
              <a:rPr lang="en-US" altLang="en-US" sz="1000" dirty="0" smtClean="0">
                <a:latin typeface="Arial" pitchFamily="34" charset="0"/>
              </a:rPr>
              <a:t>Refer </a:t>
            </a:r>
            <a:r>
              <a:rPr lang="en-US" altLang="en-US" sz="1000" dirty="0">
                <a:latin typeface="Arial" pitchFamily="34" charset="0"/>
              </a:rPr>
              <a:t>to work book…</a:t>
            </a:r>
          </a:p>
          <a:p>
            <a:r>
              <a:rPr lang="en-US" altLang="en-US" sz="1000" b="1" dirty="0">
                <a:latin typeface="Arial" pitchFamily="34" charset="0"/>
              </a:rPr>
              <a:t>Good Stress and Bad Stress</a:t>
            </a:r>
            <a:endParaRPr lang="en-GB" altLang="en-US" sz="1000" dirty="0">
              <a:latin typeface="Arial" pitchFamily="34" charset="0"/>
            </a:endParaRPr>
          </a:p>
          <a:p>
            <a:r>
              <a:rPr lang="en-US" altLang="en-US" sz="1000" dirty="0">
                <a:latin typeface="Arial" pitchFamily="34" charset="0"/>
              </a:rPr>
              <a:t>The stress response (also called the </a:t>
            </a:r>
            <a:r>
              <a:rPr lang="en-US" altLang="en-US" sz="1000" b="1" dirty="0">
                <a:latin typeface="Arial" pitchFamily="34" charset="0"/>
              </a:rPr>
              <a:t>fight or flight response - caveman</a:t>
            </a:r>
            <a:r>
              <a:rPr lang="en-US" altLang="en-US" sz="1000" dirty="0">
                <a:latin typeface="Arial" pitchFamily="34" charset="0"/>
              </a:rPr>
              <a:t>) is critical during emergency situations, such as when a driver has to slam on the brakes to avoid an accident.  It can also be activated in a milder form at a time when the pressure's on but there's no actual danger — like stepping up to take the foul shot that could win the game, getting ready to go to a big dance, or sitting down for a final exam.  A little of this stress can help keep you on your toes – it acts to increase the alertness of the mind so you are ready to rise to a challenge.  The nervous system quickly returns to its normal state, standing by to respond again when needed.  </a:t>
            </a:r>
            <a:r>
              <a:rPr lang="en-US" altLang="en-US" sz="1000" i="1" dirty="0">
                <a:latin typeface="Arial" pitchFamily="34" charset="0"/>
              </a:rPr>
              <a:t>That is it can be good to be a little stressed in performance situations.</a:t>
            </a:r>
            <a:endParaRPr lang="en-GB" altLang="en-US" sz="1000" dirty="0">
              <a:latin typeface="Arial" pitchFamily="34" charset="0"/>
            </a:endParaRPr>
          </a:p>
          <a:p>
            <a:r>
              <a:rPr lang="en-US" altLang="en-US" sz="1000" b="1" dirty="0">
                <a:latin typeface="Arial" pitchFamily="34" charset="0"/>
              </a:rPr>
              <a:t>Longer Term Stressors</a:t>
            </a:r>
            <a:endParaRPr lang="en-GB" altLang="en-US" sz="1000" dirty="0">
              <a:latin typeface="Arial" pitchFamily="34" charset="0"/>
            </a:endParaRPr>
          </a:p>
          <a:p>
            <a:r>
              <a:rPr lang="en-US" altLang="en-US" sz="1000" dirty="0">
                <a:latin typeface="Arial" pitchFamily="34" charset="0"/>
              </a:rPr>
              <a:t>But stress doesn't always happen in response to things that are immediate or that are over quickly.  Ongoing or long-term events, like being bullied, moving to a new neighborhood or school, can cause stress, too.</a:t>
            </a:r>
            <a:endParaRPr lang="en-GB" altLang="en-US" sz="1000" dirty="0">
              <a:latin typeface="Arial" pitchFamily="34" charset="0"/>
            </a:endParaRPr>
          </a:p>
          <a:p>
            <a:r>
              <a:rPr lang="en-US" altLang="en-US" sz="1000" dirty="0">
                <a:latin typeface="Arial" pitchFamily="34" charset="0"/>
              </a:rPr>
              <a:t>Long-term stressful situations can produce a lasting, low-level stress that's hard on people. The nervous system senses continued pressure and may remain slightly activated and continue to pump out extra stress hormones over an extended period. This can wear out the body's reserves, leave a person feeling depleted or overwhelmed, weaken the body's immune system, and cause other problems.</a:t>
            </a:r>
            <a:endParaRPr lang="en-GB" altLang="en-US" sz="1000" dirty="0">
              <a:latin typeface="Arial" pitchFamily="34" charset="0"/>
            </a:endParaRPr>
          </a:p>
          <a:p>
            <a:r>
              <a:rPr lang="en-GB" altLang="en-US" sz="1000" dirty="0">
                <a:latin typeface="Arial" pitchFamily="34" charset="0"/>
              </a:rPr>
              <a:t>A certain amount of stress is good for us.  It can  . .  . . </a:t>
            </a:r>
          </a:p>
          <a:p>
            <a:r>
              <a:rPr lang="en-GB" altLang="en-US" sz="1000" b="1" dirty="0">
                <a:latin typeface="Arial" pitchFamily="34" charset="0"/>
              </a:rPr>
              <a:t>But when we get too stressed our body uses up lots of energy and we can get tired quickly</a:t>
            </a:r>
          </a:p>
          <a:p>
            <a:r>
              <a:rPr lang="en-GB" altLang="en-US" sz="1000" dirty="0">
                <a:latin typeface="Arial" pitchFamily="34" charset="0"/>
              </a:rPr>
              <a:t>This can get in the way of our thinking. It can help us to use relaxation to clam down and think. More blood flows to our brains and we can think more clearly. We’ll talk more about this later. </a:t>
            </a:r>
          </a:p>
          <a:p>
            <a:endParaRPr lang="en-GB" altLang="en-US" dirty="0" smtClean="0">
              <a:latin typeface="Arial" pitchFamily="34" charset="0"/>
            </a:endParaRPr>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53203" indent="-289693" eaLnBrk="0" hangingPunct="0">
              <a:spcBef>
                <a:spcPct val="30000"/>
              </a:spcBef>
              <a:defRPr sz="1200">
                <a:solidFill>
                  <a:schemeClr val="tx1"/>
                </a:solidFill>
                <a:latin typeface="Arial" pitchFamily="34" charset="0"/>
              </a:defRPr>
            </a:lvl2pPr>
            <a:lvl3pPr marL="1158773" indent="-231755" eaLnBrk="0" hangingPunct="0">
              <a:spcBef>
                <a:spcPct val="30000"/>
              </a:spcBef>
              <a:defRPr sz="1200">
                <a:solidFill>
                  <a:schemeClr val="tx1"/>
                </a:solidFill>
                <a:latin typeface="Arial" pitchFamily="34" charset="0"/>
              </a:defRPr>
            </a:lvl3pPr>
            <a:lvl4pPr marL="1622283" indent="-231755" eaLnBrk="0" hangingPunct="0">
              <a:spcBef>
                <a:spcPct val="30000"/>
              </a:spcBef>
              <a:defRPr sz="1200">
                <a:solidFill>
                  <a:schemeClr val="tx1"/>
                </a:solidFill>
                <a:latin typeface="Arial" pitchFamily="34" charset="0"/>
              </a:defRPr>
            </a:lvl4pPr>
            <a:lvl5pPr marL="2085792" indent="-231755" eaLnBrk="0" hangingPunct="0">
              <a:spcBef>
                <a:spcPct val="30000"/>
              </a:spcBef>
              <a:defRPr sz="1200">
                <a:solidFill>
                  <a:schemeClr val="tx1"/>
                </a:solidFill>
                <a:latin typeface="Arial" pitchFamily="34" charset="0"/>
              </a:defRPr>
            </a:lvl5pPr>
            <a:lvl6pPr marL="2549301" indent="-231755" eaLnBrk="0" fontAlgn="base" hangingPunct="0">
              <a:spcBef>
                <a:spcPct val="30000"/>
              </a:spcBef>
              <a:spcAft>
                <a:spcPct val="0"/>
              </a:spcAft>
              <a:defRPr sz="1200">
                <a:solidFill>
                  <a:schemeClr val="tx1"/>
                </a:solidFill>
                <a:latin typeface="Arial" pitchFamily="34" charset="0"/>
              </a:defRPr>
            </a:lvl6pPr>
            <a:lvl7pPr marL="3012811" indent="-231755" eaLnBrk="0" fontAlgn="base" hangingPunct="0">
              <a:spcBef>
                <a:spcPct val="30000"/>
              </a:spcBef>
              <a:spcAft>
                <a:spcPct val="0"/>
              </a:spcAft>
              <a:defRPr sz="1200">
                <a:solidFill>
                  <a:schemeClr val="tx1"/>
                </a:solidFill>
                <a:latin typeface="Arial" pitchFamily="34" charset="0"/>
              </a:defRPr>
            </a:lvl7pPr>
            <a:lvl8pPr marL="3476320" indent="-231755" eaLnBrk="0" fontAlgn="base" hangingPunct="0">
              <a:spcBef>
                <a:spcPct val="30000"/>
              </a:spcBef>
              <a:spcAft>
                <a:spcPct val="0"/>
              </a:spcAft>
              <a:defRPr sz="1200">
                <a:solidFill>
                  <a:schemeClr val="tx1"/>
                </a:solidFill>
                <a:latin typeface="Arial" pitchFamily="34" charset="0"/>
              </a:defRPr>
            </a:lvl8pPr>
            <a:lvl9pPr marL="3939830" indent="-2317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949188-0D0B-47A4-8EA7-7B3774266F50}" type="slidenum">
              <a:rPr lang="en-GB" altLang="en-US" smtClean="0">
                <a:solidFill>
                  <a:prstClr val="black"/>
                </a:solidFill>
              </a:rPr>
              <a:pPr eaLnBrk="1" hangingPunct="1">
                <a:spcBef>
                  <a:spcPct val="0"/>
                </a:spcBef>
              </a:pPr>
              <a:t>7</a:t>
            </a:fld>
            <a:endParaRPr lang="en-GB" altLang="en-US" smtClean="0">
              <a:solidFill>
                <a:prstClr val="black"/>
              </a:solidFill>
            </a:endParaRPr>
          </a:p>
        </p:txBody>
      </p:sp>
    </p:spTree>
    <p:extLst>
      <p:ext uri="{BB962C8B-B14F-4D97-AF65-F5344CB8AC3E}">
        <p14:creationId xmlns:p14="http://schemas.microsoft.com/office/powerpoint/2010/main" val="88414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8</a:t>
            </a:fld>
            <a:endParaRPr lang="en-GB"/>
          </a:p>
        </p:txBody>
      </p:sp>
    </p:spTree>
    <p:extLst>
      <p:ext uri="{BB962C8B-B14F-4D97-AF65-F5344CB8AC3E}">
        <p14:creationId xmlns:p14="http://schemas.microsoft.com/office/powerpoint/2010/main" val="34977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a:t>
            </a:r>
            <a:endParaRPr lang="en-GB" dirty="0"/>
          </a:p>
        </p:txBody>
      </p:sp>
      <p:sp>
        <p:nvSpPr>
          <p:cNvPr id="4" name="Slide Number Placeholder 3"/>
          <p:cNvSpPr>
            <a:spLocks noGrp="1"/>
          </p:cNvSpPr>
          <p:nvPr>
            <p:ph type="sldNum" sz="quarter" idx="10"/>
          </p:nvPr>
        </p:nvSpPr>
        <p:spPr/>
        <p:txBody>
          <a:bodyPr/>
          <a:lstStyle/>
          <a:p>
            <a:fld id="{835B07D2-1836-4072-85DD-1FA87D57C4BE}" type="slidenum">
              <a:rPr lang="en-GB" smtClean="0"/>
              <a:t>9</a:t>
            </a:fld>
            <a:endParaRPr lang="en-GB"/>
          </a:p>
        </p:txBody>
      </p:sp>
    </p:spTree>
    <p:extLst>
      <p:ext uri="{BB962C8B-B14F-4D97-AF65-F5344CB8AC3E}">
        <p14:creationId xmlns:p14="http://schemas.microsoft.com/office/powerpoint/2010/main" val="312253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AM</a:t>
            </a:r>
          </a:p>
          <a:p>
            <a:r>
              <a:rPr lang="en-GB" dirty="0" smtClean="0"/>
              <a:t>Many young people don’t know what they are feeling when they are stressed, and it can be very frightening and overwhelming: They might think they are very ill or that they are having a heart attack. </a:t>
            </a:r>
          </a:p>
        </p:txBody>
      </p:sp>
      <p:sp>
        <p:nvSpPr>
          <p:cNvPr id="4" name="Slide Number Placeholder 3"/>
          <p:cNvSpPr>
            <a:spLocks noGrp="1"/>
          </p:cNvSpPr>
          <p:nvPr>
            <p:ph type="sldNum" sz="quarter" idx="10"/>
          </p:nvPr>
        </p:nvSpPr>
        <p:spPr/>
        <p:txBody>
          <a:bodyPr/>
          <a:lstStyle/>
          <a:p>
            <a:fld id="{2E61351F-DBB1-4664-ADA9-83BC7CB8848D}" type="slidenum">
              <a:rPr lang="en-GB" smtClean="0"/>
              <a:pPr/>
              <a:t>10</a:t>
            </a:fld>
            <a:endParaRPr lang="en-GB" dirty="0"/>
          </a:p>
        </p:txBody>
      </p:sp>
    </p:spTree>
    <p:extLst>
      <p:ext uri="{BB962C8B-B14F-4D97-AF65-F5344CB8AC3E}">
        <p14:creationId xmlns:p14="http://schemas.microsoft.com/office/powerpoint/2010/main" val="78493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26F975C-FC0B-43A8-907C-A0171EBA58C9}"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C92BA-2FB3-441F-ADC7-D198FB53E1E4}" type="slidenum">
              <a:rPr lang="en-GB" smtClean="0"/>
              <a:t>‹#›</a:t>
            </a:fld>
            <a:endParaRPr lang="en-GB"/>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F975C-FC0B-43A8-907C-A0171EBA58C9}"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C92BA-2FB3-441F-ADC7-D198FB53E1E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F975C-FC0B-43A8-907C-A0171EBA58C9}"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C92BA-2FB3-441F-ADC7-D198FB53E1E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F975C-FC0B-43A8-907C-A0171EBA58C9}" type="datetimeFigureOut">
              <a:rPr lang="en-GB" smtClean="0"/>
              <a:t>24/04/2018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C92BA-2FB3-441F-ADC7-D198FB53E1E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26F975C-FC0B-43A8-907C-A0171EBA58C9}" type="datetimeFigureOut">
              <a:rPr lang="en-GB" smtClean="0"/>
              <a:t>24/04/2018</a:t>
            </a:fld>
            <a:endParaRPr lang="en-GB"/>
          </a:p>
        </p:txBody>
      </p:sp>
      <p:sp>
        <p:nvSpPr>
          <p:cNvPr id="91" name="Footer Placeholder 90"/>
          <p:cNvSpPr>
            <a:spLocks noGrp="1"/>
          </p:cNvSpPr>
          <p:nvPr>
            <p:ph type="ftr" sz="quarter" idx="11"/>
          </p:nvPr>
        </p:nvSpPr>
        <p:spPr/>
        <p:txBody>
          <a:bodyPr/>
          <a:lstStyle/>
          <a:p>
            <a:endParaRPr lang="en-GB"/>
          </a:p>
        </p:txBody>
      </p:sp>
      <p:sp>
        <p:nvSpPr>
          <p:cNvPr id="92" name="Slide Number Placeholder 91"/>
          <p:cNvSpPr>
            <a:spLocks noGrp="1"/>
          </p:cNvSpPr>
          <p:nvPr>
            <p:ph type="sldNum" sz="quarter" idx="12"/>
          </p:nvPr>
        </p:nvSpPr>
        <p:spPr/>
        <p:txBody>
          <a:bodyPr/>
          <a:lstStyle/>
          <a:p>
            <a:fld id="{C22C92BA-2FB3-441F-ADC7-D198FB53E1E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F975C-FC0B-43A8-907C-A0171EBA58C9}"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C92BA-2FB3-441F-ADC7-D198FB53E1E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F975C-FC0B-43A8-907C-A0171EBA58C9}" type="datetimeFigureOut">
              <a:rPr lang="en-GB" smtClean="0"/>
              <a:t>24/04/2018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2C92BA-2FB3-441F-ADC7-D198FB53E1E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F975C-FC0B-43A8-907C-A0171EBA58C9}" type="datetimeFigureOut">
              <a:rPr lang="en-GB" smtClean="0"/>
              <a:t>24/04/2018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2C92BA-2FB3-441F-ADC7-D198FB53E1E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F975C-FC0B-43A8-907C-A0171EBA58C9}" type="datetimeFigureOut">
              <a:rPr lang="en-GB" smtClean="0"/>
              <a:t>24/04/2018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2C92BA-2FB3-441F-ADC7-D198FB53E1E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6F975C-FC0B-43A8-907C-A0171EBA58C9}"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C92BA-2FB3-441F-ADC7-D198FB53E1E4}" type="slidenum">
              <a:rPr lang="en-GB" smtClean="0"/>
              <a:t>‹#›</a:t>
            </a:fld>
            <a:endParaRPr lang="en-GB"/>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26F975C-FC0B-43A8-907C-A0171EBA58C9}" type="datetimeFigureOut">
              <a:rPr lang="en-GB" smtClean="0"/>
              <a:t>24/04/2018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C92BA-2FB3-441F-ADC7-D198FB53E1E4}" type="slidenum">
              <a:rPr lang="en-GB" smtClean="0"/>
              <a:t>‹#›</a:t>
            </a:fld>
            <a:endParaRPr lang="en-GB"/>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26F975C-FC0B-43A8-907C-A0171EBA58C9}" type="datetimeFigureOut">
              <a:rPr lang="en-GB" smtClean="0"/>
              <a:t>24/04/2018</a:t>
            </a:fld>
            <a:endParaRPr lang="en-GB"/>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22C92BA-2FB3-441F-ADC7-D198FB53E1E4}"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images.google.com/imgres?imgurl=http://www.crazyaboutgadgets.com/uploads/perfect1.jpg&amp;imgrefurl=http://www.crazyaboutgadgets.com/gadget_gift_finder.asp?charachter=&amp;occasion=Birthday&amp;person=&amp;h=300&amp;w=300&amp;sz=11&amp;hl=en&amp;start=10&amp;um=1&amp;tbnid=PKxo6MzsSeDQSM:&amp;tbnh=116&amp;tbnw=116&amp;prev=/images?q=picture+of+perfect+person&amp;um=1&amp;hl=en&amp;rls=com.microsoft:*:IE-SearchBox&amp;rlz=1I7ADBR&amp;sa=N"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L_-k_1WQ5A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jEHwB1PG_-Q?ecver=2" TargetMode="External"/><Relationship Id="rId5" Type="http://schemas.openxmlformats.org/officeDocument/2006/relationships/image" Target="../media/image6.png"/><Relationship Id="rId4" Type="http://schemas.openxmlformats.org/officeDocument/2006/relationships/hyperlink" Target="https://www.youtube.com/watch?v=jEHwB1PG_-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24744"/>
            <a:ext cx="7508789" cy="2088232"/>
          </a:xfrm>
        </p:spPr>
        <p:txBody>
          <a:bodyPr>
            <a:noAutofit/>
          </a:bodyPr>
          <a:lstStyle/>
          <a:p>
            <a:r>
              <a:rPr lang="en-GB" sz="5400" dirty="0" smtClean="0"/>
              <a:t>Stress and Anxiety:</a:t>
            </a:r>
            <a:r>
              <a:rPr lang="en-GB" sz="5400" dirty="0"/>
              <a:t/>
            </a:r>
            <a:br>
              <a:rPr lang="en-GB" sz="5400" dirty="0"/>
            </a:br>
            <a:r>
              <a:rPr lang="en-GB" sz="5400" dirty="0" smtClean="0"/>
              <a:t>Building Resilience in You and Your Child</a:t>
            </a:r>
            <a:endParaRPr lang="en-GB" sz="5400" dirty="0"/>
          </a:p>
        </p:txBody>
      </p:sp>
      <p:sp>
        <p:nvSpPr>
          <p:cNvPr id="3" name="Subtitle 2"/>
          <p:cNvSpPr>
            <a:spLocks noGrp="1"/>
          </p:cNvSpPr>
          <p:nvPr>
            <p:ph type="subTitle" idx="1"/>
          </p:nvPr>
        </p:nvSpPr>
        <p:spPr>
          <a:xfrm>
            <a:off x="179512" y="3789040"/>
            <a:ext cx="6400800" cy="2304256"/>
          </a:xfrm>
        </p:spPr>
        <p:txBody>
          <a:bodyPr>
            <a:noAutofit/>
          </a:bodyPr>
          <a:lstStyle/>
          <a:p>
            <a:pPr algn="l"/>
            <a:r>
              <a:rPr lang="en-US" sz="2400" b="1" dirty="0" smtClean="0">
                <a:solidFill>
                  <a:srgbClr val="FFFF00"/>
                </a:solidFill>
              </a:rPr>
              <a:t>East Renfrewshire Psychological Service</a:t>
            </a:r>
          </a:p>
          <a:p>
            <a:pPr algn="l"/>
            <a:endParaRPr lang="en-US" sz="2400" b="1" dirty="0" smtClean="0">
              <a:solidFill>
                <a:srgbClr val="FFFF00"/>
              </a:solidFill>
            </a:endParaRPr>
          </a:p>
          <a:p>
            <a:pPr algn="l"/>
            <a:r>
              <a:rPr lang="en-US" sz="2400" b="1" dirty="0" smtClean="0">
                <a:solidFill>
                  <a:srgbClr val="FFFF00"/>
                </a:solidFill>
              </a:rPr>
              <a:t>Ainsley McGoldrick</a:t>
            </a:r>
          </a:p>
          <a:p>
            <a:pPr algn="l"/>
            <a:r>
              <a:rPr lang="en-US" sz="2400" b="1" dirty="0" smtClean="0">
                <a:solidFill>
                  <a:srgbClr val="FFFF00"/>
                </a:solidFill>
              </a:rPr>
              <a:t>Ailsa Darling</a:t>
            </a:r>
          </a:p>
          <a:p>
            <a:pPr algn="l"/>
            <a:endParaRPr lang="en-US" sz="2400" b="1" dirty="0">
              <a:solidFill>
                <a:srgbClr val="FFFF00"/>
              </a:solidFill>
            </a:endParaRPr>
          </a:p>
          <a:p>
            <a:pPr algn="l"/>
            <a:r>
              <a:rPr lang="en-US" sz="2400" b="1" dirty="0" smtClean="0">
                <a:solidFill>
                  <a:srgbClr val="FFFF00"/>
                </a:solidFill>
              </a:rPr>
              <a:t>April 2018</a:t>
            </a:r>
            <a:endParaRPr lang="en-US" sz="2400" b="1"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566" y="0"/>
            <a:ext cx="1525434" cy="1124744"/>
          </a:xfrm>
          <a:prstGeom prst="rect">
            <a:avLst/>
          </a:prstGeom>
        </p:spPr>
      </p:pic>
      <p:pic>
        <p:nvPicPr>
          <p:cNvPr id="6" name="Picture 2" descr="C:\Users\mcgoldricka2\Pictures\direc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522" y="4308376"/>
            <a:ext cx="4497926" cy="233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41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38582" y="404665"/>
            <a:ext cx="2805604" cy="61206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323528" y="188640"/>
            <a:ext cx="5815054" cy="2031325"/>
          </a:xfrm>
          <a:prstGeom prst="rect">
            <a:avLst/>
          </a:prstGeom>
          <a:noFill/>
        </p:spPr>
        <p:txBody>
          <a:bodyPr wrap="square" rtlCol="0">
            <a:spAutoFit/>
          </a:bodyPr>
          <a:lstStyle/>
          <a:p>
            <a:r>
              <a:rPr lang="en-GB" sz="5400" dirty="0" smtClean="0"/>
              <a:t>What does stress feel like to you?</a:t>
            </a:r>
          </a:p>
          <a:p>
            <a:endParaRPr lang="en-GB" dirty="0"/>
          </a:p>
        </p:txBody>
      </p:sp>
      <p:sp>
        <p:nvSpPr>
          <p:cNvPr id="5" name="TextBox 4"/>
          <p:cNvSpPr txBox="1"/>
          <p:nvPr/>
        </p:nvSpPr>
        <p:spPr>
          <a:xfrm>
            <a:off x="142354" y="1916832"/>
            <a:ext cx="6104268" cy="4832092"/>
          </a:xfrm>
          <a:prstGeom prst="rect">
            <a:avLst/>
          </a:prstGeom>
          <a:noFill/>
        </p:spPr>
        <p:txBody>
          <a:bodyPr wrap="square" rtlCol="0">
            <a:spAutoFit/>
          </a:bodyPr>
          <a:lstStyle/>
          <a:p>
            <a:r>
              <a:rPr lang="en-GB" sz="2800" b="1" dirty="0" smtClean="0">
                <a:solidFill>
                  <a:srgbClr val="FFFF00"/>
                </a:solidFill>
              </a:rPr>
              <a:t>Understand your own body’s warning signs</a:t>
            </a:r>
          </a:p>
          <a:p>
            <a:endParaRPr lang="en-GB" sz="2800" b="1" dirty="0">
              <a:solidFill>
                <a:srgbClr val="FFFF00"/>
              </a:solidFill>
            </a:endParaRPr>
          </a:p>
          <a:p>
            <a:r>
              <a:rPr lang="en-GB" sz="2800" b="1" dirty="0" smtClean="0">
                <a:solidFill>
                  <a:srgbClr val="FFFF00"/>
                </a:solidFill>
              </a:rPr>
              <a:t>Help your child to understand their warning signs</a:t>
            </a:r>
          </a:p>
          <a:p>
            <a:endParaRPr lang="en-GB" sz="2800" b="1" dirty="0" smtClean="0">
              <a:solidFill>
                <a:srgbClr val="FFFF00"/>
              </a:solidFill>
            </a:endParaRPr>
          </a:p>
          <a:p>
            <a:r>
              <a:rPr lang="en-GB" sz="2800" b="1" dirty="0">
                <a:solidFill>
                  <a:srgbClr val="FFFF00"/>
                </a:solidFill>
              </a:rPr>
              <a:t>Talk to </a:t>
            </a:r>
            <a:r>
              <a:rPr lang="en-GB" sz="2800" b="1" dirty="0" smtClean="0">
                <a:solidFill>
                  <a:srgbClr val="FFFF00"/>
                </a:solidFill>
              </a:rPr>
              <a:t>your child </a:t>
            </a:r>
            <a:r>
              <a:rPr lang="en-GB" sz="2800" b="1" dirty="0">
                <a:solidFill>
                  <a:srgbClr val="FFFF00"/>
                </a:solidFill>
              </a:rPr>
              <a:t>about what stress </a:t>
            </a:r>
            <a:r>
              <a:rPr lang="en-GB" sz="2800" b="1" dirty="0" smtClean="0">
                <a:solidFill>
                  <a:srgbClr val="FFFF00"/>
                </a:solidFill>
              </a:rPr>
              <a:t>is, </a:t>
            </a:r>
            <a:r>
              <a:rPr lang="en-GB" sz="2800" b="1" u="sng" dirty="0" smtClean="0">
                <a:solidFill>
                  <a:srgbClr val="FDD7F5"/>
                </a:solidFill>
              </a:rPr>
              <a:t>what </a:t>
            </a:r>
            <a:r>
              <a:rPr lang="en-GB" sz="2800" b="1" u="sng" dirty="0">
                <a:solidFill>
                  <a:srgbClr val="FDD7F5"/>
                </a:solidFill>
              </a:rPr>
              <a:t>is happening in their body, and </a:t>
            </a:r>
            <a:r>
              <a:rPr lang="en-GB" sz="2800" b="1" u="sng" dirty="0" smtClean="0">
                <a:solidFill>
                  <a:srgbClr val="FDD7F5"/>
                </a:solidFill>
              </a:rPr>
              <a:t>why</a:t>
            </a:r>
            <a:endParaRPr lang="en-GB" sz="2800" b="1" u="sng" dirty="0">
              <a:solidFill>
                <a:srgbClr val="FDD7F5"/>
              </a:solidFill>
            </a:endParaRPr>
          </a:p>
          <a:p>
            <a:endParaRPr lang="en-GB" sz="2800" b="1" dirty="0">
              <a:solidFill>
                <a:srgbClr val="FFFF00"/>
              </a:solidFill>
            </a:endParaRPr>
          </a:p>
          <a:p>
            <a:endParaRPr lang="en-GB" sz="2800" dirty="0">
              <a:solidFill>
                <a:srgbClr val="FFFF00"/>
              </a:solidFill>
            </a:endParaRPr>
          </a:p>
        </p:txBody>
      </p:sp>
    </p:spTree>
    <p:extLst>
      <p:ext uri="{BB962C8B-B14F-4D97-AF65-F5344CB8AC3E}">
        <p14:creationId xmlns:p14="http://schemas.microsoft.com/office/powerpoint/2010/main" val="328405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9" name="Text Box 5"/>
          <p:cNvSpPr txBox="1">
            <a:spLocks noChangeArrowheads="1"/>
          </p:cNvSpPr>
          <p:nvPr/>
        </p:nvSpPr>
        <p:spPr bwMode="auto">
          <a:xfrm>
            <a:off x="5797550" y="836613"/>
            <a:ext cx="1873250" cy="3968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Headaches</a:t>
            </a:r>
          </a:p>
        </p:txBody>
      </p:sp>
      <p:sp>
        <p:nvSpPr>
          <p:cNvPr id="210950" name="Text Box 6"/>
          <p:cNvSpPr txBox="1">
            <a:spLocks noChangeArrowheads="1"/>
          </p:cNvSpPr>
          <p:nvPr/>
        </p:nvSpPr>
        <p:spPr bwMode="auto">
          <a:xfrm>
            <a:off x="5797550" y="1744369"/>
            <a:ext cx="2952750" cy="3968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Blushing/feeling hot</a:t>
            </a:r>
          </a:p>
        </p:txBody>
      </p:sp>
      <p:sp>
        <p:nvSpPr>
          <p:cNvPr id="210951" name="Text Box 7"/>
          <p:cNvSpPr txBox="1">
            <a:spLocks noChangeArrowheads="1"/>
          </p:cNvSpPr>
          <p:nvPr/>
        </p:nvSpPr>
        <p:spPr bwMode="auto">
          <a:xfrm>
            <a:off x="5797550" y="2584449"/>
            <a:ext cx="1657350" cy="3968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Muscle pain</a:t>
            </a:r>
          </a:p>
        </p:txBody>
      </p:sp>
      <p:sp>
        <p:nvSpPr>
          <p:cNvPr id="210952" name="Text Box 8"/>
          <p:cNvSpPr txBox="1">
            <a:spLocks noChangeArrowheads="1"/>
          </p:cNvSpPr>
          <p:nvPr/>
        </p:nvSpPr>
        <p:spPr bwMode="auto">
          <a:xfrm>
            <a:off x="1660524" y="2386013"/>
            <a:ext cx="2159000" cy="3968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Racing heart</a:t>
            </a:r>
          </a:p>
        </p:txBody>
      </p:sp>
      <p:sp>
        <p:nvSpPr>
          <p:cNvPr id="210953" name="Text Box 9"/>
          <p:cNvSpPr txBox="1">
            <a:spLocks noChangeArrowheads="1"/>
          </p:cNvSpPr>
          <p:nvPr/>
        </p:nvSpPr>
        <p:spPr bwMode="auto">
          <a:xfrm>
            <a:off x="1963737" y="1517650"/>
            <a:ext cx="1655762" cy="7016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Stuttering/ tongue tied</a:t>
            </a:r>
          </a:p>
        </p:txBody>
      </p:sp>
      <p:sp>
        <p:nvSpPr>
          <p:cNvPr id="210954" name="Text Box 10"/>
          <p:cNvSpPr txBox="1">
            <a:spLocks noChangeArrowheads="1"/>
          </p:cNvSpPr>
          <p:nvPr/>
        </p:nvSpPr>
        <p:spPr bwMode="auto">
          <a:xfrm>
            <a:off x="523875" y="2852738"/>
            <a:ext cx="3311525" cy="3968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Rapid shallow breathing</a:t>
            </a:r>
          </a:p>
        </p:txBody>
      </p:sp>
      <p:sp>
        <p:nvSpPr>
          <p:cNvPr id="210955" name="Text Box 11"/>
          <p:cNvSpPr txBox="1">
            <a:spLocks noChangeArrowheads="1"/>
          </p:cNvSpPr>
          <p:nvPr/>
        </p:nvSpPr>
        <p:spPr bwMode="auto">
          <a:xfrm>
            <a:off x="1331913" y="3429000"/>
            <a:ext cx="2449512" cy="10064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Butterflies/feeling sick/changes in appetite </a:t>
            </a:r>
          </a:p>
        </p:txBody>
      </p:sp>
      <p:sp>
        <p:nvSpPr>
          <p:cNvPr id="210956" name="Text Box 12"/>
          <p:cNvSpPr txBox="1">
            <a:spLocks noChangeArrowheads="1"/>
          </p:cNvSpPr>
          <p:nvPr/>
        </p:nvSpPr>
        <p:spPr bwMode="auto">
          <a:xfrm>
            <a:off x="5797550" y="3436938"/>
            <a:ext cx="2592388" cy="7016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Going to the toilet more or less </a:t>
            </a:r>
          </a:p>
        </p:txBody>
      </p:sp>
      <p:sp>
        <p:nvSpPr>
          <p:cNvPr id="210957" name="Text Box 13"/>
          <p:cNvSpPr txBox="1">
            <a:spLocks noChangeArrowheads="1"/>
          </p:cNvSpPr>
          <p:nvPr/>
        </p:nvSpPr>
        <p:spPr bwMode="auto">
          <a:xfrm>
            <a:off x="2135982" y="4670425"/>
            <a:ext cx="1655763" cy="3968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Jelly legs</a:t>
            </a:r>
          </a:p>
        </p:txBody>
      </p:sp>
      <p:sp>
        <p:nvSpPr>
          <p:cNvPr id="210958" name="Text Box 14"/>
          <p:cNvSpPr txBox="1">
            <a:spLocks noChangeArrowheads="1"/>
          </p:cNvSpPr>
          <p:nvPr/>
        </p:nvSpPr>
        <p:spPr bwMode="auto">
          <a:xfrm>
            <a:off x="5797550" y="5310187"/>
            <a:ext cx="2233613" cy="7016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Feeling tense all over</a:t>
            </a:r>
          </a:p>
        </p:txBody>
      </p:sp>
      <p:sp>
        <p:nvSpPr>
          <p:cNvPr id="210959" name="Text Box 15"/>
          <p:cNvSpPr txBox="1">
            <a:spLocks noChangeArrowheads="1"/>
          </p:cNvSpPr>
          <p:nvPr/>
        </p:nvSpPr>
        <p:spPr bwMode="auto">
          <a:xfrm>
            <a:off x="1747837" y="5495926"/>
            <a:ext cx="2087563" cy="3968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Twitchy legs</a:t>
            </a:r>
          </a:p>
        </p:txBody>
      </p:sp>
      <p:sp>
        <p:nvSpPr>
          <p:cNvPr id="210960" name="Text Box 16"/>
          <p:cNvSpPr txBox="1">
            <a:spLocks noChangeArrowheads="1"/>
          </p:cNvSpPr>
          <p:nvPr/>
        </p:nvSpPr>
        <p:spPr bwMode="auto">
          <a:xfrm>
            <a:off x="5819626" y="4467225"/>
            <a:ext cx="2447925" cy="396875"/>
          </a:xfrm>
          <a:prstGeom prst="rect">
            <a:avLst/>
          </a:prstGeom>
          <a:noFill/>
          <a:ln>
            <a:noFill/>
          </a:ln>
          <a:effectLs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2000" dirty="0" smtClean="0">
                <a:solidFill>
                  <a:prstClr val="white"/>
                </a:solidFill>
                <a:effectLst>
                  <a:outerShdw blurRad="38100" dist="38100" dir="2700000" algn="tl">
                    <a:srgbClr val="000000">
                      <a:alpha val="43137"/>
                    </a:srgbClr>
                  </a:outerShdw>
                </a:effectLst>
                <a:latin typeface="Arial" charset="0"/>
                <a:ea typeface="ヒラギノ角ゴ Pro W3" pitchFamily="-65" charset="-128"/>
              </a:rPr>
              <a:t>Sweating </a:t>
            </a:r>
          </a:p>
        </p:txBody>
      </p:sp>
      <p:sp>
        <p:nvSpPr>
          <p:cNvPr id="210961" name="Rectangle 17"/>
          <p:cNvSpPr>
            <a:spLocks noChangeArrowheads="1"/>
          </p:cNvSpPr>
          <p:nvPr/>
        </p:nvSpPr>
        <p:spPr bwMode="auto">
          <a:xfrm rot="-299654">
            <a:off x="601663" y="190500"/>
            <a:ext cx="4318000" cy="1322388"/>
          </a:xfrm>
          <a:prstGeom prst="rect">
            <a:avLst/>
          </a:prstGeom>
          <a:noFill/>
          <a:ln>
            <a:noFill/>
          </a:ln>
          <a:effectLst/>
          <a:extLst/>
        </p:spPr>
        <p:txBody>
          <a:bodyPr>
            <a:spAutoFit/>
          </a:bodyPr>
          <a:lstStyle/>
          <a:p>
            <a:pPr>
              <a:spcBef>
                <a:spcPct val="0"/>
              </a:spcBef>
              <a:defRPr/>
            </a:pPr>
            <a:r>
              <a:rPr lang="en-GB" sz="4000" dirty="0">
                <a:solidFill>
                  <a:prstClr val="white"/>
                </a:solidFill>
                <a:effectLst>
                  <a:outerShdw blurRad="38100" dist="38100" dir="2700000" algn="tl">
                    <a:srgbClr val="C0C0C0"/>
                  </a:outerShdw>
                </a:effectLst>
              </a:rPr>
              <a:t>Common Physical signs of stress</a:t>
            </a:r>
            <a:endParaRPr lang="en-US" sz="4000" dirty="0">
              <a:solidFill>
                <a:prstClr val="white"/>
              </a:solidFill>
              <a:effectLst>
                <a:outerShdw blurRad="38100" dist="38100" dir="2700000" algn="tl">
                  <a:srgbClr val="C0C0C0"/>
                </a:outerShdw>
              </a:effectLst>
            </a:endParaRPr>
          </a:p>
        </p:txBody>
      </p:sp>
      <p:sp>
        <p:nvSpPr>
          <p:cNvPr id="5137" name="AutoShape 2" descr="http://www.clker.com/cliparts/N/V/y/j/Y/T/human-body-silhouette-medical-illustration-hi.png"/>
          <p:cNvSpPr>
            <a:spLocks noChangeAspect="1" noChangeArrowheads="1"/>
          </p:cNvSpPr>
          <p:nvPr/>
        </p:nvSpPr>
        <p:spPr bwMode="auto">
          <a:xfrm>
            <a:off x="144463" y="-144463"/>
            <a:ext cx="304800" cy="304801"/>
          </a:xfrm>
          <a:prstGeom prst="rect">
            <a:avLst/>
          </a:prstGeom>
          <a:noFill/>
          <a:ln>
            <a:noFill/>
          </a:ln>
          <a:extLst/>
        </p:spPr>
        <p:txBody>
          <a:bodyPr/>
          <a:lstStyle/>
          <a:p>
            <a:pPr>
              <a:defRPr/>
            </a:pPr>
            <a:endParaRPr lang="en-GB">
              <a:solidFill>
                <a:prstClr val="white"/>
              </a:solidFill>
              <a:effectLst>
                <a:outerShdw blurRad="38100" dist="38100" dir="2700000" algn="tl">
                  <a:srgbClr val="000000">
                    <a:alpha val="43137"/>
                  </a:srgbClr>
                </a:outerShdw>
              </a:effectLst>
              <a:ea typeface="ヒラギノ角ゴ Pro W3" pitchFamily="-65" charset="-128"/>
            </a:endParaRPr>
          </a:p>
        </p:txBody>
      </p:sp>
      <p:pic>
        <p:nvPicPr>
          <p:cNvPr id="164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1494749"/>
            <a:ext cx="1755774" cy="497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592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animEffect transition="in" filter="fade">
                                      <p:cBhvr>
                                        <p:cTn id="7" dur="500"/>
                                        <p:tgtEl>
                                          <p:spTgt spid="21094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0953"/>
                                        </p:tgtEl>
                                        <p:attrNameLst>
                                          <p:attrName>style.visibility</p:attrName>
                                        </p:attrNameLst>
                                      </p:cBhvr>
                                      <p:to>
                                        <p:strVal val="visible"/>
                                      </p:to>
                                    </p:set>
                                    <p:animEffect transition="in" filter="fade">
                                      <p:cBhvr>
                                        <p:cTn id="11" dur="500"/>
                                        <p:tgtEl>
                                          <p:spTgt spid="21095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0950"/>
                                        </p:tgtEl>
                                        <p:attrNameLst>
                                          <p:attrName>style.visibility</p:attrName>
                                        </p:attrNameLst>
                                      </p:cBhvr>
                                      <p:to>
                                        <p:strVal val="visible"/>
                                      </p:to>
                                    </p:set>
                                    <p:animEffect transition="in" filter="fade">
                                      <p:cBhvr>
                                        <p:cTn id="15" dur="500"/>
                                        <p:tgtEl>
                                          <p:spTgt spid="21095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0951"/>
                                        </p:tgtEl>
                                        <p:attrNameLst>
                                          <p:attrName>style.visibility</p:attrName>
                                        </p:attrNameLst>
                                      </p:cBhvr>
                                      <p:to>
                                        <p:strVal val="visible"/>
                                      </p:to>
                                    </p:set>
                                    <p:animEffect transition="in" filter="fade">
                                      <p:cBhvr>
                                        <p:cTn id="19" dur="500"/>
                                        <p:tgtEl>
                                          <p:spTgt spid="21095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0952"/>
                                        </p:tgtEl>
                                        <p:attrNameLst>
                                          <p:attrName>style.visibility</p:attrName>
                                        </p:attrNameLst>
                                      </p:cBhvr>
                                      <p:to>
                                        <p:strVal val="visible"/>
                                      </p:to>
                                    </p:set>
                                    <p:animEffect transition="in" filter="fade">
                                      <p:cBhvr>
                                        <p:cTn id="23" dur="500"/>
                                        <p:tgtEl>
                                          <p:spTgt spid="210952"/>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0954"/>
                                        </p:tgtEl>
                                        <p:attrNameLst>
                                          <p:attrName>style.visibility</p:attrName>
                                        </p:attrNameLst>
                                      </p:cBhvr>
                                      <p:to>
                                        <p:strVal val="visible"/>
                                      </p:to>
                                    </p:set>
                                    <p:animEffect transition="in" filter="fade">
                                      <p:cBhvr>
                                        <p:cTn id="27" dur="500"/>
                                        <p:tgtEl>
                                          <p:spTgt spid="210954"/>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0956"/>
                                        </p:tgtEl>
                                        <p:attrNameLst>
                                          <p:attrName>style.visibility</p:attrName>
                                        </p:attrNameLst>
                                      </p:cBhvr>
                                      <p:to>
                                        <p:strVal val="visible"/>
                                      </p:to>
                                    </p:set>
                                    <p:animEffect transition="in" filter="fade">
                                      <p:cBhvr>
                                        <p:cTn id="31" dur="500"/>
                                        <p:tgtEl>
                                          <p:spTgt spid="210956"/>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0955"/>
                                        </p:tgtEl>
                                        <p:attrNameLst>
                                          <p:attrName>style.visibility</p:attrName>
                                        </p:attrNameLst>
                                      </p:cBhvr>
                                      <p:to>
                                        <p:strVal val="visible"/>
                                      </p:to>
                                    </p:set>
                                    <p:animEffect transition="in" filter="fade">
                                      <p:cBhvr>
                                        <p:cTn id="35" dur="500"/>
                                        <p:tgtEl>
                                          <p:spTgt spid="210955"/>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0960"/>
                                        </p:tgtEl>
                                        <p:attrNameLst>
                                          <p:attrName>style.visibility</p:attrName>
                                        </p:attrNameLst>
                                      </p:cBhvr>
                                      <p:to>
                                        <p:strVal val="visible"/>
                                      </p:to>
                                    </p:set>
                                    <p:animEffect transition="in" filter="fade">
                                      <p:cBhvr>
                                        <p:cTn id="39" dur="500"/>
                                        <p:tgtEl>
                                          <p:spTgt spid="210960"/>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0957"/>
                                        </p:tgtEl>
                                        <p:attrNameLst>
                                          <p:attrName>style.visibility</p:attrName>
                                        </p:attrNameLst>
                                      </p:cBhvr>
                                      <p:to>
                                        <p:strVal val="visible"/>
                                      </p:to>
                                    </p:set>
                                    <p:animEffect transition="in" filter="fade">
                                      <p:cBhvr>
                                        <p:cTn id="43" dur="500"/>
                                        <p:tgtEl>
                                          <p:spTgt spid="210957"/>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10958"/>
                                        </p:tgtEl>
                                        <p:attrNameLst>
                                          <p:attrName>style.visibility</p:attrName>
                                        </p:attrNameLst>
                                      </p:cBhvr>
                                      <p:to>
                                        <p:strVal val="visible"/>
                                      </p:to>
                                    </p:set>
                                    <p:animEffect transition="in" filter="fade">
                                      <p:cBhvr>
                                        <p:cTn id="47" dur="500"/>
                                        <p:tgtEl>
                                          <p:spTgt spid="210958"/>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210959">
                                            <p:txEl>
                                              <p:pRg st="0" end="0"/>
                                            </p:txEl>
                                          </p:spTgt>
                                        </p:tgtEl>
                                        <p:attrNameLst>
                                          <p:attrName>style.visibility</p:attrName>
                                        </p:attrNameLst>
                                      </p:cBhvr>
                                      <p:to>
                                        <p:strVal val="visible"/>
                                      </p:to>
                                    </p:set>
                                    <p:animEffect transition="in" filter="fade">
                                      <p:cBhvr>
                                        <p:cTn id="51" dur="500"/>
                                        <p:tgtEl>
                                          <p:spTgt spid="2109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p:bldP spid="210950" grpId="0"/>
      <p:bldP spid="210951" grpId="0"/>
      <p:bldP spid="210952" grpId="0"/>
      <p:bldP spid="210953" grpId="0"/>
      <p:bldP spid="210954" grpId="0"/>
      <p:bldP spid="210955" grpId="0"/>
      <p:bldP spid="210956" grpId="0"/>
      <p:bldP spid="210957" grpId="0"/>
      <p:bldP spid="210958" grpId="0"/>
      <p:bldP spid="2109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709" y="22110"/>
            <a:ext cx="9100291" cy="683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01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Helping Children understand stress</a:t>
            </a:r>
          </a:p>
        </p:txBody>
      </p:sp>
      <p:sp>
        <p:nvSpPr>
          <p:cNvPr id="3" name="Content Placeholder 2"/>
          <p:cNvSpPr>
            <a:spLocks noGrp="1"/>
          </p:cNvSpPr>
          <p:nvPr>
            <p:ph sz="half" idx="1"/>
          </p:nvPr>
        </p:nvSpPr>
        <p:spPr>
          <a:xfrm>
            <a:off x="539552" y="1556792"/>
            <a:ext cx="8147248" cy="5040560"/>
          </a:xfrm>
        </p:spPr>
        <p:txBody>
          <a:bodyPr>
            <a:normAutofit fontScale="55000" lnSpcReduction="20000"/>
          </a:bodyPr>
          <a:lstStyle/>
          <a:p>
            <a:pPr marL="0" indent="0">
              <a:buNone/>
            </a:pPr>
            <a:r>
              <a:rPr lang="en-GB" sz="4000" b="1" dirty="0" smtClean="0">
                <a:solidFill>
                  <a:srgbClr val="FFFF00"/>
                </a:solidFill>
              </a:rPr>
              <a:t>‘Thinking’</a:t>
            </a:r>
            <a:r>
              <a:rPr lang="en-GB" sz="4000" dirty="0" smtClean="0">
                <a:solidFill>
                  <a:srgbClr val="FFFF00"/>
                </a:solidFill>
              </a:rPr>
              <a:t> part of the brain – </a:t>
            </a:r>
            <a:r>
              <a:rPr lang="en-GB" sz="4000" b="1" dirty="0" smtClean="0">
                <a:solidFill>
                  <a:srgbClr val="FFFF00"/>
                </a:solidFill>
              </a:rPr>
              <a:t>Upstairs brain </a:t>
            </a:r>
          </a:p>
          <a:p>
            <a:pPr lvl="1"/>
            <a:r>
              <a:rPr lang="en-GB" sz="3600" dirty="0" smtClean="0"/>
              <a:t>Cerebral cortex </a:t>
            </a:r>
          </a:p>
          <a:p>
            <a:pPr lvl="1"/>
            <a:r>
              <a:rPr lang="en-GB" sz="3600" dirty="0" smtClean="0"/>
              <a:t>Decision making, planning and organisation, problem solving, empathy and morality </a:t>
            </a:r>
          </a:p>
          <a:p>
            <a:pPr lvl="1"/>
            <a:r>
              <a:rPr lang="en-GB" sz="3600" dirty="0" smtClean="0"/>
              <a:t>Slow to develop </a:t>
            </a:r>
          </a:p>
          <a:p>
            <a:pPr marL="0" indent="0">
              <a:buNone/>
            </a:pPr>
            <a:endParaRPr lang="en-GB" sz="4000" b="1" dirty="0" smtClean="0">
              <a:solidFill>
                <a:srgbClr val="002060"/>
              </a:solidFill>
            </a:endParaRPr>
          </a:p>
          <a:p>
            <a:pPr marL="0" indent="0">
              <a:buNone/>
            </a:pPr>
            <a:r>
              <a:rPr lang="en-GB" sz="4000" b="1" dirty="0" smtClean="0">
                <a:solidFill>
                  <a:srgbClr val="FFFF00"/>
                </a:solidFill>
              </a:rPr>
              <a:t>‘Emotional</a:t>
            </a:r>
            <a:r>
              <a:rPr lang="en-GB" sz="4000" dirty="0" smtClean="0">
                <a:solidFill>
                  <a:srgbClr val="FFFF00"/>
                </a:solidFill>
              </a:rPr>
              <a:t>’ part of the brain – </a:t>
            </a:r>
            <a:r>
              <a:rPr lang="en-GB" sz="4000" b="1" dirty="0" smtClean="0">
                <a:solidFill>
                  <a:srgbClr val="FFFF00"/>
                </a:solidFill>
              </a:rPr>
              <a:t>Downstairs brain   </a:t>
            </a:r>
          </a:p>
          <a:p>
            <a:pPr lvl="1"/>
            <a:r>
              <a:rPr lang="en-GB" sz="3600" dirty="0" smtClean="0">
                <a:solidFill>
                  <a:schemeClr val="tx1"/>
                </a:solidFill>
              </a:rPr>
              <a:t>Brain stem and limbic region</a:t>
            </a:r>
          </a:p>
          <a:p>
            <a:pPr lvl="1"/>
            <a:r>
              <a:rPr lang="en-GB" sz="3600" dirty="0" smtClean="0">
                <a:solidFill>
                  <a:schemeClr val="tx1"/>
                </a:solidFill>
              </a:rPr>
              <a:t>Breathing, digesting food and also controls emotions</a:t>
            </a:r>
          </a:p>
          <a:p>
            <a:pPr lvl="1"/>
            <a:r>
              <a:rPr lang="en-GB" sz="3600" dirty="0" smtClean="0">
                <a:solidFill>
                  <a:schemeClr val="tx1"/>
                </a:solidFill>
              </a:rPr>
              <a:t>Fight, flight, freeze – amygdala hijack </a:t>
            </a:r>
          </a:p>
          <a:p>
            <a:pPr marL="365760" lvl="1" indent="0">
              <a:buNone/>
            </a:pPr>
            <a:endParaRPr lang="en-GB" sz="3200" dirty="0" smtClean="0">
              <a:solidFill>
                <a:schemeClr val="tx1"/>
              </a:solidFill>
            </a:endParaRPr>
          </a:p>
          <a:p>
            <a:r>
              <a:rPr lang="en-GB" sz="4000" b="1" dirty="0" smtClean="0">
                <a:solidFill>
                  <a:srgbClr val="FFFF00"/>
                </a:solidFill>
              </a:rPr>
              <a:t>Children need help to understand </a:t>
            </a:r>
          </a:p>
          <a:p>
            <a:pPr lvl="1"/>
            <a:r>
              <a:rPr lang="en-GB" sz="3200" dirty="0">
                <a:solidFill>
                  <a:schemeClr val="tx1"/>
                </a:solidFill>
              </a:rPr>
              <a:t>P</a:t>
            </a:r>
            <a:r>
              <a:rPr lang="en-GB" sz="3200" dirty="0" smtClean="0">
                <a:solidFill>
                  <a:schemeClr val="tx1"/>
                </a:solidFill>
              </a:rPr>
              <a:t>hysical symptoms of stress </a:t>
            </a:r>
          </a:p>
          <a:p>
            <a:pPr lvl="1"/>
            <a:r>
              <a:rPr lang="en-GB" sz="3200" dirty="0" smtClean="0">
                <a:solidFill>
                  <a:schemeClr val="tx1"/>
                </a:solidFill>
              </a:rPr>
              <a:t>Why our brain reacts in this way</a:t>
            </a:r>
          </a:p>
          <a:p>
            <a:pPr lvl="1"/>
            <a:r>
              <a:rPr lang="en-GB" sz="3200" dirty="0">
                <a:solidFill>
                  <a:schemeClr val="tx1"/>
                </a:solidFill>
              </a:rPr>
              <a:t>W</a:t>
            </a:r>
            <a:r>
              <a:rPr lang="en-GB" sz="3200" dirty="0" smtClean="0">
                <a:solidFill>
                  <a:schemeClr val="tx1"/>
                </a:solidFill>
              </a:rPr>
              <a:t>hen the brain can be wrong </a:t>
            </a:r>
          </a:p>
          <a:p>
            <a:endParaRPr lang="en-GB" dirty="0" smtClean="0">
              <a:solidFill>
                <a:schemeClr val="tx1"/>
              </a:solidFill>
            </a:endParaRPr>
          </a:p>
          <a:p>
            <a:pPr marL="365760" lvl="1" indent="0">
              <a:buNone/>
            </a:pPr>
            <a:r>
              <a:rPr lang="en-GB" dirty="0" smtClean="0"/>
              <a:t>  </a:t>
            </a:r>
          </a:p>
          <a:p>
            <a:pPr marL="365760" lvl="1" indent="0">
              <a:buNone/>
            </a:pPr>
            <a:endParaRPr lang="en-GB" dirty="0"/>
          </a:p>
        </p:txBody>
      </p:sp>
      <p:pic>
        <p:nvPicPr>
          <p:cNvPr id="4" name="Picture 3"/>
          <p:cNvPicPr>
            <a:picLocks noChangeAspect="1"/>
          </p:cNvPicPr>
          <p:nvPr/>
        </p:nvPicPr>
        <p:blipFill>
          <a:blip r:embed="rId3"/>
          <a:stretch>
            <a:fillRect/>
          </a:stretch>
        </p:blipFill>
        <p:spPr>
          <a:xfrm>
            <a:off x="5580111" y="4437112"/>
            <a:ext cx="3416679" cy="2160240"/>
          </a:xfrm>
          <a:prstGeom prst="rect">
            <a:avLst/>
          </a:prstGeom>
        </p:spPr>
      </p:pic>
    </p:spTree>
    <p:extLst>
      <p:ext uri="{BB962C8B-B14F-4D97-AF65-F5344CB8AC3E}">
        <p14:creationId xmlns:p14="http://schemas.microsoft.com/office/powerpoint/2010/main" val="3695993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Happens in your Brain?</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988840"/>
            <a:ext cx="548295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1412972"/>
            <a:ext cx="3168352" cy="3432382"/>
          </a:xfrm>
          <a:prstGeom prst="rect">
            <a:avLst/>
          </a:prstGeom>
        </p:spPr>
      </p:pic>
      <p:sp>
        <p:nvSpPr>
          <p:cNvPr id="3" name="TextBox 2"/>
          <p:cNvSpPr txBox="1"/>
          <p:nvPr/>
        </p:nvSpPr>
        <p:spPr>
          <a:xfrm>
            <a:off x="6228184" y="4845354"/>
            <a:ext cx="2915816" cy="1446550"/>
          </a:xfrm>
          <a:prstGeom prst="rect">
            <a:avLst/>
          </a:prstGeom>
          <a:noFill/>
        </p:spPr>
        <p:txBody>
          <a:bodyPr wrap="square" rtlCol="0">
            <a:spAutoFit/>
          </a:bodyPr>
          <a:lstStyle/>
          <a:p>
            <a:r>
              <a:rPr lang="en-GB" sz="8800" dirty="0" smtClean="0"/>
              <a:t>30%</a:t>
            </a:r>
            <a:endParaRPr lang="en-GB" sz="8800" dirty="0"/>
          </a:p>
        </p:txBody>
      </p:sp>
    </p:spTree>
    <p:extLst>
      <p:ext uri="{BB962C8B-B14F-4D97-AF65-F5344CB8AC3E}">
        <p14:creationId xmlns:p14="http://schemas.microsoft.com/office/powerpoint/2010/main" val="1620457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Downloadable script </a:t>
            </a:r>
            <a:endParaRPr lang="en-GB" dirty="0"/>
          </a:p>
        </p:txBody>
      </p:sp>
      <p:sp>
        <p:nvSpPr>
          <p:cNvPr id="3" name="Content Placeholder 2"/>
          <p:cNvSpPr>
            <a:spLocks noGrp="1"/>
          </p:cNvSpPr>
          <p:nvPr>
            <p:ph sz="half" idx="1"/>
          </p:nvPr>
        </p:nvSpPr>
        <p:spPr/>
        <p:txBody>
          <a:bodyPr/>
          <a:lstStyle/>
          <a:p>
            <a:r>
              <a:rPr lang="en-GB" dirty="0" smtClean="0"/>
              <a:t>Can be adjusted to match your child’s developmental age </a:t>
            </a:r>
          </a:p>
          <a:p>
            <a:r>
              <a:rPr lang="en-GB" dirty="0" smtClean="0"/>
              <a:t>Support to manage and understand </a:t>
            </a:r>
            <a:r>
              <a:rPr lang="en-GB" dirty="0"/>
              <a:t>their </a:t>
            </a:r>
            <a:r>
              <a:rPr lang="en-GB" dirty="0" smtClean="0"/>
              <a:t>feelings</a:t>
            </a:r>
          </a:p>
          <a:p>
            <a:pPr marL="0" indent="0">
              <a:buNone/>
            </a:pPr>
            <a:r>
              <a:rPr lang="en-GB" sz="2000" dirty="0" smtClean="0"/>
              <a:t>https</a:t>
            </a:r>
            <a:r>
              <a:rPr lang="en-GB" sz="2000" dirty="0"/>
              <a:t>://imperfectfamilies.com/what-anxious-and-angry-kids-need-to-know-about-their-brain/ </a:t>
            </a:r>
          </a:p>
        </p:txBody>
      </p:sp>
      <p:pic>
        <p:nvPicPr>
          <p:cNvPr id="2051" name="Picture 3" descr="C:\Users\darlinga\Pictures\anxious-angry-kids-brain-1-2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96752"/>
            <a:ext cx="3393165" cy="508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93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sz="6600" dirty="0" smtClean="0">
                <a:effectLst>
                  <a:outerShdw blurRad="38100" dist="38100" dir="2700000" algn="tl">
                    <a:srgbClr val="000000">
                      <a:alpha val="43137"/>
                    </a:srgbClr>
                  </a:outerShdw>
                </a:effectLst>
              </a:rPr>
              <a:t>What do we mean by  </a:t>
            </a:r>
          </a:p>
          <a:p>
            <a:pPr marL="0" indent="0" algn="ctr">
              <a:buNone/>
            </a:pPr>
            <a:r>
              <a:rPr lang="en-GB" sz="8800" dirty="0" smtClean="0">
                <a:effectLst>
                  <a:outerShdw blurRad="38100" dist="38100" dir="2700000" algn="tl">
                    <a:srgbClr val="000000">
                      <a:alpha val="43137"/>
                    </a:srgbClr>
                  </a:outerShdw>
                </a:effectLst>
              </a:rPr>
              <a:t>resilience? </a:t>
            </a:r>
            <a:endParaRPr lang="en-GB"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6323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p:cNvGraphicFramePr>
            <a:graphicFrameLocks noGrp="1"/>
          </p:cNvGraphicFramePr>
          <p:nvPr>
            <p:ph idx="1"/>
            <p:extLst>
              <p:ext uri="{D42A27DB-BD31-4B8C-83A1-F6EECF244321}">
                <p14:modId xmlns:p14="http://schemas.microsoft.com/office/powerpoint/2010/main" val="2654229217"/>
              </p:ext>
            </p:extLst>
          </p:nvPr>
        </p:nvGraphicFramePr>
        <p:xfrm>
          <a:off x="457200" y="476672"/>
          <a:ext cx="8229600"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43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GB" sz="2400" dirty="0"/>
              <a:t>https://www.youtube.com/watch?v=ZbifXxy0mG0</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54460"/>
            <a:ext cx="6618312" cy="496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947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Support and Challenge </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844824"/>
            <a:ext cx="7868322" cy="44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113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en-GB" dirty="0" smtClean="0"/>
              <a:t>Session Outline – Choose a Different Path</a:t>
            </a:r>
            <a:endParaRPr lang="en-GB" dirty="0"/>
          </a:p>
        </p:txBody>
      </p:sp>
      <p:sp>
        <p:nvSpPr>
          <p:cNvPr id="3" name="Content Placeholder 2"/>
          <p:cNvSpPr>
            <a:spLocks noGrp="1"/>
          </p:cNvSpPr>
          <p:nvPr>
            <p:ph sz="half" idx="1"/>
          </p:nvPr>
        </p:nvSpPr>
        <p:spPr/>
        <p:txBody>
          <a:bodyPr/>
          <a:lstStyle/>
          <a:p>
            <a:pPr marL="0" indent="0">
              <a:buNone/>
            </a:pPr>
            <a:r>
              <a:rPr lang="en-GB" sz="3600" b="1" dirty="0" smtClean="0">
                <a:solidFill>
                  <a:srgbClr val="FFFF00"/>
                </a:solidFill>
              </a:rPr>
              <a:t>Session 1</a:t>
            </a:r>
          </a:p>
          <a:p>
            <a:r>
              <a:rPr lang="en-GB" dirty="0" smtClean="0"/>
              <a:t>Psychoeducation - body and brain</a:t>
            </a:r>
          </a:p>
          <a:p>
            <a:r>
              <a:rPr lang="en-GB" dirty="0" smtClean="0"/>
              <a:t>Erosion of, and Nurturing, Resilience</a:t>
            </a:r>
          </a:p>
          <a:p>
            <a:r>
              <a:rPr lang="en-GB" dirty="0" smtClean="0"/>
              <a:t>Connecting with your emotional wellbeing</a:t>
            </a:r>
          </a:p>
          <a:p>
            <a:endParaRPr lang="en-GB" dirty="0"/>
          </a:p>
        </p:txBody>
      </p:sp>
      <p:sp>
        <p:nvSpPr>
          <p:cNvPr id="4" name="Content Placeholder 3"/>
          <p:cNvSpPr>
            <a:spLocks noGrp="1"/>
          </p:cNvSpPr>
          <p:nvPr>
            <p:ph sz="half" idx="2"/>
          </p:nvPr>
        </p:nvSpPr>
        <p:spPr/>
        <p:txBody>
          <a:bodyPr/>
          <a:lstStyle/>
          <a:p>
            <a:pPr marL="0" indent="0">
              <a:buNone/>
            </a:pPr>
            <a:r>
              <a:rPr lang="en-GB" sz="3600" b="1" dirty="0" smtClean="0">
                <a:solidFill>
                  <a:srgbClr val="FFFF00"/>
                </a:solidFill>
              </a:rPr>
              <a:t>Session 2</a:t>
            </a:r>
          </a:p>
          <a:p>
            <a:r>
              <a:rPr lang="en-GB" dirty="0" smtClean="0"/>
              <a:t>Approaches for promoting positive emotional wellbeing:</a:t>
            </a:r>
          </a:p>
          <a:p>
            <a:pPr lvl="1"/>
            <a:r>
              <a:rPr lang="en-GB" dirty="0" smtClean="0"/>
              <a:t>Attention </a:t>
            </a:r>
          </a:p>
          <a:p>
            <a:pPr lvl="1"/>
            <a:r>
              <a:rPr lang="en-GB" dirty="0" smtClean="0"/>
              <a:t>CBT</a:t>
            </a:r>
            <a:endParaRPr lang="en-GB" dirty="0"/>
          </a:p>
        </p:txBody>
      </p:sp>
      <p:pic>
        <p:nvPicPr>
          <p:cNvPr id="5" name="Picture 4"/>
          <p:cNvPicPr>
            <a:picLocks noChangeAspect="1"/>
          </p:cNvPicPr>
          <p:nvPr/>
        </p:nvPicPr>
        <p:blipFill>
          <a:blip r:embed="rId3"/>
          <a:stretch>
            <a:fillRect/>
          </a:stretch>
        </p:blipFill>
        <p:spPr>
          <a:xfrm>
            <a:off x="6300192" y="4134947"/>
            <a:ext cx="2539008" cy="2501112"/>
          </a:xfrm>
          <a:prstGeom prst="rect">
            <a:avLst/>
          </a:prstGeom>
        </p:spPr>
      </p:pic>
    </p:spTree>
    <p:extLst>
      <p:ext uri="{BB962C8B-B14F-4D97-AF65-F5344CB8AC3E}">
        <p14:creationId xmlns:p14="http://schemas.microsoft.com/office/powerpoint/2010/main" val="1067224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normAutofit/>
          </a:bodyPr>
          <a:lstStyle/>
          <a:p>
            <a:pPr marL="0" indent="0" algn="ctr">
              <a:buNone/>
            </a:pPr>
            <a:r>
              <a:rPr lang="en-GB" sz="6600" dirty="0" smtClean="0"/>
              <a:t>Why are children less resilient these days?</a:t>
            </a:r>
            <a:endParaRPr lang="en-GB" sz="6600" dirty="0"/>
          </a:p>
        </p:txBody>
      </p:sp>
      <p:pic>
        <p:nvPicPr>
          <p:cNvPr id="1027" name="Picture 3" descr="C:\Users\mcgoldricka2\Pictures\resilienc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50" y="3163972"/>
            <a:ext cx="5544616" cy="31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87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46075" y="1628775"/>
            <a:ext cx="8713788" cy="4525963"/>
          </a:xfrm>
        </p:spPr>
        <p:txBody>
          <a:bodyPr/>
          <a:lstStyle/>
          <a:p>
            <a:pPr>
              <a:defRPr/>
            </a:pPr>
            <a:r>
              <a:rPr lang="en-GB" altLang="en-US" dirty="0" smtClean="0"/>
              <a:t>Social media</a:t>
            </a:r>
          </a:p>
          <a:p>
            <a:pPr marL="0" indent="0">
              <a:buFont typeface="Arial" pitchFamily="34" charset="0"/>
              <a:buNone/>
              <a:defRPr/>
            </a:pPr>
            <a:endParaRPr lang="en-GB" altLang="en-US" dirty="0" smtClean="0"/>
          </a:p>
          <a:p>
            <a:pPr>
              <a:defRPr/>
            </a:pPr>
            <a:r>
              <a:rPr lang="en-GB" altLang="en-US" dirty="0" smtClean="0"/>
              <a:t>Celebrity culture </a:t>
            </a:r>
          </a:p>
          <a:p>
            <a:pPr>
              <a:defRPr/>
            </a:pPr>
            <a:endParaRPr lang="en-GB" altLang="en-US" dirty="0" smtClean="0"/>
          </a:p>
          <a:p>
            <a:pPr>
              <a:defRPr/>
            </a:pPr>
            <a:r>
              <a:rPr lang="en-GB" altLang="en-US" dirty="0" smtClean="0"/>
              <a:t>Sense of entitlement/</a:t>
            </a:r>
          </a:p>
          <a:p>
            <a:pPr marL="0" indent="0">
              <a:buNone/>
              <a:defRPr/>
            </a:pPr>
            <a:r>
              <a:rPr lang="en-GB" altLang="en-US" dirty="0"/>
              <a:t> </a:t>
            </a:r>
            <a:r>
              <a:rPr lang="en-GB" altLang="en-US" dirty="0" smtClean="0"/>
              <a:t>   high expectations</a:t>
            </a:r>
          </a:p>
          <a:p>
            <a:pPr>
              <a:defRPr/>
            </a:pPr>
            <a:endParaRPr lang="en-GB" altLang="en-US" dirty="0" smtClean="0"/>
          </a:p>
          <a:p>
            <a:pPr>
              <a:defRPr/>
            </a:pPr>
            <a:r>
              <a:rPr lang="en-GB" altLang="en-US" dirty="0" smtClean="0"/>
              <a:t>The need to be perfect</a:t>
            </a:r>
          </a:p>
          <a:p>
            <a:pPr marL="0" indent="0">
              <a:buFont typeface="Arial" pitchFamily="34" charset="0"/>
              <a:buNone/>
              <a:defRPr/>
            </a:pPr>
            <a:endParaRPr lang="en-GB" altLang="en-US" dirty="0" smtClean="0"/>
          </a:p>
          <a:p>
            <a:pPr>
              <a:defRPr/>
            </a:pPr>
            <a:r>
              <a:rPr lang="en-GB" altLang="en-US" dirty="0" smtClean="0"/>
              <a:t>Too much choice</a:t>
            </a:r>
          </a:p>
          <a:p>
            <a:pPr>
              <a:defRPr/>
            </a:pPr>
            <a:endParaRPr lang="en-GB" altLang="en-US" dirty="0"/>
          </a:p>
          <a:p>
            <a:pPr marL="0" indent="0">
              <a:buFont typeface="Arial" pitchFamily="34" charset="0"/>
              <a:buNone/>
              <a:defRPr/>
            </a:pPr>
            <a:endParaRPr lang="en-GB" altLang="en-US" b="1" dirty="0" smtClean="0"/>
          </a:p>
        </p:txBody>
      </p:sp>
      <p:sp>
        <p:nvSpPr>
          <p:cNvPr id="11267" name="Title 1"/>
          <p:cNvSpPr>
            <a:spLocks noGrp="1"/>
          </p:cNvSpPr>
          <p:nvPr>
            <p:ph type="title"/>
          </p:nvPr>
        </p:nvSpPr>
        <p:spPr>
          <a:xfrm>
            <a:off x="1331913" y="115888"/>
            <a:ext cx="7437437" cy="1143000"/>
          </a:xfrm>
        </p:spPr>
        <p:txBody>
          <a:bodyPr/>
          <a:lstStyle/>
          <a:p>
            <a:pPr algn="l"/>
            <a:r>
              <a:rPr lang="en-GB" altLang="en-US" dirty="0" smtClean="0"/>
              <a:t>The Erosion of Resilience</a:t>
            </a:r>
          </a:p>
        </p:txBody>
      </p:sp>
      <p:pic>
        <p:nvPicPr>
          <p:cNvPr id="11269" name="Picture 2" descr="http://ct.weirdnutdaily.com/ol/wn/sw/i57/2/11/17/wnd_9dc3e8cb9500dd141604d15f104cdf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72115">
            <a:off x="5844267" y="1329029"/>
            <a:ext cx="2901320" cy="297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450" y="3202944"/>
            <a:ext cx="2641373" cy="264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8" descr="perfect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29161">
            <a:off x="6742758" y="4829395"/>
            <a:ext cx="1733574" cy="17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080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93350" y="1700808"/>
            <a:ext cx="8709025" cy="5040313"/>
          </a:xfrm>
        </p:spPr>
        <p:txBody>
          <a:bodyPr/>
          <a:lstStyle/>
          <a:p>
            <a:pPr>
              <a:defRPr/>
            </a:pPr>
            <a:r>
              <a:rPr lang="en-GB" altLang="en-US" dirty="0" smtClean="0">
                <a:cs typeface="Arial" panose="020B0604020202020204" pitchFamily="34" charset="0"/>
              </a:rPr>
              <a:t>The cotton wool effect</a:t>
            </a:r>
          </a:p>
          <a:p>
            <a:pPr>
              <a:defRPr/>
            </a:pPr>
            <a:endParaRPr lang="en-GB" altLang="en-US" dirty="0" smtClean="0">
              <a:cs typeface="Arial" panose="020B0604020202020204" pitchFamily="34" charset="0"/>
            </a:endParaRPr>
          </a:p>
          <a:p>
            <a:pPr>
              <a:defRPr/>
            </a:pPr>
            <a:r>
              <a:rPr lang="en-GB" altLang="en-US" dirty="0" smtClean="0">
                <a:ea typeface="ＭＳ Ｐゴシック" pitchFamily="34" charset="-128"/>
                <a:cs typeface="Arial" panose="020B0604020202020204" pitchFamily="34" charset="0"/>
              </a:rPr>
              <a:t>The belief that negative emotions are wrong</a:t>
            </a:r>
          </a:p>
          <a:p>
            <a:pPr>
              <a:defRPr/>
            </a:pPr>
            <a:endParaRPr lang="en-GB" altLang="en-US" dirty="0" smtClean="0">
              <a:ea typeface="ＭＳ Ｐゴシック" pitchFamily="34" charset="-128"/>
              <a:cs typeface="Arial" panose="020B0604020202020204" pitchFamily="34" charset="0"/>
            </a:endParaRPr>
          </a:p>
          <a:p>
            <a:pPr>
              <a:defRPr/>
            </a:pPr>
            <a:r>
              <a:rPr lang="en-GB" altLang="en-US" dirty="0" smtClean="0"/>
              <a:t>Lack of understanding about the importance of negative feelings</a:t>
            </a:r>
          </a:p>
          <a:p>
            <a:pPr marL="0" indent="0">
              <a:buNone/>
              <a:defRPr/>
            </a:pPr>
            <a:endParaRPr lang="en-GB" altLang="en-US" dirty="0" smtClean="0"/>
          </a:p>
          <a:p>
            <a:pPr>
              <a:defRPr/>
            </a:pPr>
            <a:r>
              <a:rPr lang="en-GB" altLang="en-US" dirty="0" smtClean="0">
                <a:cs typeface="Arial" panose="020B0604020202020204" pitchFamily="34" charset="0"/>
              </a:rPr>
              <a:t>Adult response to failure</a:t>
            </a:r>
          </a:p>
          <a:p>
            <a:pPr>
              <a:defRPr/>
            </a:pPr>
            <a:endParaRPr lang="en-GB" altLang="en-US" dirty="0"/>
          </a:p>
          <a:p>
            <a:pPr marL="0" indent="0">
              <a:buFont typeface="Arial" pitchFamily="34" charset="0"/>
              <a:buNone/>
              <a:defRPr/>
            </a:pPr>
            <a:endParaRPr lang="en-GB" altLang="en-US" b="1" dirty="0" smtClean="0"/>
          </a:p>
        </p:txBody>
      </p:sp>
      <p:sp>
        <p:nvSpPr>
          <p:cNvPr id="12291" name="Title 1"/>
          <p:cNvSpPr>
            <a:spLocks noGrp="1"/>
          </p:cNvSpPr>
          <p:nvPr>
            <p:ph type="title"/>
          </p:nvPr>
        </p:nvSpPr>
        <p:spPr>
          <a:xfrm>
            <a:off x="1331913" y="115888"/>
            <a:ext cx="7437437" cy="1143000"/>
          </a:xfrm>
        </p:spPr>
        <p:txBody>
          <a:bodyPr/>
          <a:lstStyle/>
          <a:p>
            <a:pPr algn="l"/>
            <a:r>
              <a:rPr lang="en-GB" altLang="en-US" dirty="0" smtClean="0"/>
              <a:t>The Erosion of Resilience</a:t>
            </a:r>
          </a:p>
        </p:txBody>
      </p:sp>
      <p:pic>
        <p:nvPicPr>
          <p:cNvPr id="12292" name="Picture 7" desc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142" y="115888"/>
            <a:ext cx="1429370" cy="244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http://www.thecoachingtoolscompany.com/launchpad/wp-content/uploads/2011/08/signMH9004423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2726">
            <a:off x="5734050" y="4649788"/>
            <a:ext cx="31877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679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Growth vs Fixed </a:t>
            </a:r>
            <a:r>
              <a:rPr lang="en-GB" dirty="0" err="1" smtClean="0"/>
              <a:t>Mindsets</a:t>
            </a:r>
            <a:endParaRPr lang="en-GB" dirty="0"/>
          </a:p>
        </p:txBody>
      </p:sp>
      <p:pic>
        <p:nvPicPr>
          <p:cNvPr id="4" name="Content Placeholder 3" descr="C:\Users\ailsa\Pictures\presentation 2.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00808"/>
            <a:ext cx="8229600" cy="4752528"/>
          </a:xfrm>
          <a:prstGeom prst="rect">
            <a:avLst/>
          </a:prstGeom>
          <a:noFill/>
          <a:extLst/>
        </p:spPr>
      </p:pic>
    </p:spTree>
    <p:extLst>
      <p:ext uri="{BB962C8B-B14F-4D97-AF65-F5344CB8AC3E}">
        <p14:creationId xmlns:p14="http://schemas.microsoft.com/office/powerpoint/2010/main" val="4164082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1580" y="146246"/>
            <a:ext cx="756084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084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Growth </a:t>
            </a:r>
            <a:r>
              <a:rPr lang="en-GB" dirty="0" err="1" smtClean="0"/>
              <a:t>mindsets</a:t>
            </a:r>
            <a:endParaRPr lang="en-GB" dirty="0"/>
          </a:p>
        </p:txBody>
      </p:sp>
      <p:sp>
        <p:nvSpPr>
          <p:cNvPr id="3" name="Content Placeholder 2"/>
          <p:cNvSpPr>
            <a:spLocks noGrp="1"/>
          </p:cNvSpPr>
          <p:nvPr>
            <p:ph idx="1"/>
          </p:nvPr>
        </p:nvSpPr>
        <p:spPr/>
        <p:txBody>
          <a:bodyPr/>
          <a:lstStyle/>
          <a:p>
            <a:r>
              <a:rPr lang="en-GB" dirty="0" smtClean="0"/>
              <a:t>Research highlights a growth </a:t>
            </a:r>
            <a:r>
              <a:rPr lang="en-GB" dirty="0" err="1" smtClean="0"/>
              <a:t>mindset</a:t>
            </a:r>
            <a:r>
              <a:rPr lang="en-GB" dirty="0" smtClean="0"/>
              <a:t> can:</a:t>
            </a:r>
          </a:p>
          <a:p>
            <a:pPr lvl="1"/>
            <a:r>
              <a:rPr lang="en-GB" dirty="0" smtClean="0"/>
              <a:t>Support academic </a:t>
            </a:r>
            <a:r>
              <a:rPr lang="en-GB" dirty="0"/>
              <a:t>achievement and greater academic improvements Blackwell et al. (</a:t>
            </a:r>
            <a:r>
              <a:rPr lang="en-GB" dirty="0" smtClean="0"/>
              <a:t>2007)</a:t>
            </a:r>
          </a:p>
          <a:p>
            <a:pPr lvl="1"/>
            <a:r>
              <a:rPr lang="en-GB" dirty="0" smtClean="0"/>
              <a:t>Help us to cope with challenge and failure</a:t>
            </a:r>
          </a:p>
          <a:p>
            <a:pPr lvl="1"/>
            <a:r>
              <a:rPr lang="en-GB" dirty="0" smtClean="0"/>
              <a:t>Impacts on our motivation to learn </a:t>
            </a:r>
          </a:p>
          <a:p>
            <a:pPr marL="365760" lvl="1" indent="0">
              <a:buNone/>
            </a:pPr>
            <a:endParaRPr lang="en-GB" dirty="0" smtClean="0"/>
          </a:p>
          <a:p>
            <a:r>
              <a:rPr lang="en-GB" dirty="0"/>
              <a:t>Research shows </a:t>
            </a:r>
            <a:r>
              <a:rPr lang="en-GB" dirty="0" smtClean="0"/>
              <a:t>children pick up on the way adults view intelligence </a:t>
            </a:r>
          </a:p>
          <a:p>
            <a:r>
              <a:rPr lang="en-GB" dirty="0" smtClean="0"/>
              <a:t>This can affect children's’ </a:t>
            </a:r>
            <a:r>
              <a:rPr lang="en-GB" dirty="0" err="1" smtClean="0"/>
              <a:t>mindsets</a:t>
            </a:r>
            <a:r>
              <a:rPr lang="en-GB" dirty="0" smtClean="0"/>
              <a:t> towards learning </a:t>
            </a:r>
          </a:p>
          <a:p>
            <a:pPr lvl="1"/>
            <a:r>
              <a:rPr lang="en-GB" dirty="0" smtClean="0"/>
              <a:t>Importance of modelling a growth </a:t>
            </a:r>
            <a:r>
              <a:rPr lang="en-GB" dirty="0" err="1" smtClean="0"/>
              <a:t>mindset</a:t>
            </a:r>
            <a:endParaRPr lang="en-GB" dirty="0"/>
          </a:p>
          <a:p>
            <a:endParaRPr lang="en-GB" dirty="0" smtClean="0"/>
          </a:p>
          <a:p>
            <a:pPr lvl="1"/>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100" y="188640"/>
            <a:ext cx="221109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778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Praise and </a:t>
            </a:r>
            <a:r>
              <a:rPr lang="en-GB" dirty="0" err="1" smtClean="0"/>
              <a:t>Mindsets</a:t>
            </a:r>
            <a:r>
              <a:rPr lang="en-GB" dirty="0" smtClean="0"/>
              <a:t> </a:t>
            </a:r>
            <a:endParaRPr lang="en-GB" dirty="0"/>
          </a:p>
        </p:txBody>
      </p:sp>
      <p:sp>
        <p:nvSpPr>
          <p:cNvPr id="6" name="Content Placeholder 5"/>
          <p:cNvSpPr>
            <a:spLocks noGrp="1"/>
          </p:cNvSpPr>
          <p:nvPr>
            <p:ph sz="half" idx="2"/>
          </p:nvPr>
        </p:nvSpPr>
        <p:spPr>
          <a:xfrm>
            <a:off x="251520" y="1417638"/>
            <a:ext cx="8136904" cy="5140573"/>
          </a:xfrm>
        </p:spPr>
        <p:txBody>
          <a:bodyPr>
            <a:normAutofit/>
          </a:bodyPr>
          <a:lstStyle/>
          <a:p>
            <a:r>
              <a:rPr lang="en-GB" dirty="0" smtClean="0"/>
              <a:t>Praise </a:t>
            </a:r>
            <a:r>
              <a:rPr lang="en-GB" dirty="0"/>
              <a:t>about the </a:t>
            </a:r>
            <a:r>
              <a:rPr lang="en-GB" dirty="0">
                <a:solidFill>
                  <a:srgbClr val="FFFF00"/>
                </a:solidFill>
              </a:rPr>
              <a:t>process of learning </a:t>
            </a:r>
            <a:r>
              <a:rPr lang="en-GB" dirty="0"/>
              <a:t>supports children to develop a growth </a:t>
            </a:r>
            <a:r>
              <a:rPr lang="en-GB" dirty="0" err="1"/>
              <a:t>mindset</a:t>
            </a:r>
            <a:r>
              <a:rPr lang="en-GB" dirty="0"/>
              <a:t> </a:t>
            </a:r>
            <a:r>
              <a:rPr lang="en-GB" dirty="0" smtClean="0"/>
              <a:t>e.g. </a:t>
            </a:r>
            <a:r>
              <a:rPr lang="en-GB" dirty="0" smtClean="0">
                <a:solidFill>
                  <a:srgbClr val="FFFF00"/>
                </a:solidFill>
              </a:rPr>
              <a:t>‘well done you tried hard with that </a:t>
            </a:r>
            <a:r>
              <a:rPr lang="en-GB" dirty="0">
                <a:solidFill>
                  <a:srgbClr val="FFFF00"/>
                </a:solidFill>
              </a:rPr>
              <a:t>one’ </a:t>
            </a:r>
            <a:r>
              <a:rPr lang="en-GB" dirty="0"/>
              <a:t>(Gunderson et al. (</a:t>
            </a:r>
            <a:r>
              <a:rPr lang="en-GB" dirty="0" smtClean="0"/>
              <a:t>2013)</a:t>
            </a:r>
          </a:p>
          <a:p>
            <a:pPr lvl="1"/>
            <a:r>
              <a:rPr lang="en-GB" sz="2400" dirty="0" smtClean="0"/>
              <a:t>helps them to understand their achievement is because of the </a:t>
            </a:r>
            <a:r>
              <a:rPr lang="en-GB" sz="2400" dirty="0" smtClean="0">
                <a:solidFill>
                  <a:srgbClr val="FFFF00"/>
                </a:solidFill>
              </a:rPr>
              <a:t>effort</a:t>
            </a:r>
            <a:r>
              <a:rPr lang="en-GB" sz="2400" dirty="0" smtClean="0"/>
              <a:t> they put in </a:t>
            </a:r>
          </a:p>
          <a:p>
            <a:r>
              <a:rPr lang="en-GB" dirty="0"/>
              <a:t>P</a:t>
            </a:r>
            <a:r>
              <a:rPr lang="en-GB" dirty="0" smtClean="0"/>
              <a:t>raise </a:t>
            </a:r>
            <a:r>
              <a:rPr lang="en-GB" dirty="0"/>
              <a:t>about them as a person </a:t>
            </a:r>
            <a:endParaRPr lang="en-GB" dirty="0" smtClean="0"/>
          </a:p>
          <a:p>
            <a:pPr marL="0" indent="0">
              <a:buNone/>
            </a:pPr>
            <a:r>
              <a:rPr lang="en-GB" dirty="0"/>
              <a:t> </a:t>
            </a:r>
            <a:r>
              <a:rPr lang="en-GB" dirty="0" smtClean="0"/>
              <a:t>  promotes a </a:t>
            </a:r>
            <a:r>
              <a:rPr lang="en-GB" b="1" dirty="0">
                <a:solidFill>
                  <a:srgbClr val="FFFF00"/>
                </a:solidFill>
              </a:rPr>
              <a:t>fixed </a:t>
            </a:r>
            <a:r>
              <a:rPr lang="en-GB" b="1" dirty="0" err="1">
                <a:solidFill>
                  <a:srgbClr val="FFFF00"/>
                </a:solidFill>
              </a:rPr>
              <a:t>mindset</a:t>
            </a:r>
            <a:r>
              <a:rPr lang="en-GB" b="1" dirty="0">
                <a:solidFill>
                  <a:srgbClr val="FFFF00"/>
                </a:solidFill>
              </a:rPr>
              <a:t> </a:t>
            </a:r>
            <a:endParaRPr lang="en-GB" b="1" dirty="0" smtClean="0">
              <a:solidFill>
                <a:srgbClr val="FFFF00"/>
              </a:solidFill>
            </a:endParaRPr>
          </a:p>
          <a:p>
            <a:pPr lvl="1">
              <a:buFont typeface="Wingdings" panose="05000000000000000000" pitchFamily="2" charset="2"/>
              <a:buChar char="Ø"/>
            </a:pPr>
            <a:r>
              <a:rPr lang="en-GB" sz="2400" dirty="0" smtClean="0"/>
              <a:t>think </a:t>
            </a:r>
            <a:r>
              <a:rPr lang="en-GB" sz="2400" dirty="0"/>
              <a:t>achievement due to </a:t>
            </a:r>
            <a:r>
              <a:rPr lang="en-GB" sz="2400" dirty="0" smtClean="0"/>
              <a:t>ability</a:t>
            </a:r>
          </a:p>
          <a:p>
            <a:pPr marL="365760" lvl="1" indent="0">
              <a:buNone/>
            </a:pPr>
            <a:r>
              <a:rPr lang="en-GB" sz="2400" dirty="0" smtClean="0"/>
              <a:t> </a:t>
            </a:r>
            <a:r>
              <a:rPr lang="en-GB" sz="2400" dirty="0"/>
              <a:t>(</a:t>
            </a:r>
            <a:r>
              <a:rPr lang="en-GB" sz="2400" dirty="0" err="1"/>
              <a:t>Zentall</a:t>
            </a:r>
            <a:r>
              <a:rPr lang="en-GB" sz="2400" dirty="0"/>
              <a:t> &amp; Morris, 2010</a:t>
            </a:r>
            <a:r>
              <a:rPr lang="en-GB" sz="2400" dirty="0" smtClean="0"/>
              <a:t>)</a:t>
            </a:r>
          </a:p>
          <a:p>
            <a:r>
              <a:rPr lang="en-GB" dirty="0" smtClean="0"/>
              <a:t>Research shows children as young as </a:t>
            </a:r>
          </a:p>
          <a:p>
            <a:pPr marL="0" indent="0">
              <a:buNone/>
            </a:pPr>
            <a:r>
              <a:rPr lang="en-GB" dirty="0"/>
              <a:t> </a:t>
            </a:r>
            <a:r>
              <a:rPr lang="en-GB" dirty="0" smtClean="0"/>
              <a:t>   </a:t>
            </a:r>
            <a:r>
              <a:rPr lang="en-GB" dirty="0" smtClean="0">
                <a:solidFill>
                  <a:srgbClr val="FFFF00"/>
                </a:solidFill>
              </a:rPr>
              <a:t>2 and 3 years old </a:t>
            </a:r>
            <a:r>
              <a:rPr lang="en-GB" dirty="0" smtClean="0"/>
              <a:t>can pick up on this </a:t>
            </a:r>
          </a:p>
          <a:p>
            <a:endParaRPr lang="en-GB" dirty="0"/>
          </a:p>
        </p:txBody>
      </p:sp>
      <p:pic>
        <p:nvPicPr>
          <p:cNvPr id="11" name="Content Placeholder 10"/>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364088" y="3081044"/>
            <a:ext cx="3493095" cy="3480818"/>
          </a:xfrm>
          <a:prstGeom prst="rect">
            <a:avLst/>
          </a:prstGeom>
          <a:noFill/>
          <a:ln>
            <a:noFill/>
          </a:ln>
          <a:extLst/>
        </p:spPr>
      </p:pic>
    </p:spTree>
    <p:extLst>
      <p:ext uri="{BB962C8B-B14F-4D97-AF65-F5344CB8AC3E}">
        <p14:creationId xmlns:p14="http://schemas.microsoft.com/office/powerpoint/2010/main" val="522939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Adult response to failure</a:t>
            </a:r>
          </a:p>
        </p:txBody>
      </p:sp>
      <p:sp>
        <p:nvSpPr>
          <p:cNvPr id="6" name="Content Placeholder 5"/>
          <p:cNvSpPr>
            <a:spLocks noGrp="1"/>
          </p:cNvSpPr>
          <p:nvPr>
            <p:ph sz="half" idx="4294967295"/>
          </p:nvPr>
        </p:nvSpPr>
        <p:spPr>
          <a:xfrm>
            <a:off x="251520" y="1484784"/>
            <a:ext cx="8892480" cy="5184576"/>
          </a:xfrm>
        </p:spPr>
        <p:txBody>
          <a:bodyPr>
            <a:normAutofit fontScale="92500" lnSpcReduction="20000"/>
          </a:bodyPr>
          <a:lstStyle/>
          <a:p>
            <a:pPr marL="91440" indent="0">
              <a:buNone/>
            </a:pPr>
            <a:r>
              <a:rPr lang="en-GB" sz="2800" b="1" dirty="0" smtClean="0">
                <a:solidFill>
                  <a:srgbClr val="FFFF00"/>
                </a:solidFill>
              </a:rPr>
              <a:t>Adults</a:t>
            </a:r>
            <a:r>
              <a:rPr lang="en-GB" sz="2800" b="1" dirty="0">
                <a:solidFill>
                  <a:srgbClr val="FFFF00"/>
                </a:solidFill>
              </a:rPr>
              <a:t>’ messages concerning success and failure can have significant implications for children’s academic </a:t>
            </a:r>
            <a:r>
              <a:rPr lang="en-GB" sz="2800" b="1" dirty="0" smtClean="0">
                <a:solidFill>
                  <a:srgbClr val="FFFF00"/>
                </a:solidFill>
              </a:rPr>
              <a:t>achievement</a:t>
            </a:r>
          </a:p>
          <a:p>
            <a:pPr marL="365760" lvl="1" indent="0">
              <a:buNone/>
            </a:pPr>
            <a:endParaRPr lang="en-GB" sz="2800" dirty="0"/>
          </a:p>
          <a:p>
            <a:pPr marL="365760" lvl="1" indent="0">
              <a:buNone/>
            </a:pPr>
            <a:r>
              <a:rPr lang="en-GB" sz="2400" dirty="0" err="1" smtClean="0"/>
              <a:t>Haimovitz</a:t>
            </a:r>
            <a:r>
              <a:rPr lang="en-GB" sz="2400" dirty="0" smtClean="0"/>
              <a:t> </a:t>
            </a:r>
            <a:r>
              <a:rPr lang="en-GB" sz="2400" dirty="0"/>
              <a:t>and </a:t>
            </a:r>
            <a:r>
              <a:rPr lang="en-GB" sz="2400" dirty="0" err="1"/>
              <a:t>Dweck</a:t>
            </a:r>
            <a:r>
              <a:rPr lang="en-GB" sz="2400" dirty="0"/>
              <a:t> (2016) </a:t>
            </a:r>
            <a:r>
              <a:rPr lang="en-GB" sz="2400" dirty="0" smtClean="0"/>
              <a:t>found :</a:t>
            </a:r>
          </a:p>
          <a:p>
            <a:pPr lvl="1"/>
            <a:r>
              <a:rPr lang="en-GB" sz="2800" dirty="0" smtClean="0"/>
              <a:t>Children are </a:t>
            </a:r>
            <a:r>
              <a:rPr lang="en-GB" sz="2800" dirty="0"/>
              <a:t>more likely to have a growth </a:t>
            </a:r>
            <a:r>
              <a:rPr lang="en-GB" sz="2800" dirty="0" err="1"/>
              <a:t>mindset</a:t>
            </a:r>
            <a:r>
              <a:rPr lang="en-GB" sz="2800" dirty="0"/>
              <a:t> when parents view </a:t>
            </a:r>
            <a:r>
              <a:rPr lang="en-GB" sz="2800" dirty="0" smtClean="0"/>
              <a:t>failure </a:t>
            </a:r>
            <a:r>
              <a:rPr lang="en-GB" sz="2800" dirty="0"/>
              <a:t>as a learning experiences </a:t>
            </a:r>
            <a:endParaRPr lang="en-GB" sz="2800" dirty="0" smtClean="0"/>
          </a:p>
          <a:p>
            <a:pPr lvl="1"/>
            <a:r>
              <a:rPr lang="en-GB" sz="2800" dirty="0"/>
              <a:t>Children more likely to have </a:t>
            </a:r>
            <a:r>
              <a:rPr lang="en-GB" sz="2800" dirty="0" smtClean="0"/>
              <a:t>a </a:t>
            </a:r>
            <a:r>
              <a:rPr lang="en-GB" sz="2800" dirty="0"/>
              <a:t>fixed </a:t>
            </a:r>
            <a:r>
              <a:rPr lang="en-GB" sz="2800" dirty="0" err="1"/>
              <a:t>mindset</a:t>
            </a:r>
            <a:r>
              <a:rPr lang="en-GB" sz="2800" dirty="0"/>
              <a:t> when parents express worries </a:t>
            </a:r>
            <a:r>
              <a:rPr lang="en-GB" sz="2800" dirty="0" smtClean="0"/>
              <a:t>about their child’s failure or abilities and consider failure as a debilitating experience </a:t>
            </a:r>
          </a:p>
          <a:p>
            <a:pPr lvl="1"/>
            <a:r>
              <a:rPr lang="en-GB" sz="2800" dirty="0" smtClean="0"/>
              <a:t>Their children </a:t>
            </a:r>
            <a:r>
              <a:rPr lang="en-GB" sz="2800" dirty="0"/>
              <a:t>felt </a:t>
            </a:r>
            <a:r>
              <a:rPr lang="en-GB" sz="2800" dirty="0" smtClean="0"/>
              <a:t>their parents focused </a:t>
            </a:r>
            <a:r>
              <a:rPr lang="en-GB" sz="2800" dirty="0"/>
              <a:t>more on their child’s academic performance than </a:t>
            </a:r>
            <a:r>
              <a:rPr lang="en-GB" sz="2800" dirty="0" smtClean="0"/>
              <a:t>their learning</a:t>
            </a:r>
          </a:p>
          <a:p>
            <a:pPr lvl="1"/>
            <a:r>
              <a:rPr lang="en-GB" sz="2800" dirty="0" smtClean="0"/>
              <a:t>Led children to believe their intelligence is fixed </a:t>
            </a:r>
          </a:p>
          <a:p>
            <a:pPr lvl="1"/>
            <a:r>
              <a:rPr lang="en-GB" sz="2800" dirty="0" smtClean="0"/>
              <a:t>Parents who viewed failure as a chance to learn supported their children to develop a growth </a:t>
            </a:r>
            <a:r>
              <a:rPr lang="en-GB" sz="2800" dirty="0" err="1" smtClean="0"/>
              <a:t>mindset</a:t>
            </a:r>
            <a:r>
              <a:rPr lang="en-GB" sz="2800" dirty="0" smtClean="0"/>
              <a:t> </a:t>
            </a: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274" y="188640"/>
            <a:ext cx="173041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850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850106"/>
          </a:xfrm>
        </p:spPr>
        <p:txBody>
          <a:bodyPr/>
          <a:lstStyle/>
          <a:p>
            <a:r>
              <a:rPr lang="en-GB" dirty="0" smtClean="0"/>
              <a:t>Play	</a:t>
            </a:r>
            <a:endParaRPr lang="en-GB" dirty="0"/>
          </a:p>
        </p:txBody>
      </p:sp>
      <p:sp>
        <p:nvSpPr>
          <p:cNvPr id="3" name="Content Placeholder 2"/>
          <p:cNvSpPr>
            <a:spLocks noGrp="1"/>
          </p:cNvSpPr>
          <p:nvPr>
            <p:ph idx="1"/>
          </p:nvPr>
        </p:nvSpPr>
        <p:spPr>
          <a:xfrm>
            <a:off x="467544" y="836712"/>
            <a:ext cx="8229600" cy="5688632"/>
          </a:xfrm>
        </p:spPr>
        <p:txBody>
          <a:bodyPr>
            <a:normAutofit lnSpcReduction="10000"/>
          </a:bodyPr>
          <a:lstStyle/>
          <a:p>
            <a:pPr marL="0" indent="0" algn="ctr">
              <a:buNone/>
            </a:pPr>
            <a:r>
              <a:rPr lang="en-GB" dirty="0" smtClean="0">
                <a:solidFill>
                  <a:srgbClr val="FFFF00"/>
                </a:solidFill>
                <a:latin typeface="Arial Black" panose="020B0A04020102020204" pitchFamily="34" charset="0"/>
              </a:rPr>
              <a:t>“Free play gives the growing child the cognitive ability to solve problems, the emotional ability to withstand hardship, the social ability to help each other, and the physical ability to carry it all through. Play is the foundation stone of resilience in children, no matter what life may throw at them.” (Dr Mike Shooter, 2015)</a:t>
            </a:r>
          </a:p>
          <a:p>
            <a:pPr marL="0" indent="0">
              <a:buNone/>
            </a:pPr>
            <a:r>
              <a:rPr lang="en-GB" sz="2600" dirty="0" smtClean="0"/>
              <a:t>Play is a  </a:t>
            </a:r>
            <a:r>
              <a:rPr lang="en-GB" sz="2600" dirty="0"/>
              <a:t>safe way </a:t>
            </a:r>
            <a:r>
              <a:rPr lang="en-GB" sz="2600" dirty="0" smtClean="0"/>
              <a:t>for children to </a:t>
            </a:r>
            <a:r>
              <a:rPr lang="en-GB" sz="2600" dirty="0"/>
              <a:t>have a number of important </a:t>
            </a:r>
            <a:r>
              <a:rPr lang="en-GB" sz="2600" dirty="0" smtClean="0"/>
              <a:t>experiences </a:t>
            </a:r>
            <a:r>
              <a:rPr lang="en-GB" sz="2600" dirty="0"/>
              <a:t>and practise key skills </a:t>
            </a:r>
          </a:p>
          <a:p>
            <a:pPr lvl="1"/>
            <a:r>
              <a:rPr lang="en-GB" sz="1800" dirty="0" smtClean="0"/>
              <a:t>Negotiation </a:t>
            </a:r>
            <a:endParaRPr lang="en-GB" sz="1800" dirty="0"/>
          </a:p>
          <a:p>
            <a:pPr lvl="1"/>
            <a:r>
              <a:rPr lang="en-GB" sz="1800" dirty="0" smtClean="0"/>
              <a:t>Managing </a:t>
            </a:r>
            <a:r>
              <a:rPr lang="en-GB" sz="1800" dirty="0"/>
              <a:t>emotions </a:t>
            </a:r>
          </a:p>
          <a:p>
            <a:pPr lvl="1"/>
            <a:r>
              <a:rPr lang="en-GB" sz="1800" dirty="0" smtClean="0"/>
              <a:t>Sharing </a:t>
            </a:r>
            <a:endParaRPr lang="en-GB" sz="1800" dirty="0"/>
          </a:p>
          <a:p>
            <a:pPr lvl="1"/>
            <a:r>
              <a:rPr lang="en-GB" sz="1800" dirty="0" smtClean="0"/>
              <a:t>Cooperation </a:t>
            </a:r>
            <a:endParaRPr lang="en-GB" sz="1800" dirty="0"/>
          </a:p>
          <a:p>
            <a:pPr lvl="1"/>
            <a:r>
              <a:rPr lang="en-GB" sz="1800" dirty="0" smtClean="0"/>
              <a:t>Trust </a:t>
            </a:r>
            <a:endParaRPr lang="en-GB" sz="1800" dirty="0"/>
          </a:p>
          <a:p>
            <a:pPr lvl="1"/>
            <a:r>
              <a:rPr lang="en-GB" sz="1800" dirty="0" smtClean="0"/>
              <a:t>Empathy </a:t>
            </a:r>
            <a:endParaRPr lang="en-GB" sz="1800" dirty="0"/>
          </a:p>
          <a:p>
            <a:pPr lvl="1"/>
            <a:r>
              <a:rPr lang="en-GB" sz="1800" dirty="0" smtClean="0"/>
              <a:t>Creativity </a:t>
            </a:r>
            <a:r>
              <a:rPr lang="en-GB" sz="1800" dirty="0"/>
              <a:t>and imagination </a:t>
            </a:r>
          </a:p>
          <a:p>
            <a:pPr lvl="1"/>
            <a:r>
              <a:rPr lang="en-GB" sz="1800" dirty="0" smtClean="0"/>
              <a:t>Encouraging </a:t>
            </a:r>
            <a:r>
              <a:rPr lang="en-GB" sz="1800" dirty="0"/>
              <a:t>a sense of control in their world</a:t>
            </a:r>
          </a:p>
          <a:p>
            <a:pPr marL="731520" lvl="2" indent="0">
              <a:buNone/>
            </a:pPr>
            <a:endParaRPr lang="en-GB" dirty="0"/>
          </a:p>
          <a:p>
            <a:pPr marL="365760" lvl="1" indent="0">
              <a:buNone/>
            </a:pPr>
            <a:endParaRPr lang="en-GB" dirty="0" smtClean="0"/>
          </a:p>
          <a:p>
            <a:pPr marL="365760" lvl="1" indent="0">
              <a:buNone/>
            </a:pPr>
            <a:endParaRPr lang="en-GB" dirty="0" smtClean="0"/>
          </a:p>
          <a:p>
            <a:pPr marL="365760" lvl="1" indent="0">
              <a:buNone/>
            </a:pPr>
            <a:endParaRPr lang="en-GB" dirty="0"/>
          </a:p>
        </p:txBody>
      </p:sp>
    </p:spTree>
    <p:extLst>
      <p:ext uri="{BB962C8B-B14F-4D97-AF65-F5344CB8AC3E}">
        <p14:creationId xmlns:p14="http://schemas.microsoft.com/office/powerpoint/2010/main" val="3316048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dirty="0"/>
          </a:p>
        </p:txBody>
      </p:sp>
      <p:sp>
        <p:nvSpPr>
          <p:cNvPr id="4" name="Title 3"/>
          <p:cNvSpPr>
            <a:spLocks noGrp="1"/>
          </p:cNvSpPr>
          <p:nvPr>
            <p:ph type="title"/>
          </p:nvPr>
        </p:nvSpPr>
        <p:spPr>
          <a:xfrm>
            <a:off x="457200" y="4365104"/>
            <a:ext cx="8305800" cy="1241464"/>
          </a:xfrm>
        </p:spPr>
        <p:txBody>
          <a:bodyPr>
            <a:normAutofit/>
          </a:bodyPr>
          <a:lstStyle/>
          <a:p>
            <a:r>
              <a:rPr lang="en-GB" sz="6000" dirty="0" smtClean="0"/>
              <a:t>Connecting With Yourself</a:t>
            </a:r>
            <a:endParaRPr lang="en-GB" sz="6000" dirty="0"/>
          </a:p>
        </p:txBody>
      </p:sp>
    </p:spTree>
    <p:extLst>
      <p:ext uri="{BB962C8B-B14F-4D97-AF65-F5344CB8AC3E}">
        <p14:creationId xmlns:p14="http://schemas.microsoft.com/office/powerpoint/2010/main" val="480131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457200" y="4293096"/>
            <a:ext cx="2890664" cy="8640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Keep Calm and Get Excited!</a:t>
            </a: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sz="4000" dirty="0" smtClean="0">
                <a:solidFill>
                  <a:srgbClr val="FFFF00"/>
                </a:solidFill>
              </a:rPr>
              <a:t>“Before anxiety inducing tasks</a:t>
            </a:r>
            <a:r>
              <a:rPr lang="en-GB" sz="4000" dirty="0">
                <a:solidFill>
                  <a:srgbClr val="FFFF00"/>
                </a:solidFill>
              </a:rPr>
              <a:t>, the </a:t>
            </a:r>
            <a:r>
              <a:rPr lang="en-GB" sz="4000" dirty="0" smtClean="0">
                <a:solidFill>
                  <a:srgbClr val="FFFF00"/>
                </a:solidFill>
              </a:rPr>
              <a:t>way we </a:t>
            </a:r>
            <a:r>
              <a:rPr lang="en-GB" sz="4000" dirty="0">
                <a:solidFill>
                  <a:srgbClr val="FFFF00"/>
                </a:solidFill>
              </a:rPr>
              <a:t>talk about our feelings </a:t>
            </a:r>
            <a:r>
              <a:rPr lang="en-GB" sz="4000" dirty="0" smtClean="0">
                <a:solidFill>
                  <a:srgbClr val="FFFF00"/>
                </a:solidFill>
              </a:rPr>
              <a:t>influences how we feel, </a:t>
            </a:r>
            <a:r>
              <a:rPr lang="en-GB" sz="4000" dirty="0">
                <a:solidFill>
                  <a:srgbClr val="FFFF00"/>
                </a:solidFill>
              </a:rPr>
              <a:t>which dramatically </a:t>
            </a:r>
            <a:r>
              <a:rPr lang="en-GB" sz="4000" dirty="0" smtClean="0">
                <a:solidFill>
                  <a:srgbClr val="FFFF00"/>
                </a:solidFill>
              </a:rPr>
              <a:t>influences subsequent </a:t>
            </a:r>
            <a:r>
              <a:rPr lang="en-GB" sz="4000" dirty="0">
                <a:solidFill>
                  <a:srgbClr val="FFFF00"/>
                </a:solidFill>
              </a:rPr>
              <a:t>performance</a:t>
            </a:r>
            <a:r>
              <a:rPr lang="en-GB" sz="4000" dirty="0" smtClean="0">
                <a:solidFill>
                  <a:srgbClr val="FFFF00"/>
                </a:solidFill>
              </a:rPr>
              <a:t>.”</a:t>
            </a:r>
          </a:p>
          <a:p>
            <a:pPr marL="0" indent="0">
              <a:buNone/>
            </a:pPr>
            <a:endParaRPr lang="en-GB" sz="4000" dirty="0">
              <a:solidFill>
                <a:srgbClr val="FFFF00"/>
              </a:solidFill>
            </a:endParaRPr>
          </a:p>
          <a:p>
            <a:pPr marL="0" indent="0">
              <a:buNone/>
            </a:pPr>
            <a:r>
              <a:rPr lang="en-GB" sz="4000" dirty="0" smtClean="0">
                <a:solidFill>
                  <a:srgbClr val="FFFF00"/>
                </a:solidFill>
              </a:rPr>
              <a:t>“I am excited”          opportunity </a:t>
            </a:r>
            <a:r>
              <a:rPr lang="en-GB" sz="4000" dirty="0" err="1" smtClean="0">
                <a:solidFill>
                  <a:srgbClr val="FFFF00"/>
                </a:solidFill>
              </a:rPr>
              <a:t>mindset</a:t>
            </a:r>
            <a:r>
              <a:rPr lang="en-GB" sz="4000" dirty="0" smtClean="0">
                <a:solidFill>
                  <a:srgbClr val="FFFF00"/>
                </a:solidFill>
              </a:rPr>
              <a:t>          </a:t>
            </a:r>
          </a:p>
          <a:p>
            <a:endParaRPr lang="en-GB" dirty="0"/>
          </a:p>
          <a:p>
            <a:pPr marL="0" indent="0" algn="r">
              <a:buNone/>
            </a:pPr>
            <a:r>
              <a:rPr lang="en-GB" dirty="0" smtClean="0"/>
              <a:t>Wood Brooks</a:t>
            </a:r>
          </a:p>
          <a:p>
            <a:pPr marL="0" indent="0" algn="r">
              <a:buNone/>
            </a:pPr>
            <a:r>
              <a:rPr lang="en-GB" dirty="0" smtClean="0"/>
              <a:t>American Psychological Association (APA), 2013</a:t>
            </a:r>
            <a:endParaRPr lang="en-GB" dirty="0"/>
          </a:p>
        </p:txBody>
      </p:sp>
      <p:cxnSp>
        <p:nvCxnSpPr>
          <p:cNvPr id="5" name="Straight Arrow Connector 4"/>
          <p:cNvCxnSpPr/>
          <p:nvPr/>
        </p:nvCxnSpPr>
        <p:spPr>
          <a:xfrm>
            <a:off x="3347864" y="4797152"/>
            <a:ext cx="936104" cy="0"/>
          </a:xfrm>
          <a:prstGeom prst="straightConnector1">
            <a:avLst/>
          </a:prstGeom>
          <a:ln w="69850">
            <a:solidFill>
              <a:srgbClr val="FA1AA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526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1988840"/>
            <a:ext cx="5480779" cy="4572396"/>
          </a:xfrm>
          <a:prstGeom prst="rect">
            <a:avLst/>
          </a:prstGeom>
        </p:spPr>
      </p:pic>
      <p:sp>
        <p:nvSpPr>
          <p:cNvPr id="2" name="Title 1"/>
          <p:cNvSpPr>
            <a:spLocks noGrp="1"/>
          </p:cNvSpPr>
          <p:nvPr>
            <p:ph type="title"/>
          </p:nvPr>
        </p:nvSpPr>
        <p:spPr/>
        <p:txBody>
          <a:bodyPr/>
          <a:lstStyle/>
          <a:p>
            <a:r>
              <a:rPr lang="en-GB" dirty="0" smtClean="0"/>
              <a:t>Visualising the Super-Brain</a:t>
            </a: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64088" y="1628799"/>
            <a:ext cx="3322712" cy="3599605"/>
          </a:xfrm>
        </p:spPr>
      </p:pic>
    </p:spTree>
    <p:extLst>
      <p:ext uri="{BB962C8B-B14F-4D97-AF65-F5344CB8AC3E}">
        <p14:creationId xmlns:p14="http://schemas.microsoft.com/office/powerpoint/2010/main" val="4230830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547664" y="404664"/>
          <a:ext cx="7296472" cy="6048671"/>
        </p:xfrm>
        <a:graphic>
          <a:graphicData uri="http://schemas.openxmlformats.org/drawingml/2006/table">
            <a:tbl>
              <a:tblPr firstRow="1" bandRow="1">
                <a:tableStyleId>{5C22544A-7EE6-4342-B048-85BDC9FD1C3A}</a:tableStyleId>
              </a:tblPr>
              <a:tblGrid>
                <a:gridCol w="7296472"/>
              </a:tblGrid>
              <a:tr h="1371613">
                <a:tc>
                  <a:txBody>
                    <a:bodyPr/>
                    <a:lstStyle/>
                    <a:p>
                      <a:endParaRPr lang="en-GB" dirty="0"/>
                    </a:p>
                  </a:txBody>
                  <a:tcPr>
                    <a:solidFill>
                      <a:srgbClr val="FF0000"/>
                    </a:solidFill>
                  </a:tcPr>
                </a:tc>
              </a:tr>
              <a:tr h="3225770">
                <a:tc>
                  <a:txBody>
                    <a:bodyPr/>
                    <a:lstStyle/>
                    <a:p>
                      <a:endParaRPr lang="en-GB" dirty="0"/>
                    </a:p>
                  </a:txBody>
                  <a:tcPr>
                    <a:solidFill>
                      <a:srgbClr val="92D050"/>
                    </a:solidFill>
                  </a:tcPr>
                </a:tc>
              </a:tr>
              <a:tr h="1451288">
                <a:tc>
                  <a:txBody>
                    <a:bodyPr/>
                    <a:lstStyle/>
                    <a:p>
                      <a:endParaRPr lang="en-GB" dirty="0"/>
                    </a:p>
                  </a:txBody>
                  <a:tcPr>
                    <a:solidFill>
                      <a:schemeClr val="bg2">
                        <a:lumMod val="40000"/>
                        <a:lumOff val="60000"/>
                      </a:schemeClr>
                    </a:solidFill>
                  </a:tcPr>
                </a:tc>
              </a:tr>
            </a:tbl>
          </a:graphicData>
        </a:graphic>
      </p:graphicFrame>
      <p:sp>
        <p:nvSpPr>
          <p:cNvPr id="8" name="TextBox 7"/>
          <p:cNvSpPr txBox="1"/>
          <p:nvPr/>
        </p:nvSpPr>
        <p:spPr>
          <a:xfrm>
            <a:off x="5211868" y="1844824"/>
            <a:ext cx="3672408" cy="646331"/>
          </a:xfrm>
          <a:prstGeom prst="rect">
            <a:avLst/>
          </a:prstGeom>
          <a:noFill/>
        </p:spPr>
        <p:txBody>
          <a:bodyPr wrap="square" rtlCol="0">
            <a:spAutoFit/>
          </a:bodyPr>
          <a:lstStyle/>
          <a:p>
            <a:r>
              <a:rPr lang="en-GB" sz="3600" dirty="0" smtClean="0"/>
              <a:t>Excited/ Assertive</a:t>
            </a:r>
            <a:endParaRPr lang="en-GB" sz="3600" dirty="0"/>
          </a:p>
        </p:txBody>
      </p:sp>
      <p:sp>
        <p:nvSpPr>
          <p:cNvPr id="9" name="TextBox 8"/>
          <p:cNvSpPr txBox="1"/>
          <p:nvPr/>
        </p:nvSpPr>
        <p:spPr>
          <a:xfrm>
            <a:off x="1763688" y="4169663"/>
            <a:ext cx="3672408" cy="646331"/>
          </a:xfrm>
          <a:prstGeom prst="rect">
            <a:avLst/>
          </a:prstGeom>
          <a:noFill/>
        </p:spPr>
        <p:txBody>
          <a:bodyPr wrap="square" rtlCol="0">
            <a:spAutoFit/>
          </a:bodyPr>
          <a:lstStyle/>
          <a:p>
            <a:r>
              <a:rPr lang="en-GB" sz="3600" dirty="0" smtClean="0"/>
              <a:t>Calm</a:t>
            </a:r>
            <a:endParaRPr lang="en-GB" sz="3600" dirty="0"/>
          </a:p>
        </p:txBody>
      </p:sp>
      <p:sp>
        <p:nvSpPr>
          <p:cNvPr id="10" name="TextBox 9"/>
          <p:cNvSpPr txBox="1"/>
          <p:nvPr/>
        </p:nvSpPr>
        <p:spPr>
          <a:xfrm>
            <a:off x="1547664" y="478413"/>
            <a:ext cx="7128792" cy="646331"/>
          </a:xfrm>
          <a:prstGeom prst="rect">
            <a:avLst/>
          </a:prstGeom>
          <a:noFill/>
        </p:spPr>
        <p:txBody>
          <a:bodyPr wrap="square" rtlCol="0">
            <a:spAutoFit/>
          </a:bodyPr>
          <a:lstStyle/>
          <a:p>
            <a:r>
              <a:rPr lang="en-GB" sz="3600" dirty="0" smtClean="0"/>
              <a:t>Chaotic/Off Balance (no-brain state)</a:t>
            </a:r>
            <a:endParaRPr lang="en-GB" sz="3600" dirty="0"/>
          </a:p>
        </p:txBody>
      </p:sp>
      <p:sp>
        <p:nvSpPr>
          <p:cNvPr id="11" name="TextBox 10"/>
          <p:cNvSpPr txBox="1"/>
          <p:nvPr/>
        </p:nvSpPr>
        <p:spPr>
          <a:xfrm>
            <a:off x="4995844" y="5795540"/>
            <a:ext cx="4104456" cy="646331"/>
          </a:xfrm>
          <a:prstGeom prst="rect">
            <a:avLst/>
          </a:prstGeom>
          <a:noFill/>
        </p:spPr>
        <p:txBody>
          <a:bodyPr wrap="square" rtlCol="0">
            <a:spAutoFit/>
          </a:bodyPr>
          <a:lstStyle/>
          <a:p>
            <a:r>
              <a:rPr lang="en-GB" sz="3600" dirty="0" smtClean="0"/>
              <a:t>Shutdown/Inflexible</a:t>
            </a:r>
            <a:endParaRPr lang="en-GB" sz="3600" dirty="0"/>
          </a:p>
        </p:txBody>
      </p:sp>
      <p:sp>
        <p:nvSpPr>
          <p:cNvPr id="12" name="TextBox 11"/>
          <p:cNvSpPr txBox="1"/>
          <p:nvPr/>
        </p:nvSpPr>
        <p:spPr>
          <a:xfrm rot="16200000">
            <a:off x="-1575936" y="2270736"/>
            <a:ext cx="4600308" cy="1015663"/>
          </a:xfrm>
          <a:prstGeom prst="rect">
            <a:avLst/>
          </a:prstGeom>
          <a:noFill/>
        </p:spPr>
        <p:txBody>
          <a:bodyPr wrap="square" rtlCol="0">
            <a:spAutoFit/>
          </a:bodyPr>
          <a:lstStyle/>
          <a:p>
            <a:r>
              <a:rPr lang="en-GB" sz="6000" dirty="0" smtClean="0"/>
              <a:t>AROUSAL</a:t>
            </a:r>
            <a:endParaRPr lang="en-GB" sz="6000" dirty="0"/>
          </a:p>
        </p:txBody>
      </p:sp>
      <p:cxnSp>
        <p:nvCxnSpPr>
          <p:cNvPr id="14" name="Straight Arrow Connector 13"/>
          <p:cNvCxnSpPr>
            <a:endCxn id="12" idx="3"/>
          </p:cNvCxnSpPr>
          <p:nvPr/>
        </p:nvCxnSpPr>
        <p:spPr>
          <a:xfrm flipV="1">
            <a:off x="724218" y="478414"/>
            <a:ext cx="0" cy="122239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724218" y="5078722"/>
            <a:ext cx="0" cy="107365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73034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Recognising Arousal Levels and Learning to Check -</a:t>
            </a:r>
            <a:r>
              <a:rPr lang="en-GB" dirty="0"/>
              <a:t> </a:t>
            </a:r>
            <a:r>
              <a:rPr lang="en-GB" dirty="0" smtClean="0"/>
              <a:t>In</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pPr>
              <a:buFont typeface="Wingdings" panose="05000000000000000000" pitchFamily="2" charset="2"/>
              <a:buChar char="ü"/>
            </a:pPr>
            <a:r>
              <a:rPr lang="en-GB" dirty="0" smtClean="0"/>
              <a:t>Accept all feelings are ok to have</a:t>
            </a:r>
          </a:p>
          <a:p>
            <a:pPr>
              <a:buFont typeface="Wingdings" panose="05000000000000000000" pitchFamily="2" charset="2"/>
              <a:buChar char="ü"/>
            </a:pPr>
            <a:r>
              <a:rPr lang="en-GB" dirty="0" smtClean="0"/>
              <a:t>Teach a child to be aware of which zone they are in (even challenging emotions can be in the green zone)</a:t>
            </a:r>
          </a:p>
          <a:p>
            <a:pPr>
              <a:buFont typeface="Wingdings" panose="05000000000000000000" pitchFamily="2" charset="2"/>
              <a:buChar char="ü"/>
            </a:pPr>
            <a:r>
              <a:rPr lang="en-GB" dirty="0" smtClean="0"/>
              <a:t>Widen the green zone by knowing “what keeps me in the green”?</a:t>
            </a:r>
          </a:p>
          <a:p>
            <a:pPr>
              <a:buFont typeface="Wingdings" panose="05000000000000000000" pitchFamily="2" charset="2"/>
              <a:buChar char="ü"/>
            </a:pPr>
            <a:r>
              <a:rPr lang="en-GB" dirty="0" smtClean="0"/>
              <a:t>Start to work on strategies which get you back from the red and blue zone – knowing there is a potential way back is calming in itself</a:t>
            </a:r>
          </a:p>
          <a:p>
            <a:pPr>
              <a:buFont typeface="Wingdings" panose="05000000000000000000" pitchFamily="2" charset="2"/>
              <a:buChar char="ü"/>
            </a:pPr>
            <a:r>
              <a:rPr lang="en-GB" sz="2600" dirty="0" smtClean="0">
                <a:solidFill>
                  <a:srgbClr val="FFFF00"/>
                </a:solidFill>
              </a:rPr>
              <a:t>Name It to Tame It:</a:t>
            </a:r>
          </a:p>
          <a:p>
            <a:pPr marL="0" indent="0" algn="ctr">
              <a:buNone/>
            </a:pPr>
            <a:r>
              <a:rPr lang="en-GB" dirty="0" smtClean="0">
                <a:solidFill>
                  <a:srgbClr val="FFFF00"/>
                </a:solidFill>
              </a:rPr>
              <a:t>“I’m feeling really angry, I’m in the red zone”</a:t>
            </a:r>
          </a:p>
          <a:p>
            <a:pPr marL="0" indent="0" algn="ctr">
              <a:buNone/>
            </a:pPr>
            <a:r>
              <a:rPr lang="en-GB" dirty="0" smtClean="0">
                <a:solidFill>
                  <a:srgbClr val="FFFF00"/>
                </a:solidFill>
              </a:rPr>
              <a:t>“I’m frightened, I’m in the blue zone”</a:t>
            </a:r>
          </a:p>
          <a:p>
            <a:pPr marL="0" indent="0" algn="ctr">
              <a:buNone/>
            </a:pPr>
            <a:r>
              <a:rPr lang="en-GB" dirty="0" smtClean="0">
                <a:solidFill>
                  <a:srgbClr val="FFFF00"/>
                </a:solidFill>
              </a:rPr>
              <a:t>“I think you might be feeling scared I understand why you feel that way, I know you’re finding this really hard”</a:t>
            </a:r>
          </a:p>
          <a:p>
            <a:pPr marL="0" indent="0" algn="ctr">
              <a:buNone/>
            </a:pPr>
            <a:r>
              <a:rPr lang="en-GB" dirty="0" smtClean="0">
                <a:solidFill>
                  <a:srgbClr val="FFFF00"/>
                </a:solidFill>
              </a:rPr>
              <a:t>“It’s ok to be in the red zone I’m going to help you to find a way back to the green zone”</a:t>
            </a:r>
            <a:endParaRPr lang="en-GB" dirty="0">
              <a:solidFill>
                <a:srgbClr val="FFFF00"/>
              </a:solidFill>
            </a:endParaRPr>
          </a:p>
        </p:txBody>
      </p:sp>
    </p:spTree>
    <p:extLst>
      <p:ext uri="{BB962C8B-B14F-4D97-AF65-F5344CB8AC3E}">
        <p14:creationId xmlns:p14="http://schemas.microsoft.com/office/powerpoint/2010/main" val="136682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mtClean="0"/>
              <a:t>Layer cake pic</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65957"/>
            <a:ext cx="4130978" cy="3843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796" y="2606960"/>
            <a:ext cx="3136684" cy="3829199"/>
          </a:xfrm>
          <a:prstGeom prst="rect">
            <a:avLst/>
          </a:prstGeom>
        </p:spPr>
      </p:pic>
      <p:sp>
        <p:nvSpPr>
          <p:cNvPr id="6" name="TextBox 5"/>
          <p:cNvSpPr txBox="1"/>
          <p:nvPr/>
        </p:nvSpPr>
        <p:spPr>
          <a:xfrm>
            <a:off x="251520" y="4653136"/>
            <a:ext cx="5760640" cy="1015663"/>
          </a:xfrm>
          <a:prstGeom prst="rect">
            <a:avLst/>
          </a:prstGeom>
          <a:noFill/>
        </p:spPr>
        <p:txBody>
          <a:bodyPr wrap="square" rtlCol="0">
            <a:spAutoFit/>
          </a:bodyPr>
          <a:lstStyle/>
          <a:p>
            <a:r>
              <a:rPr lang="en-GB" sz="6000" dirty="0" smtClean="0"/>
              <a:t>Know your layers</a:t>
            </a:r>
            <a:endParaRPr lang="en-GB" sz="6000" dirty="0"/>
          </a:p>
        </p:txBody>
      </p:sp>
    </p:spTree>
    <p:extLst>
      <p:ext uri="{BB962C8B-B14F-4D97-AF65-F5344CB8AC3E}">
        <p14:creationId xmlns:p14="http://schemas.microsoft.com/office/powerpoint/2010/main" val="2257048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Take Control</a:t>
            </a:r>
            <a:br>
              <a:rPr lang="en-GB" dirty="0" smtClean="0"/>
            </a:br>
            <a:r>
              <a:rPr lang="en-GB" dirty="0" smtClean="0"/>
              <a:t>Calming the Mind and the body</a:t>
            </a:r>
            <a:endParaRPr lang="en-GB" dirty="0"/>
          </a:p>
        </p:txBody>
      </p:sp>
      <p:sp>
        <p:nvSpPr>
          <p:cNvPr id="3" name="Content Placeholder 2"/>
          <p:cNvSpPr>
            <a:spLocks noGrp="1"/>
          </p:cNvSpPr>
          <p:nvPr>
            <p:ph idx="1"/>
          </p:nvPr>
        </p:nvSpPr>
        <p:spPr>
          <a:xfrm>
            <a:off x="457200" y="2348880"/>
            <a:ext cx="8229600" cy="4320480"/>
          </a:xfrm>
        </p:spPr>
        <p:txBody>
          <a:bodyPr>
            <a:normAutofit/>
          </a:bodyPr>
          <a:lstStyle/>
          <a:p>
            <a:r>
              <a:rPr lang="en-GB" sz="3200" b="1" dirty="0" smtClean="0"/>
              <a:t>The Wave</a:t>
            </a:r>
          </a:p>
          <a:p>
            <a:pPr marL="365760" lvl="1" indent="0">
              <a:buNone/>
            </a:pPr>
            <a:r>
              <a:rPr lang="en-GB" sz="2800" b="1" dirty="0" smtClean="0"/>
              <a:t>V</a:t>
            </a:r>
            <a:r>
              <a:rPr lang="en-GB" sz="2800" dirty="0" smtClean="0"/>
              <a:t>isualise the stress as a </a:t>
            </a:r>
            <a:r>
              <a:rPr lang="en-GB" sz="2800" dirty="0"/>
              <a:t>wave </a:t>
            </a:r>
            <a:endParaRPr lang="en-GB" sz="2800" dirty="0" smtClean="0"/>
          </a:p>
          <a:p>
            <a:pPr marL="365760" lvl="1" indent="0">
              <a:buNone/>
            </a:pPr>
            <a:r>
              <a:rPr lang="en-GB" sz="2800" dirty="0" smtClean="0"/>
              <a:t>and </a:t>
            </a:r>
            <a:r>
              <a:rPr lang="en-GB" sz="2800" dirty="0"/>
              <a:t>help them to ‘ride’ or ‘surf’ the </a:t>
            </a:r>
            <a:endParaRPr lang="en-GB" sz="2800" dirty="0" smtClean="0"/>
          </a:p>
          <a:p>
            <a:pPr marL="365760" lvl="1" indent="0">
              <a:buNone/>
            </a:pPr>
            <a:r>
              <a:rPr lang="en-GB" sz="2800" dirty="0" smtClean="0"/>
              <a:t>wave </a:t>
            </a:r>
            <a:r>
              <a:rPr lang="en-GB" sz="2800" dirty="0"/>
              <a:t>and see how it gets smaller after it </a:t>
            </a:r>
            <a:r>
              <a:rPr lang="en-GB" sz="2800" dirty="0" smtClean="0"/>
              <a:t>peaks</a:t>
            </a:r>
          </a:p>
          <a:p>
            <a:pPr marL="365760" lvl="1" indent="0">
              <a:buNone/>
            </a:pPr>
            <a:r>
              <a:rPr lang="en-GB" sz="2800" dirty="0" smtClean="0"/>
              <a:t>Negative feelings are normal, they </a:t>
            </a:r>
            <a:r>
              <a:rPr lang="en-GB" sz="2800" dirty="0"/>
              <a:t>rise and fall </a:t>
            </a:r>
            <a:endParaRPr lang="en-GB" sz="2800" dirty="0" smtClean="0"/>
          </a:p>
          <a:p>
            <a:pPr marL="365760" lvl="1" indent="0">
              <a:buNone/>
            </a:pPr>
            <a:r>
              <a:rPr lang="en-GB" sz="2800" dirty="0" smtClean="0"/>
              <a:t>and </a:t>
            </a:r>
            <a:r>
              <a:rPr lang="en-GB" sz="2800" dirty="0"/>
              <a:t>come and go</a:t>
            </a:r>
            <a:r>
              <a:rPr lang="en-GB" sz="2800" dirty="0" smtClean="0"/>
              <a:t>.</a:t>
            </a:r>
          </a:p>
          <a:p>
            <a:pPr marL="731520" lvl="2" indent="0" algn="r">
              <a:buNone/>
            </a:pPr>
            <a:endParaRPr lang="en-GB" sz="2800" b="1" dirty="0" smtClean="0"/>
          </a:p>
          <a:p>
            <a:pPr marL="731520" lvl="2" indent="0" algn="r">
              <a:buNone/>
            </a:pPr>
            <a:endParaRPr lang="en-GB" dirty="0"/>
          </a:p>
          <a:p>
            <a:pPr lvl="1"/>
            <a:endParaRPr lang="en-GB" dirty="0" smtClean="0"/>
          </a:p>
          <a:p>
            <a:endParaRPr lang="en-GB" dirty="0" smtClean="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17638"/>
            <a:ext cx="3491746" cy="195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203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97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6" name="Cloud 5"/>
          <p:cNvSpPr/>
          <p:nvPr/>
        </p:nvSpPr>
        <p:spPr>
          <a:xfrm>
            <a:off x="1979712" y="1844824"/>
            <a:ext cx="5256584" cy="3206941"/>
          </a:xfrm>
          <a:prstGeom prst="cloud">
            <a:avLst/>
          </a:prstGeom>
          <a:solidFill>
            <a:schemeClr val="tx2">
              <a:lumMod val="20000"/>
              <a:lumOff val="80000"/>
            </a:schemeClr>
          </a:solidFill>
          <a:effectLst>
            <a:glow rad="76200">
              <a:srgbClr val="0070C0"/>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2972192" y="2548522"/>
            <a:ext cx="3532362" cy="1858417"/>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92D050"/>
                </a:solidFill>
                <a:effectLst>
                  <a:outerShdw blurRad="38100" dist="38100" dir="2700000" algn="tl">
                    <a:srgbClr val="000000">
                      <a:alpha val="43137"/>
                    </a:srgbClr>
                  </a:outerShdw>
                </a:effectLst>
              </a:rPr>
              <a:t>Calming the Mind </a:t>
            </a:r>
          </a:p>
          <a:p>
            <a:r>
              <a:rPr lang="en-GB" b="1" dirty="0" smtClean="0">
                <a:solidFill>
                  <a:srgbClr val="92D050"/>
                </a:solidFill>
                <a:effectLst>
                  <a:outerShdw blurRad="38100" dist="38100" dir="2700000" algn="tl">
                    <a:srgbClr val="000000">
                      <a:alpha val="43137"/>
                    </a:srgbClr>
                  </a:outerShdw>
                </a:effectLst>
              </a:rPr>
              <a:t>(and the body) </a:t>
            </a:r>
          </a:p>
          <a:p>
            <a:r>
              <a:rPr lang="en-GB" b="1" dirty="0" smtClean="0">
                <a:solidFill>
                  <a:srgbClr val="92D050"/>
                </a:solidFill>
                <a:effectLst>
                  <a:outerShdw blurRad="38100" dist="38100" dir="2700000" algn="tl">
                    <a:srgbClr val="000000">
                      <a:alpha val="43137"/>
                    </a:srgbClr>
                  </a:outerShdw>
                </a:effectLst>
              </a:rPr>
              <a:t> Be Proactive</a:t>
            </a:r>
            <a:endParaRPr lang="en-GB" b="1" dirty="0">
              <a:solidFill>
                <a:srgbClr val="92D050"/>
              </a:solidFill>
              <a:effectLst>
                <a:outerShdw blurRad="38100" dist="38100" dir="2700000" algn="tl">
                  <a:srgbClr val="000000">
                    <a:alpha val="43137"/>
                  </a:srgbClr>
                </a:outerShdw>
              </a:effectLst>
            </a:endParaRPr>
          </a:p>
        </p:txBody>
      </p:sp>
      <p:sp>
        <p:nvSpPr>
          <p:cNvPr id="10" name="Rounded Rectangle 9"/>
          <p:cNvSpPr/>
          <p:nvPr/>
        </p:nvSpPr>
        <p:spPr>
          <a:xfrm>
            <a:off x="6334292" y="548680"/>
            <a:ext cx="1982124" cy="1404215"/>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Progressive Muscle Relaxation</a:t>
            </a:r>
            <a:endParaRPr lang="en-GB" sz="2400" b="1" dirty="0">
              <a:solidFill>
                <a:srgbClr val="002060"/>
              </a:solidFill>
            </a:endParaRPr>
          </a:p>
        </p:txBody>
      </p:sp>
      <p:sp>
        <p:nvSpPr>
          <p:cNvPr id="12" name="Rounded Rectangle 11"/>
          <p:cNvSpPr/>
          <p:nvPr/>
        </p:nvSpPr>
        <p:spPr>
          <a:xfrm>
            <a:off x="6504554" y="4794687"/>
            <a:ext cx="2463055" cy="1794137"/>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Make a picture/poster of your child’s talents and qualities</a:t>
            </a:r>
            <a:endParaRPr lang="en-GB" sz="2400" b="1" dirty="0">
              <a:solidFill>
                <a:srgbClr val="002060"/>
              </a:solidFill>
            </a:endParaRPr>
          </a:p>
        </p:txBody>
      </p:sp>
      <p:sp>
        <p:nvSpPr>
          <p:cNvPr id="13" name="Rounded Rectangle 12"/>
          <p:cNvSpPr/>
          <p:nvPr/>
        </p:nvSpPr>
        <p:spPr>
          <a:xfrm>
            <a:off x="3687346" y="4664017"/>
            <a:ext cx="2180798" cy="1934367"/>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002060"/>
                </a:solidFill>
              </a:rPr>
              <a:t>Model a growth </a:t>
            </a:r>
            <a:r>
              <a:rPr lang="en-GB" sz="3600" b="1" dirty="0" err="1" smtClean="0">
                <a:solidFill>
                  <a:srgbClr val="002060"/>
                </a:solidFill>
              </a:rPr>
              <a:t>mindset</a:t>
            </a:r>
            <a:r>
              <a:rPr lang="en-GB" sz="3600" b="1" dirty="0" smtClean="0">
                <a:solidFill>
                  <a:srgbClr val="002060"/>
                </a:solidFill>
              </a:rPr>
              <a:t> </a:t>
            </a:r>
            <a:endParaRPr lang="en-GB" sz="3600" b="1" dirty="0">
              <a:solidFill>
                <a:srgbClr val="002060"/>
              </a:solidFill>
            </a:endParaRPr>
          </a:p>
        </p:txBody>
      </p:sp>
      <p:sp>
        <p:nvSpPr>
          <p:cNvPr id="14" name="Rounded Rectangle 13"/>
          <p:cNvSpPr/>
          <p:nvPr/>
        </p:nvSpPr>
        <p:spPr>
          <a:xfrm>
            <a:off x="513333" y="4065837"/>
            <a:ext cx="1258664" cy="701132"/>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Worry box</a:t>
            </a:r>
            <a:endParaRPr lang="en-GB" sz="2800" b="1" dirty="0">
              <a:solidFill>
                <a:srgbClr val="002060"/>
              </a:solidFill>
            </a:endParaRPr>
          </a:p>
        </p:txBody>
      </p:sp>
      <p:sp>
        <p:nvSpPr>
          <p:cNvPr id="15" name="Rounded Rectangle 14"/>
          <p:cNvSpPr/>
          <p:nvPr/>
        </p:nvSpPr>
        <p:spPr>
          <a:xfrm>
            <a:off x="345312" y="298705"/>
            <a:ext cx="1490384" cy="1654190"/>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2060"/>
                </a:solidFill>
              </a:rPr>
              <a:t>Use arts to write /draw/ be creative</a:t>
            </a:r>
            <a:endParaRPr lang="en-GB" sz="2000" b="1" dirty="0">
              <a:solidFill>
                <a:srgbClr val="002060"/>
              </a:solidFill>
            </a:endParaRPr>
          </a:p>
        </p:txBody>
      </p:sp>
      <p:sp>
        <p:nvSpPr>
          <p:cNvPr id="17" name="Rounded Rectangle 16"/>
          <p:cNvSpPr/>
          <p:nvPr/>
        </p:nvSpPr>
        <p:spPr>
          <a:xfrm>
            <a:off x="2972192" y="375529"/>
            <a:ext cx="2391896" cy="1834444"/>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Make a list of activities for when body signs appear</a:t>
            </a:r>
            <a:endParaRPr lang="en-GB" sz="2400" b="1" dirty="0">
              <a:solidFill>
                <a:srgbClr val="002060"/>
              </a:solidFill>
            </a:endParaRPr>
          </a:p>
        </p:txBody>
      </p:sp>
      <p:sp>
        <p:nvSpPr>
          <p:cNvPr id="27" name="Rounded Rectangle 26"/>
          <p:cNvSpPr/>
          <p:nvPr/>
        </p:nvSpPr>
        <p:spPr>
          <a:xfrm>
            <a:off x="187794" y="2209973"/>
            <a:ext cx="1982124" cy="1404215"/>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Breathing Exercises</a:t>
            </a:r>
            <a:endParaRPr lang="en-GB" sz="2400" b="1" dirty="0">
              <a:solidFill>
                <a:srgbClr val="002060"/>
              </a:solidFill>
            </a:endParaRPr>
          </a:p>
        </p:txBody>
      </p:sp>
      <p:sp>
        <p:nvSpPr>
          <p:cNvPr id="28" name="Rounded Rectangle 27"/>
          <p:cNvSpPr/>
          <p:nvPr/>
        </p:nvSpPr>
        <p:spPr>
          <a:xfrm>
            <a:off x="1374796" y="5194170"/>
            <a:ext cx="1982124" cy="1404215"/>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Take a Break</a:t>
            </a:r>
            <a:endParaRPr lang="en-GB" sz="2400" b="1" dirty="0">
              <a:solidFill>
                <a:srgbClr val="002060"/>
              </a:solidFill>
            </a:endParaRPr>
          </a:p>
        </p:txBody>
      </p:sp>
      <p:sp>
        <p:nvSpPr>
          <p:cNvPr id="29" name="Rounded Rectangle 28"/>
          <p:cNvSpPr/>
          <p:nvPr/>
        </p:nvSpPr>
        <p:spPr>
          <a:xfrm>
            <a:off x="6985485" y="2548522"/>
            <a:ext cx="1982124" cy="1404215"/>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Get active</a:t>
            </a:r>
            <a:endParaRPr lang="en-GB" sz="2400" b="1" dirty="0">
              <a:solidFill>
                <a:srgbClr val="002060"/>
              </a:solidFill>
            </a:endParaRPr>
          </a:p>
        </p:txBody>
      </p:sp>
    </p:spTree>
    <p:extLst>
      <p:ext uri="{BB962C8B-B14F-4D97-AF65-F5344CB8AC3E}">
        <p14:creationId xmlns:p14="http://schemas.microsoft.com/office/powerpoint/2010/main" val="2476712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123728" y="1847282"/>
            <a:ext cx="4759298" cy="2895574"/>
          </a:xfrm>
          <a:prstGeom prst="cloud">
            <a:avLst/>
          </a:prstGeom>
          <a:solidFill>
            <a:schemeClr val="tx2">
              <a:lumMod val="20000"/>
              <a:lumOff val="80000"/>
            </a:schemeClr>
          </a:solidFill>
          <a:effectLst>
            <a:glow rad="76200">
              <a:srgbClr val="0070C0"/>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2853558" y="2577145"/>
            <a:ext cx="3616033" cy="1890798"/>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92D050"/>
                </a:solidFill>
                <a:effectLst>
                  <a:outerShdw blurRad="38100" dist="38100" dir="2700000" algn="tl">
                    <a:srgbClr val="000000">
                      <a:alpha val="43137"/>
                    </a:srgbClr>
                  </a:outerShdw>
                </a:effectLst>
              </a:rPr>
              <a:t>Calming the Mind (and the body)</a:t>
            </a:r>
          </a:p>
          <a:p>
            <a:r>
              <a:rPr lang="en-GB" b="1" dirty="0">
                <a:solidFill>
                  <a:srgbClr val="92D050"/>
                </a:solidFill>
                <a:effectLst>
                  <a:outerShdw blurRad="38100" dist="38100" dir="2700000" algn="tl">
                    <a:srgbClr val="000000">
                      <a:alpha val="43137"/>
                    </a:srgbClr>
                  </a:outerShdw>
                </a:effectLst>
              </a:rPr>
              <a:t>Be Proactive</a:t>
            </a:r>
            <a:endParaRPr lang="en-GB" b="1" dirty="0">
              <a:solidFill>
                <a:srgbClr val="002060"/>
              </a:solidFill>
              <a:effectLst>
                <a:outerShdw blurRad="38100" dist="38100" dir="2700000" algn="tl">
                  <a:srgbClr val="000000">
                    <a:alpha val="43137"/>
                  </a:srgbClr>
                </a:outerShdw>
              </a:effectLst>
            </a:endParaRPr>
          </a:p>
        </p:txBody>
      </p:sp>
      <p:sp>
        <p:nvSpPr>
          <p:cNvPr id="11" name="Rounded Rectangle 10"/>
          <p:cNvSpPr/>
          <p:nvPr/>
        </p:nvSpPr>
        <p:spPr>
          <a:xfrm>
            <a:off x="6444208" y="25930"/>
            <a:ext cx="1800200" cy="1074072"/>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Refocus your day - pay attention to good things  </a:t>
            </a:r>
            <a:endParaRPr lang="en-GB" b="1" dirty="0">
              <a:solidFill>
                <a:srgbClr val="002060"/>
              </a:solidFill>
            </a:endParaRPr>
          </a:p>
        </p:txBody>
      </p:sp>
      <p:sp>
        <p:nvSpPr>
          <p:cNvPr id="8" name="Rounded Rectangle 7"/>
          <p:cNvSpPr/>
          <p:nvPr/>
        </p:nvSpPr>
        <p:spPr>
          <a:xfrm>
            <a:off x="827584" y="3503690"/>
            <a:ext cx="2363561" cy="1626749"/>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Empathise with your child’s feelings </a:t>
            </a:r>
            <a:endParaRPr lang="en-GB" sz="2400" b="1" dirty="0">
              <a:solidFill>
                <a:srgbClr val="002060"/>
              </a:solidFill>
            </a:endParaRPr>
          </a:p>
        </p:txBody>
      </p:sp>
      <p:sp>
        <p:nvSpPr>
          <p:cNvPr id="15" name="Rounded Rectangle 14"/>
          <p:cNvSpPr/>
          <p:nvPr/>
        </p:nvSpPr>
        <p:spPr>
          <a:xfrm>
            <a:off x="345312" y="298705"/>
            <a:ext cx="5373528" cy="984649"/>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02060"/>
                </a:solidFill>
              </a:rPr>
              <a:t>Cultivate gratitude – what are we grateful for/proud of/looking forward to ?</a:t>
            </a:r>
          </a:p>
        </p:txBody>
      </p:sp>
      <p:sp>
        <p:nvSpPr>
          <p:cNvPr id="17" name="Rounded Rectangle 16"/>
          <p:cNvSpPr/>
          <p:nvPr/>
        </p:nvSpPr>
        <p:spPr>
          <a:xfrm>
            <a:off x="5086184" y="4391649"/>
            <a:ext cx="3662280" cy="2206735"/>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Pin a poster of feelings faces on the wall to encourage your child to identify their feeling without words</a:t>
            </a:r>
          </a:p>
        </p:txBody>
      </p:sp>
      <p:sp>
        <p:nvSpPr>
          <p:cNvPr id="27" name="Rounded Rectangle 26"/>
          <p:cNvSpPr/>
          <p:nvPr/>
        </p:nvSpPr>
        <p:spPr>
          <a:xfrm>
            <a:off x="415958" y="1689556"/>
            <a:ext cx="1982124" cy="1404215"/>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Create a Calm area in the house</a:t>
            </a:r>
            <a:endParaRPr lang="en-GB" sz="2400" b="1" dirty="0">
              <a:solidFill>
                <a:srgbClr val="002060"/>
              </a:solidFill>
            </a:endParaRPr>
          </a:p>
        </p:txBody>
      </p:sp>
      <p:sp>
        <p:nvSpPr>
          <p:cNvPr id="29" name="Rounded Rectangle 28"/>
          <p:cNvSpPr/>
          <p:nvPr/>
        </p:nvSpPr>
        <p:spPr>
          <a:xfrm>
            <a:off x="6883026" y="2734887"/>
            <a:ext cx="1982124" cy="1404215"/>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Make use of fidget objects</a:t>
            </a:r>
            <a:endParaRPr lang="en-GB" sz="2400" b="1" dirty="0">
              <a:solidFill>
                <a:srgbClr val="002060"/>
              </a:solidFill>
            </a:endParaRPr>
          </a:p>
        </p:txBody>
      </p:sp>
      <p:sp>
        <p:nvSpPr>
          <p:cNvPr id="30" name="Rounded Rectangle 29"/>
          <p:cNvSpPr/>
          <p:nvPr/>
        </p:nvSpPr>
        <p:spPr>
          <a:xfrm>
            <a:off x="634772" y="5601822"/>
            <a:ext cx="3995936" cy="984649"/>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rgbClr val="002060"/>
                </a:solidFill>
              </a:rPr>
              <a:t>Model your own positive coping techniques, actions and words</a:t>
            </a:r>
            <a:endParaRPr lang="en-GB" sz="2000" b="1" dirty="0">
              <a:solidFill>
                <a:srgbClr val="002060"/>
              </a:solidFill>
            </a:endParaRPr>
          </a:p>
        </p:txBody>
      </p:sp>
      <p:sp>
        <p:nvSpPr>
          <p:cNvPr id="31" name="Rounded Rectangle 30"/>
          <p:cNvSpPr/>
          <p:nvPr/>
        </p:nvSpPr>
        <p:spPr>
          <a:xfrm>
            <a:off x="5302244" y="1516202"/>
            <a:ext cx="3446220" cy="984649"/>
          </a:xfrm>
          <a:prstGeom prst="roundRect">
            <a:avLst/>
          </a:prstGeom>
          <a:solidFill>
            <a:srgbClr val="FFFF99"/>
          </a:solidFill>
          <a:ln w="28575">
            <a:solidFill>
              <a:srgbClr val="FFFF99"/>
            </a:solidFill>
          </a:ln>
          <a:effectLst>
            <a:glow rad="63500">
              <a:schemeClr val="accent1">
                <a:satMod val="175000"/>
                <a:alpha val="40000"/>
              </a:schemeClr>
            </a:glow>
            <a:outerShdw blurRad="63500" sx="102000" sy="102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rgbClr val="002060"/>
                </a:solidFill>
              </a:rPr>
              <a:t>Just listen………sometimes!</a:t>
            </a:r>
            <a:endParaRPr lang="en-GB" sz="2000" b="1" dirty="0">
              <a:solidFill>
                <a:srgbClr val="002060"/>
              </a:solidFill>
            </a:endParaRPr>
          </a:p>
        </p:txBody>
      </p:sp>
    </p:spTree>
    <p:extLst>
      <p:ext uri="{BB962C8B-B14F-4D97-AF65-F5344CB8AC3E}">
        <p14:creationId xmlns:p14="http://schemas.microsoft.com/office/powerpoint/2010/main" val="2134877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hlinkClick r:id="rId2"/>
            </a:endParaRPr>
          </a:p>
          <a:p>
            <a:r>
              <a:rPr lang="en-GB" dirty="0" smtClean="0">
                <a:hlinkClick r:id="rId2"/>
              </a:rPr>
              <a:t>https</a:t>
            </a:r>
            <a:r>
              <a:rPr lang="en-GB" dirty="0">
                <a:hlinkClick r:id="rId2"/>
              </a:rPr>
              <a:t>://www.youtube.com/watch?v=L_-</a:t>
            </a:r>
            <a:r>
              <a:rPr lang="en-GB" dirty="0" smtClean="0">
                <a:hlinkClick r:id="rId2"/>
              </a:rPr>
              <a:t>k_1WQ5As</a:t>
            </a:r>
            <a:endParaRPr lang="en-GB" dirty="0" smtClean="0"/>
          </a:p>
          <a:p>
            <a:endParaRPr lang="en-GB" dirty="0" smtClean="0"/>
          </a:p>
          <a:p>
            <a:endParaRPr lang="en-GB" dirty="0" smtClean="0"/>
          </a:p>
          <a:p>
            <a:endParaRPr lang="en-GB" dirty="0"/>
          </a:p>
        </p:txBody>
      </p:sp>
      <p:pic>
        <p:nvPicPr>
          <p:cNvPr id="5" name="Picture 4"/>
          <p:cNvPicPr>
            <a:picLocks noChangeAspect="1"/>
          </p:cNvPicPr>
          <p:nvPr/>
        </p:nvPicPr>
        <p:blipFill>
          <a:blip r:embed="rId3"/>
          <a:stretch>
            <a:fillRect/>
          </a:stretch>
        </p:blipFill>
        <p:spPr>
          <a:xfrm>
            <a:off x="1763688" y="2944452"/>
            <a:ext cx="5928654" cy="3181711"/>
          </a:xfrm>
          <a:prstGeom prst="rect">
            <a:avLst/>
          </a:prstGeom>
        </p:spPr>
      </p:pic>
    </p:spTree>
    <p:extLst>
      <p:ext uri="{BB962C8B-B14F-4D97-AF65-F5344CB8AC3E}">
        <p14:creationId xmlns:p14="http://schemas.microsoft.com/office/powerpoint/2010/main" val="810684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Parents as Role Models</a:t>
            </a:r>
            <a:endParaRPr lang="en-GB" dirty="0"/>
          </a:p>
        </p:txBody>
      </p:sp>
      <p:sp>
        <p:nvSpPr>
          <p:cNvPr id="3" name="Content Placeholder 2"/>
          <p:cNvSpPr>
            <a:spLocks noGrp="1"/>
          </p:cNvSpPr>
          <p:nvPr>
            <p:ph idx="1"/>
          </p:nvPr>
        </p:nvSpPr>
        <p:spPr/>
        <p:txBody>
          <a:bodyPr/>
          <a:lstStyle/>
          <a:p>
            <a:r>
              <a:rPr lang="en-GB" dirty="0" smtClean="0"/>
              <a:t>Your </a:t>
            </a:r>
            <a:r>
              <a:rPr lang="en-GB" dirty="0"/>
              <a:t>child </a:t>
            </a:r>
            <a:r>
              <a:rPr lang="en-GB" b="1" dirty="0">
                <a:solidFill>
                  <a:srgbClr val="FFFF00"/>
                </a:solidFill>
                <a:effectLst>
                  <a:outerShdw blurRad="38100" dist="38100" dir="2700000" algn="tl">
                    <a:srgbClr val="000000">
                      <a:alpha val="43137"/>
                    </a:srgbClr>
                  </a:outerShdw>
                </a:effectLst>
              </a:rPr>
              <a:t>takes cues </a:t>
            </a:r>
            <a:r>
              <a:rPr lang="en-GB" dirty="0"/>
              <a:t>from your </a:t>
            </a:r>
            <a:r>
              <a:rPr lang="en-GB" b="1" dirty="0">
                <a:solidFill>
                  <a:srgbClr val="FFFF00"/>
                </a:solidFill>
                <a:effectLst>
                  <a:outerShdw blurRad="38100" dist="38100" dir="2700000" algn="tl">
                    <a:srgbClr val="000000">
                      <a:alpha val="43137"/>
                    </a:srgbClr>
                  </a:outerShdw>
                </a:effectLst>
              </a:rPr>
              <a:t>behaviour </a:t>
            </a:r>
            <a:endParaRPr lang="en-GB" b="1" dirty="0" smtClean="0">
              <a:solidFill>
                <a:srgbClr val="FFFF00"/>
              </a:solidFill>
              <a:effectLst>
                <a:outerShdw blurRad="38100" dist="38100" dir="2700000" algn="tl">
                  <a:srgbClr val="000000">
                    <a:alpha val="43137"/>
                  </a:srgbClr>
                </a:outerShdw>
              </a:effectLst>
            </a:endParaRPr>
          </a:p>
          <a:p>
            <a:r>
              <a:rPr lang="en-GB" dirty="0" smtClean="0"/>
              <a:t>They will learn </a:t>
            </a:r>
            <a:r>
              <a:rPr lang="en-GB" b="1" dirty="0">
                <a:solidFill>
                  <a:srgbClr val="FFFF00"/>
                </a:solidFill>
                <a:effectLst>
                  <a:outerShdw blurRad="38100" dist="38100" dir="2700000" algn="tl">
                    <a:srgbClr val="000000">
                      <a:alpha val="43137"/>
                    </a:srgbClr>
                  </a:outerShdw>
                </a:effectLst>
              </a:rPr>
              <a:t>how to respond</a:t>
            </a:r>
            <a:r>
              <a:rPr lang="en-GB" dirty="0"/>
              <a:t> to ambiguous situations or times of uncertainty </a:t>
            </a:r>
            <a:endParaRPr lang="en-GB" dirty="0" smtClean="0"/>
          </a:p>
          <a:p>
            <a:r>
              <a:rPr lang="en-GB" b="1" dirty="0" smtClean="0">
                <a:solidFill>
                  <a:srgbClr val="FFFF00"/>
                </a:solidFill>
                <a:effectLst>
                  <a:outerShdw blurRad="38100" dist="38100" dir="2700000" algn="tl">
                    <a:srgbClr val="000000">
                      <a:alpha val="43137"/>
                    </a:srgbClr>
                  </a:outerShdw>
                </a:effectLst>
              </a:rPr>
              <a:t>All young people </a:t>
            </a:r>
            <a:r>
              <a:rPr lang="en-GB" dirty="0" smtClean="0"/>
              <a:t>look for role models </a:t>
            </a:r>
          </a:p>
          <a:p>
            <a:r>
              <a:rPr lang="en-GB" dirty="0" smtClean="0"/>
              <a:t>The </a:t>
            </a:r>
            <a:r>
              <a:rPr lang="en-GB" dirty="0"/>
              <a:t>way </a:t>
            </a:r>
            <a:r>
              <a:rPr lang="en-GB" b="1" dirty="0">
                <a:solidFill>
                  <a:srgbClr val="FFFF00"/>
                </a:solidFill>
                <a:effectLst>
                  <a:outerShdw blurRad="38100" dist="38100" dir="2700000" algn="tl">
                    <a:srgbClr val="000000">
                      <a:alpha val="43137"/>
                    </a:srgbClr>
                  </a:outerShdw>
                </a:effectLst>
              </a:rPr>
              <a:t>you tolerate stress </a:t>
            </a:r>
            <a:r>
              <a:rPr lang="en-GB" dirty="0"/>
              <a:t>is as important as the way we </a:t>
            </a:r>
            <a:r>
              <a:rPr lang="en-GB" b="1" dirty="0">
                <a:solidFill>
                  <a:srgbClr val="FFFF00"/>
                </a:solidFill>
                <a:effectLst>
                  <a:outerShdw blurRad="38100" dist="38100" dir="2700000" algn="tl">
                    <a:srgbClr val="000000">
                      <a:alpha val="43137"/>
                    </a:srgbClr>
                  </a:outerShdw>
                </a:effectLst>
              </a:rPr>
              <a:t>teach your child </a:t>
            </a:r>
            <a:r>
              <a:rPr lang="en-GB" dirty="0"/>
              <a:t>to </a:t>
            </a:r>
            <a:r>
              <a:rPr lang="en-GB" dirty="0" smtClean="0"/>
              <a:t>cope with stress</a:t>
            </a:r>
          </a:p>
          <a:p>
            <a:r>
              <a:rPr lang="en-GB" b="1" dirty="0" smtClean="0">
                <a:solidFill>
                  <a:srgbClr val="FFFF00"/>
                </a:solidFill>
                <a:effectLst>
                  <a:outerShdw blurRad="38100" dist="38100" dir="2700000" algn="tl">
                    <a:srgbClr val="000000">
                      <a:alpha val="43137"/>
                    </a:srgbClr>
                  </a:outerShdw>
                </a:effectLst>
              </a:rPr>
              <a:t>Model </a:t>
            </a:r>
            <a:r>
              <a:rPr lang="en-GB" b="1" dirty="0">
                <a:solidFill>
                  <a:srgbClr val="FFFF00"/>
                </a:solidFill>
                <a:effectLst>
                  <a:outerShdw blurRad="38100" dist="38100" dir="2700000" algn="tl">
                    <a:srgbClr val="000000">
                      <a:alpha val="43137"/>
                    </a:srgbClr>
                  </a:outerShdw>
                </a:effectLst>
              </a:rPr>
              <a:t>ways to cope </a:t>
            </a:r>
            <a:r>
              <a:rPr lang="en-GB" dirty="0"/>
              <a:t>with stress </a:t>
            </a:r>
            <a:endParaRPr lang="en-GB" dirty="0" smtClean="0"/>
          </a:p>
          <a:p>
            <a:pPr lvl="1"/>
            <a:r>
              <a:rPr lang="en-GB" dirty="0" smtClean="0"/>
              <a:t>Be explicit </a:t>
            </a:r>
          </a:p>
          <a:p>
            <a:pPr lvl="1"/>
            <a:r>
              <a:rPr lang="en-GB" dirty="0" smtClean="0"/>
              <a:t>Normalise stress </a:t>
            </a:r>
            <a:endParaRPr lang="en-GB" dirty="0"/>
          </a:p>
        </p:txBody>
      </p:sp>
      <p:pic>
        <p:nvPicPr>
          <p:cNvPr id="4" name="Picture 3"/>
          <p:cNvPicPr>
            <a:picLocks noChangeAspect="1"/>
          </p:cNvPicPr>
          <p:nvPr/>
        </p:nvPicPr>
        <p:blipFill>
          <a:blip r:embed="rId3"/>
          <a:stretch>
            <a:fillRect/>
          </a:stretch>
        </p:blipFill>
        <p:spPr>
          <a:xfrm>
            <a:off x="5508104" y="3789040"/>
            <a:ext cx="3312368" cy="2920752"/>
          </a:xfrm>
          <a:prstGeom prst="rect">
            <a:avLst/>
          </a:prstGeom>
        </p:spPr>
      </p:pic>
    </p:spTree>
    <p:extLst>
      <p:ext uri="{BB962C8B-B14F-4D97-AF65-F5344CB8AC3E}">
        <p14:creationId xmlns:p14="http://schemas.microsoft.com/office/powerpoint/2010/main" val="1243751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S</a:t>
            </a:r>
            <a:r>
              <a:rPr lang="en-GB" dirty="0" smtClean="0"/>
              <a:t>tress is a natural response that everyone experiences.</a:t>
            </a:r>
          </a:p>
          <a:p>
            <a:r>
              <a:rPr lang="en-GB" dirty="0"/>
              <a:t>Stress is our unique reaction to a perceived </a:t>
            </a:r>
            <a:r>
              <a:rPr lang="en-GB" dirty="0" smtClean="0"/>
              <a:t>threat</a:t>
            </a:r>
            <a:endParaRPr lang="en-GB" dirty="0"/>
          </a:p>
          <a:p>
            <a:r>
              <a:rPr lang="en-GB" dirty="0" smtClean="0"/>
              <a:t>Due </a:t>
            </a:r>
            <a:r>
              <a:rPr lang="en-GB" dirty="0"/>
              <a:t>to the </a:t>
            </a:r>
            <a:r>
              <a:rPr lang="en-GB" dirty="0" smtClean="0"/>
              <a:t>physical feelings associated with stress it is often misperceived as harmful – this perpetuates stress!!</a:t>
            </a:r>
          </a:p>
          <a:p>
            <a:r>
              <a:rPr lang="en-GB" dirty="0" smtClean="0"/>
              <a:t>In fact stress is a </a:t>
            </a:r>
            <a:r>
              <a:rPr lang="en-GB" dirty="0"/>
              <a:t>very </a:t>
            </a:r>
            <a:r>
              <a:rPr lang="en-GB" sz="3300" b="1" dirty="0">
                <a:solidFill>
                  <a:srgbClr val="7030A0"/>
                </a:solidFill>
                <a:effectLst>
                  <a:outerShdw blurRad="38100" dist="38100" dir="2700000" algn="tl">
                    <a:srgbClr val="000000">
                      <a:alpha val="43137"/>
                    </a:srgbClr>
                  </a:outerShdw>
                </a:effectLst>
              </a:rPr>
              <a:t>healthy response </a:t>
            </a:r>
            <a:r>
              <a:rPr lang="en-GB" dirty="0" smtClean="0"/>
              <a:t>which helps </a:t>
            </a:r>
            <a:r>
              <a:rPr lang="en-GB" dirty="0"/>
              <a:t>to protect </a:t>
            </a:r>
            <a:r>
              <a:rPr lang="en-GB" dirty="0" smtClean="0"/>
              <a:t>us</a:t>
            </a:r>
            <a:r>
              <a:rPr lang="en-GB" dirty="0"/>
              <a:t> </a:t>
            </a:r>
            <a:r>
              <a:rPr lang="en-GB" dirty="0" smtClean="0"/>
              <a:t>through the ‘fight or flight’ response</a:t>
            </a:r>
          </a:p>
          <a:p>
            <a:r>
              <a:rPr lang="en-GB" dirty="0" smtClean="0"/>
              <a:t>Triggers physiological reactions in body and </a:t>
            </a:r>
          </a:p>
          <a:p>
            <a:pPr marL="0" indent="0">
              <a:buNone/>
            </a:pPr>
            <a:r>
              <a:rPr lang="en-GB" dirty="0" smtClean="0"/>
              <a:t>    brain</a:t>
            </a:r>
          </a:p>
          <a:p>
            <a:r>
              <a:rPr lang="en-GB" dirty="0" smtClean="0"/>
              <a:t>Your body will tell you when you’re stressed</a:t>
            </a:r>
          </a:p>
        </p:txBody>
      </p:sp>
      <p:sp>
        <p:nvSpPr>
          <p:cNvPr id="3" name="Title 2"/>
          <p:cNvSpPr>
            <a:spLocks noGrp="1"/>
          </p:cNvSpPr>
          <p:nvPr>
            <p:ph type="title"/>
          </p:nvPr>
        </p:nvSpPr>
        <p:spPr/>
        <p:txBody>
          <a:bodyPr>
            <a:normAutofit fontScale="90000"/>
          </a:bodyPr>
          <a:lstStyle/>
          <a:p>
            <a:r>
              <a:rPr lang="en-GB" dirty="0" smtClean="0"/>
              <a:t>Help Your Child by Helping Yourself:</a:t>
            </a:r>
            <a:br>
              <a:rPr lang="en-GB" dirty="0" smtClean="0"/>
            </a:br>
            <a:r>
              <a:rPr lang="en-GB" dirty="0" smtClean="0"/>
              <a:t>Understand Stress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4317726"/>
            <a:ext cx="2694795" cy="235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761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Stress anyway?</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hlinkClick r:id="rId4"/>
              </a:rPr>
              <a:t>https</a:t>
            </a:r>
            <a:r>
              <a:rPr lang="en-GB" dirty="0">
                <a:hlinkClick r:id="rId4"/>
              </a:rPr>
              <a:t>://www.youtube.com/watch?v=jEHwB1PG_-</a:t>
            </a:r>
            <a:r>
              <a:rPr lang="en-GB" dirty="0" smtClean="0">
                <a:hlinkClick r:id="rId4"/>
              </a:rPr>
              <a:t>Q</a:t>
            </a:r>
            <a:endParaRPr lang="en-GB" dirty="0" smtClean="0"/>
          </a:p>
          <a:p>
            <a:endParaRPr lang="en-GB" dirty="0"/>
          </a:p>
        </p:txBody>
      </p:sp>
      <p:pic>
        <p:nvPicPr>
          <p:cNvPr id="4" name="jEHwB1PG_-Q?ecver=2"/>
          <p:cNvPicPr>
            <a:picLocks noRot="1" noChangeAspect="1"/>
          </p:cNvPicPr>
          <p:nvPr>
            <a:videoFile r:link="rId1"/>
          </p:nvPr>
        </p:nvPicPr>
        <p:blipFill>
          <a:blip r:embed="rId5"/>
          <a:stretch>
            <a:fillRect/>
          </a:stretch>
        </p:blipFill>
        <p:spPr>
          <a:xfrm>
            <a:off x="827584" y="1737108"/>
            <a:ext cx="6894512" cy="3878163"/>
          </a:xfrm>
          <a:prstGeom prst="rect">
            <a:avLst/>
          </a:prstGeom>
        </p:spPr>
      </p:pic>
    </p:spTree>
    <p:extLst>
      <p:ext uri="{BB962C8B-B14F-4D97-AF65-F5344CB8AC3E}">
        <p14:creationId xmlns:p14="http://schemas.microsoft.com/office/powerpoint/2010/main" val="2551048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smtClean="0"/>
              <a:t>Stress can help performance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7493" y="1600200"/>
            <a:ext cx="65690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930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Happens in your Body and Brain?</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The human body responds to stressors by activating the nervous system and producing more of the hormones </a:t>
            </a:r>
            <a:r>
              <a:rPr lang="en-US" b="1" dirty="0" smtClean="0"/>
              <a:t>adrenaline and cortisol</a:t>
            </a:r>
            <a:r>
              <a:rPr lang="en-US" dirty="0" smtClean="0"/>
              <a:t>. </a:t>
            </a:r>
          </a:p>
          <a:p>
            <a:pPr marL="0" indent="0">
              <a:buNone/>
            </a:pPr>
            <a:endParaRPr lang="en-US" dirty="0"/>
          </a:p>
          <a:p>
            <a:pPr marL="0" indent="0">
              <a:buNone/>
            </a:pPr>
            <a:r>
              <a:rPr lang="en-US" dirty="0" smtClean="0"/>
              <a:t>These hormones cause physical changes in the body and brain to occur in order to react quickly and effectively to handle the pressure of the moment. </a:t>
            </a:r>
            <a:endParaRPr lang="en-GB" b="1" dirty="0" smtClean="0"/>
          </a:p>
          <a:p>
            <a:pPr marL="0" indent="0">
              <a:buNone/>
            </a:pPr>
            <a:endParaRPr lang="en-GB" dirty="0" smtClean="0"/>
          </a:p>
          <a:p>
            <a:pPr marL="0" indent="0">
              <a:buNone/>
            </a:pPr>
            <a:r>
              <a:rPr lang="en-GB" dirty="0" smtClean="0"/>
              <a:t>What do these hormones do to </a:t>
            </a:r>
            <a:r>
              <a:rPr lang="en-GB" b="1" dirty="0" smtClean="0">
                <a:solidFill>
                  <a:srgbClr val="FF0000"/>
                </a:solidFill>
              </a:rPr>
              <a:t>your body??</a:t>
            </a:r>
          </a:p>
          <a:p>
            <a:pPr marL="0" indent="0">
              <a:buNone/>
            </a:pPr>
            <a:endParaRPr lang="en-GB" dirty="0"/>
          </a:p>
        </p:txBody>
      </p:sp>
    </p:spTree>
    <p:extLst>
      <p:ext uri="{BB962C8B-B14F-4D97-AF65-F5344CB8AC3E}">
        <p14:creationId xmlns:p14="http://schemas.microsoft.com/office/powerpoint/2010/main" val="33935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What do these hormones do to our bodies?</a:t>
            </a:r>
            <a:br>
              <a:rPr lang="en-GB" dirty="0" smtClean="0"/>
            </a:br>
            <a:endParaRPr lang="en-GB" dirty="0"/>
          </a:p>
        </p:txBody>
      </p:sp>
      <p:sp>
        <p:nvSpPr>
          <p:cNvPr id="3" name="Content Placeholder 2"/>
          <p:cNvSpPr>
            <a:spLocks noGrp="1"/>
          </p:cNvSpPr>
          <p:nvPr>
            <p:ph idx="1"/>
          </p:nvPr>
        </p:nvSpPr>
        <p:spPr/>
        <p:txBody>
          <a:bodyPr>
            <a:normAutofit/>
          </a:bodyPr>
          <a:lstStyle/>
          <a:p>
            <a:pPr lvl="0"/>
            <a:r>
              <a:rPr lang="en-GB" dirty="0" smtClean="0"/>
              <a:t>They </a:t>
            </a:r>
            <a:r>
              <a:rPr lang="en-GB" dirty="0"/>
              <a:t>make your heart beat faster  to supply more blood to the muscles. </a:t>
            </a:r>
          </a:p>
          <a:p>
            <a:pPr lvl="0"/>
            <a:r>
              <a:rPr lang="en-GB" dirty="0"/>
              <a:t>The produce more sweat  to cool you down. </a:t>
            </a:r>
          </a:p>
          <a:p>
            <a:pPr lvl="0"/>
            <a:r>
              <a:rPr lang="en-GB" dirty="0"/>
              <a:t>They tense our muscles to get them ready for action. </a:t>
            </a:r>
          </a:p>
          <a:p>
            <a:pPr lvl="0"/>
            <a:r>
              <a:rPr lang="en-GB" dirty="0"/>
              <a:t>They make you take deeper and quicker breaths to supply more oxygen to your muscles. </a:t>
            </a:r>
          </a:p>
          <a:p>
            <a:pPr lvl="0"/>
            <a:r>
              <a:rPr lang="en-GB" dirty="0"/>
              <a:t>They shut down body functions that aren't needed at the time e.g. digestion. </a:t>
            </a:r>
          </a:p>
          <a:p>
            <a:endParaRPr lang="en-GB" dirty="0"/>
          </a:p>
        </p:txBody>
      </p:sp>
      <p:pic>
        <p:nvPicPr>
          <p:cNvPr id="4" name="Picture 3"/>
          <p:cNvPicPr>
            <a:picLocks noChangeAspect="1"/>
          </p:cNvPicPr>
          <p:nvPr/>
        </p:nvPicPr>
        <p:blipFill>
          <a:blip r:embed="rId3"/>
          <a:stretch>
            <a:fillRect/>
          </a:stretch>
        </p:blipFill>
        <p:spPr>
          <a:xfrm>
            <a:off x="6357604" y="4653136"/>
            <a:ext cx="2295525" cy="1962150"/>
          </a:xfrm>
          <a:prstGeom prst="rect">
            <a:avLst/>
          </a:prstGeom>
        </p:spPr>
      </p:pic>
    </p:spTree>
    <p:extLst>
      <p:ext uri="{BB962C8B-B14F-4D97-AF65-F5344CB8AC3E}">
        <p14:creationId xmlns:p14="http://schemas.microsoft.com/office/powerpoint/2010/main" val="1598698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7496</TotalTime>
  <Words>2630</Words>
  <Application>Microsoft Office PowerPoint</Application>
  <PresentationFormat>On-screen Show (4:3)</PresentationFormat>
  <Paragraphs>383</Paragraphs>
  <Slides>37</Slides>
  <Notes>31</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Thatch</vt:lpstr>
      <vt:lpstr>Stress and Anxiety: Building Resilience in You and Your Child</vt:lpstr>
      <vt:lpstr>Session Outline – Choose a Different Path</vt:lpstr>
      <vt:lpstr>Keep Calm and Get Excited!</vt:lpstr>
      <vt:lpstr>Parents as Role Models</vt:lpstr>
      <vt:lpstr>Help Your Child by Helping Yourself: Understand Stress</vt:lpstr>
      <vt:lpstr>What is Stress anyway?</vt:lpstr>
      <vt:lpstr>Stress can help performance </vt:lpstr>
      <vt:lpstr>What Happens in your Body and Brain?</vt:lpstr>
      <vt:lpstr> What do these hormones do to our bodies? </vt:lpstr>
      <vt:lpstr>PowerPoint Presentation</vt:lpstr>
      <vt:lpstr>PowerPoint Presentation</vt:lpstr>
      <vt:lpstr>PowerPoint Presentation</vt:lpstr>
      <vt:lpstr>Helping Children understand stress</vt:lpstr>
      <vt:lpstr>What Happens in your Brain?</vt:lpstr>
      <vt:lpstr>Downloadable script </vt:lpstr>
      <vt:lpstr>PowerPoint Presentation</vt:lpstr>
      <vt:lpstr>PowerPoint Presentation</vt:lpstr>
      <vt:lpstr>https://www.youtube.com/watch?v=ZbifXxy0mG0 </vt:lpstr>
      <vt:lpstr>Support and Challenge </vt:lpstr>
      <vt:lpstr>PowerPoint Presentation</vt:lpstr>
      <vt:lpstr>The Erosion of Resilience</vt:lpstr>
      <vt:lpstr>The Erosion of Resilience</vt:lpstr>
      <vt:lpstr>Growth vs Fixed Mindsets</vt:lpstr>
      <vt:lpstr>PowerPoint Presentation</vt:lpstr>
      <vt:lpstr>Growth mindsets</vt:lpstr>
      <vt:lpstr>Praise and Mindsets </vt:lpstr>
      <vt:lpstr>Adult response to failure</vt:lpstr>
      <vt:lpstr>Play </vt:lpstr>
      <vt:lpstr>Connecting With Yourself</vt:lpstr>
      <vt:lpstr>Visualising the Super-Brain</vt:lpstr>
      <vt:lpstr>PowerPoint Presentation</vt:lpstr>
      <vt:lpstr>Recognising Arousal Levels and Learning to Check - In</vt:lpstr>
      <vt:lpstr>PowerPoint Presentation</vt:lpstr>
      <vt:lpstr>Take Control Calming the Mind and the body</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Wellbeing and Resilience of Young Children</dc:title>
  <dc:creator>Atherton, Chris</dc:creator>
  <cp:lastModifiedBy>Gayle  McDonald</cp:lastModifiedBy>
  <cp:revision>104</cp:revision>
  <cp:lastPrinted>2018-04-24T15:00:03Z</cp:lastPrinted>
  <dcterms:created xsi:type="dcterms:W3CDTF">2016-11-01T14:17:54Z</dcterms:created>
  <dcterms:modified xsi:type="dcterms:W3CDTF">2018-04-24T18:43:02Z</dcterms:modified>
</cp:coreProperties>
</file>