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6" r:id="rId2"/>
    <p:sldId id="258" r:id="rId3"/>
    <p:sldId id="257" r:id="rId4"/>
    <p:sldId id="259" r:id="rId5"/>
    <p:sldId id="261" r:id="rId6"/>
    <p:sldId id="262" r:id="rId7"/>
    <p:sldId id="260" r:id="rId8"/>
    <p:sldId id="265" r:id="rId9"/>
    <p:sldId id="263" r:id="rId10"/>
    <p:sldId id="264" r:id="rId11"/>
    <p:sldId id="266" r:id="rId12"/>
    <p:sldId id="267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90" r:id="rId29"/>
    <p:sldId id="291" r:id="rId30"/>
    <p:sldId id="292" r:id="rId31"/>
    <p:sldId id="294" r:id="rId32"/>
    <p:sldId id="268" r:id="rId33"/>
    <p:sldId id="269" r:id="rId34"/>
    <p:sldId id="270" r:id="rId35"/>
    <p:sldId id="302" r:id="rId36"/>
    <p:sldId id="303" r:id="rId37"/>
    <p:sldId id="304" r:id="rId38"/>
    <p:sldId id="295" r:id="rId39"/>
    <p:sldId id="297" r:id="rId40"/>
    <p:sldId id="298" r:id="rId41"/>
    <p:sldId id="300" r:id="rId42"/>
    <p:sldId id="301" r:id="rId43"/>
    <p:sldId id="299" r:id="rId44"/>
    <p:sldId id="272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87" d="100"/>
          <a:sy n="87" d="100"/>
        </p:scale>
        <p:origin x="-147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2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B29FC-88BC-482D-B20E-A1DACF02B015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D4551-D041-434D-A957-96D31E7F2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617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D4551-D041-434D-A957-96D31E7F2BE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1395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D4551-D041-434D-A957-96D31E7F2BE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468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D4551-D041-434D-A957-96D31E7F2BE3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119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D4551-D041-434D-A957-96D31E7F2BE3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523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D4551-D041-434D-A957-96D31E7F2BE3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920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D4551-D041-434D-A957-96D31E7F2BE3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9735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D4551-D041-434D-A957-96D31E7F2BE3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8888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D4551-D041-434D-A957-96D31E7F2BE3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2428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D4551-D041-434D-A957-96D31E7F2BE3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1202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D4551-D041-434D-A957-96D31E7F2BE3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099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D4551-D041-434D-A957-96D31E7F2BE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492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D4551-D041-434D-A957-96D31E7F2BE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890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D4551-D041-434D-A957-96D31E7F2BE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086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D4551-D041-434D-A957-96D31E7F2BE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642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D4551-D041-434D-A957-96D31E7F2BE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9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D4551-D041-434D-A957-96D31E7F2BE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684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D4551-D041-434D-A957-96D31E7F2BE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577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D4551-D041-434D-A957-96D31E7F2BE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026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E80E-28BE-43BF-B722-42D23E26C8E2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CEA24-5702-4EB3-AB90-347A9AF6020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E80E-28BE-43BF-B722-42D23E26C8E2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CEA24-5702-4EB3-AB90-347A9AF6020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E80E-28BE-43BF-B722-42D23E26C8E2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CEA24-5702-4EB3-AB90-347A9AF60206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E80E-28BE-43BF-B722-42D23E26C8E2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CEA24-5702-4EB3-AB90-347A9AF6020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E80E-28BE-43BF-B722-42D23E26C8E2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CEA24-5702-4EB3-AB90-347A9AF6020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E80E-28BE-43BF-B722-42D23E26C8E2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CEA24-5702-4EB3-AB90-347A9AF6020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E80E-28BE-43BF-B722-42D23E26C8E2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CEA24-5702-4EB3-AB90-347A9AF6020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E80E-28BE-43BF-B722-42D23E26C8E2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CEA24-5702-4EB3-AB90-347A9AF6020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E80E-28BE-43BF-B722-42D23E26C8E2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CEA24-5702-4EB3-AB90-347A9AF6020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E80E-28BE-43BF-B722-42D23E26C8E2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CEA24-5702-4EB3-AB90-347A9AF60206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E80E-28BE-43BF-B722-42D23E26C8E2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CEA24-5702-4EB3-AB90-347A9AF6020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F02E80E-28BE-43BF-B722-42D23E26C8E2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BBCEA24-5702-4EB3-AB90-347A9AF6020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/>
              <a:t>Meet the Staff Evening</a:t>
            </a:r>
            <a:endParaRPr lang="en-GB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Tuesday 30</a:t>
            </a:r>
            <a:r>
              <a:rPr lang="en-GB" sz="3600" baseline="30000" dirty="0" smtClean="0"/>
              <a:t>th</a:t>
            </a:r>
            <a:r>
              <a:rPr lang="en-GB" sz="3600" dirty="0" smtClean="0"/>
              <a:t> August</a:t>
            </a:r>
          </a:p>
        </p:txBody>
      </p:sp>
    </p:spTree>
    <p:extLst>
      <p:ext uri="{BB962C8B-B14F-4D97-AF65-F5344CB8AC3E}">
        <p14:creationId xmlns:p14="http://schemas.microsoft.com/office/powerpoint/2010/main" val="413821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2420888"/>
            <a:ext cx="7408333" cy="3450696"/>
          </a:xfrm>
        </p:spPr>
        <p:txBody>
          <a:bodyPr/>
          <a:lstStyle/>
          <a:p>
            <a:r>
              <a:rPr lang="en-US" i="1" dirty="0"/>
              <a:t>“The enthusiasm and commitment of all the pupils in Busby PS was evident throughout </a:t>
            </a:r>
            <a:r>
              <a:rPr lang="en-US" i="1" dirty="0" smtClean="0"/>
              <a:t>STEM </a:t>
            </a:r>
            <a:r>
              <a:rPr lang="en-US" i="1" dirty="0"/>
              <a:t>Week and all members of the school community worked together effectively to make the week a success and solve the crime.” </a:t>
            </a:r>
            <a:r>
              <a:rPr lang="en-US" b="1" i="1" dirty="0"/>
              <a:t>David Cunningham Campus </a:t>
            </a:r>
            <a:r>
              <a:rPr lang="en-US" b="1" i="1" dirty="0" smtClean="0"/>
              <a:t>Cop</a:t>
            </a:r>
          </a:p>
          <a:p>
            <a:endParaRPr lang="en-GB" dirty="0"/>
          </a:p>
          <a:p>
            <a:r>
              <a:rPr lang="en-US" i="1" dirty="0"/>
              <a:t>“It’s great to see an inspired, practical approach to learning about Science.” </a:t>
            </a:r>
            <a:r>
              <a:rPr lang="en-US" b="1" i="1" dirty="0"/>
              <a:t>Parent</a:t>
            </a:r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STEM Week 15/16</a:t>
            </a:r>
          </a:p>
        </p:txBody>
      </p:sp>
    </p:spTree>
    <p:extLst>
      <p:ext uri="{BB962C8B-B14F-4D97-AF65-F5344CB8AC3E}">
        <p14:creationId xmlns:p14="http://schemas.microsoft.com/office/powerpoint/2010/main" val="288234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09337"/>
            <a:ext cx="8229600" cy="1252728"/>
          </a:xfrm>
        </p:spPr>
        <p:txBody>
          <a:bodyPr/>
          <a:lstStyle/>
          <a:p>
            <a:r>
              <a:rPr lang="en-GB" dirty="0" smtClean="0"/>
              <a:t>Achievements 2015-16</a:t>
            </a:r>
            <a:endParaRPr lang="en-GB" dirty="0"/>
          </a:p>
        </p:txBody>
      </p:sp>
      <p:pic>
        <p:nvPicPr>
          <p:cNvPr id="4098" name="Picture 2" descr="maths-winner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451" y="1412776"/>
            <a:ext cx="3456384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3356992"/>
            <a:ext cx="28083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Cluster Maths Champions</a:t>
            </a:r>
            <a:endParaRPr lang="en-GB" dirty="0"/>
          </a:p>
        </p:txBody>
      </p:sp>
      <p:pic>
        <p:nvPicPr>
          <p:cNvPr id="4099" name="Picture 3" descr="Guide dogs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95867" y="1340768"/>
            <a:ext cx="3600400" cy="26428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64087" y="1377752"/>
            <a:ext cx="29627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Guide Dog Takeover Day</a:t>
            </a:r>
            <a:endParaRPr lang="en-GB" dirty="0"/>
          </a:p>
        </p:txBody>
      </p:sp>
      <p:pic>
        <p:nvPicPr>
          <p:cNvPr id="9" name="Picture 8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8080" y="4221088"/>
            <a:ext cx="2951014" cy="23284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18080" y="6066319"/>
            <a:ext cx="295101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Nursery Playground Opening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5809" y="4156842"/>
            <a:ext cx="3275856" cy="2456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224931" y="6123333"/>
            <a:ext cx="29627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FEVER!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362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we doing next?</a:t>
            </a:r>
            <a:endParaRPr lang="en-GB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Focus for session 2016/2017: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Leadership for all.</a:t>
            </a:r>
          </a:p>
          <a:p>
            <a:r>
              <a:rPr lang="en-GB" dirty="0"/>
              <a:t>Whole </a:t>
            </a:r>
            <a:r>
              <a:rPr lang="en-GB" dirty="0" smtClean="0"/>
              <a:t>school achievement</a:t>
            </a:r>
          </a:p>
          <a:p>
            <a:r>
              <a:rPr lang="en-GB" dirty="0" smtClean="0"/>
              <a:t>Continued  Curriculum  Improvement.</a:t>
            </a:r>
          </a:p>
          <a:p>
            <a:r>
              <a:rPr lang="en-GB" dirty="0" smtClean="0"/>
              <a:t>Outdoor Learning</a:t>
            </a:r>
          </a:p>
          <a:p>
            <a:r>
              <a:rPr lang="en-GB" dirty="0" smtClean="0"/>
              <a:t>Increased Parental Engagement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832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Pupil Leadership</a:t>
            </a:r>
            <a:br>
              <a:rPr lang="en-GB" dirty="0" smtClean="0"/>
            </a:br>
            <a:r>
              <a:rPr lang="en-GB" dirty="0" smtClean="0"/>
              <a:t>2016/2017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45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Sports Committee</a:t>
            </a:r>
            <a:endParaRPr lang="en-GB" dirty="0"/>
          </a:p>
        </p:txBody>
      </p:sp>
      <p:pic>
        <p:nvPicPr>
          <p:cNvPr id="3" name="Picture 2" descr="IMG_0201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9706" y="2708920"/>
            <a:ext cx="5920444" cy="38525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866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Nursery Play Leaders</a:t>
            </a:r>
            <a:endParaRPr lang="en-GB" dirty="0"/>
          </a:p>
        </p:txBody>
      </p:sp>
      <p:pic>
        <p:nvPicPr>
          <p:cNvPr id="3" name="Picture 2" descr="IMG_0202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1640" y="2204864"/>
            <a:ext cx="6552879" cy="41883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445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Golden Time Team</a:t>
            </a:r>
            <a:endParaRPr lang="en-GB" dirty="0"/>
          </a:p>
        </p:txBody>
      </p:sp>
      <p:pic>
        <p:nvPicPr>
          <p:cNvPr id="3" name="Picture 2" descr="IMG_0206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9064" y="2351314"/>
            <a:ext cx="5283880" cy="40494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526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Eco Committee</a:t>
            </a:r>
            <a:endParaRPr lang="en-GB" dirty="0"/>
          </a:p>
        </p:txBody>
      </p:sp>
      <p:pic>
        <p:nvPicPr>
          <p:cNvPr id="3" name="Picture 2" descr="IMG_020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9063" y="1646238"/>
            <a:ext cx="6365875" cy="47545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032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Hydro Heroes</a:t>
            </a:r>
            <a:endParaRPr lang="en-GB" dirty="0"/>
          </a:p>
        </p:txBody>
      </p:sp>
      <p:pic>
        <p:nvPicPr>
          <p:cNvPr id="3" name="Picture 2" descr="IMG_0209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3648" y="2492896"/>
            <a:ext cx="6062134" cy="41314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169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 descr="IMG_021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9063" y="1646238"/>
            <a:ext cx="6365875" cy="47545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445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1440960"/>
            <a:ext cx="2664296" cy="4599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are we now?</a:t>
            </a:r>
            <a:endParaRPr lang="en-GB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7864" y="1484784"/>
            <a:ext cx="2520280" cy="45119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9429" y="1484649"/>
            <a:ext cx="2628962" cy="45119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877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Composters</a:t>
            </a:r>
            <a:endParaRPr lang="en-GB" dirty="0"/>
          </a:p>
        </p:txBody>
      </p:sp>
      <p:pic>
        <p:nvPicPr>
          <p:cNvPr id="3" name="Picture 2" descr="IMG_0211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7543" y="2286000"/>
            <a:ext cx="5524737" cy="41316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578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Junior </a:t>
            </a:r>
            <a:r>
              <a:rPr lang="en-GB" dirty="0" err="1" smtClean="0"/>
              <a:t>Jannies</a:t>
            </a:r>
            <a:endParaRPr lang="en-GB" dirty="0"/>
          </a:p>
        </p:txBody>
      </p:sp>
      <p:pic>
        <p:nvPicPr>
          <p:cNvPr id="3" name="Picture 2" descr="IMG_0212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9943" y="2206284"/>
            <a:ext cx="5609357" cy="41104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915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Energy Monitors</a:t>
            </a:r>
            <a:endParaRPr lang="en-GB" dirty="0"/>
          </a:p>
        </p:txBody>
      </p:sp>
      <p:pic>
        <p:nvPicPr>
          <p:cNvPr id="3" name="Picture 2" descr="IMG_0214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7286" y="2420888"/>
            <a:ext cx="5878236" cy="41170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334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Waste Watchers</a:t>
            </a:r>
            <a:endParaRPr lang="en-GB" dirty="0"/>
          </a:p>
        </p:txBody>
      </p:sp>
      <p:pic>
        <p:nvPicPr>
          <p:cNvPr id="3" name="Picture 2" descr="IMG_0215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1720" y="2353882"/>
            <a:ext cx="4715002" cy="38363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522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RRS Ambassadors</a:t>
            </a:r>
            <a:endParaRPr lang="en-GB" dirty="0"/>
          </a:p>
        </p:txBody>
      </p:sp>
      <p:pic>
        <p:nvPicPr>
          <p:cNvPr id="3" name="Picture 2" descr="IMG_0217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3965" y="2060848"/>
            <a:ext cx="5150377" cy="42846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461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Fairtrade</a:t>
            </a:r>
            <a:r>
              <a:rPr lang="en-GB" dirty="0" smtClean="0"/>
              <a:t> Committee</a:t>
            </a:r>
            <a:endParaRPr lang="en-GB" dirty="0"/>
          </a:p>
        </p:txBody>
      </p:sp>
      <p:pic>
        <p:nvPicPr>
          <p:cNvPr id="3" name="Picture 2" descr="IMG_0220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632" y="2420888"/>
            <a:ext cx="6365875" cy="40361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07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Junior Road Safety Officers</a:t>
            </a:r>
            <a:endParaRPr lang="en-GB" dirty="0"/>
          </a:p>
        </p:txBody>
      </p:sp>
      <p:pic>
        <p:nvPicPr>
          <p:cNvPr id="3" name="Picture 2" descr="IMG_0221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2275" y="2564904"/>
            <a:ext cx="5464629" cy="36249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302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Peer Mediators</a:t>
            </a:r>
            <a:endParaRPr lang="en-GB" dirty="0"/>
          </a:p>
        </p:txBody>
      </p:sp>
      <p:pic>
        <p:nvPicPr>
          <p:cNvPr id="3" name="Picture 2" descr="IMG_0222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1517" y="1556792"/>
            <a:ext cx="3941305" cy="46327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180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House Captains</a:t>
            </a:r>
            <a:endParaRPr lang="en-GB" dirty="0"/>
          </a:p>
        </p:txBody>
      </p:sp>
      <p:pic>
        <p:nvPicPr>
          <p:cNvPr id="3" name="Picture 2" descr="IMG_022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2132856"/>
            <a:ext cx="5847234" cy="43671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609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Pupil Council</a:t>
            </a:r>
            <a:endParaRPr lang="en-GB" dirty="0"/>
          </a:p>
        </p:txBody>
      </p:sp>
      <p:pic>
        <p:nvPicPr>
          <p:cNvPr id="3" name="Picture 2" descr="IMG_0226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9062" y="2492896"/>
            <a:ext cx="6365875" cy="37421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1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853" y="4869160"/>
            <a:ext cx="7365504" cy="16456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“Busby Primary School has a very inclusive and supportive ethos</a:t>
            </a:r>
            <a:r>
              <a:rPr lang="en-US" i="1" dirty="0" smtClean="0"/>
              <a:t>” 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RRS Level 2 Assessor, June 2016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154" y="53752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Ethos</a:t>
            </a:r>
            <a:endParaRPr lang="en-GB" dirty="0"/>
          </a:p>
        </p:txBody>
      </p:sp>
      <p:pic>
        <p:nvPicPr>
          <p:cNvPr id="1026" name="Picture 2" descr="Award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6506653" cy="32723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05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STEM Leaders</a:t>
            </a:r>
            <a:endParaRPr lang="en-GB" dirty="0"/>
          </a:p>
        </p:txBody>
      </p:sp>
      <p:pic>
        <p:nvPicPr>
          <p:cNvPr id="3" name="Picture 2" descr="IMG_0228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7664" y="2636912"/>
            <a:ext cx="6056350" cy="36935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405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Pupil Management Team</a:t>
            </a:r>
            <a:endParaRPr lang="en-GB" dirty="0"/>
          </a:p>
        </p:txBody>
      </p:sp>
      <p:pic>
        <p:nvPicPr>
          <p:cNvPr id="3" name="Picture 2" descr="IMG_0231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1972" y="2492896"/>
            <a:ext cx="5878286" cy="38100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440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Whole school achievements</a:t>
            </a:r>
            <a:endParaRPr lang="en-GB" dirty="0"/>
          </a:p>
        </p:txBody>
      </p:sp>
      <p:pic>
        <p:nvPicPr>
          <p:cNvPr id="6" name="Picture 2" descr="Awa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8179912" cy="44019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96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2636912"/>
            <a:ext cx="7992888" cy="1977669"/>
          </a:xfrm>
        </p:spPr>
        <p:txBody>
          <a:bodyPr>
            <a:noAutofit/>
          </a:bodyPr>
          <a:lstStyle/>
          <a:p>
            <a:r>
              <a:rPr lang="en-GB" sz="3600" dirty="0" smtClean="0"/>
              <a:t>Family Friendly Silver Award – School</a:t>
            </a:r>
          </a:p>
          <a:p>
            <a:r>
              <a:rPr lang="en-GB" sz="3600" dirty="0" smtClean="0"/>
              <a:t>Family Friendly Gold Award – Nursery</a:t>
            </a:r>
          </a:p>
          <a:p>
            <a:r>
              <a:rPr lang="en-GB" sz="3600" dirty="0" smtClean="0"/>
              <a:t>John Muir Award – All P7 pupils</a:t>
            </a:r>
          </a:p>
          <a:p>
            <a:r>
              <a:rPr lang="en-GB" sz="3600" dirty="0" smtClean="0"/>
              <a:t>Dynamic Youth Award – All P6 pupils</a:t>
            </a:r>
          </a:p>
          <a:p>
            <a:r>
              <a:rPr lang="en-GB" sz="3600" dirty="0" smtClean="0"/>
              <a:t>Renewal of Eco, RRSA and PSQM</a:t>
            </a:r>
          </a:p>
          <a:p>
            <a:endParaRPr lang="en-GB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Awards we are working toward this session: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216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5976" y="3140968"/>
            <a:ext cx="3850118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Outdoor Learning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2276872"/>
            <a:ext cx="2574032" cy="38610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951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Enhancing pupil Learning Experiences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4194" y="2204864"/>
            <a:ext cx="537210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2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Outdoor Kitchen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6275443" cy="472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33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Tracking Your Child’s Progress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763688" y="2564904"/>
            <a:ext cx="560121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 smtClean="0"/>
              <a:t>Formative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 smtClean="0"/>
              <a:t>Summative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 smtClean="0"/>
              <a:t>Teacher Judgements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 smtClean="0"/>
              <a:t>Standardised Tests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 smtClean="0"/>
              <a:t>Attendance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 smtClean="0"/>
              <a:t>Reports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53541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7664" y="2754086"/>
            <a:ext cx="5804462" cy="36601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we are doing for your children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077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Trauchles</a:t>
            </a:r>
            <a:endParaRPr lang="en-GB" dirty="0"/>
          </a:p>
        </p:txBody>
      </p:sp>
      <p:pic>
        <p:nvPicPr>
          <p:cNvPr id="7170" name="Picture 2" descr="Cart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3212976"/>
            <a:ext cx="3521513" cy="26411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3068960"/>
            <a:ext cx="3744945" cy="28087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174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3885436"/>
            <a:ext cx="835292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“I think the Skills academy </a:t>
            </a:r>
            <a:r>
              <a:rPr lang="en-US" sz="3200" i="1" dirty="0" err="1"/>
              <a:t>programme</a:t>
            </a:r>
            <a:r>
              <a:rPr lang="en-US" sz="3200" i="1" dirty="0"/>
              <a:t> is engaging and </a:t>
            </a:r>
            <a:r>
              <a:rPr lang="en-US" sz="3200" i="1" dirty="0" smtClean="0"/>
              <a:t>covers </a:t>
            </a:r>
            <a:r>
              <a:rPr lang="en-US" sz="3200" i="1" dirty="0"/>
              <a:t>a range of crucial skills. We </a:t>
            </a:r>
            <a:r>
              <a:rPr lang="en-US" sz="3200" i="1" dirty="0" err="1"/>
              <a:t>recognise</a:t>
            </a:r>
            <a:r>
              <a:rPr lang="en-US" sz="3200" i="1" dirty="0"/>
              <a:t> the on-going commitment to planning and resourcing these wonderful experiences.”</a:t>
            </a:r>
            <a:r>
              <a:rPr lang="en-US" sz="3200" dirty="0"/>
              <a:t> – </a:t>
            </a:r>
            <a:r>
              <a:rPr lang="en-US" sz="3200" i="1" dirty="0"/>
              <a:t>P7 parent</a:t>
            </a:r>
            <a:endParaRPr lang="en-GB" sz="3200" dirty="0"/>
          </a:p>
          <a:p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70" y="836712"/>
            <a:ext cx="3780382" cy="25202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Content Placeholder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951160"/>
            <a:ext cx="3608712" cy="24058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210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2132856"/>
            <a:ext cx="5609745" cy="42073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Residential Trips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823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2203" y="164042"/>
            <a:ext cx="8229600" cy="1252728"/>
          </a:xfrm>
        </p:spPr>
        <p:txBody>
          <a:bodyPr/>
          <a:lstStyle/>
          <a:p>
            <a:r>
              <a:rPr lang="en-GB" dirty="0" smtClean="0"/>
              <a:t>Educational Visits</a:t>
            </a:r>
            <a:endParaRPr lang="en-GB" dirty="0"/>
          </a:p>
        </p:txBody>
      </p:sp>
      <p:pic>
        <p:nvPicPr>
          <p:cNvPr id="8194" name="Picture 2" descr="https://blogs.glowscotland.org.uk/er/Busby/files/2015/03/Snow-Factor-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1402769"/>
            <a:ext cx="3847475" cy="26894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4048" y="1268760"/>
            <a:ext cx="3687755" cy="25039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1720" y="3645024"/>
            <a:ext cx="5724128" cy="29710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145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Skills Academy</a:t>
            </a:r>
            <a:endParaRPr lang="en-GB" dirty="0"/>
          </a:p>
        </p:txBody>
      </p:sp>
      <p:pic>
        <p:nvPicPr>
          <p:cNvPr id="9218" name="Picture 2" descr="E:\Linda's Desktop June 2016\Session 2015-16\for  inductio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2132856"/>
            <a:ext cx="5506583" cy="41299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28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1268760"/>
            <a:ext cx="5510718" cy="614971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52728"/>
          </a:xfrm>
        </p:spPr>
        <p:txBody>
          <a:bodyPr/>
          <a:lstStyle/>
          <a:p>
            <a:r>
              <a:rPr lang="en-GB" dirty="0" smtClean="0"/>
              <a:t>Fun Days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833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2564904"/>
            <a:ext cx="7408333" cy="2049677"/>
          </a:xfrm>
        </p:spPr>
        <p:txBody>
          <a:bodyPr>
            <a:noAutofit/>
          </a:bodyPr>
          <a:lstStyle/>
          <a:p>
            <a:r>
              <a:rPr lang="en-GB" sz="4000" dirty="0" smtClean="0"/>
              <a:t>Skills Academy</a:t>
            </a:r>
          </a:p>
          <a:p>
            <a:r>
              <a:rPr lang="en-GB" sz="4000" dirty="0" smtClean="0"/>
              <a:t>After School Clubs</a:t>
            </a:r>
          </a:p>
          <a:p>
            <a:r>
              <a:rPr lang="en-GB" sz="4000" dirty="0" smtClean="0"/>
              <a:t>Golden Time</a:t>
            </a:r>
          </a:p>
          <a:p>
            <a:r>
              <a:rPr lang="en-GB" sz="4000" dirty="0" smtClean="0"/>
              <a:t>Achievement Awards Working Party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Parental Engagement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685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Autofit/>
          </a:bodyPr>
          <a:lstStyle/>
          <a:p>
            <a:r>
              <a:rPr lang="en-GB" sz="3600" dirty="0" smtClean="0"/>
              <a:t>Nursery Nativity</a:t>
            </a:r>
          </a:p>
          <a:p>
            <a:r>
              <a:rPr lang="en-GB" sz="3600" dirty="0" smtClean="0"/>
              <a:t>P1 ‘</a:t>
            </a:r>
            <a:r>
              <a:rPr lang="en-GB" sz="3600" dirty="0" err="1" smtClean="0"/>
              <a:t>Marveloso</a:t>
            </a:r>
            <a:r>
              <a:rPr lang="en-GB" sz="3600" dirty="0" smtClean="0"/>
              <a:t> </a:t>
            </a:r>
            <a:r>
              <a:rPr lang="en-GB" sz="3600" dirty="0" err="1" smtClean="0"/>
              <a:t>Minibeast</a:t>
            </a:r>
            <a:r>
              <a:rPr lang="en-GB" sz="3600" dirty="0" smtClean="0"/>
              <a:t> </a:t>
            </a:r>
            <a:r>
              <a:rPr lang="en-GB" sz="3600" dirty="0" err="1" smtClean="0"/>
              <a:t>Maloo</a:t>
            </a:r>
            <a:r>
              <a:rPr lang="en-GB" sz="3600" dirty="0" smtClean="0"/>
              <a:t>’</a:t>
            </a:r>
          </a:p>
          <a:p>
            <a:r>
              <a:rPr lang="en-GB" sz="3600" dirty="0" smtClean="0"/>
              <a:t>P2-P4 ‘Jack and the Busby Beanstalks’</a:t>
            </a:r>
          </a:p>
          <a:p>
            <a:r>
              <a:rPr lang="en-GB" sz="3600" dirty="0" smtClean="0"/>
              <a:t>P5-P7 ‘Busby Roars’</a:t>
            </a:r>
            <a:endParaRPr lang="en-GB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Creative Arts 2015/16 – School Performances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4797151"/>
            <a:ext cx="2259928" cy="19442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5970" y="4821156"/>
            <a:ext cx="2483768" cy="1643233"/>
          </a:xfrm>
          <a:prstGeom prst="rect">
            <a:avLst/>
          </a:prstGeom>
        </p:spPr>
      </p:pic>
      <p:pic>
        <p:nvPicPr>
          <p:cNvPr id="2050" name="Picture 2" descr="a miracle in town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488456"/>
            <a:ext cx="1691680" cy="2194901"/>
          </a:xfrm>
          <a:prstGeom prst="rect">
            <a:avLst/>
          </a:prstGeom>
          <a:solidFill>
            <a:srgbClr val="000000"/>
          </a:solidFill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5175" y="4879983"/>
            <a:ext cx="2031508" cy="152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42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406664"/>
            <a:ext cx="3365270" cy="22351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E:\Linda's Desktop June 2016\For Programme\Main Cast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30311" y="3284983"/>
            <a:ext cx="3548743" cy="29837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Linda's Desktop June 2016\Session 2015-16\Morning stars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46200" y="476672"/>
            <a:ext cx="3532854" cy="26702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616" y="2943223"/>
            <a:ext cx="3294112" cy="33254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04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8641"/>
            <a:ext cx="8229600" cy="2088232"/>
          </a:xfrm>
        </p:spPr>
        <p:txBody>
          <a:bodyPr/>
          <a:lstStyle/>
          <a:p>
            <a:pPr marL="0" indent="0">
              <a:buNone/>
            </a:pPr>
            <a:r>
              <a:rPr lang="en-GB" i="1" dirty="0"/>
              <a:t>“ It was wonderful to see the enthusiasm sparked in every single child in the upper school.  </a:t>
            </a:r>
            <a:r>
              <a:rPr lang="en-GB" dirty="0"/>
              <a:t/>
            </a:r>
            <a:br>
              <a:rPr lang="en-GB" dirty="0"/>
            </a:br>
            <a:r>
              <a:rPr lang="en-GB" i="1" dirty="0" smtClean="0"/>
              <a:t>It </a:t>
            </a:r>
            <a:r>
              <a:rPr lang="en-GB" i="1" dirty="0"/>
              <a:t>was totally inclusive and </a:t>
            </a:r>
            <a:r>
              <a:rPr lang="en-GB" i="1" dirty="0" smtClean="0"/>
              <a:t>completely wonderful</a:t>
            </a:r>
            <a:r>
              <a:rPr lang="en-GB" i="1" dirty="0"/>
              <a:t>” -</a:t>
            </a:r>
            <a:r>
              <a:rPr lang="en-GB" dirty="0"/>
              <a:t> P6 Parent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2420888"/>
            <a:ext cx="6228184" cy="41524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101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2492896"/>
            <a:ext cx="7408333" cy="1977669"/>
          </a:xfrm>
        </p:spPr>
        <p:txBody>
          <a:bodyPr>
            <a:noAutofit/>
          </a:bodyPr>
          <a:lstStyle/>
          <a:p>
            <a:r>
              <a:rPr lang="en-GB" sz="3200" dirty="0" smtClean="0"/>
              <a:t>After school clubs</a:t>
            </a:r>
          </a:p>
          <a:p>
            <a:r>
              <a:rPr lang="en-GB" sz="3200" dirty="0" smtClean="0"/>
              <a:t>STEM Week</a:t>
            </a:r>
          </a:p>
          <a:p>
            <a:r>
              <a:rPr lang="en-GB" sz="3200" dirty="0" smtClean="0"/>
              <a:t>Learning Workshops</a:t>
            </a:r>
          </a:p>
          <a:p>
            <a:r>
              <a:rPr lang="en-GB" sz="3200" dirty="0" smtClean="0"/>
              <a:t>Focus Groups</a:t>
            </a:r>
            <a:endParaRPr lang="en-GB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Parent Partners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4986933"/>
            <a:ext cx="734481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 </a:t>
            </a:r>
            <a:endParaRPr lang="en-GB" sz="2400" b="1" dirty="0"/>
          </a:p>
          <a:p>
            <a:r>
              <a:rPr lang="en-US" sz="2400" b="1" i="1" dirty="0"/>
              <a:t> </a:t>
            </a:r>
            <a:r>
              <a:rPr lang="en-GB" sz="2400" b="1" i="1" dirty="0"/>
              <a:t>“Class workshops have it all.  We see how our kids learn, get to talk and ask HT questions and even get </a:t>
            </a:r>
            <a:r>
              <a:rPr lang="en-GB" sz="2400" b="1" i="1" dirty="0" smtClean="0"/>
              <a:t>coffee </a:t>
            </a:r>
            <a:r>
              <a:rPr lang="en-GB" sz="2400" b="1" i="1" dirty="0"/>
              <a:t>and biscuits.  Result!  Thanks.”</a:t>
            </a:r>
            <a:endParaRPr lang="en-GB" sz="2400" b="1" dirty="0"/>
          </a:p>
          <a:p>
            <a:endParaRPr lang="en-GB" dirty="0"/>
          </a:p>
        </p:txBody>
      </p:sp>
      <p:pic>
        <p:nvPicPr>
          <p:cNvPr id="7" name="Picture 6" descr="/Users/heathernn/Desktop/P102059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2708920"/>
            <a:ext cx="3302516" cy="2550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274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STEM Week 15/16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98706">
            <a:off x="64526" y="1972619"/>
            <a:ext cx="3059832" cy="22948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47894">
            <a:off x="2797256" y="2190449"/>
            <a:ext cx="3491880" cy="26189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80955">
            <a:off x="5776804" y="2149079"/>
            <a:ext cx="3466033" cy="28517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91200">
            <a:off x="-71582" y="3743884"/>
            <a:ext cx="3417659" cy="27201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72824">
            <a:off x="3065770" y="4183096"/>
            <a:ext cx="3292776" cy="24695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0072">
            <a:off x="5535887" y="4316683"/>
            <a:ext cx="3563888" cy="26729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1181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509</TotalTime>
  <Words>379</Words>
  <Application>Microsoft Office PowerPoint</Application>
  <PresentationFormat>On-screen Show (4:3)</PresentationFormat>
  <Paragraphs>102</Paragraphs>
  <Slides>44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Waveform</vt:lpstr>
      <vt:lpstr>Meet the Staff Evening</vt:lpstr>
      <vt:lpstr>Where are we now?</vt:lpstr>
      <vt:lpstr>Ethos</vt:lpstr>
      <vt:lpstr>PowerPoint Presentation</vt:lpstr>
      <vt:lpstr>Creative Arts 2015/16 – School Performances</vt:lpstr>
      <vt:lpstr>PowerPoint Presentation</vt:lpstr>
      <vt:lpstr>PowerPoint Presentation</vt:lpstr>
      <vt:lpstr>Parent Partners</vt:lpstr>
      <vt:lpstr>STEM Week 15/16</vt:lpstr>
      <vt:lpstr>STEM Week 15/16</vt:lpstr>
      <vt:lpstr>Achievements 2015-16</vt:lpstr>
      <vt:lpstr>What are we doing next?</vt:lpstr>
      <vt:lpstr>Pupil Leadership 2016/2017</vt:lpstr>
      <vt:lpstr>Sports Committee</vt:lpstr>
      <vt:lpstr>Nursery Play Leaders</vt:lpstr>
      <vt:lpstr>Golden Time Team</vt:lpstr>
      <vt:lpstr>Eco Committee</vt:lpstr>
      <vt:lpstr>Hydro Heroes</vt:lpstr>
      <vt:lpstr>PowerPoint Presentation</vt:lpstr>
      <vt:lpstr>Composters</vt:lpstr>
      <vt:lpstr>Junior Jannies</vt:lpstr>
      <vt:lpstr>Energy Monitors</vt:lpstr>
      <vt:lpstr>Waste Watchers</vt:lpstr>
      <vt:lpstr>RRS Ambassadors</vt:lpstr>
      <vt:lpstr>Fairtrade Committee</vt:lpstr>
      <vt:lpstr>Junior Road Safety Officers</vt:lpstr>
      <vt:lpstr>Peer Mediators</vt:lpstr>
      <vt:lpstr>House Captains</vt:lpstr>
      <vt:lpstr>Pupil Council</vt:lpstr>
      <vt:lpstr>STEM Leaders</vt:lpstr>
      <vt:lpstr>Pupil Management Team</vt:lpstr>
      <vt:lpstr>Whole school achievements</vt:lpstr>
      <vt:lpstr>Awards we are working toward this session:</vt:lpstr>
      <vt:lpstr>Outdoor Learning</vt:lpstr>
      <vt:lpstr>Enhancing pupil Learning Experiences</vt:lpstr>
      <vt:lpstr>Outdoor Kitchen</vt:lpstr>
      <vt:lpstr>Tracking Your Child’s Progress</vt:lpstr>
      <vt:lpstr>What we are doing for your children</vt:lpstr>
      <vt:lpstr>Trauchles</vt:lpstr>
      <vt:lpstr>Residential Trips</vt:lpstr>
      <vt:lpstr>Educational Visits</vt:lpstr>
      <vt:lpstr>Skills Academy</vt:lpstr>
      <vt:lpstr>Fun Days</vt:lpstr>
      <vt:lpstr>Parental Engagement</vt:lpstr>
    </vt:vector>
  </TitlesOfParts>
  <Company>East Renfrewshire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Macrae</dc:creator>
  <cp:lastModifiedBy>Mark Weir</cp:lastModifiedBy>
  <cp:revision>29</cp:revision>
  <dcterms:created xsi:type="dcterms:W3CDTF">2016-08-30T07:55:27Z</dcterms:created>
  <dcterms:modified xsi:type="dcterms:W3CDTF">2016-09-05T16:07:32Z</dcterms:modified>
</cp:coreProperties>
</file>