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1"/>
  </p:notesMasterIdLst>
  <p:sldIdLst>
    <p:sldId id="281" r:id="rId2"/>
    <p:sldId id="316" r:id="rId3"/>
    <p:sldId id="256" r:id="rId4"/>
    <p:sldId id="266" r:id="rId5"/>
    <p:sldId id="286" r:id="rId6"/>
    <p:sldId id="341" r:id="rId7"/>
    <p:sldId id="290" r:id="rId8"/>
    <p:sldId id="323" r:id="rId9"/>
    <p:sldId id="322" r:id="rId10"/>
    <p:sldId id="325" r:id="rId11"/>
    <p:sldId id="279" r:id="rId12"/>
    <p:sldId id="269" r:id="rId13"/>
    <p:sldId id="280" r:id="rId14"/>
    <p:sldId id="297" r:id="rId15"/>
    <p:sldId id="270" r:id="rId16"/>
    <p:sldId id="314" r:id="rId17"/>
    <p:sldId id="315" r:id="rId18"/>
    <p:sldId id="343" r:id="rId19"/>
    <p:sldId id="344" r:id="rId20"/>
    <p:sldId id="345" r:id="rId21"/>
    <p:sldId id="346" r:id="rId22"/>
    <p:sldId id="298" r:id="rId23"/>
    <p:sldId id="299" r:id="rId24"/>
    <p:sldId id="342" r:id="rId25"/>
    <p:sldId id="317" r:id="rId26"/>
    <p:sldId id="302" r:id="rId27"/>
    <p:sldId id="318" r:id="rId28"/>
    <p:sldId id="305" r:id="rId29"/>
    <p:sldId id="313" r:id="rId30"/>
    <p:sldId id="319" r:id="rId31"/>
    <p:sldId id="307" r:id="rId32"/>
    <p:sldId id="308" r:id="rId33"/>
    <p:sldId id="309" r:id="rId34"/>
    <p:sldId id="310" r:id="rId35"/>
    <p:sldId id="294" r:id="rId36"/>
    <p:sldId id="326" r:id="rId37"/>
    <p:sldId id="327" r:id="rId38"/>
    <p:sldId id="328" r:id="rId39"/>
    <p:sldId id="333" r:id="rId40"/>
    <p:sldId id="334" r:id="rId41"/>
    <p:sldId id="335" r:id="rId42"/>
    <p:sldId id="338" r:id="rId43"/>
    <p:sldId id="336" r:id="rId44"/>
    <p:sldId id="330" r:id="rId45"/>
    <p:sldId id="331" r:id="rId46"/>
    <p:sldId id="332" r:id="rId47"/>
    <p:sldId id="339" r:id="rId48"/>
    <p:sldId id="340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82601" autoAdjust="0"/>
  </p:normalViewPr>
  <p:slideViewPr>
    <p:cSldViewPr>
      <p:cViewPr varScale="1">
        <p:scale>
          <a:sx n="91" d="100"/>
          <a:sy n="91" d="100"/>
        </p:scale>
        <p:origin x="17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A37ED1-C708-4A43-8EBC-4AEFEDBF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071CAC-8CC8-4789-9A1C-FCC1655BD9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0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AC9B-2180-4A92-B323-68C2BBAD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7620-EA82-408B-A92C-DEB4958AE6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4B74-BB7B-48DE-BE29-1C7DB4F781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A3DAE4-B74A-4096-A679-F025561B5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D9B344E-8AB6-4838-AE3F-C9BEF4EE55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2BC8DC0-70EA-482E-AC01-2FEC9AF998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F26C-BDB1-4A44-A3D3-64FB197331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F44B-FA97-4823-8A91-D8C964DE4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4ACB5B-F72D-487D-AB77-A3A6BA6DE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utdoors.co.uk/product-search/text/bladder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604867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7" y="166259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280890"/>
            <a:ext cx="84604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15"/>
            </a:pPr>
            <a:r>
              <a:rPr lang="en-GB" dirty="0" smtClean="0"/>
              <a:t>Groups </a:t>
            </a:r>
            <a:r>
              <a:rPr lang="en-GB" dirty="0"/>
              <a:t>must adhere to a mobile phone use policy as </a:t>
            </a:r>
            <a:r>
              <a:rPr lang="en-GB" dirty="0" smtClean="0"/>
              <a:t>agreed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with </a:t>
            </a:r>
            <a:r>
              <a:rPr lang="en-GB" dirty="0"/>
              <a:t>their Expedition Supervisor and Assessor</a:t>
            </a:r>
            <a:r>
              <a:rPr lang="en-GB" dirty="0" smtClean="0"/>
              <a:t>.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This </a:t>
            </a:r>
            <a:r>
              <a:rPr lang="en-GB" dirty="0"/>
              <a:t>agreement should also include use of other electronic </a:t>
            </a:r>
            <a:r>
              <a:rPr lang="en-GB" dirty="0" smtClean="0"/>
              <a:t>	equipment</a:t>
            </a:r>
            <a:r>
              <a:rPr lang="en-GB" dirty="0"/>
              <a:t>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6"/>
            </a:pPr>
            <a:r>
              <a:rPr lang="en-GB" dirty="0" smtClean="0"/>
              <a:t>Participants </a:t>
            </a:r>
            <a:r>
              <a:rPr lang="en-GB" dirty="0"/>
              <a:t>must behave responsibly with respect for their </a:t>
            </a:r>
            <a:r>
              <a:rPr lang="en-GB" dirty="0" smtClean="0"/>
              <a:t>team</a:t>
            </a:r>
          </a:p>
          <a:p>
            <a:pPr fontAlgn="t"/>
            <a:r>
              <a:rPr lang="en-GB" dirty="0" smtClean="0"/>
              <a:t>	members</a:t>
            </a:r>
            <a:r>
              <a:rPr lang="en-GB" dirty="0"/>
              <a:t>, leaders, the public and animals.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7"/>
            </a:pPr>
            <a:r>
              <a:rPr lang="en-GB" dirty="0" smtClean="0"/>
              <a:t>Groups </a:t>
            </a:r>
            <a:r>
              <a:rPr lang="en-GB" dirty="0"/>
              <a:t>must understand and adhere to the </a:t>
            </a:r>
            <a:r>
              <a:rPr lang="en-GB" dirty="0" smtClean="0"/>
              <a:t>Countryside/Scottish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Outdoor Access, Highway and Water Sports Codes (as appropriate).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8"/>
            </a:pPr>
            <a:r>
              <a:rPr lang="en-GB" dirty="0" smtClean="0"/>
              <a:t>Participants </a:t>
            </a:r>
            <a:r>
              <a:rPr lang="en-GB" dirty="0"/>
              <a:t>must plan an appropriate expedition menu, </a:t>
            </a:r>
            <a:r>
              <a:rPr lang="en-GB" dirty="0" smtClean="0"/>
              <a:t>including </a:t>
            </a:r>
            <a:r>
              <a:rPr lang="en-GB" dirty="0"/>
              <a:t>cooking and eating a substantial hot meal on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342900" indent="-342900" fontAlgn="t">
              <a:buAutoNum type="arabicPeriod" startAt="19"/>
            </a:pPr>
            <a:r>
              <a:rPr lang="en-GB" dirty="0" smtClean="0"/>
              <a:t>Participants </a:t>
            </a:r>
            <a:r>
              <a:rPr lang="en-GB" dirty="0"/>
              <a:t>must actively participate in a debrief with their </a:t>
            </a:r>
            <a:r>
              <a:rPr lang="en-GB" dirty="0" smtClean="0"/>
              <a:t>Assessor</a:t>
            </a:r>
          </a:p>
          <a:p>
            <a:pPr lvl="1" fontAlgn="t"/>
            <a:r>
              <a:rPr lang="en-GB" dirty="0" smtClean="0"/>
              <a:t>at </a:t>
            </a:r>
            <a:r>
              <a:rPr lang="en-GB" dirty="0"/>
              <a:t>the end of the expedition</a:t>
            </a:r>
            <a:r>
              <a:rPr lang="en-GB" dirty="0" smtClean="0"/>
              <a:t>.</a:t>
            </a:r>
          </a:p>
          <a:p>
            <a:pPr lvl="1" fontAlgn="t"/>
            <a:endParaRPr lang="en-GB" sz="1000" dirty="0" smtClean="0"/>
          </a:p>
          <a:p>
            <a:pPr marL="342900" indent="-342900" fontAlgn="t">
              <a:buAutoNum type="arabicPeriod" startAt="20"/>
            </a:pPr>
            <a:r>
              <a:rPr lang="en-GB" dirty="0" smtClean="0"/>
              <a:t>A </a:t>
            </a:r>
            <a:r>
              <a:rPr lang="en-GB" dirty="0"/>
              <a:t>presentation must be </a:t>
            </a:r>
            <a:r>
              <a:rPr lang="en-GB" dirty="0" smtClean="0"/>
              <a:t>prepared</a:t>
            </a: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delivered after the expedition.</a:t>
            </a:r>
          </a:p>
          <a:p>
            <a:pPr fontAlgn="t"/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Staffing</a:t>
            </a:r>
          </a:p>
        </p:txBody>
      </p:sp>
      <p:pic>
        <p:nvPicPr>
          <p:cNvPr id="15364" name="Picture 4" descr="p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96207" y="2348880"/>
            <a:ext cx="882047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07" y="2348880"/>
            <a:ext cx="8856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-35605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Benefits to Participants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6261" y="1196752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belief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confidence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Independence of thought and action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awareness of potential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talents and abilities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understanding of strengths and weaknesses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plan and use time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learn from and give to others in the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Skills involving problem solving, presentation and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3788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y-GB" altLang="en-US" dirty="0" smtClean="0"/>
              <a:t>DofE Perspective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2776" y="1484784"/>
            <a:ext cx="7931224" cy="3629025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dirty="0" smtClean="0"/>
              <a:t>The Award is </a:t>
            </a:r>
            <a:r>
              <a:rPr lang="cy-GB" altLang="en-US" sz="2800" b="1" dirty="0" smtClean="0"/>
              <a:t>not</a:t>
            </a:r>
            <a:r>
              <a:rPr lang="cy-GB" altLang="en-US" sz="2800" dirty="0" smtClean="0"/>
              <a:t> an extra qualification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award is pupil-focused.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emphasis is on</a:t>
            </a:r>
            <a:r>
              <a:rPr lang="en-GB" altLang="en-US" sz="2800" dirty="0" smtClean="0"/>
              <a:t> the student to take the initiative and to complete the award under their own steam.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Student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0797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Student Training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7312" y="1484784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tabLst>
                <a:tab pos="1530350" algn="l"/>
              </a:tabLst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Campcraft</a:t>
            </a:r>
            <a:endParaRPr lang="en-GB" altLang="en-US" sz="2800" dirty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</a:t>
            </a:r>
            <a:r>
              <a:rPr lang="en-GB" altLang="en-US" sz="2800" dirty="0" err="1" smtClean="0"/>
              <a:t>Trangia</a:t>
            </a:r>
            <a:r>
              <a:rPr lang="en-GB" altLang="en-US" sz="2800" dirty="0" smtClean="0"/>
              <a:t> stove 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Map reading skills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Navigation and route planning</a:t>
            </a:r>
          </a:p>
          <a:p>
            <a:pPr marL="1143000" lvl="2"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First Aid Training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</a:t>
            </a:r>
            <a:r>
              <a:rPr lang="en-GB" altLang="en-US" sz="2800" dirty="0"/>
              <a:t>	</a:t>
            </a:r>
            <a:r>
              <a:rPr lang="en-GB" altLang="en-US" sz="2800" dirty="0" smtClean="0"/>
              <a:t>Equipment and hygiene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Expedition Prep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Country code, plus revise all above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Packing rucksacks, revise all above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Staff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3964" y="32502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Staff Training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1556792"/>
            <a:ext cx="81003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Staff have attended numerous training sessions. </a:t>
            </a:r>
          </a:p>
          <a:p>
            <a:pPr marL="742950" lvl="1" indent="-285750" eaLnBrk="1" hangingPunct="1"/>
            <a:r>
              <a:rPr lang="en-GB" altLang="en-US" sz="2500" dirty="0" smtClean="0"/>
              <a:t>Mr Boag</a:t>
            </a:r>
            <a:r>
              <a:rPr lang="en-GB" altLang="en-US" sz="2400" dirty="0" smtClean="0"/>
              <a:t>		– </a:t>
            </a:r>
            <a:r>
              <a:rPr lang="en-GB" altLang="en-US" sz="2400" dirty="0" err="1" smtClean="0"/>
              <a:t>DofE</a:t>
            </a:r>
            <a:r>
              <a:rPr lang="en-GB" altLang="en-US" sz="2400" dirty="0" smtClean="0"/>
              <a:t> supervisor / assessor 								/Emergency First Aid (Jan 2023)</a:t>
            </a:r>
            <a:endParaRPr lang="en-GB" altLang="en-US" sz="2300" dirty="0" smtClean="0"/>
          </a:p>
          <a:p>
            <a:pPr marL="742950" lvl="1" indent="-285750" eaLnBrk="1" hangingPunct="1"/>
            <a:r>
              <a:rPr lang="en-GB" altLang="en-US" sz="2500" dirty="0" smtClean="0"/>
              <a:t>Mr Lamont 	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Supervisor</a:t>
            </a:r>
          </a:p>
          <a:p>
            <a:pPr lvl="1"/>
            <a:r>
              <a:rPr lang="en-GB" altLang="en-US" sz="2500" dirty="0" smtClean="0"/>
              <a:t>Mrs Robison </a:t>
            </a:r>
            <a:r>
              <a:rPr lang="en-GB" altLang="en-US" sz="2500" dirty="0"/>
              <a:t>		– </a:t>
            </a:r>
            <a:r>
              <a:rPr lang="en-GB" altLang="en-US" sz="2500" dirty="0" err="1"/>
              <a:t>DofE</a:t>
            </a:r>
            <a:r>
              <a:rPr lang="en-GB" altLang="en-US" sz="2500" dirty="0"/>
              <a:t> Supervisor</a:t>
            </a:r>
          </a:p>
          <a:p>
            <a:pPr marL="742950" lvl="1" indent="-285750" eaLnBrk="1" hangingPunct="1"/>
            <a:endParaRPr lang="en-GB" altLang="en-US" sz="2500" dirty="0" smtClean="0"/>
          </a:p>
          <a:p>
            <a:pPr marL="742950" lvl="1" indent="-285750" eaLnBrk="1" hangingPunct="1"/>
            <a:r>
              <a:rPr lang="en-GB" altLang="en-US" sz="2500" dirty="0" smtClean="0"/>
              <a:t>In addition, the group are always joined by the DOFE staff appointed by the DOFE Manager.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70080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Kit Guide</a:t>
            </a:r>
          </a:p>
        </p:txBody>
      </p:sp>
    </p:spTree>
    <p:extLst>
      <p:ext uri="{BB962C8B-B14F-4D97-AF65-F5344CB8AC3E}">
        <p14:creationId xmlns:p14="http://schemas.microsoft.com/office/powerpoint/2010/main" val="39443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BORROWING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76470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can borrow: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tent, rucksack,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rollmat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sleeping bag, stove, compass and map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issued from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Hall, Newton Mearns at a designated time.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COLLECT YOUR KIT AT THIS TIME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deposit of £50 (cash or cheque placed in a sealed envelope with your child’s name on it) must be handed in when collecting kit.</a:t>
            </a: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deposit is returned when the kit is returned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547" y="3068960"/>
            <a:ext cx="5038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36232" y="3212976"/>
            <a:ext cx="6400800" cy="278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en-US" sz="2600" i="1" dirty="0" smtClean="0">
                <a:solidFill>
                  <a:srgbClr val="8E8D8C"/>
                </a:solidFill>
              </a:rPr>
              <a:t>Staff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Boag </a:t>
            </a: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Coordinator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			- Emergency First Aider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Lamont	</a:t>
            </a:r>
            <a:r>
              <a:rPr lang="en-GB" altLang="en-US" sz="2600" dirty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Supervisor</a:t>
            </a:r>
          </a:p>
          <a:p>
            <a:pPr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Mrs Robison	- </a:t>
            </a:r>
            <a:r>
              <a:rPr lang="en-GB" altLang="en-US" sz="2600" dirty="0">
                <a:solidFill>
                  <a:srgbClr val="8E8D8C"/>
                </a:solidFill>
              </a:rPr>
              <a:t> </a:t>
            </a:r>
            <a:r>
              <a:rPr lang="en-GB" altLang="en-US" sz="2600" dirty="0" err="1">
                <a:solidFill>
                  <a:srgbClr val="8E8D8C"/>
                </a:solidFill>
              </a:rPr>
              <a:t>DofE</a:t>
            </a:r>
            <a:r>
              <a:rPr lang="en-GB" altLang="en-US" sz="2600" dirty="0">
                <a:solidFill>
                  <a:srgbClr val="8E8D8C"/>
                </a:solidFill>
              </a:rPr>
              <a:t> Supervisor</a:t>
            </a:r>
          </a:p>
          <a:p>
            <a:pPr eaLnBrk="1" hangingPunct="1">
              <a:lnSpc>
                <a:spcPct val="70000"/>
              </a:lnSpc>
            </a:pPr>
            <a:endParaRPr lang="en-GB" altLang="en-US" sz="2600" dirty="0">
              <a:solidFill>
                <a:srgbClr val="8E8D8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solidFill>
                <a:srgbClr val="8E8D8C"/>
              </a:solidFill>
            </a:endParaRPr>
          </a:p>
        </p:txBody>
      </p:sp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7" y="11251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18810" y="-32992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Additional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83608" y="764704"/>
            <a:ext cx="762000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must 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pair of worn-in boots.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waterproof jacket and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also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midge net, head torch, gloves, hat, extra socks and underwear, a change of shoes,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blister plasters (Decathlon).</a:t>
            </a:r>
          </a:p>
          <a:p>
            <a:pPr lvl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CLOTHES/SLEEPING BAG SHOULD BE PUT INSIDE A RUBBLE BAG TO STOP CLOTHES GETTING WET - NO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Jeans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please!</a:t>
            </a:r>
            <a:endParaRPr lang="en-GB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1324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Returning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836712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the kit they borrow.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return date will be issued (after the expedition) for when all kit should be returned to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kit needs to be clean, dry and ready to be re-issued to another group.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drying all of the tent parts, washing any sleeping bags and scrubbing the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group their kit together and have one parent/carer return two or three students kit.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£50 deposit is returned assuming all kit is suitably clean and dry.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735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-	</a:t>
            </a:r>
            <a:r>
              <a:rPr lang="en-GB" altLang="en-US" sz="6000" b="1" dirty="0" smtClean="0"/>
              <a:t>PRACTICE</a:t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b="1" dirty="0" smtClean="0"/>
              <a:t>Wednesday &amp; Thursday, </a:t>
            </a:r>
            <a:br>
              <a:rPr lang="en-GB" altLang="en-US" b="1" dirty="0" smtClean="0"/>
            </a:br>
            <a:r>
              <a:rPr lang="en-GB" altLang="en-US" b="1" dirty="0" smtClean="0"/>
              <a:t>27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&amp; 28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March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051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2714" y="1268760"/>
            <a:ext cx="7786688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1</a:t>
            </a:r>
          </a:p>
          <a:p>
            <a:pPr eaLnBrk="1" hangingPunct="1"/>
            <a:r>
              <a:rPr lang="en-GB" altLang="en-US" sz="2800" dirty="0" smtClean="0"/>
              <a:t>Students make there own way to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/>
              <a:t> </a:t>
            </a:r>
            <a:r>
              <a:rPr lang="en-GB" altLang="en-US" sz="2800" b="1" dirty="0" smtClean="0"/>
              <a:t>(This is a change!)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We will meet in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 smtClean="0"/>
              <a:t> (</a:t>
            </a:r>
            <a:r>
              <a:rPr lang="en-GB" dirty="0" err="1"/>
              <a:t>Lethame</a:t>
            </a:r>
            <a:r>
              <a:rPr lang="en-GB" dirty="0"/>
              <a:t> </a:t>
            </a:r>
            <a:r>
              <a:rPr lang="en-GB" dirty="0" smtClean="0"/>
              <a:t>Road, </a:t>
            </a:r>
            <a:r>
              <a:rPr lang="en-GB" dirty="0" err="1" smtClean="0"/>
              <a:t>Strathaven</a:t>
            </a:r>
            <a:r>
              <a:rPr lang="en-GB" dirty="0" smtClean="0"/>
              <a:t> </a:t>
            </a:r>
            <a:r>
              <a:rPr lang="en-GB" b="1" dirty="0"/>
              <a:t>ML10 </a:t>
            </a:r>
            <a:r>
              <a:rPr lang="en-GB" b="1" dirty="0" smtClean="0"/>
              <a:t>6DU</a:t>
            </a:r>
            <a:r>
              <a:rPr lang="en-GB" dirty="0" smtClean="0"/>
              <a:t>)</a:t>
            </a:r>
            <a:r>
              <a:rPr lang="en-GB" sz="2800" dirty="0"/>
              <a:t> </a:t>
            </a:r>
            <a:r>
              <a:rPr lang="en-GB" sz="2800" dirty="0" smtClean="0"/>
              <a:t>at 10am.</a:t>
            </a:r>
            <a:endParaRPr lang="en-GB" altLang="en-US" sz="2800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Groups will aim to have group 1 walking by 10.30am.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 Walking into the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Windfarm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926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b="1" dirty="0" smtClean="0"/>
              <a:t>Day 2 – Thursday, 28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March 2024</a:t>
            </a:r>
          </a:p>
          <a:p>
            <a:pPr eaLnBrk="1" hangingPunct="1">
              <a:buFont typeface="Arial" charset="0"/>
              <a:buNone/>
            </a:pPr>
            <a:endParaRPr lang="en-GB" altLang="en-US" sz="2800" b="1" dirty="0" smtClean="0"/>
          </a:p>
          <a:p>
            <a:pPr eaLnBrk="1" hangingPunct="1"/>
            <a:r>
              <a:rPr lang="en-GB" altLang="en-US" sz="2800" dirty="0" smtClean="0"/>
              <a:t>Walking from </a:t>
            </a:r>
            <a:r>
              <a:rPr lang="en-GB" altLang="en-US" sz="2800" dirty="0" err="1" smtClean="0"/>
              <a:t>Carot</a:t>
            </a:r>
            <a:r>
              <a:rPr lang="en-GB" altLang="en-US" sz="2800" dirty="0" smtClean="0"/>
              <a:t> (windfarm) to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should be collected from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 from 2pm onwards.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are responsible for cleaning &amp; drying all kit. This should be kept clean &amp; dry until the assessed expedition later this month.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				-	</a:t>
            </a:r>
            <a:r>
              <a:rPr lang="en-GB" altLang="en-US" sz="6000" b="1" dirty="0" smtClean="0"/>
              <a:t>ASSESSED</a:t>
            </a:r>
            <a:br>
              <a:rPr lang="en-GB" altLang="en-US" sz="6000" b="1" dirty="0" smtClean="0"/>
            </a:br>
            <a:r>
              <a:rPr lang="en-GB" altLang="en-US" sz="6000" b="1" dirty="0"/>
              <a:t/>
            </a:r>
            <a:br>
              <a:rPr lang="en-GB" altLang="en-US" sz="6000" b="1" dirty="0"/>
            </a:br>
            <a:r>
              <a:rPr lang="en-GB" altLang="en-US" b="1" dirty="0" smtClean="0"/>
              <a:t>Thursday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Friday, </a:t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		16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17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May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8989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391011" y="764704"/>
            <a:ext cx="77866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altLang="en-US" sz="2800" dirty="0"/>
              <a:t>Day 1</a:t>
            </a:r>
          </a:p>
          <a:p>
            <a:r>
              <a:rPr lang="en-GB" altLang="en-US" sz="2800" dirty="0"/>
              <a:t>From </a:t>
            </a:r>
            <a:r>
              <a:rPr lang="en-GB" altLang="en-US" sz="2800" b="1" dirty="0" smtClean="0"/>
              <a:t>Thurs, 16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May 2024</a:t>
            </a:r>
            <a:endParaRPr lang="en-GB" altLang="en-US" sz="2800" b="1" dirty="0"/>
          </a:p>
          <a:p>
            <a:endParaRPr lang="en-GB" altLang="en-US" sz="2800" dirty="0"/>
          </a:p>
          <a:p>
            <a:r>
              <a:rPr lang="en-GB" altLang="en-US" sz="2800" dirty="0" smtClean="0"/>
              <a:t>Students will take the train from </a:t>
            </a:r>
            <a:r>
              <a:rPr lang="en-GB" altLang="en-US" sz="2800" dirty="0"/>
              <a:t>B</a:t>
            </a:r>
            <a:r>
              <a:rPr lang="en-GB" altLang="en-US" sz="2800" dirty="0" smtClean="0"/>
              <a:t>arrhead to DRUMFROCHAR (accompanied by BHS staff).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 expedition starts and ends at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station.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Walking the Greenock Cut and camping near Loch Thom.</a:t>
            </a:r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166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/>
            <a:r>
              <a:rPr lang="en-GB" altLang="en-US" sz="2800" dirty="0" smtClean="0"/>
              <a:t>Walk around Loch </a:t>
            </a:r>
            <a:r>
              <a:rPr lang="en-GB" altLang="en-US" sz="2800" dirty="0" err="1" smtClean="0"/>
              <a:t>Gryffe</a:t>
            </a:r>
            <a:r>
              <a:rPr lang="en-GB" altLang="en-US" sz="2800" dirty="0"/>
              <a:t>,</a:t>
            </a:r>
            <a:r>
              <a:rPr lang="en-GB" altLang="en-US" sz="2800" dirty="0" smtClean="0"/>
              <a:t> returning to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then return to Barrhead train station at around 3pm/4pm on </a:t>
            </a:r>
            <a:r>
              <a:rPr lang="en-GB" altLang="en-US" sz="2800" b="1" dirty="0" smtClean="0"/>
              <a:t>Friday, 17th May 2024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/>
              <a:t>Students are responsible for cleaning &amp; drying all kit. This should be </a:t>
            </a:r>
            <a:r>
              <a:rPr lang="en-GB" altLang="en-US" sz="2800" dirty="0" smtClean="0"/>
              <a:t>returned to The </a:t>
            </a:r>
            <a:r>
              <a:rPr lang="en-GB" altLang="en-US" sz="2800" dirty="0" err="1" smtClean="0"/>
              <a:t>Fairweather</a:t>
            </a:r>
            <a:r>
              <a:rPr lang="en-GB" altLang="en-US" sz="2800" dirty="0" smtClean="0"/>
              <a:t> Hall. </a:t>
            </a:r>
          </a:p>
          <a:p>
            <a:pPr marL="0" indent="0">
              <a:buNone/>
            </a:pPr>
            <a:r>
              <a:rPr lang="en-GB" altLang="en-US" sz="2800" dirty="0" smtClean="0"/>
              <a:t>	Date for kit return TBC</a:t>
            </a:r>
            <a:endParaRPr lang="en-GB" altLang="en-US" sz="2800" b="1" dirty="0" smtClean="0"/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9645" y="242088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5400" dirty="0" smtClean="0"/>
              <a:t>Emergency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Practice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Regular Contact with Teachers</a:t>
            </a: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Students will be issued with </a:t>
            </a:r>
            <a:r>
              <a:rPr lang="en-GB" altLang="en-US" sz="2800" dirty="0" smtClean="0"/>
              <a:t>a couple of mobile phone numbers </a:t>
            </a:r>
            <a:r>
              <a:rPr lang="en-GB" altLang="en-US" sz="2800" dirty="0"/>
              <a:t>to call </a:t>
            </a:r>
            <a:r>
              <a:rPr lang="en-GB" altLang="en-US" sz="2800" dirty="0" smtClean="0"/>
              <a:t>in an emergency</a:t>
            </a: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Walking groups (six students) will </a:t>
            </a:r>
            <a:r>
              <a:rPr lang="en-GB" altLang="en-US" sz="2800" dirty="0"/>
              <a:t>be issued with a </a:t>
            </a:r>
            <a:r>
              <a:rPr lang="en-GB" altLang="en-US" sz="2800" dirty="0" smtClean="0"/>
              <a:t>couple of walkie-talkies </a:t>
            </a:r>
            <a:r>
              <a:rPr lang="en-GB" altLang="en-US" sz="2800" dirty="0"/>
              <a:t>as well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Students make contact with a teacher/leader if someone is injured.</a:t>
            </a:r>
          </a:p>
          <a:p>
            <a:pPr eaLnBrk="1" hangingPunct="1"/>
            <a:r>
              <a:rPr lang="en-GB" altLang="en-US" sz="2800" dirty="0" smtClean="0"/>
              <a:t>Important that students work in pairs to relay their six-figure grid reference as we will navigate to this point</a:t>
            </a:r>
            <a:r>
              <a:rPr lang="en-GB" altLang="en-US" sz="2800" dirty="0"/>
              <a:t>;</a:t>
            </a:r>
            <a:r>
              <a:rPr lang="en-GB" altLang="en-US" sz="2800" dirty="0" smtClean="0"/>
              <a:t> Or use the </a:t>
            </a:r>
            <a:r>
              <a:rPr lang="en-GB" altLang="en-US" sz="2800" dirty="0"/>
              <a:t>a</a:t>
            </a:r>
            <a:r>
              <a:rPr lang="en-GB" altLang="en-US" sz="2800" dirty="0" smtClean="0"/>
              <a:t>pp – What3Words.</a:t>
            </a:r>
          </a:p>
          <a:p>
            <a:pPr eaLnBrk="1" hangingPunct="1"/>
            <a:r>
              <a:rPr lang="en-GB" altLang="en-US" sz="2800" b="1" dirty="0" smtClean="0"/>
              <a:t>** Getting lost (for a while) is not an emergency.</a:t>
            </a:r>
            <a:endParaRPr lang="en-GB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576" y="116632"/>
            <a:ext cx="8281714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4400" dirty="0" err="1" smtClean="0"/>
              <a:t>DofE</a:t>
            </a:r>
            <a:r>
              <a:rPr lang="en-GB" altLang="en-US" sz="4400" dirty="0" smtClean="0"/>
              <a:t> - Parents’ Evening Agenda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08539" y="1052736"/>
            <a:ext cx="6913562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Aim of the Award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Student Training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Staff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Expedition Dates &amp;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Emergency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Kit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Food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Supervision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>
                <a:solidFill>
                  <a:srgbClr val="8E8D8C"/>
                </a:solidFill>
              </a:rPr>
              <a:t>Parental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Health &amp; Wellbeing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30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Assessed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Less Contact with Teachers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 smtClean="0"/>
              <a:t>Students still issued with a couple of mobile numbers and two walkie-talkies.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Students will spend their time walking </a:t>
            </a:r>
            <a:r>
              <a:rPr lang="en-GB" altLang="en-US" sz="2800" dirty="0"/>
              <a:t>in their groups, remotely supervised, and will be required to use their training if an emergency occurs.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484784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Food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51275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9917" y="836712"/>
            <a:ext cx="7620000" cy="55983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bring enough food to last two days – i.e. breakfast, lunch and dinner.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sleep three to a tent and it is expected that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coordinate their meals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particularly where cooking is required -  such that everyone in the tent eats the same meal.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prepare a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meal each evening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pot noodles and super noodles do not count!!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tins please.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Fresh pasta is preferred to dry pasta – it cooks quicker.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964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3556" y="836712"/>
            <a:ext cx="7620000" cy="5526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pre-cook food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before the expedition i.e. pre-cook any pieces of chicken, sausage or bacon.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– preferably stored in a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camelbak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rather than sports bottles – students can walk and drink at the same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replenish their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camelbaks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day from our water supplies.. although local streams can be used if checked properly!!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think carefully about how much food they can carry, rather than how much food they want to consume!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“Remote supervision”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836712"/>
            <a:ext cx="759633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smtClean="0"/>
              <a:t>Practice Expedition</a:t>
            </a:r>
          </a:p>
          <a:p>
            <a:r>
              <a:rPr lang="en-US" altLang="en-US" sz="2800" dirty="0" smtClean="0"/>
              <a:t>Students will be supervised remotely, with navigational/moral support as required.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Students will be given the opportunity to practice their DOFE skills – this will require them to navigate to areas, unsupervised – Teachers will be observing from a distance.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Assessed Expedition</a:t>
            </a:r>
          </a:p>
          <a:p>
            <a:r>
              <a:rPr lang="en-US" altLang="en-US" sz="2800" dirty="0"/>
              <a:t>Students will be supervised remotely, </a:t>
            </a:r>
            <a:r>
              <a:rPr lang="en-US" altLang="en-US" sz="2800" dirty="0" smtClean="0"/>
              <a:t>with less </a:t>
            </a:r>
            <a:r>
              <a:rPr lang="en-US" altLang="en-US" sz="2800" dirty="0"/>
              <a:t>navigational/moral </a:t>
            </a:r>
            <a:r>
              <a:rPr lang="en-US" altLang="en-US" sz="2800" dirty="0" smtClean="0"/>
              <a:t>support.</a:t>
            </a:r>
            <a:endParaRPr lang="en-US" altLang="en-US" sz="2800" dirty="0"/>
          </a:p>
          <a:p>
            <a:r>
              <a:rPr lang="en-US" altLang="en-US" sz="2800" dirty="0" smtClean="0"/>
              <a:t>Teachers will observe at times from a distance, but students must be able to navigate and deal with emergencies – initially on their own until staff are notified and arrive.</a:t>
            </a:r>
            <a:endParaRPr lang="en-GB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070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7620000" cy="5544616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1 -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£47.50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paid last November.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2 - £90</a:t>
            </a:r>
          </a:p>
          <a:p>
            <a:pPr marL="742950" lvl="2" indent="-342900"/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Johnston has paid this for all students from school funds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3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£60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3" indent="-342900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for your swift payments.</a:t>
            </a:r>
          </a:p>
          <a:p>
            <a:pPr marL="800100" lvl="3" indent="-342900"/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836712"/>
            <a:ext cx="7620000" cy="5400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 tickets (Barrhead to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Drumfrochar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return)</a:t>
            </a: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(Train tickets are all purchased by DOFE Manager from payments already made).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associated with a DOFE ASSESSOR.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Parental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Aim of the Award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9920" y="1628800"/>
            <a:ext cx="8540750" cy="2447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 “To provide an enjoyable, challenging and rewarding programme of personal development for young people, which is of the highest quality and the widest reach.”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Parent Assistance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stick with the ethos of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encouraging your son/daughter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much of their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includes packing their rucksack and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organising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meals for the expeditions.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had students who don’t know if they have a jacket, or waterproofs, or where their medication is in their rucksack, because they haven’t packed it.</a:t>
            </a:r>
          </a:p>
          <a:p>
            <a:pPr marL="0" indent="0">
              <a:buNone/>
            </a:pPr>
            <a:r>
              <a:rPr lang="en-US" altLang="en-US" b="1" dirty="0" smtClean="0"/>
              <a:t>	</a:t>
            </a:r>
            <a:endParaRPr lang="en-GB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Travel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07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to make their own way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Strathaven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10am on Wednesday, 27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March.</a:t>
            </a:r>
          </a:p>
          <a:p>
            <a:pPr lvl="1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work together – one parent/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carer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could drop-off three students; another could pick the students up from 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Williamood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 on the Thursday.</a:t>
            </a:r>
          </a:p>
          <a:p>
            <a:pPr marL="457200" lvl="1" indent="0">
              <a:buNone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&amp; Friday, 16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17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May 2024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start and finish their assessed expedition from the Barrhead train station.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just need to be dropped and collected from there.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4102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have heard that sheep ticks are on the increase.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encourage all students to check themselves for sheep ticks once they are back from their expeditions.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find one, don’t pull it out.  You need a special tick removal tool.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995936" cy="409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 - Lyme Disease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ticks carry Lyme’s disease, which is a serious condition.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develop a rash or feel ill in the first six weeks of having a tick bite, then seek medical attention.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 – I’m not aware of </a:t>
            </a: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any student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being bitten by a tick while out on DOFE. This is purely precautionary.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888432" cy="568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Completing the Bronze DOFE Award</a:t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59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Completing Bronze DOFE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Have 12 text uploads for each 12-week section &amp; 4 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Have 24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text uploads for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24-week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&amp; 4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Have an Assessor’s report uploaded for all 4 sections (Physical, Skill, Volunteering and Expedition).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both the Practice and Assessed expeditions successfully.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Complete the expedition section within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including dates, expedition aim and starting and finishing points.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We Made It!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Any Questions</a:t>
            </a:r>
            <a:r>
              <a:rPr lang="en-GB" altLang="en-US" sz="6000" dirty="0"/>
              <a:t>?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306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632848" cy="51125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b="1" dirty="0" smtClean="0"/>
              <a:t>Volunteering </a:t>
            </a:r>
            <a:r>
              <a:rPr lang="en-GB" altLang="en-US" sz="2800" dirty="0" smtClean="0"/>
              <a:t> involves working with young people, elderly, environment, charity or animals.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Skills </a:t>
            </a:r>
            <a:r>
              <a:rPr lang="en-GB" altLang="en-US" sz="2800" dirty="0" smtClean="0"/>
              <a:t>creative, performance, care of animals, music, foreign language, life skills.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Physical Recreation </a:t>
            </a:r>
            <a:r>
              <a:rPr lang="en-GB" altLang="en-US" sz="2800" dirty="0" smtClean="0"/>
              <a:t>team, individual, water, racquet, dance, fitness</a:t>
            </a:r>
          </a:p>
          <a:p>
            <a:pPr eaLnBrk="1" hangingPunct="1"/>
            <a:r>
              <a:rPr lang="en-GB" altLang="en-US" sz="2800" dirty="0" smtClean="0"/>
              <a:t>From the three categories above two are for 3 months duration, one is for 6 months.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Expedition</a:t>
            </a:r>
            <a:r>
              <a:rPr lang="en-GB" altLang="en-US" sz="2800" dirty="0" smtClean="0"/>
              <a:t> - Two days/one overnight camp.</a:t>
            </a:r>
            <a:endParaRPr lang="en-US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740352" cy="5400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sz="2800" b="1" dirty="0" smtClean="0"/>
              <a:t>IMPORTANT DEADLINES</a:t>
            </a:r>
          </a:p>
          <a:p>
            <a:pPr eaLnBrk="1" hangingPunct="1"/>
            <a:r>
              <a:rPr lang="en-GB" altLang="en-US" sz="2800" dirty="0" smtClean="0"/>
              <a:t>Most students are somewhat behind with their DOFE evidence.</a:t>
            </a:r>
          </a:p>
          <a:p>
            <a:pPr eaLnBrk="1" hangingPunct="1"/>
            <a:r>
              <a:rPr lang="en-GB" altLang="en-US" sz="2800" dirty="0" smtClean="0"/>
              <a:t>All students have been given a target of completing two sections prior to the expedition in June.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457200" lvl="1" indent="0">
              <a:buNone/>
            </a:pPr>
            <a:r>
              <a:rPr lang="en-GB" altLang="en-US" sz="2600" dirty="0" smtClean="0"/>
              <a:t>To complete a section students should: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1. Submit each section to me for approval, that includes having a </a:t>
            </a:r>
            <a:r>
              <a:rPr lang="en-GB" altLang="en-US" sz="2600" b="1" dirty="0" smtClean="0"/>
              <a:t>measurable</a:t>
            </a:r>
            <a:r>
              <a:rPr lang="en-GB" altLang="en-US" sz="2600" dirty="0" smtClean="0"/>
              <a:t> aim and all of your assessor’s details (full name, phone number and email address)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2. Upload 12 pieces of text evidence, four photos and have their assessor complete an assessor’s report.</a:t>
            </a:r>
          </a:p>
          <a:p>
            <a:pPr lvl="1"/>
            <a:endParaRPr lang="en-GB" altLang="en-US" sz="2600" dirty="0"/>
          </a:p>
          <a:p>
            <a:pPr marL="457200" lvl="1" indent="0" algn="ctr">
              <a:buNone/>
            </a:pPr>
            <a:r>
              <a:rPr lang="en-GB" altLang="en-US" sz="2600" b="1" dirty="0" smtClean="0"/>
              <a:t>THIS IS TOP PRIORITY FOR ALL S3 DOFE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4582"/>
            <a:ext cx="6316579" cy="4737435"/>
          </a:xfrm>
        </p:spPr>
      </p:pic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8089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team must plan and organise the expedition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fontAlgn="t"/>
            <a:r>
              <a:rPr lang="en-GB" dirty="0" smtClean="0"/>
              <a:t>2.	The </a:t>
            </a:r>
            <a:r>
              <a:rPr lang="en-GB" dirty="0"/>
              <a:t>expedition must have an aim. </a:t>
            </a:r>
            <a:endParaRPr lang="en-GB" dirty="0" smtClean="0"/>
          </a:p>
          <a:p>
            <a:pPr fontAlgn="t"/>
            <a:r>
              <a:rPr lang="en-GB" dirty="0" smtClean="0"/>
              <a:t>	The </a:t>
            </a:r>
            <a:r>
              <a:rPr lang="en-GB" dirty="0"/>
              <a:t>aim can be set by the Leader at Bronze level only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3"/>
            </a:pPr>
            <a:r>
              <a:rPr lang="en-GB" dirty="0" smtClean="0"/>
              <a:t>All </a:t>
            </a:r>
            <a:r>
              <a:rPr lang="en-GB" dirty="0"/>
              <a:t>participants must be within the qualifying </a:t>
            </a:r>
            <a:r>
              <a:rPr lang="en-GB" dirty="0" smtClean="0"/>
              <a:t>age.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4"/>
            </a:pPr>
            <a:r>
              <a:rPr lang="en-GB" dirty="0" smtClean="0"/>
              <a:t>There </a:t>
            </a:r>
            <a:r>
              <a:rPr lang="en-GB" dirty="0"/>
              <a:t>must be between four and seven participants in a team 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5"/>
            </a:pPr>
            <a:r>
              <a:rPr lang="en-GB" dirty="0" smtClean="0"/>
              <a:t>The </a:t>
            </a:r>
            <a:r>
              <a:rPr lang="en-GB" dirty="0"/>
              <a:t>expedition should take place in the recommended environment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6"/>
            </a:pPr>
            <a:r>
              <a:rPr lang="en-GB" dirty="0" smtClean="0"/>
              <a:t>Accommodation </a:t>
            </a:r>
            <a:r>
              <a:rPr lang="en-GB" dirty="0"/>
              <a:t>must be by camping or other simple self-catering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accommodation.</a:t>
            </a:r>
          </a:p>
          <a:p>
            <a:pPr marL="342900" indent="-342900" fontAlgn="t">
              <a:buAutoNum type="arabicPeriod" startAt="6"/>
            </a:pPr>
            <a:endParaRPr lang="en-GB" dirty="0"/>
          </a:p>
          <a:p>
            <a:pPr marL="342900" indent="-342900" fontAlgn="t">
              <a:buAutoNum type="arabicPeriod" startAt="7"/>
            </a:pPr>
            <a:r>
              <a:rPr lang="en-GB" dirty="0" smtClean="0"/>
              <a:t>The expedition must be of the correct duration and meet the</a:t>
            </a:r>
          </a:p>
          <a:p>
            <a:pPr lvl="1" fontAlgn="t"/>
            <a:r>
              <a:rPr lang="en-GB" dirty="0" smtClean="0"/>
              <a:t>minimum hours of planned activity.</a:t>
            </a:r>
          </a:p>
          <a:p>
            <a:pPr marL="342900" indent="-342900" fontAlgn="t">
              <a:buAutoNum type="arabicPeriod" startAt="7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</a:t>
            </a:r>
            <a:r>
              <a:rPr lang="en-GB" b="1" dirty="0" smtClean="0"/>
              <a:t>:</a:t>
            </a:r>
          </a:p>
          <a:p>
            <a:pPr marL="342900" indent="-342900" fontAlgn="t">
              <a:buAutoNum type="arabicPeriod" startAt="8"/>
            </a:pPr>
            <a:r>
              <a:rPr lang="en-GB" dirty="0"/>
              <a:t>All expeditions must be supervised by an adult who is able to accept</a:t>
            </a:r>
          </a:p>
          <a:p>
            <a:pPr fontAlgn="t"/>
            <a:r>
              <a:rPr lang="en-GB" dirty="0"/>
              <a:t>	 responsibility for the safety of the team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9"/>
            </a:pPr>
            <a:r>
              <a:rPr lang="en-GB" dirty="0" smtClean="0"/>
              <a:t>Assessment </a:t>
            </a:r>
            <a:r>
              <a:rPr lang="en-GB" dirty="0"/>
              <a:t>must be by an accredited Assessor. </a:t>
            </a:r>
            <a:endParaRPr lang="en-GB" dirty="0" smtClean="0"/>
          </a:p>
          <a:p>
            <a:pPr marL="342900" indent="-342900" fontAlgn="t">
              <a:buAutoNum type="arabicPeriod" startAt="9"/>
            </a:pPr>
            <a:endParaRPr lang="en-GB" sz="1000" dirty="0" smtClean="0"/>
          </a:p>
          <a:p>
            <a:pPr marL="342900" indent="-342900" fontAlgn="t">
              <a:buAutoNum type="arabicPeriod" startAt="10"/>
            </a:pPr>
            <a:r>
              <a:rPr lang="en-GB" dirty="0" smtClean="0"/>
              <a:t>Expeditions </a:t>
            </a:r>
            <a:r>
              <a:rPr lang="en-GB" dirty="0"/>
              <a:t>will usually take place between the end of </a:t>
            </a:r>
            <a:r>
              <a:rPr lang="en-GB" dirty="0" smtClean="0"/>
              <a:t>March and </a:t>
            </a:r>
            <a:r>
              <a:rPr lang="en-GB" dirty="0"/>
              <a:t>the end of October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0"/>
            </a:pPr>
            <a:endParaRPr lang="en-GB" sz="1000" dirty="0" smtClean="0"/>
          </a:p>
          <a:p>
            <a:pPr marL="342900" indent="-342900" fontAlgn="t">
              <a:buAutoNum type="arabicPeriod" startAt="11"/>
            </a:pPr>
            <a:r>
              <a:rPr lang="en-GB" dirty="0" smtClean="0"/>
              <a:t>Participants </a:t>
            </a:r>
            <a:r>
              <a:rPr lang="en-GB" dirty="0"/>
              <a:t>must be adequately trained to safely undertake </a:t>
            </a:r>
            <a:r>
              <a:rPr lang="en-GB" dirty="0" smtClean="0"/>
              <a:t>a remotely </a:t>
            </a:r>
            <a:r>
              <a:rPr lang="en-GB" dirty="0"/>
              <a:t>supervised </a:t>
            </a:r>
            <a:r>
              <a:rPr lang="en-GB" dirty="0" smtClean="0"/>
              <a:t>expedition.</a:t>
            </a:r>
          </a:p>
          <a:p>
            <a:pPr marL="342900" indent="-342900" fontAlgn="t">
              <a:buAutoNum type="arabicPeriod" startAt="11"/>
            </a:pPr>
            <a:endParaRPr lang="en-GB" sz="1000" dirty="0" smtClean="0"/>
          </a:p>
          <a:p>
            <a:pPr marL="342900" indent="-342900" fontAlgn="t">
              <a:buAutoNum type="arabicPeriod" startAt="12"/>
            </a:pPr>
            <a:r>
              <a:rPr lang="en-GB" dirty="0" smtClean="0"/>
              <a:t>All </a:t>
            </a:r>
            <a:r>
              <a:rPr lang="en-GB" dirty="0"/>
              <a:t>expeditions must be by the participants’ own physical effort, </a:t>
            </a:r>
            <a:r>
              <a:rPr lang="en-GB" dirty="0" smtClean="0"/>
              <a:t>without </a:t>
            </a:r>
            <a:r>
              <a:rPr lang="en-GB" dirty="0"/>
              <a:t>motorised or outside assistance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2"/>
            </a:pPr>
            <a:endParaRPr lang="en-GB" sz="1000" dirty="0" smtClean="0"/>
          </a:p>
          <a:p>
            <a:pPr marL="342900" indent="-342900" fontAlgn="t">
              <a:buAutoNum type="arabicPeriod" startAt="13"/>
            </a:pPr>
            <a:r>
              <a:rPr lang="en-GB" dirty="0" smtClean="0"/>
              <a:t>All </a:t>
            </a:r>
            <a:r>
              <a:rPr lang="en-GB" dirty="0"/>
              <a:t>expeditions must be unaccompanied and self-sufficient.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The </a:t>
            </a:r>
            <a:r>
              <a:rPr lang="en-GB" dirty="0"/>
              <a:t>team must be properly equipped, and supervision must be 	</a:t>
            </a:r>
            <a:r>
              <a:rPr lang="en-GB" dirty="0" smtClean="0"/>
              <a:t>carried </a:t>
            </a:r>
            <a:r>
              <a:rPr lang="en-GB" dirty="0"/>
              <a:t>out remotely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14"/>
            </a:pPr>
            <a:r>
              <a:rPr lang="en-GB" dirty="0" smtClean="0"/>
              <a:t>Teams </a:t>
            </a:r>
            <a:r>
              <a:rPr lang="en-GB" dirty="0"/>
              <a:t>must possess the necessary physical fitness, </a:t>
            </a:r>
            <a:r>
              <a:rPr lang="en-GB" dirty="0" smtClean="0"/>
              <a:t>first </a:t>
            </a:r>
            <a:r>
              <a:rPr lang="en-GB" dirty="0"/>
              <a:t>aid </a:t>
            </a:r>
            <a:r>
              <a:rPr lang="en-GB" dirty="0" smtClean="0"/>
              <a:t>and expedition </a:t>
            </a:r>
            <a:r>
              <a:rPr lang="en-GB" dirty="0"/>
              <a:t>skills required to complete their expedition safely.</a:t>
            </a:r>
          </a:p>
          <a:p>
            <a:pPr fontAlgn="t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1531</TotalTime>
  <Words>2683</Words>
  <Application>Microsoft Office PowerPoint</Application>
  <PresentationFormat>On-screen Show (4:3)</PresentationFormat>
  <Paragraphs>341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DofE - Parents’ Evening Agenda</vt:lpstr>
      <vt:lpstr>Aim of the Award</vt:lpstr>
      <vt:lpstr>Bronze Requirements</vt:lpstr>
      <vt:lpstr>Bronze Requirements</vt:lpstr>
      <vt:lpstr>The Expeditions</vt:lpstr>
      <vt:lpstr>The Expeditions  - The 20 Conditions</vt:lpstr>
      <vt:lpstr>The Expeditions  - The 20 Conditions</vt:lpstr>
      <vt:lpstr>The Expeditions  - The 20 Conditions</vt:lpstr>
      <vt:lpstr>Staffing</vt:lpstr>
      <vt:lpstr>Benefits to Participants</vt:lpstr>
      <vt:lpstr>DofE Perspective</vt:lpstr>
      <vt:lpstr>Student Training</vt:lpstr>
      <vt:lpstr>Student Training</vt:lpstr>
      <vt:lpstr>Staff Training</vt:lpstr>
      <vt:lpstr>Staff Training</vt:lpstr>
      <vt:lpstr>Kit Guide</vt:lpstr>
      <vt:lpstr>Kit Guide – BORROWING KIT</vt:lpstr>
      <vt:lpstr>Kit Guide – Additional Kit</vt:lpstr>
      <vt:lpstr>Kit Guide – Returning Kit</vt:lpstr>
      <vt:lpstr>Expeditions      - PRACTICE  Wednesday &amp; Thursday,  27th &amp; 28th March 2024</vt:lpstr>
      <vt:lpstr>Practice Expedition</vt:lpstr>
      <vt:lpstr>Practice Expedition</vt:lpstr>
      <vt:lpstr>Expeditions      - ASSESSED  Thursday &amp; Friday,     16th &amp; 17th May</vt:lpstr>
      <vt:lpstr>Assessed Expedition</vt:lpstr>
      <vt:lpstr>Assessed Expedition</vt:lpstr>
      <vt:lpstr>Emergency Procedures</vt:lpstr>
      <vt:lpstr>Emergency Procedures    - Practice Expedition</vt:lpstr>
      <vt:lpstr>Emergency Procedures    - Assessed Expedition</vt:lpstr>
      <vt:lpstr>Food Guide</vt:lpstr>
      <vt:lpstr>Food Guide</vt:lpstr>
      <vt:lpstr>Food Guide</vt:lpstr>
      <vt:lpstr>Supervision</vt:lpstr>
      <vt:lpstr>“Remote supervision”</vt:lpstr>
      <vt:lpstr>COSTS</vt:lpstr>
      <vt:lpstr>The Cost – Practice Expedition</vt:lpstr>
      <vt:lpstr>The Cost – Assessed Expedition</vt:lpstr>
      <vt:lpstr>Parental Assistance</vt:lpstr>
      <vt:lpstr>Parent Assistance</vt:lpstr>
      <vt:lpstr>Travel Arrangements</vt:lpstr>
      <vt:lpstr>Travel Arrangements    - Practice Expedition</vt:lpstr>
      <vt:lpstr>Travel Arrangements    - Assessed Expedition</vt:lpstr>
      <vt:lpstr>Health &amp; Wellbeing</vt:lpstr>
      <vt:lpstr>Health &amp; Wellbeing - Sheep Ticks</vt:lpstr>
      <vt:lpstr>Health &amp; Wellbeing - Sheep Tick - Lyme Disease</vt:lpstr>
      <vt:lpstr>Completing the Bronze DOFE Award </vt:lpstr>
      <vt:lpstr>Completing Bronze DOFE</vt:lpstr>
      <vt:lpstr>We Made It!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Award Scheme</dc:title>
  <dc:creator>tl</dc:creator>
  <cp:lastModifiedBy>Mr Boag</cp:lastModifiedBy>
  <cp:revision>102</cp:revision>
  <dcterms:created xsi:type="dcterms:W3CDTF">2005-10-05T14:29:24Z</dcterms:created>
  <dcterms:modified xsi:type="dcterms:W3CDTF">2024-03-12T15:59:25Z</dcterms:modified>
</cp:coreProperties>
</file>