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59" r:id="rId6"/>
    <p:sldId id="258" r:id="rId7"/>
    <p:sldId id="281" r:id="rId8"/>
    <p:sldId id="283" r:id="rId9"/>
    <p:sldId id="288" r:id="rId10"/>
    <p:sldId id="260" r:id="rId11"/>
    <p:sldId id="261" r:id="rId12"/>
    <p:sldId id="262" r:id="rId13"/>
    <p:sldId id="263" r:id="rId14"/>
    <p:sldId id="267" r:id="rId15"/>
    <p:sldId id="265" r:id="rId16"/>
    <p:sldId id="268" r:id="rId17"/>
    <p:sldId id="269" r:id="rId18"/>
    <p:sldId id="270" r:id="rId19"/>
    <p:sldId id="271" r:id="rId20"/>
    <p:sldId id="272" r:id="rId21"/>
    <p:sldId id="280" r:id="rId22"/>
    <p:sldId id="285" r:id="rId23"/>
    <p:sldId id="286" r:id="rId24"/>
    <p:sldId id="278" r:id="rId25"/>
    <p:sldId id="284" r:id="rId26"/>
    <p:sldId id="2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55CCD-6071-4BB7-97AD-7700171C9BD9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E91B-479B-4C63-BEF3-439EDCD24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0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55CCD-6071-4BB7-97AD-7700171C9BD9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E91B-479B-4C63-BEF3-439EDCD24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146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55CCD-6071-4BB7-97AD-7700171C9BD9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E91B-479B-4C63-BEF3-439EDCD24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9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55CCD-6071-4BB7-97AD-7700171C9BD9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E91B-479B-4C63-BEF3-439EDCD24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44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55CCD-6071-4BB7-97AD-7700171C9BD9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E91B-479B-4C63-BEF3-439EDCD24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446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55CCD-6071-4BB7-97AD-7700171C9BD9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E91B-479B-4C63-BEF3-439EDCD24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993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55CCD-6071-4BB7-97AD-7700171C9BD9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E91B-479B-4C63-BEF3-439EDCD24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237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55CCD-6071-4BB7-97AD-7700171C9BD9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E91B-479B-4C63-BEF3-439EDCD24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479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55CCD-6071-4BB7-97AD-7700171C9BD9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E91B-479B-4C63-BEF3-439EDCD24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941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55CCD-6071-4BB7-97AD-7700171C9BD9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E91B-479B-4C63-BEF3-439EDCD24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063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55CCD-6071-4BB7-97AD-7700171C9BD9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E91B-479B-4C63-BEF3-439EDCD24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796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55CCD-6071-4BB7-97AD-7700171C9BD9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9E91B-479B-4C63-BEF3-439EDCD24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8419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glowscotland.org.uk/glowblogs/digilearn/cyber-resilience-and-internet-safety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orms.office.com/Pages/ResponsePage.aspx?id=oyzTzM4Wj0KVQTctawUZKeebBTcdzKdNiJFUyHrRuOtUM0k5NkpOODhUQjNMNFVMMU4yUkhSQUtFQS4u" TargetMode="External"/><Relationship Id="rId4" Type="http://schemas.openxmlformats.org/officeDocument/2006/relationships/hyperlink" Target="mailto:gw11herddavid@glow.sch.uk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forms.office.com/Pages/ResponsePage.aspx?id=oyzTzM4Wj0KVQTctawUZKeebBTcdzKdNiJFUyHrRuOtUMzNNNkI5TVJOR0RQMlRYWURIOUNNNDdQOS4u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image" Target="../media/image3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20689"/>
            <a:ext cx="12192000" cy="60016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9600" dirty="0">
                <a:solidFill>
                  <a:srgbClr val="FFFF00"/>
                </a:solidFill>
                <a:latin typeface="Comic Sans MS" panose="030F0702030302020204" pitchFamily="66" charset="0"/>
              </a:rPr>
              <a:t>Digital Learning </a:t>
            </a:r>
          </a:p>
          <a:p>
            <a:pPr algn="ctr"/>
            <a:r>
              <a:rPr lang="en-GB" sz="9600" dirty="0">
                <a:solidFill>
                  <a:srgbClr val="FFFF00"/>
                </a:solidFill>
                <a:latin typeface="Comic Sans MS"/>
              </a:rPr>
              <a:t>@ </a:t>
            </a:r>
            <a:endParaRPr lang="en-GB" dirty="0">
              <a:solidFill>
                <a:prstClr val="white"/>
              </a:solidFill>
              <a:latin typeface="Calibri"/>
              <a:cs typeface="Calibri"/>
            </a:endParaRPr>
          </a:p>
          <a:p>
            <a:pPr algn="ctr"/>
            <a:r>
              <a:rPr lang="en-GB" sz="9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Barrhead</a:t>
            </a:r>
            <a:endParaRPr lang="en-GB" sz="9600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9600" dirty="0">
                <a:solidFill>
                  <a:srgbClr val="FFFF00"/>
                </a:solidFill>
                <a:latin typeface="Comic Sans MS" panose="030F0702030302020204" pitchFamily="66" charset="0"/>
              </a:rPr>
              <a:t>High School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548" y1="5858" x2="60804" y2="83264"/>
                        <a14:foregroundMark x1="31156" y1="16736" x2="79397" y2="77824"/>
                        <a14:foregroundMark x1="79899" y1="21339" x2="64322" y2="70293"/>
                        <a14:foregroundMark x1="15578" y1="12134" x2="83920" y2="12134"/>
                        <a14:foregroundMark x1="83920" y1="10042" x2="87940" y2="54393"/>
                        <a14:foregroundMark x1="87437" y1="17155" x2="92462" y2="52720"/>
                        <a14:foregroundMark x1="92965" y1="7113" x2="92965" y2="7113"/>
                        <a14:foregroundMark x1="92965" y1="7113" x2="34673" y2="10460"/>
                        <a14:foregroundMark x1="23116" y1="5021" x2="5025" y2="15900"/>
                        <a14:foregroundMark x1="5025" y1="16318" x2="9548" y2="53556"/>
                        <a14:foregroundMark x1="51256" y1="45188" x2="38191" y2="73222"/>
                        <a14:foregroundMark x1="43719" y1="54812" x2="35176" y2="72803"/>
                        <a14:foregroundMark x1="29146" y1="56904" x2="31156" y2="70293"/>
                        <a14:foregroundMark x1="28643" y1="49372" x2="35678" y2="81590"/>
                        <a14:foregroundMark x1="55276" y1="33891" x2="50754" y2="74059"/>
                        <a14:foregroundMark x1="50251" y1="32636" x2="55779" y2="62343"/>
                        <a14:foregroundMark x1="68342" y1="20921" x2="83417" y2="42259"/>
                        <a14:foregroundMark x1="48241" y1="21339" x2="76382" y2="36402"/>
                        <a14:foregroundMark x1="32663" y1="32218" x2="66332" y2="36820"/>
                        <a14:foregroundMark x1="49246" y1="54393" x2="78894" y2="62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726" y="2407854"/>
            <a:ext cx="1484873" cy="177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C013F-6CB5-4C40-BE59-073CB92203C6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548" y1="5858" x2="60804" y2="83264"/>
                        <a14:foregroundMark x1="31156" y1="16736" x2="79397" y2="77824"/>
                        <a14:foregroundMark x1="79899" y1="21339" x2="64322" y2="70293"/>
                        <a14:foregroundMark x1="15578" y1="12134" x2="83920" y2="12134"/>
                        <a14:foregroundMark x1="83920" y1="10042" x2="87940" y2="54393"/>
                        <a14:foregroundMark x1="87437" y1="17155" x2="92462" y2="52720"/>
                        <a14:foregroundMark x1="92965" y1="7113" x2="92965" y2="7113"/>
                        <a14:foregroundMark x1="92965" y1="7113" x2="34673" y2="10460"/>
                        <a14:foregroundMark x1="23116" y1="5021" x2="5025" y2="15900"/>
                        <a14:foregroundMark x1="5025" y1="16318" x2="9548" y2="53556"/>
                        <a14:foregroundMark x1="51256" y1="45188" x2="38191" y2="73222"/>
                        <a14:foregroundMark x1="43719" y1="54812" x2="35176" y2="72803"/>
                        <a14:foregroundMark x1="29146" y1="56904" x2="31156" y2="70293"/>
                        <a14:foregroundMark x1="28643" y1="49372" x2="35678" y2="81590"/>
                        <a14:foregroundMark x1="55276" y1="33891" x2="50754" y2="74059"/>
                        <a14:foregroundMark x1="50251" y1="32636" x2="55779" y2="62343"/>
                        <a14:foregroundMark x1="68342" y1="20921" x2="83417" y2="42259"/>
                        <a14:foregroundMark x1="48241" y1="21339" x2="76382" y2="36402"/>
                        <a14:foregroundMark x1="32663" y1="32218" x2="66332" y2="36820"/>
                        <a14:foregroundMark x1="49246" y1="54393" x2="78894" y2="62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571" y="2407854"/>
            <a:ext cx="1484873" cy="177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Digital Schools (@Schools_Digital) | Twitte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0" b="99750" l="250" r="99750">
                        <a14:foregroundMark x1="40500" y1="33250" x2="51000" y2="44750"/>
                        <a14:foregroundMark x1="41500" y1="31000" x2="59500" y2="39000"/>
                        <a14:foregroundMark x1="57000" y1="34000" x2="65250" y2="37500"/>
                        <a14:foregroundMark x1="30750" y1="49500" x2="68500" y2="50000"/>
                        <a14:foregroundMark x1="34500" y1="34750" x2="40500" y2="41750"/>
                        <a14:foregroundMark x1="33250" y1="12250" x2="43000" y2="30500"/>
                        <a14:foregroundMark x1="57250" y1="71500" x2="59750" y2="73750"/>
                        <a14:foregroundMark x1="63500" y1="68500" x2="65250" y2="67500"/>
                        <a14:foregroundMark x1="50000" y1="73000" x2="50750" y2="77500"/>
                        <a14:foregroundMark x1="35750" y1="69500" x2="35000" y2="73250"/>
                        <a14:foregroundMark x1="33500" y1="33250" x2="32750" y2="43500"/>
                        <a14:foregroundMark x1="35250" y1="13500" x2="41000" y2="27500"/>
                        <a14:foregroundMark x1="35000" y1="15500" x2="35500" y2="27500"/>
                        <a14:foregroundMark x1="32500" y1="14250" x2="36750" y2="22750"/>
                        <a14:foregroundMark x1="33250" y1="14000" x2="38000" y2="18750"/>
                        <a14:foregroundMark x1="30750" y1="13500" x2="36500" y2="8500"/>
                        <a14:foregroundMark x1="32750" y1="8500" x2="29500" y2="14250"/>
                        <a14:foregroundMark x1="37000" y1="13500" x2="40000" y2="18750"/>
                        <a14:foregroundMark x1="37750" y1="11500" x2="40750" y2="20250"/>
                        <a14:foregroundMark x1="35500" y1="13500" x2="38000" y2="23500"/>
                        <a14:foregroundMark x1="32500" y1="15750" x2="34250" y2="28500"/>
                        <a14:foregroundMark x1="31250" y1="16750" x2="34000" y2="30500"/>
                        <a14:foregroundMark x1="28500" y1="15000" x2="30500" y2="18500"/>
                        <a14:foregroundMark x1="30000" y1="17750" x2="35250" y2="10250"/>
                        <a14:foregroundMark x1="30750" y1="16500" x2="37000" y2="11000"/>
                        <a14:foregroundMark x1="34250" y1="16750" x2="39000" y2="8750"/>
                        <a14:foregroundMark x1="35250" y1="22750" x2="39000" y2="14750"/>
                        <a14:foregroundMark x1="36750" y1="20500" x2="39250" y2="13000"/>
                        <a14:foregroundMark x1="39250" y1="19500" x2="39500" y2="15500"/>
                        <a14:foregroundMark x1="68000" y1="40500" x2="82500" y2="42250"/>
                        <a14:foregroundMark x1="76500" y1="40750" x2="83750" y2="38750"/>
                        <a14:foregroundMark x1="81000" y1="38500" x2="86500" y2="44250"/>
                        <a14:foregroundMark x1="68250" y1="56500" x2="58250" y2="67250"/>
                        <a14:foregroundMark x1="40750" y1="84250" x2="47750" y2="87500"/>
                        <a14:foregroundMark x1="42500" y1="78750" x2="51000" y2="81000"/>
                        <a14:foregroundMark x1="41250" y1="79750" x2="37500" y2="85000"/>
                        <a14:foregroundMark x1="37250" y1="81000" x2="38500" y2="87250"/>
                        <a14:foregroundMark x1="58750" y1="80500" x2="58500" y2="85250"/>
                        <a14:foregroundMark x1="59000" y1="80750" x2="57250" y2="88250"/>
                        <a14:foregroundMark x1="58000" y1="88500" x2="59250" y2="92000"/>
                        <a14:foregroundMark x1="26500" y1="73250" x2="32750" y2="74250"/>
                        <a14:foregroundMark x1="24750" y1="47250" x2="26000" y2="53500"/>
                        <a14:foregroundMark x1="26750" y1="56250" x2="32750" y2="63500"/>
                        <a14:foregroundMark x1="34500" y1="64750" x2="39000" y2="66750"/>
                        <a14:foregroundMark x1="40750" y1="67250" x2="46500" y2="68000"/>
                        <a14:foregroundMark x1="48250" y1="69000" x2="56500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425" y="4574457"/>
            <a:ext cx="21526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igital Schools (@Schools_Digital) | Twitte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0" b="99750" l="250" r="99750">
                        <a14:foregroundMark x1="40500" y1="33250" x2="51000" y2="44750"/>
                        <a14:foregroundMark x1="41500" y1="31000" x2="59500" y2="39000"/>
                        <a14:foregroundMark x1="57000" y1="34000" x2="65250" y2="37500"/>
                        <a14:foregroundMark x1="30750" y1="49500" x2="68500" y2="50000"/>
                        <a14:foregroundMark x1="34500" y1="34750" x2="40500" y2="41750"/>
                        <a14:foregroundMark x1="33250" y1="12250" x2="43000" y2="30500"/>
                        <a14:foregroundMark x1="57250" y1="71500" x2="59750" y2="73750"/>
                        <a14:foregroundMark x1="63500" y1="68500" x2="65250" y2="67500"/>
                        <a14:foregroundMark x1="50000" y1="73000" x2="50750" y2="77500"/>
                        <a14:foregroundMark x1="35750" y1="69500" x2="35000" y2="73250"/>
                        <a14:foregroundMark x1="33500" y1="33250" x2="32750" y2="43500"/>
                        <a14:foregroundMark x1="35250" y1="13500" x2="41000" y2="27500"/>
                        <a14:foregroundMark x1="35000" y1="15500" x2="35500" y2="27500"/>
                        <a14:foregroundMark x1="32500" y1="14250" x2="36750" y2="22750"/>
                        <a14:foregroundMark x1="33250" y1="14000" x2="38000" y2="18750"/>
                        <a14:foregroundMark x1="30750" y1="13500" x2="36500" y2="8500"/>
                        <a14:foregroundMark x1="32750" y1="8500" x2="29500" y2="14250"/>
                        <a14:foregroundMark x1="37000" y1="13500" x2="40000" y2="18750"/>
                        <a14:foregroundMark x1="37750" y1="11500" x2="40750" y2="20250"/>
                        <a14:foregroundMark x1="35500" y1="13500" x2="38000" y2="23500"/>
                        <a14:foregroundMark x1="32500" y1="15750" x2="34250" y2="28500"/>
                        <a14:foregroundMark x1="31250" y1="16750" x2="34000" y2="30500"/>
                        <a14:foregroundMark x1="28500" y1="15000" x2="30500" y2="18500"/>
                        <a14:foregroundMark x1="30000" y1="17750" x2="35250" y2="10250"/>
                        <a14:foregroundMark x1="30750" y1="16500" x2="37000" y2="11000"/>
                        <a14:foregroundMark x1="34250" y1="16750" x2="39000" y2="8750"/>
                        <a14:foregroundMark x1="35250" y1="22750" x2="39000" y2="14750"/>
                        <a14:foregroundMark x1="36750" y1="20500" x2="39250" y2="13000"/>
                        <a14:foregroundMark x1="39250" y1="19500" x2="39500" y2="15500"/>
                        <a14:foregroundMark x1="68000" y1="40500" x2="82500" y2="42250"/>
                        <a14:foregroundMark x1="76500" y1="40750" x2="83750" y2="38750"/>
                        <a14:foregroundMark x1="81000" y1="38500" x2="86500" y2="44250"/>
                        <a14:foregroundMark x1="68250" y1="56500" x2="58250" y2="67250"/>
                        <a14:foregroundMark x1="40750" y1="84250" x2="47750" y2="87500"/>
                        <a14:foregroundMark x1="42500" y1="78750" x2="51000" y2="81000"/>
                        <a14:foregroundMark x1="41250" y1="79750" x2="37500" y2="85000"/>
                        <a14:foregroundMark x1="37250" y1="81000" x2="38500" y2="87250"/>
                        <a14:foregroundMark x1="58750" y1="80500" x2="58500" y2="85250"/>
                        <a14:foregroundMark x1="59000" y1="80750" x2="57250" y2="88250"/>
                        <a14:foregroundMark x1="58000" y1="88500" x2="59250" y2="92000"/>
                        <a14:foregroundMark x1="26500" y1="73250" x2="32750" y2="74250"/>
                        <a14:foregroundMark x1="24750" y1="47250" x2="26000" y2="53500"/>
                        <a14:foregroundMark x1="26750" y1="56250" x2="32750" y2="63500"/>
                        <a14:foregroundMark x1="34500" y1="64750" x2="39000" y2="66750"/>
                        <a14:foregroundMark x1="40750" y1="67250" x2="46500" y2="68000"/>
                        <a14:foregroundMark x1="48250" y1="69000" x2="56500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4613084"/>
            <a:ext cx="21526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16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5778" r="6875" b="82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5734050" y="1189039"/>
            <a:ext cx="1752600" cy="2247899"/>
          </a:xfrm>
          <a:prstGeom prst="donut">
            <a:avLst>
              <a:gd name="adj" fmla="val 8567"/>
            </a:avLst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36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111" b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373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944" r="1875" b="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1733266" y="5786651"/>
            <a:ext cx="2333767" cy="573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815152" y="5336275"/>
            <a:ext cx="2238233" cy="382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828800" y="4544704"/>
            <a:ext cx="2442949" cy="1119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onut 10"/>
          <p:cNvSpPr/>
          <p:nvPr/>
        </p:nvSpPr>
        <p:spPr>
          <a:xfrm>
            <a:off x="4817945" y="-20637"/>
            <a:ext cx="859524" cy="590550"/>
          </a:xfrm>
          <a:prstGeom prst="donut">
            <a:avLst>
              <a:gd name="adj" fmla="val 8567"/>
            </a:avLst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8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24" t="11777" r="1375" b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Straight Arrow Connector 6"/>
          <p:cNvCxnSpPr/>
          <p:nvPr/>
        </p:nvCxnSpPr>
        <p:spPr>
          <a:xfrm>
            <a:off x="1774209" y="5813946"/>
            <a:ext cx="2879678" cy="450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20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5" t="10889" b="511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Donut 4"/>
          <p:cNvSpPr/>
          <p:nvPr/>
        </p:nvSpPr>
        <p:spPr>
          <a:xfrm>
            <a:off x="5391150" y="0"/>
            <a:ext cx="1409700" cy="590550"/>
          </a:xfrm>
          <a:prstGeom prst="donut">
            <a:avLst>
              <a:gd name="adj" fmla="val 8567"/>
            </a:avLst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42448" y="2279176"/>
            <a:ext cx="1842448" cy="1228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04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000" r="6000" b="6666"/>
          <a:stretch/>
        </p:blipFill>
        <p:spPr>
          <a:xfrm>
            <a:off x="0" y="0"/>
            <a:ext cx="12192000" cy="7029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09600" y="4229100"/>
            <a:ext cx="8001000" cy="26289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Number of marks displayed at top.</a:t>
            </a:r>
          </a:p>
          <a:p>
            <a:endParaRPr lang="en-GB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GB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Instructions provided.</a:t>
            </a:r>
          </a:p>
          <a:p>
            <a:endParaRPr lang="en-GB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GB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 this </a:t>
            </a:r>
            <a:r>
              <a:rPr lang="en-GB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GB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 to be completed online, the document is also available in the top right hand corner.</a:t>
            </a:r>
            <a:endParaRPr lang="en-GB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Donut 5"/>
          <p:cNvSpPr/>
          <p:nvPr/>
        </p:nvSpPr>
        <p:spPr>
          <a:xfrm>
            <a:off x="8810625" y="891382"/>
            <a:ext cx="2457450" cy="1417638"/>
          </a:xfrm>
          <a:prstGeom prst="donut">
            <a:avLst>
              <a:gd name="adj" fmla="val 8567"/>
            </a:avLst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9220201" y="4914900"/>
            <a:ext cx="2286000" cy="1809750"/>
          </a:xfrm>
          <a:prstGeom prst="wedgeRectCallout">
            <a:avLst>
              <a:gd name="adj1" fmla="val -37101"/>
              <a:gd name="adj2" fmla="val -74342"/>
            </a:avLst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If pupil stuck they can add a private message to teacher to ask for help.</a:t>
            </a:r>
            <a:endParaRPr lang="en-GB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0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556" b="4444"/>
          <a:stretch/>
        </p:blipFill>
        <p:spPr>
          <a:xfrm>
            <a:off x="0" y="0"/>
            <a:ext cx="12175872" cy="6858000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9802686" y="0"/>
            <a:ext cx="1474914" cy="568325"/>
          </a:xfrm>
          <a:prstGeom prst="donut">
            <a:avLst>
              <a:gd name="adj" fmla="val 8567"/>
            </a:avLst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25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111" b="42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609600" y="971553"/>
            <a:ext cx="2457450" cy="1783555"/>
          </a:xfrm>
          <a:prstGeom prst="donut">
            <a:avLst>
              <a:gd name="adj" fmla="val 8567"/>
            </a:avLst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89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51557" y="315152"/>
            <a:ext cx="4698283" cy="1059366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</a:t>
            </a:r>
            <a:r>
              <a:rPr lang="en-GB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are Guardian Email Summaries?</a:t>
            </a:r>
            <a:endParaRPr lang="en-GB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945178"/>
            <a:ext cx="12192000" cy="193612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 a guardian, </a:t>
            </a:r>
            <a:r>
              <a:rPr lang="en-US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 are set up to receive email </a:t>
            </a:r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summaries about your student’s activity in Classroom. </a:t>
            </a:r>
            <a:endParaRPr lang="en-US" sz="16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US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email summaries, you </a:t>
            </a:r>
            <a:r>
              <a:rPr lang="en-US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will see:</a:t>
            </a:r>
            <a:endParaRPr lang="en-US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US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Missing work—Work not turned in when the summary was sent.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Upcoming work—Work </a:t>
            </a:r>
            <a:r>
              <a:rPr lang="en-US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that’s </a:t>
            </a:r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due in the upcoming </a:t>
            </a:r>
            <a:r>
              <a:rPr lang="en-US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week.</a:t>
            </a:r>
            <a:endParaRPr lang="en-US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Class activities—Announcements, assignments, and questions recently posted by teachers</a:t>
            </a:r>
            <a:r>
              <a:rPr lang="en-US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n-US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2" descr="Parent Guide to Guardian Email Summaries (Google Classroom)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50" b="34792" l="2969" r="95625">
                        <a14:foregroundMark x1="21250" y1="30208" x2="92969" y2="30417"/>
                        <a14:foregroundMark x1="94063" y1="17708" x2="94219" y2="29167"/>
                        <a14:foregroundMark x1="94063" y1="29167" x2="93281" y2="30208"/>
                        <a14:foregroundMark x1="21250" y1="17500" x2="93281" y2="1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3" t="12895" r="4780" b="65287"/>
          <a:stretch/>
        </p:blipFill>
        <p:spPr bwMode="auto">
          <a:xfrm>
            <a:off x="103313" y="121263"/>
            <a:ext cx="5652655" cy="99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his Trick Can Take Your Inbox From Hundreds of Emails to Nearly Empty in  Minutes | Inc.com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929" y="2394284"/>
            <a:ext cx="243964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rent GIFs - Get the best GIF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1475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re are some badass characters to teach you how to be a bos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181475"/>
            <a:ext cx="45720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02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03" t="9337" r="1228" b="349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74568" y="571416"/>
            <a:ext cx="4844716" cy="84622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‘The Base’ website can be accessed via the departments section of the school website.</a:t>
            </a:r>
            <a:endParaRPr lang="en-GB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IVONA | GoAnipedia | Fand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963337"/>
            <a:ext cx="3994484" cy="1033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89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620689"/>
            <a:ext cx="947406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>
                <a:solidFill>
                  <a:srgbClr val="FFFF00"/>
                </a:solidFill>
                <a:latin typeface="Comic Sans MS" panose="030F0702030302020204" pitchFamily="66" charset="0"/>
              </a:rPr>
              <a:t>Digital Literacy </a:t>
            </a:r>
          </a:p>
          <a:p>
            <a:pPr algn="ctr"/>
            <a:r>
              <a:rPr lang="en-GB" sz="9600">
                <a:solidFill>
                  <a:srgbClr val="FFFF00"/>
                </a:solidFill>
                <a:latin typeface="Comic Sans MS" panose="030F0702030302020204" pitchFamily="66" charset="0"/>
              </a:rPr>
              <a:t>@ </a:t>
            </a:r>
          </a:p>
          <a:p>
            <a:pPr algn="ctr"/>
            <a:r>
              <a:rPr lang="en-GB" sz="9600">
                <a:solidFill>
                  <a:srgbClr val="FFFF00"/>
                </a:solidFill>
                <a:latin typeface="Comic Sans MS" panose="030F0702030302020204" pitchFamily="66" charset="0"/>
              </a:rPr>
              <a:t>Barrhead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548" y1="5858" x2="60804" y2="83264"/>
                        <a14:foregroundMark x1="31156" y1="16736" x2="79397" y2="77824"/>
                        <a14:foregroundMark x1="79899" y1="21339" x2="64322" y2="70293"/>
                        <a14:foregroundMark x1="15578" y1="12134" x2="83920" y2="12134"/>
                        <a14:foregroundMark x1="83920" y1="10042" x2="87940" y2="54393"/>
                        <a14:foregroundMark x1="87437" y1="17155" x2="92462" y2="52720"/>
                        <a14:foregroundMark x1="92965" y1="7113" x2="92965" y2="7113"/>
                        <a14:foregroundMark x1="92965" y1="7113" x2="34673" y2="10460"/>
                        <a14:foregroundMark x1="23116" y1="5021" x2="5025" y2="15900"/>
                        <a14:foregroundMark x1="5025" y1="16318" x2="9548" y2="53556"/>
                        <a14:foregroundMark x1="51256" y1="45188" x2="38191" y2="73222"/>
                        <a14:foregroundMark x1="43719" y1="54812" x2="35176" y2="72803"/>
                        <a14:foregroundMark x1="29146" y1="56904" x2="31156" y2="70293"/>
                        <a14:foregroundMark x1="28643" y1="49372" x2="35678" y2="81590"/>
                        <a14:foregroundMark x1="55276" y1="33891" x2="50754" y2="74059"/>
                        <a14:foregroundMark x1="50251" y1="32636" x2="55779" y2="62343"/>
                        <a14:foregroundMark x1="68342" y1="20921" x2="83417" y2="42259"/>
                        <a14:foregroundMark x1="48241" y1="21339" x2="76382" y2="36402"/>
                        <a14:foregroundMark x1="32663" y1="32218" x2="66332" y2="36820"/>
                        <a14:foregroundMark x1="49246" y1="54393" x2="78894" y2="62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598" y="5077169"/>
            <a:ext cx="1484873" cy="17750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ounded Rectangle 6"/>
          <p:cNvSpPr/>
          <p:nvPr/>
        </p:nvSpPr>
        <p:spPr>
          <a:xfrm>
            <a:off x="0" y="116378"/>
            <a:ext cx="12192000" cy="2073251"/>
          </a:xfrm>
          <a:prstGeom prst="roundRect">
            <a:avLst/>
          </a:prstGeom>
          <a:solidFill>
            <a:srgbClr val="6699FF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GB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GB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GB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GB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GB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GB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GB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GB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GB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GB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Aims for tonight's session:</a:t>
            </a:r>
          </a:p>
          <a:p>
            <a:endParaRPr lang="en-GB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Glow can be used to support learners, specifically looking at applications like Google Classroom.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 </a:t>
            </a:r>
            <a:r>
              <a:rPr lang="en-GB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gain an understanding of </a:t>
            </a:r>
            <a:r>
              <a:rPr lang="en-GB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other Google functions like Meet </a:t>
            </a:r>
            <a:r>
              <a:rPr lang="en-GB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 </a:t>
            </a:r>
            <a:r>
              <a:rPr lang="en-GB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Guardian Summaries and how they can support learners.</a:t>
            </a:r>
            <a:endParaRPr lang="en-GB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endParaRPr lang="en-GB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endParaRPr lang="en-GB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endParaRPr lang="en-GB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endParaRPr lang="en-GB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endParaRPr lang="en-GB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GB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53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263" t="17914" r="2105" b="3957"/>
          <a:stretch/>
        </p:blipFill>
        <p:spPr>
          <a:xfrm>
            <a:off x="-112295" y="1"/>
            <a:ext cx="1230429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699393"/>
            <a:ext cx="2855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https://blogs.glowscotland.org.uk/glowblogs/digilearn/cyber-resilience-and-internet-safety</a:t>
            </a:r>
            <a:r>
              <a:rPr lang="en-GB" dirty="0" smtClean="0">
                <a:hlinkClick r:id="rId3"/>
              </a:rPr>
              <a:t>/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638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45696"/>
            <a:ext cx="1219200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9600" dirty="0">
                <a:solidFill>
                  <a:srgbClr val="FFFF00"/>
                </a:solidFill>
                <a:latin typeface="Comic Sans MS" panose="030F0702030302020204" pitchFamily="66" charset="0"/>
              </a:rPr>
              <a:t>Digital Learning 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548" y1="5858" x2="60804" y2="83264"/>
                        <a14:foregroundMark x1="31156" y1="16736" x2="79397" y2="77824"/>
                        <a14:foregroundMark x1="79899" y1="21339" x2="64322" y2="70293"/>
                        <a14:foregroundMark x1="15578" y1="12134" x2="83920" y2="12134"/>
                        <a14:foregroundMark x1="83920" y1="10042" x2="87940" y2="54393"/>
                        <a14:foregroundMark x1="87437" y1="17155" x2="92462" y2="52720"/>
                        <a14:foregroundMark x1="92965" y1="7113" x2="92965" y2="7113"/>
                        <a14:foregroundMark x1="92965" y1="7113" x2="34673" y2="10460"/>
                        <a14:foregroundMark x1="23116" y1="5021" x2="5025" y2="15900"/>
                        <a14:foregroundMark x1="5025" y1="16318" x2="9548" y2="53556"/>
                        <a14:foregroundMark x1="51256" y1="45188" x2="38191" y2="73222"/>
                        <a14:foregroundMark x1="43719" y1="54812" x2="35176" y2="72803"/>
                        <a14:foregroundMark x1="29146" y1="56904" x2="31156" y2="70293"/>
                        <a14:foregroundMark x1="28643" y1="49372" x2="35678" y2="81590"/>
                        <a14:foregroundMark x1="55276" y1="33891" x2="50754" y2="74059"/>
                        <a14:foregroundMark x1="50251" y1="32636" x2="55779" y2="62343"/>
                        <a14:foregroundMark x1="68342" y1="20921" x2="83417" y2="42259"/>
                        <a14:foregroundMark x1="48241" y1="21339" x2="76382" y2="36402"/>
                        <a14:foregroundMark x1="32663" y1="32218" x2="66332" y2="36820"/>
                        <a14:foregroundMark x1="49246" y1="54393" x2="78894" y2="62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421" y="1715356"/>
            <a:ext cx="1484873" cy="177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C013F-6CB5-4C40-BE59-073CB92203C6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548" y1="5858" x2="60804" y2="83264"/>
                        <a14:foregroundMark x1="31156" y1="16736" x2="79397" y2="77824"/>
                        <a14:foregroundMark x1="79899" y1="21339" x2="64322" y2="70293"/>
                        <a14:foregroundMark x1="15578" y1="12134" x2="83920" y2="12134"/>
                        <a14:foregroundMark x1="83920" y1="10042" x2="87940" y2="54393"/>
                        <a14:foregroundMark x1="87437" y1="17155" x2="92462" y2="52720"/>
                        <a14:foregroundMark x1="92965" y1="7113" x2="92965" y2="7113"/>
                        <a14:foregroundMark x1="92965" y1="7113" x2="34673" y2="10460"/>
                        <a14:foregroundMark x1="23116" y1="5021" x2="5025" y2="15900"/>
                        <a14:foregroundMark x1="5025" y1="16318" x2="9548" y2="53556"/>
                        <a14:foregroundMark x1="51256" y1="45188" x2="38191" y2="73222"/>
                        <a14:foregroundMark x1="43719" y1="54812" x2="35176" y2="72803"/>
                        <a14:foregroundMark x1="29146" y1="56904" x2="31156" y2="70293"/>
                        <a14:foregroundMark x1="28643" y1="49372" x2="35678" y2="81590"/>
                        <a14:foregroundMark x1="55276" y1="33891" x2="50754" y2="74059"/>
                        <a14:foregroundMark x1="50251" y1="32636" x2="55779" y2="62343"/>
                        <a14:foregroundMark x1="68342" y1="20921" x2="83417" y2="42259"/>
                        <a14:foregroundMark x1="48241" y1="21339" x2="76382" y2="36402"/>
                        <a14:foregroundMark x1="32663" y1="32218" x2="66332" y2="36820"/>
                        <a14:foregroundMark x1="49246" y1="54393" x2="78894" y2="62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58" y="1715356"/>
            <a:ext cx="1484873" cy="17750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22830" y="3490380"/>
            <a:ext cx="11859904" cy="3265263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Should you have any questions please feel free to email </a:t>
            </a:r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4"/>
              </a:rPr>
              <a:t>gw11herddavid@glow.sch.uk</a:t>
            </a:r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and I’ll happily try </a:t>
            </a:r>
            <a:r>
              <a:rPr lang="en-GB"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 help.</a:t>
            </a:r>
            <a:endParaRPr lang="en-GB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School Website Support Link:</a:t>
            </a:r>
          </a:p>
          <a:p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5"/>
              </a:rPr>
              <a:t>https://</a:t>
            </a:r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5"/>
              </a:rPr>
              <a:t>forms.office.com/Pages/ResponsePage.aspx?id=oyzTzM4Wj0KVQTctawUZKeebBTcdzKdNiJFUyHrRuOtUM0k5NkpOODhUQjNMNFVMMU4yUkhSQUtFQS4u</a:t>
            </a:r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0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316" y="2481350"/>
            <a:ext cx="121920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forms.office.com/Pages/ResponsePage.aspx?id=oyzTzM4Wj0KVQTctawUZKeebBTcdzKdNiJFUyHrRuOtUMzNNNkI5TVJOR0RQMlRYWURIOUNNNDdQOS4u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27462" y="344357"/>
            <a:ext cx="6109854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9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Feedback</a:t>
            </a:r>
            <a:endParaRPr lang="en-GB" sz="96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Lancashire and South Cumbria NHS Foundation Trust | Let us have your  feedba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370" y="87507"/>
            <a:ext cx="3042458" cy="20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our Feedback Matters | Vibrant Health Family Clinic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5" b="95692" l="9735" r="93363">
                        <a14:foregroundMark x1="29941" y1="15692" x2="30383" y2="36462"/>
                        <a14:foregroundMark x1="35988" y1="19231" x2="36283" y2="30154"/>
                        <a14:foregroundMark x1="40560" y1="16923" x2="41445" y2="29385"/>
                        <a14:foregroundMark x1="33333" y1="16154" x2="43510" y2="25385"/>
                        <a14:foregroundMark x1="43953" y1="24923" x2="69764" y2="36000"/>
                        <a14:foregroundMark x1="55752" y1="25385" x2="69764" y2="39538"/>
                        <a14:foregroundMark x1="48968" y1="30154" x2="60472" y2="46154"/>
                        <a14:foregroundMark x1="54130" y1="24000" x2="69764" y2="70308"/>
                        <a14:foregroundMark x1="59587" y1="42615" x2="59587" y2="70769"/>
                        <a14:foregroundMark x1="57965" y1="24462" x2="58702" y2="58923"/>
                        <a14:foregroundMark x1="62979" y1="39538" x2="64307" y2="57077"/>
                        <a14:foregroundMark x1="65929" y1="39538" x2="67257" y2="61077"/>
                        <a14:foregroundMark x1="72271" y1="33231" x2="73156" y2="51385"/>
                        <a14:foregroundMark x1="73156" y1="34154" x2="73156" y2="46923"/>
                        <a14:foregroundMark x1="52360" y1="32000" x2="76991" y2="27077"/>
                        <a14:foregroundMark x1="69764" y1="24923" x2="76991" y2="25846"/>
                        <a14:foregroundMark x1="52802" y1="32462" x2="50737" y2="46154"/>
                        <a14:foregroundMark x1="47345" y1="25385" x2="47345" y2="40769"/>
                        <a14:foregroundMark x1="41003" y1="21846" x2="42330" y2="34154"/>
                        <a14:foregroundMark x1="29204" y1="45231" x2="24926" y2="49231"/>
                        <a14:foregroundMark x1="21091" y1="43385" x2="21091" y2="45231"/>
                        <a14:foregroundMark x1="20354" y1="42615" x2="21534" y2="53077"/>
                        <a14:foregroundMark x1="29646" y1="41231" x2="31711" y2="50462"/>
                        <a14:foregroundMark x1="34661" y1="42154" x2="35546" y2="49538"/>
                        <a14:foregroundMark x1="35546" y1="42615" x2="37611" y2="50462"/>
                        <a14:foregroundMark x1="37611" y1="41692" x2="38938" y2="50000"/>
                        <a14:foregroundMark x1="42330" y1="51385" x2="51622" y2="63692"/>
                        <a14:foregroundMark x1="42330" y1="55846" x2="65929" y2="62000"/>
                        <a14:foregroundMark x1="51917" y1="54923" x2="80236" y2="60154"/>
                        <a14:foregroundMark x1="65487" y1="52769" x2="82448" y2="55385"/>
                        <a14:foregroundMark x1="68437" y1="54462" x2="84071" y2="56615"/>
                        <a14:foregroundMark x1="82891" y1="50923" x2="83628" y2="62462"/>
                        <a14:foregroundMark x1="80678" y1="53538" x2="77729" y2="63231"/>
                        <a14:foregroundMark x1="76991" y1="57538" x2="76549" y2="67231"/>
                        <a14:foregroundMark x1="74779" y1="61538" x2="68437" y2="69385"/>
                        <a14:foregroundMark x1="71829" y1="57077" x2="62094" y2="65077"/>
                        <a14:foregroundMark x1="66372" y1="56615" x2="55752" y2="67692"/>
                        <a14:foregroundMark x1="58260" y1="57077" x2="51180" y2="69077"/>
                        <a14:foregroundMark x1="54130" y1="58923" x2="50295" y2="67692"/>
                        <a14:foregroundMark x1="48673" y1="58923" x2="46018" y2="68154"/>
                        <a14:foregroundMark x1="46018" y1="58923" x2="43953" y2="67231"/>
                        <a14:foregroundMark x1="41445" y1="56154" x2="41888" y2="66000"/>
                        <a14:foregroundMark x1="42330" y1="56615" x2="46018" y2="63231"/>
                        <a14:foregroundMark x1="63864" y1="59692" x2="77729" y2="63231"/>
                        <a14:foregroundMark x1="53687" y1="62462" x2="76991" y2="69077"/>
                        <a14:foregroundMark x1="55015" y1="60615" x2="77286" y2="63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051" y="4426295"/>
            <a:ext cx="3815541" cy="281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89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6171"/>
            <a:ext cx="1219200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9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Questions</a:t>
            </a:r>
            <a:endParaRPr lang="en-GB" sz="96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83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28" y="274639"/>
            <a:ext cx="11687503" cy="634273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19328">
            <a:off x="1054329" y="5118139"/>
            <a:ext cx="4712896" cy="1425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44040">
            <a:off x="8708353" y="5096065"/>
            <a:ext cx="2673842" cy="1501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5094">
            <a:off x="4238237" y="2321265"/>
            <a:ext cx="3341544" cy="2034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359" y="2309713"/>
            <a:ext cx="3712741" cy="3397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000" b="70500" l="9125" r="91625">
                        <a14:foregroundMark x1="19000" y1="43500" x2="19000" y2="43500"/>
                        <a14:foregroundMark x1="14375" y1="33000" x2="14375" y2="33000"/>
                        <a14:foregroundMark x1="14375" y1="33000" x2="16250" y2="30833"/>
                        <a14:foregroundMark x1="11125" y1="25167" x2="13625" y2="30000"/>
                        <a14:foregroundMark x1="26500" y1="52333" x2="26500" y2="59667"/>
                        <a14:foregroundMark x1="33625" y1="56333" x2="33875" y2="62000"/>
                        <a14:foregroundMark x1="37500" y1="56500" x2="37250" y2="60333"/>
                        <a14:foregroundMark x1="44750" y1="55500" x2="44750" y2="62833"/>
                        <a14:foregroundMark x1="56000" y1="55833" x2="55250" y2="60333"/>
                        <a14:foregroundMark x1="62625" y1="55500" x2="62500" y2="61833"/>
                        <a14:foregroundMark x1="66000" y1="52333" x2="66125" y2="60500"/>
                        <a14:foregroundMark x1="73000" y1="56333" x2="72625" y2="60333"/>
                        <a14:foregroundMark x1="81750" y1="55500" x2="83000" y2="55833"/>
                        <a14:foregroundMark x1="85500" y1="56667" x2="86125" y2="62500"/>
                      </a14:backgroundRemoval>
                    </a14:imgEffect>
                  </a14:imgLayer>
                </a14:imgProps>
              </a:ext>
            </a:extLst>
          </a:blip>
          <a:srcRect l="8789" t="22632" r="7684" b="28737"/>
          <a:stretch/>
        </p:blipFill>
        <p:spPr>
          <a:xfrm rot="610431">
            <a:off x="4315831" y="320588"/>
            <a:ext cx="3560337" cy="1554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600" b="92400" l="11548" r="89435"/>
                    </a14:imgEffect>
                  </a14:imgLayer>
                </a14:imgProps>
              </a:ext>
            </a:extLst>
          </a:blip>
          <a:srcRect l="10585" t="7053" r="9343" b="6547"/>
          <a:stretch/>
        </p:blipFill>
        <p:spPr>
          <a:xfrm rot="20408288">
            <a:off x="9681714" y="579364"/>
            <a:ext cx="1540210" cy="2041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48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790" y="274638"/>
            <a:ext cx="2982829" cy="29828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00" b="992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6314" y="4456336"/>
            <a:ext cx="2788318" cy="2788318"/>
          </a:xfrm>
          <a:prstGeom prst="rect">
            <a:avLst/>
          </a:prstGeom>
        </p:spPr>
      </p:pic>
      <p:pic>
        <p:nvPicPr>
          <p:cNvPr id="15" name="Picture 2" descr="Parent Guide to Guardian Email Summaries (Google Classroom) - YouTube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750" b="34792" l="2969" r="95625">
                        <a14:foregroundMark x1="21250" y1="30208" x2="92969" y2="30417"/>
                        <a14:foregroundMark x1="94063" y1="17708" x2="94219" y2="29167"/>
                        <a14:foregroundMark x1="94063" y1="29167" x2="93281" y2="30208"/>
                        <a14:foregroundMark x1="21250" y1="17500" x2="93281" y2="1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3" t="12895" r="4780" b="65287"/>
          <a:stretch/>
        </p:blipFill>
        <p:spPr bwMode="auto">
          <a:xfrm rot="20685592">
            <a:off x="7871208" y="3158069"/>
            <a:ext cx="4259407" cy="751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7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Glow Scot (@GlowScot) | Twi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3785" y="220288"/>
            <a:ext cx="11884430" cy="1379913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Glow 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the national </a:t>
            </a:r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online education service 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funded by Scottish Government and provided by Education Scotland. This learning environment provides learners and educators across Scotland with access to a wide set of innovative digital services and resources designed to enhance learning and teaching across the whole curriculum.</a:t>
            </a:r>
          </a:p>
          <a:p>
            <a:endParaRPr lang="en-US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493" r="7631" b="20643"/>
          <a:stretch/>
        </p:blipFill>
        <p:spPr>
          <a:xfrm>
            <a:off x="0" y="0"/>
            <a:ext cx="12329894" cy="6858000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170064" y="1596191"/>
            <a:ext cx="1752600" cy="1832807"/>
          </a:xfrm>
          <a:prstGeom prst="donut">
            <a:avLst>
              <a:gd name="adj" fmla="val 8567"/>
            </a:avLst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2523166" y="1812841"/>
            <a:ext cx="1598578" cy="1411538"/>
          </a:xfrm>
          <a:prstGeom prst="donut">
            <a:avLst>
              <a:gd name="adj" fmla="val 8567"/>
            </a:avLst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6164947" y="1692276"/>
            <a:ext cx="1347537" cy="1532103"/>
          </a:xfrm>
          <a:prstGeom prst="donut">
            <a:avLst>
              <a:gd name="adj" fmla="val 8567"/>
            </a:avLst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7352329" y="1181099"/>
            <a:ext cx="3501115" cy="2247899"/>
          </a:xfrm>
          <a:prstGeom prst="donut">
            <a:avLst>
              <a:gd name="adj" fmla="val 8567"/>
            </a:avLst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3845375" y="1812841"/>
            <a:ext cx="1273732" cy="1399506"/>
          </a:xfrm>
          <a:prstGeom prst="donut">
            <a:avLst>
              <a:gd name="adj" fmla="val 8567"/>
            </a:avLst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4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8772" t="34757" r="26052" b="20175"/>
          <a:stretch/>
        </p:blipFill>
        <p:spPr>
          <a:xfrm>
            <a:off x="467387" y="4139491"/>
            <a:ext cx="4548267" cy="2718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65" y="629153"/>
            <a:ext cx="6176297" cy="3210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77" t="10529" r="1652" b="3275"/>
          <a:stretch/>
        </p:blipFill>
        <p:spPr>
          <a:xfrm>
            <a:off x="6598294" y="637094"/>
            <a:ext cx="5502441" cy="2751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-1" y="0"/>
            <a:ext cx="6507029" cy="505373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WEST OS – Recorded lessons and resources</a:t>
            </a:r>
            <a:endParaRPr lang="en-GB" sz="2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5263" t="8868" r="31930" b="3334"/>
          <a:stretch/>
        </p:blipFill>
        <p:spPr>
          <a:xfrm>
            <a:off x="6561711" y="3493247"/>
            <a:ext cx="5539024" cy="3423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507831" y="4704661"/>
            <a:ext cx="2753201" cy="1588168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Support videos, knowledge checks and interactive quizzes.</a:t>
            </a:r>
            <a:endParaRPr lang="en-GB" sz="2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50430" y="0"/>
            <a:ext cx="5541570" cy="749971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BBC Learn –</a:t>
            </a:r>
          </a:p>
          <a:p>
            <a:pPr algn="ctr"/>
            <a:r>
              <a:rPr lang="en-GB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All subjects supported</a:t>
            </a:r>
            <a:endParaRPr lang="en-GB" sz="2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78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02420" y="111513"/>
            <a:ext cx="8686800" cy="1059366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Google Classroom?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312127"/>
            <a:ext cx="12192000" cy="2635405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Google Classroom is an online classroom. These are created by </a:t>
            </a:r>
            <a:r>
              <a:rPr lang="en-GB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teachers, and pupils are then added or asked to join using a code.</a:t>
            </a:r>
          </a:p>
          <a:p>
            <a:endParaRPr lang="en-GB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Within the </a:t>
            </a:r>
            <a:r>
              <a:rPr lang="en-GB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online classroom 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teacher can: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Post messages e.g. reminders to bring in certain </a:t>
            </a:r>
            <a:r>
              <a:rPr lang="en-GB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materials</a:t>
            </a:r>
            <a:endParaRPr lang="en-GB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Create assignments to be completed in class using </a:t>
            </a:r>
            <a:r>
              <a:rPr lang="en-GB" sz="1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chromebooks</a:t>
            </a:r>
            <a:r>
              <a:rPr lang="en-GB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/laptops</a:t>
            </a:r>
            <a:endParaRPr lang="en-GB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Assign tasks to be completed in pairs/groups using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Assign HW tasks to be completed </a:t>
            </a:r>
            <a:r>
              <a:rPr lang="en-GB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 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handed in </a:t>
            </a:r>
            <a:r>
              <a:rPr lang="en-GB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electronically</a:t>
            </a:r>
            <a:endParaRPr lang="en-GB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Provide online feedback on assignments/homework where </a:t>
            </a:r>
            <a:r>
              <a:rPr lang="en-GB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appropriate</a:t>
            </a:r>
            <a:endParaRPr lang="en-GB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Issue link to forms for feedback</a:t>
            </a:r>
          </a:p>
          <a:p>
            <a:endParaRPr lang="en-GB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088779"/>
            <a:ext cx="12192000" cy="2635405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Pupils access Google Classroom via their GLOW login.</a:t>
            </a:r>
          </a:p>
          <a:p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They can also access via the app </a:t>
            </a:r>
            <a:r>
              <a:rPr lang="en-GB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GB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All </a:t>
            </a:r>
            <a:r>
              <a:rPr lang="en-GB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S1 classes will be given an additional digital session, to help them set this up on their devices.)</a:t>
            </a:r>
            <a:endParaRPr lang="en-GB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GB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Once in app they can: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See </a:t>
            </a:r>
            <a:r>
              <a:rPr lang="en-GB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announcements </a:t>
            </a: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sent by teacher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Access any class materials posted by teacher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Access homework assignments and instructions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Access class tasks assigned by the teacher e.g. PP presentation task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Contact teacher/peers for support with tasks.</a:t>
            </a:r>
          </a:p>
          <a:p>
            <a:endParaRPr lang="en-GB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44040">
            <a:off x="10516325" y="129344"/>
            <a:ext cx="1461999" cy="1023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57751">
            <a:off x="100626" y="49183"/>
            <a:ext cx="1461999" cy="1023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333" y1="6667" x2="76889" y2="89778"/>
                        <a14:foregroundMark x1="84889" y1="15111" x2="16889" y2="84889"/>
                        <a14:foregroundMark x1="18222" y1="18667" x2="1778" y2="55111"/>
                        <a14:foregroundMark x1="12000" y1="20000" x2="7111" y2="55556"/>
                        <a14:foregroundMark x1="18667" y1="28889" x2="34222" y2="63556"/>
                        <a14:foregroundMark x1="44889" y1="28000" x2="49333" y2="76889"/>
                        <a14:foregroundMark x1="62222" y1="28444" x2="64889" y2="74222"/>
                        <a14:foregroundMark x1="77333" y1="23111" x2="76444" y2="68000"/>
                        <a14:foregroundMark x1="80889" y1="33778" x2="77333" y2="74667"/>
                        <a14:foregroundMark x1="58222" y1="28000" x2="71556" y2="32000"/>
                        <a14:foregroundMark x1="51556" y1="21333" x2="69333" y2="24000"/>
                        <a14:foregroundMark x1="51111" y1="19556" x2="32889" y2="60889"/>
                        <a14:foregroundMark x1="44444" y1="21778" x2="17333" y2="63111"/>
                        <a14:foregroundMark x1="20444" y1="28444" x2="6667" y2="51111"/>
                        <a14:foregroundMark x1="20444" y1="25333" x2="12889" y2="48889"/>
                        <a14:foregroundMark x1="24000" y1="40000" x2="10222" y2="52889"/>
                        <a14:foregroundMark x1="21778" y1="41778" x2="16444" y2="50222"/>
                        <a14:foregroundMark x1="22222" y1="42667" x2="16444" y2="49333"/>
                        <a14:foregroundMark x1="26667" y1="41333" x2="12444" y2="55556"/>
                        <a14:foregroundMark x1="20000" y1="42222" x2="14667" y2="5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5662" y="3086100"/>
            <a:ext cx="681037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3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1210" y="384468"/>
            <a:ext cx="10389220" cy="204067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does this look like for pupils?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548" y1="5858" x2="60804" y2="83264"/>
                        <a14:foregroundMark x1="31156" y1="16736" x2="79397" y2="77824"/>
                        <a14:foregroundMark x1="79899" y1="21339" x2="64322" y2="70293"/>
                        <a14:foregroundMark x1="15578" y1="12134" x2="83920" y2="12134"/>
                        <a14:foregroundMark x1="83920" y1="10042" x2="87940" y2="54393"/>
                        <a14:foregroundMark x1="87437" y1="17155" x2="92462" y2="52720"/>
                        <a14:foregroundMark x1="92965" y1="7113" x2="92965" y2="7113"/>
                        <a14:foregroundMark x1="92965" y1="7113" x2="34673" y2="10460"/>
                        <a14:foregroundMark x1="23116" y1="5021" x2="5025" y2="15900"/>
                        <a14:foregroundMark x1="5025" y1="16318" x2="9548" y2="53556"/>
                        <a14:foregroundMark x1="51256" y1="45188" x2="38191" y2="73222"/>
                        <a14:foregroundMark x1="43719" y1="54812" x2="35176" y2="72803"/>
                        <a14:foregroundMark x1="29146" y1="56904" x2="31156" y2="70293"/>
                        <a14:foregroundMark x1="28643" y1="49372" x2="35678" y2="81590"/>
                        <a14:foregroundMark x1="55276" y1="33891" x2="50754" y2="74059"/>
                        <a14:foregroundMark x1="50251" y1="32636" x2="55779" y2="62343"/>
                        <a14:foregroundMark x1="68342" y1="20921" x2="83417" y2="42259"/>
                        <a14:foregroundMark x1="48241" y1="21339" x2="76382" y2="36402"/>
                        <a14:foregroundMark x1="32663" y1="32218" x2="66332" y2="36820"/>
                        <a14:foregroundMark x1="49246" y1="54393" x2="78894" y2="62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401">
            <a:off x="682986" y="3526246"/>
            <a:ext cx="3526846" cy="266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465">
            <a:off x="7824347" y="3569043"/>
            <a:ext cx="3461528" cy="2423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02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111" r="375" b="688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935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31A906FC889A478F95B333D42A7905" ma:contentTypeVersion="13" ma:contentTypeDescription="Create a new document." ma:contentTypeScope="" ma:versionID="2c1d6e7b0492ba720e8174f595b0130a">
  <xsd:schema xmlns:xsd="http://www.w3.org/2001/XMLSchema" xmlns:xs="http://www.w3.org/2001/XMLSchema" xmlns:p="http://schemas.microsoft.com/office/2006/metadata/properties" xmlns:ns3="edd5510e-79ba-4c23-a18d-958c68d9b351" xmlns:ns4="9d3d68e0-3dae-44ea-b93d-41cd67670f60" targetNamespace="http://schemas.microsoft.com/office/2006/metadata/properties" ma:root="true" ma:fieldsID="a6123648f2dae4d0f582f81fa0b9a56d" ns3:_="" ns4:_="">
    <xsd:import namespace="edd5510e-79ba-4c23-a18d-958c68d9b351"/>
    <xsd:import namespace="9d3d68e0-3dae-44ea-b93d-41cd67670f6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d5510e-79ba-4c23-a18d-958c68d9b3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3d68e0-3dae-44ea-b93d-41cd67670f6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7EB5F9-D53A-4964-AA5C-51EFEB5228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300429-DE3A-4F37-8C2D-B7E676F85316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edd5510e-79ba-4c23-a18d-958c68d9b351"/>
    <ds:schemaRef ds:uri="http://purl.org/dc/elements/1.1/"/>
    <ds:schemaRef ds:uri="http://schemas.microsoft.com/office/2006/metadata/properties"/>
    <ds:schemaRef ds:uri="9d3d68e0-3dae-44ea-b93d-41cd67670f6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6955803-29DD-4C93-927B-46CEAAB00A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d5510e-79ba-4c23-a18d-958c68d9b351"/>
    <ds:schemaRef ds:uri="9d3d68e0-3dae-44ea-b93d-41cd67670f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467</Words>
  <Application>Microsoft Office PowerPoint</Application>
  <PresentationFormat>Widescreen</PresentationFormat>
  <Paragraphs>81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Comic Sans MS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East Renfrewshire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Herd</dc:creator>
  <cp:lastModifiedBy>Fiona Johnston</cp:lastModifiedBy>
  <cp:revision>34</cp:revision>
  <dcterms:created xsi:type="dcterms:W3CDTF">2020-11-24T09:20:14Z</dcterms:created>
  <dcterms:modified xsi:type="dcterms:W3CDTF">2023-08-29T11:26:41Z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0x010100F731A906FC889A478F95B333D42A7905</vt:lpwstr>
  </property>
</Properties>
</file>