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51"/>
  </p:notesMasterIdLst>
  <p:sldIdLst>
    <p:sldId id="281" r:id="rId2"/>
    <p:sldId id="316" r:id="rId3"/>
    <p:sldId id="256" r:id="rId4"/>
    <p:sldId id="266" r:id="rId5"/>
    <p:sldId id="286" r:id="rId6"/>
    <p:sldId id="341" r:id="rId7"/>
    <p:sldId id="290" r:id="rId8"/>
    <p:sldId id="323" r:id="rId9"/>
    <p:sldId id="322" r:id="rId10"/>
    <p:sldId id="325" r:id="rId11"/>
    <p:sldId id="279" r:id="rId12"/>
    <p:sldId id="269" r:id="rId13"/>
    <p:sldId id="280" r:id="rId14"/>
    <p:sldId id="297" r:id="rId15"/>
    <p:sldId id="270" r:id="rId16"/>
    <p:sldId id="314" r:id="rId17"/>
    <p:sldId id="315" r:id="rId18"/>
    <p:sldId id="343" r:id="rId19"/>
    <p:sldId id="344" r:id="rId20"/>
    <p:sldId id="345" r:id="rId21"/>
    <p:sldId id="346" r:id="rId22"/>
    <p:sldId id="298" r:id="rId23"/>
    <p:sldId id="299" r:id="rId24"/>
    <p:sldId id="342" r:id="rId25"/>
    <p:sldId id="317" r:id="rId26"/>
    <p:sldId id="302" r:id="rId27"/>
    <p:sldId id="318" r:id="rId28"/>
    <p:sldId id="305" r:id="rId29"/>
    <p:sldId id="313" r:id="rId30"/>
    <p:sldId id="319" r:id="rId31"/>
    <p:sldId id="307" r:id="rId32"/>
    <p:sldId id="308" r:id="rId33"/>
    <p:sldId id="309" r:id="rId34"/>
    <p:sldId id="310" r:id="rId35"/>
    <p:sldId id="294" r:id="rId36"/>
    <p:sldId id="326" r:id="rId37"/>
    <p:sldId id="327" r:id="rId38"/>
    <p:sldId id="328" r:id="rId39"/>
    <p:sldId id="333" r:id="rId40"/>
    <p:sldId id="334" r:id="rId41"/>
    <p:sldId id="335" r:id="rId42"/>
    <p:sldId id="338" r:id="rId43"/>
    <p:sldId id="336" r:id="rId44"/>
    <p:sldId id="330" r:id="rId45"/>
    <p:sldId id="331" r:id="rId46"/>
    <p:sldId id="332" r:id="rId47"/>
    <p:sldId id="339" r:id="rId48"/>
    <p:sldId id="340" r:id="rId49"/>
    <p:sldId id="337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20" autoAdjust="0"/>
    <p:restoredTop sz="82601" autoAdjust="0"/>
  </p:normalViewPr>
  <p:slideViewPr>
    <p:cSldViewPr>
      <p:cViewPr varScale="1">
        <p:scale>
          <a:sx n="92" d="100"/>
          <a:sy n="92" d="100"/>
        </p:scale>
        <p:origin x="17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132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A37ED1-C708-4A43-8EBC-4AEFEDBF8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41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37ED1-C708-4A43-8EBC-4AEFEDBF8C1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6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37ED1-C708-4A43-8EBC-4AEFEDBF8C1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3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37ED1-C708-4A43-8EBC-4AEFEDBF8C1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96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37ED1-C708-4A43-8EBC-4AEFEDBF8C1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02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37ED1-C708-4A43-8EBC-4AEFEDBF8C1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19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37ED1-C708-4A43-8EBC-4AEFEDBF8C1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70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37ED1-C708-4A43-8EBC-4AEFEDBF8C1E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42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76071CAC-8CC8-4789-9A1C-FCC1655BD96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615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BEE2BEDB-87E8-4600-8B7B-C66F5A7F933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9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BEE2BEDB-87E8-4600-8B7B-C66F5A7F933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370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BEE2BEDB-87E8-4600-8B7B-C66F5A7F933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198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BEE2BEDB-87E8-4600-8B7B-C66F5A7F933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6355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BEE2BEDB-87E8-4600-8B7B-C66F5A7F933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956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BCAC9B-2180-4A92-B323-68C2BBAD625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963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A7620-EA82-408B-A92C-DEB4958AE6B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43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504B74-BB7B-48DE-BE29-1C7DB4F781A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771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4EA3DAE4-B74A-4096-A679-F025561B5E4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098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ED9B344E-8AB6-4838-AE3F-C9BEF4EE55F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21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52BC8DC0-70EA-482E-AC01-2FEC9AF9985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433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8F26C-BDB1-4A44-A3D3-64FB1973314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392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B8F44B-FA97-4823-8A91-D8C964DE48D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96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2BEDB-87E8-4600-8B7B-C66F5A7F933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454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9B4ACB5B-F72D-487D-AB77-A3A6BA6DEAB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009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BEE2BEDB-87E8-4600-8B7B-C66F5A7F933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11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utdoors.co.uk/product-search/text/bladder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do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-99392"/>
            <a:ext cx="6048672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87" y="1662590"/>
            <a:ext cx="6912768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0"/>
            <a:ext cx="6589199" cy="128089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The Expeditions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 smtClean="0"/>
              <a:t>- The 20 Conditions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83569" y="1280890"/>
            <a:ext cx="846043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GB" b="1" dirty="0"/>
              <a:t>The 20 conditions are as follows:</a:t>
            </a:r>
            <a:endParaRPr lang="en-GB" dirty="0"/>
          </a:p>
          <a:p>
            <a:pPr marL="342900" indent="-342900" fontAlgn="t">
              <a:buAutoNum type="arabicPeriod" startAt="15"/>
            </a:pPr>
            <a:r>
              <a:rPr lang="en-GB" dirty="0" smtClean="0"/>
              <a:t>Groups </a:t>
            </a:r>
            <a:r>
              <a:rPr lang="en-GB" dirty="0"/>
              <a:t>must adhere to a mobile phone use policy as </a:t>
            </a:r>
            <a:r>
              <a:rPr lang="en-GB" dirty="0" smtClean="0"/>
              <a:t>agreed</a:t>
            </a:r>
          </a:p>
          <a:p>
            <a:pPr fontAlgn="t"/>
            <a:r>
              <a:rPr lang="en-GB" dirty="0"/>
              <a:t>	</a:t>
            </a:r>
            <a:r>
              <a:rPr lang="en-GB" dirty="0" smtClean="0"/>
              <a:t>with </a:t>
            </a:r>
            <a:r>
              <a:rPr lang="en-GB" dirty="0"/>
              <a:t>their Expedition Supervisor and Assessor</a:t>
            </a:r>
            <a:r>
              <a:rPr lang="en-GB" dirty="0" smtClean="0"/>
              <a:t>.</a:t>
            </a:r>
          </a:p>
          <a:p>
            <a:pPr fontAlgn="t"/>
            <a:r>
              <a:rPr lang="en-GB" dirty="0"/>
              <a:t>	</a:t>
            </a:r>
            <a:r>
              <a:rPr lang="en-GB" dirty="0" smtClean="0"/>
              <a:t>This </a:t>
            </a:r>
            <a:r>
              <a:rPr lang="en-GB" dirty="0"/>
              <a:t>agreement should also include use of other electronic </a:t>
            </a:r>
            <a:r>
              <a:rPr lang="en-GB" dirty="0" smtClean="0"/>
              <a:t>	equipment</a:t>
            </a:r>
            <a:r>
              <a:rPr lang="en-GB" dirty="0"/>
              <a:t>.</a:t>
            </a:r>
          </a:p>
          <a:p>
            <a:pPr fontAlgn="t"/>
            <a:endParaRPr lang="en-GB" dirty="0" smtClean="0"/>
          </a:p>
          <a:p>
            <a:pPr marL="342900" indent="-342900" fontAlgn="t">
              <a:buAutoNum type="arabicPeriod" startAt="16"/>
            </a:pPr>
            <a:r>
              <a:rPr lang="en-GB" dirty="0" smtClean="0"/>
              <a:t>Participants </a:t>
            </a:r>
            <a:r>
              <a:rPr lang="en-GB" dirty="0"/>
              <a:t>must behave responsibly with respect for their </a:t>
            </a:r>
            <a:r>
              <a:rPr lang="en-GB" dirty="0" smtClean="0"/>
              <a:t>team</a:t>
            </a:r>
          </a:p>
          <a:p>
            <a:pPr fontAlgn="t"/>
            <a:r>
              <a:rPr lang="en-GB" dirty="0" smtClean="0"/>
              <a:t>	members</a:t>
            </a:r>
            <a:r>
              <a:rPr lang="en-GB" dirty="0"/>
              <a:t>, leaders, the public and animals.</a:t>
            </a:r>
          </a:p>
          <a:p>
            <a:pPr fontAlgn="t"/>
            <a:endParaRPr lang="en-GB" dirty="0" smtClean="0"/>
          </a:p>
          <a:p>
            <a:pPr marL="342900" indent="-342900" fontAlgn="t">
              <a:buAutoNum type="arabicPeriod" startAt="17"/>
            </a:pPr>
            <a:r>
              <a:rPr lang="en-GB" dirty="0" smtClean="0"/>
              <a:t>Groups </a:t>
            </a:r>
            <a:r>
              <a:rPr lang="en-GB" dirty="0"/>
              <a:t>must understand and adhere to the </a:t>
            </a:r>
            <a:r>
              <a:rPr lang="en-GB" dirty="0" smtClean="0"/>
              <a:t>Countryside/Scottish</a:t>
            </a:r>
          </a:p>
          <a:p>
            <a:pPr fontAlgn="t"/>
            <a:r>
              <a:rPr lang="en-GB" dirty="0"/>
              <a:t>	</a:t>
            </a:r>
            <a:r>
              <a:rPr lang="en-GB" dirty="0" smtClean="0"/>
              <a:t> </a:t>
            </a:r>
            <a:r>
              <a:rPr lang="en-GB" dirty="0"/>
              <a:t>Outdoor Access, Highway and Water Sports Codes (as appropriate).</a:t>
            </a:r>
          </a:p>
          <a:p>
            <a:pPr fontAlgn="t"/>
            <a:endParaRPr lang="en-GB" dirty="0" smtClean="0"/>
          </a:p>
          <a:p>
            <a:pPr marL="342900" indent="-342900" fontAlgn="t">
              <a:buAutoNum type="arabicPeriod" startAt="18"/>
            </a:pPr>
            <a:r>
              <a:rPr lang="en-GB" dirty="0" smtClean="0"/>
              <a:t>Participants </a:t>
            </a:r>
            <a:r>
              <a:rPr lang="en-GB" dirty="0"/>
              <a:t>must plan an appropriate expedition menu, </a:t>
            </a:r>
            <a:r>
              <a:rPr lang="en-GB" dirty="0" smtClean="0"/>
              <a:t>including </a:t>
            </a:r>
            <a:r>
              <a:rPr lang="en-GB" dirty="0"/>
              <a:t>cooking and eating a substantial hot meal on each day</a:t>
            </a:r>
            <a:r>
              <a:rPr lang="en-GB" dirty="0" smtClean="0"/>
              <a:t>.</a:t>
            </a:r>
            <a:br>
              <a:rPr lang="en-GB" dirty="0" smtClean="0"/>
            </a:br>
            <a:endParaRPr lang="en-GB" dirty="0" smtClean="0"/>
          </a:p>
          <a:p>
            <a:pPr marL="342900" indent="-342900" fontAlgn="t">
              <a:buAutoNum type="arabicPeriod" startAt="19"/>
            </a:pPr>
            <a:r>
              <a:rPr lang="en-GB" dirty="0" smtClean="0"/>
              <a:t>Participants </a:t>
            </a:r>
            <a:r>
              <a:rPr lang="en-GB" dirty="0"/>
              <a:t>must actively participate in a debrief with their </a:t>
            </a:r>
            <a:r>
              <a:rPr lang="en-GB" dirty="0" smtClean="0"/>
              <a:t>Assessor</a:t>
            </a:r>
          </a:p>
          <a:p>
            <a:pPr lvl="1" fontAlgn="t"/>
            <a:r>
              <a:rPr lang="en-GB" dirty="0" smtClean="0"/>
              <a:t>at </a:t>
            </a:r>
            <a:r>
              <a:rPr lang="en-GB" dirty="0"/>
              <a:t>the end of the expedition</a:t>
            </a:r>
            <a:r>
              <a:rPr lang="en-GB" dirty="0" smtClean="0"/>
              <a:t>.</a:t>
            </a:r>
          </a:p>
          <a:p>
            <a:pPr lvl="1" fontAlgn="t"/>
            <a:endParaRPr lang="en-GB" sz="1000" dirty="0" smtClean="0"/>
          </a:p>
          <a:p>
            <a:pPr marL="342900" indent="-342900" fontAlgn="t">
              <a:buAutoNum type="arabicPeriod" startAt="20"/>
            </a:pPr>
            <a:r>
              <a:rPr lang="en-GB" dirty="0" smtClean="0"/>
              <a:t>A </a:t>
            </a:r>
            <a:r>
              <a:rPr lang="en-GB" dirty="0"/>
              <a:t>presentation must be </a:t>
            </a:r>
            <a:r>
              <a:rPr lang="en-GB" dirty="0" smtClean="0"/>
              <a:t>prepared</a:t>
            </a:r>
            <a:r>
              <a:rPr lang="en-GB" dirty="0"/>
              <a:t>	</a:t>
            </a:r>
            <a:r>
              <a:rPr lang="en-GB" dirty="0" smtClean="0"/>
              <a:t>and </a:t>
            </a:r>
            <a:r>
              <a:rPr lang="en-GB" dirty="0"/>
              <a:t>delivered after the expedition.</a:t>
            </a:r>
          </a:p>
          <a:p>
            <a:pPr fontAlgn="t"/>
            <a:r>
              <a:rPr lang="en-GB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11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Staffing</a:t>
            </a:r>
          </a:p>
        </p:txBody>
      </p:sp>
      <p:pic>
        <p:nvPicPr>
          <p:cNvPr id="15364" name="Picture 4" descr="pitc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0238" y="-471488"/>
            <a:ext cx="10404476" cy="780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596207" y="2348880"/>
            <a:ext cx="8820472" cy="129614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207" y="2348880"/>
            <a:ext cx="8856663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19672" y="-35605"/>
            <a:ext cx="6589199" cy="128089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Benefits to Participants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206261" y="1196752"/>
            <a:ext cx="7931224" cy="5112568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en-US" sz="2000" dirty="0" smtClean="0"/>
              <a:t>Self- belief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 smtClean="0"/>
              <a:t>Self- confidence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 smtClean="0"/>
              <a:t>A sense of identity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 smtClean="0"/>
              <a:t>Independence of thought and action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 smtClean="0"/>
              <a:t>A sense of responsibility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 smtClean="0"/>
              <a:t>An awareness of potential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 smtClean="0"/>
              <a:t>New talents and abilities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 smtClean="0"/>
              <a:t>An understanding of strengths and weaknesses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 smtClean="0"/>
              <a:t>The ability to plan and use time effectively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 smtClean="0"/>
              <a:t>The ability to learn from and give to others in the community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 smtClean="0"/>
              <a:t>New relationships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 smtClean="0"/>
              <a:t>Skills involving problem solving, presentation and communication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83788" y="0"/>
            <a:ext cx="6589199" cy="128089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y-GB" altLang="en-US" dirty="0" smtClean="0"/>
              <a:t>DofE Perspective</a:t>
            </a:r>
            <a:endParaRPr lang="en-US" altLang="en-US" dirty="0" smtClean="0"/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212776" y="1484784"/>
            <a:ext cx="7931224" cy="3629025"/>
          </a:xfrm>
        </p:spPr>
        <p:txBody>
          <a:bodyPr>
            <a:normAutofit/>
          </a:bodyPr>
          <a:lstStyle/>
          <a:p>
            <a:pPr eaLnBrk="1" hangingPunct="1"/>
            <a:r>
              <a:rPr lang="cy-GB" altLang="en-US" sz="2800" dirty="0" smtClean="0"/>
              <a:t>The Award is </a:t>
            </a:r>
            <a:r>
              <a:rPr lang="cy-GB" altLang="en-US" sz="2800" b="1" dirty="0" smtClean="0"/>
              <a:t>not</a:t>
            </a:r>
            <a:r>
              <a:rPr lang="cy-GB" altLang="en-US" sz="2800" dirty="0" smtClean="0"/>
              <a:t> an extra qualification</a:t>
            </a:r>
          </a:p>
          <a:p>
            <a:pPr eaLnBrk="1" hangingPunct="1"/>
            <a:endParaRPr lang="cy-GB" altLang="en-US" sz="2800" dirty="0" smtClean="0"/>
          </a:p>
          <a:p>
            <a:pPr eaLnBrk="1" hangingPunct="1"/>
            <a:r>
              <a:rPr lang="cy-GB" altLang="en-US" sz="2800" dirty="0" smtClean="0"/>
              <a:t>The award is pupil-focused.</a:t>
            </a:r>
          </a:p>
          <a:p>
            <a:pPr eaLnBrk="1" hangingPunct="1"/>
            <a:endParaRPr lang="cy-GB" altLang="en-US" sz="2800" dirty="0" smtClean="0"/>
          </a:p>
          <a:p>
            <a:pPr eaLnBrk="1" hangingPunct="1"/>
            <a:r>
              <a:rPr lang="cy-GB" altLang="en-US" sz="2800" dirty="0" smtClean="0"/>
              <a:t>The emphasis is on</a:t>
            </a:r>
            <a:r>
              <a:rPr lang="en-GB" altLang="en-US" sz="2800" dirty="0" smtClean="0"/>
              <a:t> the student to take the initiative and to complete the award under their own steam.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556792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6000" dirty="0" smtClean="0"/>
              <a:t>Student Training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91680" y="20797"/>
            <a:ext cx="6589199" cy="128089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Student Training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357312" y="1484784"/>
            <a:ext cx="7786688" cy="4800600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  <a:tabLst>
                <a:tab pos="1530350" algn="l"/>
              </a:tabLst>
            </a:pPr>
            <a:r>
              <a:rPr lang="en-GB" altLang="en-US" sz="2800" dirty="0"/>
              <a:t>	</a:t>
            </a:r>
            <a:r>
              <a:rPr lang="en-GB" altLang="en-US" sz="2800" dirty="0" smtClean="0"/>
              <a:t>-	</a:t>
            </a:r>
            <a:r>
              <a:rPr lang="en-GB" altLang="en-US" sz="2800" dirty="0" err="1" smtClean="0"/>
              <a:t>Campcraft</a:t>
            </a:r>
            <a:endParaRPr lang="en-GB" altLang="en-US" sz="2800" dirty="0"/>
          </a:p>
          <a:p>
            <a:pPr marL="114300" indent="0" eaLnBrk="1" hangingPunct="1">
              <a:buNone/>
              <a:tabLst>
                <a:tab pos="1530350" algn="l"/>
              </a:tabLst>
            </a:pPr>
            <a:r>
              <a:rPr lang="en-GB" altLang="en-US" sz="2800" dirty="0" smtClean="0"/>
              <a:t> 	-	</a:t>
            </a:r>
            <a:r>
              <a:rPr lang="en-GB" altLang="en-US" sz="2800" dirty="0" err="1" smtClean="0"/>
              <a:t>Trangia</a:t>
            </a:r>
            <a:r>
              <a:rPr lang="en-GB" altLang="en-US" sz="2800" dirty="0" smtClean="0"/>
              <a:t> stove </a:t>
            </a:r>
          </a:p>
          <a:p>
            <a:pPr marL="114300" indent="0" eaLnBrk="1" hangingPunct="1">
              <a:buNone/>
              <a:tabLst>
                <a:tab pos="1530350" algn="l"/>
              </a:tabLst>
            </a:pPr>
            <a:r>
              <a:rPr lang="en-GB" altLang="en-US" sz="2800" dirty="0" smtClean="0"/>
              <a:t> 	-	Map reading skills</a:t>
            </a:r>
          </a:p>
          <a:p>
            <a:pPr eaLnBrk="1" hangingPunct="1">
              <a:buFont typeface="Arial" charset="0"/>
              <a:buNone/>
              <a:tabLst>
                <a:tab pos="1530350" algn="l"/>
              </a:tabLst>
            </a:pPr>
            <a:r>
              <a:rPr lang="en-GB" altLang="en-US" sz="2800" dirty="0" smtClean="0"/>
              <a:t>		-	Navigation and route planning</a:t>
            </a:r>
          </a:p>
          <a:p>
            <a:pPr marL="1143000" lvl="2" eaLnBrk="1" hangingPunct="1">
              <a:buFont typeface="Arial" charset="0"/>
              <a:buNone/>
              <a:tabLst>
                <a:tab pos="1530350" algn="l"/>
              </a:tabLst>
            </a:pPr>
            <a:r>
              <a:rPr lang="en-GB" altLang="en-US" sz="2800" dirty="0" smtClean="0"/>
              <a:t>		-	First Aid Training</a:t>
            </a:r>
          </a:p>
          <a:p>
            <a:pPr eaLnBrk="1" hangingPunct="1">
              <a:buFont typeface="Arial" charset="0"/>
              <a:buNone/>
              <a:tabLst>
                <a:tab pos="1530350" algn="l"/>
              </a:tabLst>
            </a:pPr>
            <a:r>
              <a:rPr lang="en-GB" altLang="en-US" sz="2800" dirty="0" smtClean="0"/>
              <a:t>		-</a:t>
            </a:r>
            <a:r>
              <a:rPr lang="en-GB" altLang="en-US" sz="2800" dirty="0"/>
              <a:t>	</a:t>
            </a:r>
            <a:r>
              <a:rPr lang="en-GB" altLang="en-US" sz="2800" dirty="0" smtClean="0"/>
              <a:t>Equipment and hygiene</a:t>
            </a:r>
          </a:p>
          <a:p>
            <a:pPr eaLnBrk="1" hangingPunct="1">
              <a:buFont typeface="Arial" charset="0"/>
              <a:buNone/>
              <a:tabLst>
                <a:tab pos="1530350" algn="l"/>
              </a:tabLst>
            </a:pPr>
            <a:r>
              <a:rPr lang="en-GB" altLang="en-US" sz="2800" dirty="0" smtClean="0"/>
              <a:t>		-	Expedition Prep</a:t>
            </a:r>
          </a:p>
          <a:p>
            <a:pPr marL="114300" indent="0" eaLnBrk="1" hangingPunct="1">
              <a:buNone/>
              <a:tabLst>
                <a:tab pos="1530350" algn="l"/>
              </a:tabLst>
            </a:pPr>
            <a:r>
              <a:rPr lang="en-GB" altLang="en-US" sz="2800" dirty="0" smtClean="0"/>
              <a:t> 	-	Country code, plus revise all above</a:t>
            </a:r>
          </a:p>
          <a:p>
            <a:pPr marL="114300" indent="0" eaLnBrk="1" hangingPunct="1">
              <a:buNone/>
              <a:tabLst>
                <a:tab pos="1530350" algn="l"/>
              </a:tabLst>
            </a:pPr>
            <a:r>
              <a:rPr lang="en-GB" altLang="en-US" sz="2800" dirty="0" smtClean="0"/>
              <a:t> 	-	Packing rucksacks, revise all above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688" y="1556792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6000" dirty="0" smtClean="0"/>
              <a:t>Staff Training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523964" y="32502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Staff Training</a:t>
            </a:r>
          </a:p>
        </p:txBody>
      </p:sp>
      <p:sp>
        <p:nvSpPr>
          <p:cNvPr id="52227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1043608" y="1556792"/>
            <a:ext cx="8100392" cy="48006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2800" dirty="0" smtClean="0"/>
              <a:t>Staff have attended numerous training sessions. </a:t>
            </a:r>
          </a:p>
          <a:p>
            <a:pPr marL="742950" lvl="1" indent="-285750" eaLnBrk="1" hangingPunct="1"/>
            <a:r>
              <a:rPr lang="en-GB" altLang="en-US" sz="2500" dirty="0" smtClean="0"/>
              <a:t>Mr Boag</a:t>
            </a:r>
            <a:r>
              <a:rPr lang="en-GB" altLang="en-US" sz="2400" dirty="0" smtClean="0"/>
              <a:t>		</a:t>
            </a:r>
            <a:r>
              <a:rPr lang="en-GB" altLang="en-US" sz="2400" dirty="0" smtClean="0"/>
              <a:t>– </a:t>
            </a:r>
            <a:r>
              <a:rPr lang="en-GB" altLang="en-US" sz="2400" dirty="0" err="1" smtClean="0"/>
              <a:t>DofE</a:t>
            </a:r>
            <a:r>
              <a:rPr lang="en-GB" altLang="en-US" sz="2400" dirty="0" smtClean="0"/>
              <a:t> supervisor / </a:t>
            </a:r>
            <a:r>
              <a:rPr lang="en-GB" altLang="en-US" sz="2400" dirty="0" smtClean="0"/>
              <a:t>assessor 								/Emergency First Aid (Jan 2023)</a:t>
            </a:r>
            <a:endParaRPr lang="en-GB" altLang="en-US" sz="2300" dirty="0" smtClean="0"/>
          </a:p>
          <a:p>
            <a:pPr marL="742950" lvl="1" indent="-285750" eaLnBrk="1" hangingPunct="1"/>
            <a:r>
              <a:rPr lang="en-GB" altLang="en-US" sz="2500" dirty="0" smtClean="0"/>
              <a:t>Mr Lamont 		– </a:t>
            </a:r>
            <a:r>
              <a:rPr lang="en-GB" altLang="en-US" sz="2500" dirty="0" err="1" smtClean="0"/>
              <a:t>DofE</a:t>
            </a:r>
            <a:r>
              <a:rPr lang="en-GB" altLang="en-US" sz="2500" dirty="0" smtClean="0"/>
              <a:t> </a:t>
            </a:r>
            <a:r>
              <a:rPr lang="en-GB" altLang="en-US" sz="2500" dirty="0" smtClean="0"/>
              <a:t>Supervisor</a:t>
            </a:r>
          </a:p>
          <a:p>
            <a:pPr lvl="1"/>
            <a:r>
              <a:rPr lang="en-GB" altLang="en-US" sz="2500" dirty="0" smtClean="0"/>
              <a:t>Mrs Robison </a:t>
            </a:r>
            <a:r>
              <a:rPr lang="en-GB" altLang="en-US" sz="2500" dirty="0"/>
              <a:t>		– </a:t>
            </a:r>
            <a:r>
              <a:rPr lang="en-GB" altLang="en-US" sz="2500" dirty="0" err="1"/>
              <a:t>DofE</a:t>
            </a:r>
            <a:r>
              <a:rPr lang="en-GB" altLang="en-US" sz="2500" dirty="0"/>
              <a:t> Supervisor</a:t>
            </a:r>
          </a:p>
          <a:p>
            <a:pPr marL="742950" lvl="1" indent="-285750" eaLnBrk="1" hangingPunct="1"/>
            <a:endParaRPr lang="en-GB" altLang="en-US" sz="2500" dirty="0" smtClean="0"/>
          </a:p>
          <a:p>
            <a:pPr marL="742950" lvl="1" indent="-285750" eaLnBrk="1" hangingPunct="1"/>
            <a:r>
              <a:rPr lang="en-GB" altLang="en-US" sz="2500" dirty="0" smtClean="0"/>
              <a:t>In addition, the group are always joined by the DOFE </a:t>
            </a:r>
            <a:r>
              <a:rPr lang="en-GB" altLang="en-US" sz="2500" dirty="0" smtClean="0"/>
              <a:t>staff appointed by the DOFE Manager.</a:t>
            </a:r>
            <a:endParaRPr lang="en-GB" altLang="en-US" sz="25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7704" y="1700808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6000" dirty="0" smtClean="0"/>
              <a:t>Kit Guide</a:t>
            </a:r>
          </a:p>
        </p:txBody>
      </p:sp>
    </p:spTree>
    <p:extLst>
      <p:ext uri="{BB962C8B-B14F-4D97-AF65-F5344CB8AC3E}">
        <p14:creationId xmlns:p14="http://schemas.microsoft.com/office/powerpoint/2010/main" val="394437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19672" y="0"/>
            <a:ext cx="6589199" cy="128089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Kit Guide – BORROWING KIT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524000" y="764704"/>
            <a:ext cx="7620000" cy="48006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Participants can borrow:</a:t>
            </a:r>
          </a:p>
          <a:p>
            <a:pPr lvl="1">
              <a:lnSpc>
                <a:spcPct val="80000"/>
              </a:lnSpc>
            </a:pPr>
            <a:r>
              <a:rPr lang="en-GB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a tent, rucksack, </a:t>
            </a:r>
            <a:r>
              <a:rPr lang="en-GB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rollmat</a:t>
            </a:r>
            <a:r>
              <a:rPr lang="en-GB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sleeping bag, stove, compass and map.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Equipment 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is issued from the </a:t>
            </a:r>
            <a:r>
              <a:rPr lang="en-GB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Fairweather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Hall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Newton Mearns at a designated time. </a:t>
            </a:r>
            <a:r>
              <a:rPr lang="en-GB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YOU MUST COLLECT YOUR KIT AT THIS TIME</a:t>
            </a:r>
          </a:p>
          <a:p>
            <a:pPr>
              <a:lnSpc>
                <a:spcPct val="80000"/>
              </a:lnSpc>
            </a:pP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 deposit of £50 (cash or cheque placed in a sealed envelope with your child’s name on it) must be handed in when collecting kit.</a:t>
            </a:r>
          </a:p>
          <a:p>
            <a:pPr>
              <a:lnSpc>
                <a:spcPct val="80000"/>
              </a:lnSpc>
            </a:pP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deposit is returned when the kit is returned</a:t>
            </a:r>
            <a:endParaRPr lang="en-GB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83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2736232" y="3212976"/>
            <a:ext cx="6400800" cy="2786062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GB" altLang="en-US" sz="2600" i="1" dirty="0" smtClean="0">
                <a:solidFill>
                  <a:srgbClr val="8E8D8C"/>
                </a:solidFill>
              </a:rPr>
              <a:t>Staff</a:t>
            </a:r>
          </a:p>
          <a:p>
            <a:pPr eaLnBrk="1" hangingPunct="1">
              <a:lnSpc>
                <a:spcPct val="70000"/>
              </a:lnSpc>
            </a:pPr>
            <a:r>
              <a:rPr lang="en-GB" altLang="en-US" sz="2600" dirty="0" smtClean="0">
                <a:solidFill>
                  <a:srgbClr val="8E8D8C"/>
                </a:solidFill>
              </a:rPr>
              <a:t>Mr Boag </a:t>
            </a:r>
            <a:r>
              <a:rPr lang="en-GB" altLang="en-US" sz="2600" dirty="0">
                <a:solidFill>
                  <a:srgbClr val="8E8D8C"/>
                </a:solidFill>
              </a:rPr>
              <a:t>	</a:t>
            </a:r>
            <a:r>
              <a:rPr lang="en-GB" altLang="en-US" sz="2600" dirty="0" smtClean="0">
                <a:solidFill>
                  <a:srgbClr val="8E8D8C"/>
                </a:solidFill>
              </a:rPr>
              <a:t>	– </a:t>
            </a:r>
            <a:r>
              <a:rPr lang="en-GB" altLang="en-US" sz="2600" dirty="0" err="1" smtClean="0">
                <a:solidFill>
                  <a:srgbClr val="8E8D8C"/>
                </a:solidFill>
              </a:rPr>
              <a:t>DofE</a:t>
            </a:r>
            <a:r>
              <a:rPr lang="en-GB" altLang="en-US" sz="2600" dirty="0" smtClean="0">
                <a:solidFill>
                  <a:srgbClr val="8E8D8C"/>
                </a:solidFill>
              </a:rPr>
              <a:t> Coordinator</a:t>
            </a:r>
          </a:p>
          <a:p>
            <a:pPr eaLnBrk="1" hangingPunct="1">
              <a:lnSpc>
                <a:spcPct val="70000"/>
              </a:lnSpc>
            </a:pPr>
            <a:r>
              <a:rPr lang="en-GB" altLang="en-US" sz="2600" dirty="0">
                <a:solidFill>
                  <a:srgbClr val="8E8D8C"/>
                </a:solidFill>
              </a:rPr>
              <a:t>	</a:t>
            </a:r>
            <a:r>
              <a:rPr lang="en-GB" altLang="en-US" sz="2600" dirty="0" smtClean="0">
                <a:solidFill>
                  <a:srgbClr val="8E8D8C"/>
                </a:solidFill>
              </a:rPr>
              <a:t>				- Emergency First Aider</a:t>
            </a:r>
            <a:endParaRPr lang="en-GB" altLang="en-US" sz="2600" dirty="0" smtClean="0">
              <a:solidFill>
                <a:srgbClr val="8E8D8C"/>
              </a:solidFill>
            </a:endParaRPr>
          </a:p>
          <a:p>
            <a:pPr eaLnBrk="1" hangingPunct="1">
              <a:lnSpc>
                <a:spcPct val="70000"/>
              </a:lnSpc>
            </a:pPr>
            <a:r>
              <a:rPr lang="en-GB" altLang="en-US" sz="2600" dirty="0" smtClean="0">
                <a:solidFill>
                  <a:srgbClr val="8E8D8C"/>
                </a:solidFill>
              </a:rPr>
              <a:t>Mr Lamont	</a:t>
            </a:r>
            <a:r>
              <a:rPr lang="en-GB" altLang="en-US" sz="2600" dirty="0">
                <a:solidFill>
                  <a:srgbClr val="8E8D8C"/>
                </a:solidFill>
              </a:rPr>
              <a:t>	– </a:t>
            </a:r>
            <a:r>
              <a:rPr lang="en-GB" altLang="en-US" sz="2600" dirty="0" err="1" smtClean="0">
                <a:solidFill>
                  <a:srgbClr val="8E8D8C"/>
                </a:solidFill>
              </a:rPr>
              <a:t>DofE</a:t>
            </a:r>
            <a:r>
              <a:rPr lang="en-GB" altLang="en-US" sz="2600" dirty="0" smtClean="0">
                <a:solidFill>
                  <a:srgbClr val="8E8D8C"/>
                </a:solidFill>
              </a:rPr>
              <a:t> Supervisor</a:t>
            </a:r>
          </a:p>
          <a:p>
            <a:pPr>
              <a:lnSpc>
                <a:spcPct val="70000"/>
              </a:lnSpc>
            </a:pPr>
            <a:r>
              <a:rPr lang="en-GB" altLang="en-US" sz="2600" dirty="0" smtClean="0">
                <a:solidFill>
                  <a:srgbClr val="8E8D8C"/>
                </a:solidFill>
              </a:rPr>
              <a:t>Mrs Robison	- </a:t>
            </a:r>
            <a:r>
              <a:rPr lang="en-GB" altLang="en-US" sz="2600" dirty="0">
                <a:solidFill>
                  <a:srgbClr val="8E8D8C"/>
                </a:solidFill>
              </a:rPr>
              <a:t> </a:t>
            </a:r>
            <a:r>
              <a:rPr lang="en-GB" altLang="en-US" sz="2600" dirty="0" err="1">
                <a:solidFill>
                  <a:srgbClr val="8E8D8C"/>
                </a:solidFill>
              </a:rPr>
              <a:t>DofE</a:t>
            </a:r>
            <a:r>
              <a:rPr lang="en-GB" altLang="en-US" sz="2600" dirty="0">
                <a:solidFill>
                  <a:srgbClr val="8E8D8C"/>
                </a:solidFill>
              </a:rPr>
              <a:t> Supervisor</a:t>
            </a:r>
          </a:p>
          <a:p>
            <a:pPr eaLnBrk="1" hangingPunct="1">
              <a:lnSpc>
                <a:spcPct val="70000"/>
              </a:lnSpc>
            </a:pPr>
            <a:endParaRPr lang="en-GB" altLang="en-US" sz="2600" dirty="0">
              <a:solidFill>
                <a:srgbClr val="8E8D8C"/>
              </a:solidFill>
            </a:endParaRPr>
          </a:p>
          <a:p>
            <a:pPr eaLnBrk="1" hangingPunct="1">
              <a:lnSpc>
                <a:spcPct val="70000"/>
              </a:lnSpc>
            </a:pPr>
            <a:endParaRPr lang="en-US" altLang="en-US" sz="2600" dirty="0" smtClean="0">
              <a:solidFill>
                <a:srgbClr val="8E8D8C"/>
              </a:solidFill>
            </a:endParaRPr>
          </a:p>
        </p:txBody>
      </p:sp>
      <p:pic>
        <p:nvPicPr>
          <p:cNvPr id="2055" name="Picture 7" descr="do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657" y="11251"/>
            <a:ext cx="6048375" cy="214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06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18810" y="-32992"/>
            <a:ext cx="6589199" cy="128089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Kit Guide – Additional Kit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483608" y="764704"/>
            <a:ext cx="7620000" cy="5328592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Participants must have:</a:t>
            </a:r>
          </a:p>
          <a:p>
            <a:pPr lvl="1">
              <a:lnSpc>
                <a:spcPct val="80000"/>
              </a:lnSpc>
            </a:pPr>
            <a:r>
              <a:rPr lang="en-GB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 pair of worn-in boots.</a:t>
            </a:r>
          </a:p>
          <a:p>
            <a:pPr lvl="1">
              <a:lnSpc>
                <a:spcPct val="80000"/>
              </a:lnSpc>
            </a:pPr>
            <a:r>
              <a:rPr lang="en-GB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 waterproof jacket and </a:t>
            </a:r>
            <a:r>
              <a:rPr lang="en-GB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trousers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Participants 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should also 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have:</a:t>
            </a:r>
          </a:p>
          <a:p>
            <a:pPr lvl="1">
              <a:lnSpc>
                <a:spcPct val="80000"/>
              </a:lnSpc>
            </a:pPr>
            <a:r>
              <a:rPr lang="en-GB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A midge net, head torch, gloves, hat, extra socks and underwear, a change of shoes, </a:t>
            </a:r>
            <a:r>
              <a:rPr lang="en-GB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suncream</a:t>
            </a:r>
            <a:r>
              <a:rPr lang="en-GB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blister plasters (Decathlon).</a:t>
            </a:r>
          </a:p>
          <a:p>
            <a:pPr lvl="1">
              <a:lnSpc>
                <a:spcPct val="80000"/>
              </a:lnSpc>
            </a:pPr>
            <a:endParaRPr lang="en-GB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ALL </a:t>
            </a:r>
            <a:r>
              <a:rPr lang="en-GB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CLOTHES/SLEEPING BAG </a:t>
            </a:r>
            <a:r>
              <a:rPr lang="en-GB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SHOULD BE PUT INSIDE A RUBBLE BAG TO STOP CLOTHES GETTING </a:t>
            </a:r>
            <a:r>
              <a:rPr lang="en-GB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WET - </a:t>
            </a:r>
            <a:r>
              <a:rPr lang="en-GB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Jeans </a:t>
            </a:r>
            <a:r>
              <a:rPr lang="en-GB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please!</a:t>
            </a:r>
            <a:endParaRPr lang="en-GB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GB" altLang="en-US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58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43608" y="-11324"/>
            <a:ext cx="6589199" cy="128089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Kit Guide – Returning Kit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524000" y="836712"/>
            <a:ext cx="7620000" cy="48006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are responsible for the kit they borrow.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 return date will be issued (after the expedition) for when all kit should be returned to the </a:t>
            </a:r>
            <a:r>
              <a:rPr lang="en-GB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Fairweather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hall.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All kit needs to be clean, dry and ready to be re-issued to another group.</a:t>
            </a:r>
          </a:p>
          <a:p>
            <a:pPr lvl="1">
              <a:lnSpc>
                <a:spcPct val="80000"/>
              </a:lnSpc>
            </a:pPr>
            <a:r>
              <a:rPr lang="en-GB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are responsible for drying all of the tent parts, washing any sleeping bags and scrubbing the </a:t>
            </a:r>
            <a:r>
              <a:rPr lang="en-GB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Trangia</a:t>
            </a:r>
            <a:r>
              <a:rPr lang="en-GB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stove.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can group their kit together and have one parent/carer return two or three students kit.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£50 deposit is returned assuming all kit is suitably clean and dry.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952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688" y="7350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altLang="en-US" sz="6000" dirty="0" smtClean="0"/>
              <a:t>Expeditions</a:t>
            </a:r>
            <a:br>
              <a:rPr lang="en-GB" altLang="en-US" sz="6000" dirty="0" smtClean="0"/>
            </a:br>
            <a:r>
              <a:rPr lang="en-GB" altLang="en-US" sz="6000" dirty="0"/>
              <a:t/>
            </a:r>
            <a:br>
              <a:rPr lang="en-GB" altLang="en-US" sz="6000" dirty="0"/>
            </a:br>
            <a:r>
              <a:rPr lang="en-GB" altLang="en-US" sz="6000" dirty="0" smtClean="0"/>
              <a:t/>
            </a:r>
            <a:br>
              <a:rPr lang="en-GB" altLang="en-US" sz="6000" dirty="0" smtClean="0"/>
            </a:br>
            <a:r>
              <a:rPr lang="en-GB" altLang="en-US" sz="6000" dirty="0" smtClean="0"/>
              <a:t>			-	</a:t>
            </a:r>
            <a:r>
              <a:rPr lang="en-GB" altLang="en-US" sz="6000" b="1" dirty="0" smtClean="0"/>
              <a:t>PRACTICE</a:t>
            </a:r>
            <a:br>
              <a:rPr lang="en-GB" altLang="en-US" sz="6000" b="1" dirty="0" smtClean="0"/>
            </a:br>
            <a:r>
              <a:rPr lang="en-GB" altLang="en-US" sz="6000" b="1" dirty="0" smtClean="0"/>
              <a:t/>
            </a:r>
            <a:br>
              <a:rPr lang="en-GB" altLang="en-US" sz="6000" b="1" dirty="0" smtClean="0"/>
            </a:br>
            <a:r>
              <a:rPr lang="en-GB" altLang="en-US" b="1" dirty="0" smtClean="0"/>
              <a:t>Wednesday &amp; Thursday, </a:t>
            </a:r>
            <a:br>
              <a:rPr lang="en-GB" altLang="en-US" b="1" dirty="0" smtClean="0"/>
            </a:br>
            <a:r>
              <a:rPr lang="en-GB" altLang="en-US" b="1" dirty="0" smtClean="0"/>
              <a:t>6</a:t>
            </a:r>
            <a:r>
              <a:rPr lang="en-GB" altLang="en-US" b="1" baseline="30000" dirty="0" smtClean="0"/>
              <a:t>th</a:t>
            </a:r>
            <a:r>
              <a:rPr lang="en-GB" altLang="en-US" b="1" dirty="0" smtClean="0"/>
              <a:t> &amp; 7</a:t>
            </a:r>
            <a:r>
              <a:rPr lang="en-GB" altLang="en-US" b="1" baseline="30000" dirty="0" smtClean="0"/>
              <a:t>th</a:t>
            </a:r>
            <a:r>
              <a:rPr lang="en-GB" altLang="en-US" b="1" dirty="0" smtClean="0"/>
              <a:t> September 2023</a:t>
            </a:r>
            <a:endParaRPr lang="en-GB" altLang="en-US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520516" y="0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Practice Expedition</a:t>
            </a:r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1502714" y="1268760"/>
            <a:ext cx="7786688" cy="4800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Arial" charset="0"/>
              <a:buNone/>
            </a:pPr>
            <a:r>
              <a:rPr lang="en-GB" altLang="en-US" sz="2800" dirty="0" smtClean="0"/>
              <a:t>Day 1</a:t>
            </a:r>
          </a:p>
          <a:p>
            <a:pPr eaLnBrk="1" hangingPunct="1"/>
            <a:r>
              <a:rPr lang="en-GB" altLang="en-US" sz="2800" dirty="0" smtClean="0"/>
              <a:t>Students </a:t>
            </a:r>
            <a:r>
              <a:rPr lang="en-GB" altLang="en-US" sz="2800" dirty="0" smtClean="0"/>
              <a:t>make there own way to </a:t>
            </a:r>
            <a:r>
              <a:rPr lang="en-GB" altLang="en-US" sz="2800" dirty="0" err="1" smtClean="0"/>
              <a:t>Strathaven</a:t>
            </a:r>
            <a:r>
              <a:rPr lang="en-GB" altLang="en-US" sz="2800" dirty="0"/>
              <a:t> </a:t>
            </a:r>
            <a:r>
              <a:rPr lang="en-GB" altLang="en-US" sz="2800" b="1" dirty="0" smtClean="0"/>
              <a:t>(This is a change!)</a:t>
            </a:r>
            <a:endParaRPr lang="en-GB" altLang="en-US" sz="2800" b="1" dirty="0" smtClean="0"/>
          </a:p>
          <a:p>
            <a:pPr marL="0" indent="0" eaLnBrk="1" hangingPunct="1">
              <a:buNone/>
            </a:pPr>
            <a:endParaRPr lang="en-GB" altLang="en-US" sz="2800" dirty="0" smtClean="0"/>
          </a:p>
          <a:p>
            <a:r>
              <a:rPr lang="en-GB" altLang="en-US" sz="2800" dirty="0" smtClean="0"/>
              <a:t>We will </a:t>
            </a:r>
            <a:r>
              <a:rPr lang="en-GB" altLang="en-US" sz="2800" dirty="0" smtClean="0"/>
              <a:t>meet in </a:t>
            </a:r>
            <a:r>
              <a:rPr lang="en-GB" altLang="en-US" sz="2800" dirty="0" err="1" smtClean="0"/>
              <a:t>Strathaven</a:t>
            </a:r>
            <a:r>
              <a:rPr lang="en-GB" altLang="en-US" sz="2800" dirty="0" smtClean="0"/>
              <a:t> (</a:t>
            </a:r>
            <a:r>
              <a:rPr lang="en-GB" dirty="0" err="1"/>
              <a:t>Lethame</a:t>
            </a:r>
            <a:r>
              <a:rPr lang="en-GB" dirty="0"/>
              <a:t> </a:t>
            </a:r>
            <a:r>
              <a:rPr lang="en-GB" dirty="0" smtClean="0"/>
              <a:t>Road, </a:t>
            </a:r>
            <a:r>
              <a:rPr lang="en-GB" dirty="0" err="1" smtClean="0"/>
              <a:t>Strathaven</a:t>
            </a:r>
            <a:r>
              <a:rPr lang="en-GB" dirty="0" smtClean="0"/>
              <a:t> </a:t>
            </a:r>
            <a:r>
              <a:rPr lang="en-GB" b="1" dirty="0"/>
              <a:t>ML10 </a:t>
            </a:r>
            <a:r>
              <a:rPr lang="en-GB" b="1" dirty="0" smtClean="0"/>
              <a:t>6DU</a:t>
            </a:r>
            <a:r>
              <a:rPr lang="en-GB" dirty="0" smtClean="0"/>
              <a:t>)</a:t>
            </a:r>
            <a:r>
              <a:rPr lang="en-GB" sz="2800" dirty="0"/>
              <a:t> </a:t>
            </a:r>
            <a:r>
              <a:rPr lang="en-GB" sz="2800" dirty="0" smtClean="0"/>
              <a:t>at 10am.</a:t>
            </a:r>
            <a:endParaRPr lang="en-GB" altLang="en-US" sz="2800" dirty="0" smtClean="0"/>
          </a:p>
          <a:p>
            <a:pPr marL="0" indent="0" eaLnBrk="1" hangingPunct="1">
              <a:buNone/>
            </a:pPr>
            <a:endParaRPr lang="en-GB" altLang="en-US" sz="2800" dirty="0" smtClean="0"/>
          </a:p>
          <a:p>
            <a:pPr eaLnBrk="1" hangingPunct="1"/>
            <a:r>
              <a:rPr lang="en-GB" altLang="en-US" sz="2800" dirty="0" smtClean="0"/>
              <a:t>Groups will aim to have group 1 walking by 10.30am.</a:t>
            </a:r>
            <a:endParaRPr lang="en-GB" altLang="en-US" sz="2800" dirty="0" smtClean="0"/>
          </a:p>
          <a:p>
            <a:pPr eaLnBrk="1" hangingPunct="1"/>
            <a:endParaRPr lang="en-GB" altLang="en-US" sz="2800" dirty="0" smtClean="0"/>
          </a:p>
          <a:p>
            <a:pPr eaLnBrk="1" hangingPunct="1"/>
            <a:r>
              <a:rPr lang="en-GB" altLang="en-US" sz="2800" dirty="0" smtClean="0"/>
              <a:t> Walking into the </a:t>
            </a:r>
            <a:r>
              <a:rPr lang="en-GB" altLang="en-US" sz="2800" dirty="0" err="1" smtClean="0"/>
              <a:t>Whitelees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Windfarm</a:t>
            </a:r>
            <a:endParaRPr lang="en-GB" alt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403648" y="-2196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Practice </a:t>
            </a:r>
            <a:r>
              <a:rPr lang="en-GB" altLang="en-US" dirty="0" smtClean="0"/>
              <a:t>Expedition</a:t>
            </a:r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1403648" y="764704"/>
            <a:ext cx="7584885" cy="569264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en-GB" altLang="en-US" sz="2800" b="1" dirty="0" smtClean="0"/>
              <a:t>Day </a:t>
            </a:r>
            <a:r>
              <a:rPr lang="en-GB" altLang="en-US" sz="2800" b="1" dirty="0" smtClean="0"/>
              <a:t>2 – Thursday, 7</a:t>
            </a:r>
            <a:r>
              <a:rPr lang="en-GB" altLang="en-US" sz="2800" b="1" baseline="30000" dirty="0" smtClean="0"/>
              <a:t>th</a:t>
            </a:r>
            <a:r>
              <a:rPr lang="en-GB" altLang="en-US" sz="2800" b="1" dirty="0" smtClean="0"/>
              <a:t> September 2023.</a:t>
            </a:r>
          </a:p>
          <a:p>
            <a:pPr eaLnBrk="1" hangingPunct="1">
              <a:buFont typeface="Arial" charset="0"/>
              <a:buNone/>
            </a:pPr>
            <a:endParaRPr lang="en-GB" altLang="en-US" sz="2800" b="1" dirty="0" smtClean="0"/>
          </a:p>
          <a:p>
            <a:pPr eaLnBrk="1" hangingPunct="1"/>
            <a:r>
              <a:rPr lang="en-GB" altLang="en-US" sz="2800" dirty="0" smtClean="0"/>
              <a:t>Walking </a:t>
            </a:r>
            <a:r>
              <a:rPr lang="en-GB" altLang="en-US" sz="2800" dirty="0" smtClean="0"/>
              <a:t>from </a:t>
            </a:r>
            <a:r>
              <a:rPr lang="en-GB" altLang="en-US" sz="2800" dirty="0" err="1" smtClean="0"/>
              <a:t>Carot</a:t>
            </a:r>
            <a:r>
              <a:rPr lang="en-GB" altLang="en-US" sz="2800" dirty="0" smtClean="0"/>
              <a:t> (windfarm) to </a:t>
            </a:r>
            <a:r>
              <a:rPr lang="en-GB" altLang="en-US" sz="2800" dirty="0" err="1" smtClean="0"/>
              <a:t>Williamwood</a:t>
            </a:r>
            <a:r>
              <a:rPr lang="en-GB" altLang="en-US" sz="2800" dirty="0" smtClean="0"/>
              <a:t> High School.</a:t>
            </a:r>
            <a:endParaRPr lang="en-GB" altLang="en-US" sz="2800" dirty="0" smtClean="0"/>
          </a:p>
          <a:p>
            <a:pPr eaLnBrk="1" hangingPunct="1"/>
            <a:endParaRPr lang="en-GB" altLang="en-US" sz="2800" dirty="0" smtClean="0"/>
          </a:p>
          <a:p>
            <a:pPr eaLnBrk="1" hangingPunct="1"/>
            <a:r>
              <a:rPr lang="en-GB" altLang="en-US" sz="2800" dirty="0" smtClean="0"/>
              <a:t>Students </a:t>
            </a:r>
            <a:r>
              <a:rPr lang="en-GB" altLang="en-US" sz="2800" dirty="0" smtClean="0"/>
              <a:t>should be collected from </a:t>
            </a:r>
            <a:r>
              <a:rPr lang="en-GB" altLang="en-US" sz="2800" dirty="0" err="1" smtClean="0"/>
              <a:t>Williamwood</a:t>
            </a:r>
            <a:r>
              <a:rPr lang="en-GB" altLang="en-US" sz="2800" dirty="0" smtClean="0"/>
              <a:t> High School from 2pm onwards.</a:t>
            </a:r>
          </a:p>
          <a:p>
            <a:pPr marL="0" indent="0" eaLnBrk="1" hangingPunct="1">
              <a:buNone/>
            </a:pPr>
            <a:endParaRPr lang="en-GB" altLang="en-US" sz="2800" dirty="0" smtClean="0"/>
          </a:p>
          <a:p>
            <a:pPr eaLnBrk="1" hangingPunct="1"/>
            <a:r>
              <a:rPr lang="en-GB" altLang="en-US" sz="2800" dirty="0" smtClean="0"/>
              <a:t>Students are responsible for cleaning &amp; drying all kit. This should be kept clean &amp; dry until the assessed expedition later this month.</a:t>
            </a:r>
            <a:endParaRPr lang="en-GB" alt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680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1680" y="0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altLang="en-US" sz="6000" dirty="0" smtClean="0"/>
              <a:t>Expeditions</a:t>
            </a:r>
            <a:br>
              <a:rPr lang="en-GB" altLang="en-US" sz="6000" dirty="0" smtClean="0"/>
            </a:br>
            <a:r>
              <a:rPr lang="en-GB" altLang="en-US" sz="6000" dirty="0"/>
              <a:t/>
            </a:r>
            <a:br>
              <a:rPr lang="en-GB" altLang="en-US" sz="6000" dirty="0"/>
            </a:br>
            <a:r>
              <a:rPr lang="en-GB" altLang="en-US" sz="6000" dirty="0" smtClean="0"/>
              <a:t>				-	</a:t>
            </a:r>
            <a:r>
              <a:rPr lang="en-GB" altLang="en-US" sz="6000" b="1" dirty="0" smtClean="0"/>
              <a:t>ASSESSED</a:t>
            </a:r>
            <a:br>
              <a:rPr lang="en-GB" altLang="en-US" sz="6000" b="1" dirty="0" smtClean="0"/>
            </a:br>
            <a:r>
              <a:rPr lang="en-GB" altLang="en-US" sz="6000" b="1" dirty="0"/>
              <a:t/>
            </a:r>
            <a:br>
              <a:rPr lang="en-GB" altLang="en-US" sz="6000" b="1" dirty="0"/>
            </a:br>
            <a:r>
              <a:rPr lang="en-GB" altLang="en-US" b="1" dirty="0" smtClean="0"/>
              <a:t>Tuesday </a:t>
            </a:r>
            <a:r>
              <a:rPr lang="en-GB" altLang="en-US" b="1" dirty="0"/>
              <a:t>&amp; </a:t>
            </a:r>
            <a:r>
              <a:rPr lang="en-GB" altLang="en-US" b="1" dirty="0" smtClean="0"/>
              <a:t>Wednesday, </a:t>
            </a:r>
            <a:br>
              <a:rPr lang="en-GB" altLang="en-US" b="1" dirty="0" smtClean="0"/>
            </a:br>
            <a:r>
              <a:rPr lang="en-GB" altLang="en-US" b="1" dirty="0"/>
              <a:t>	</a:t>
            </a:r>
            <a:r>
              <a:rPr lang="en-GB" altLang="en-US" b="1" dirty="0" smtClean="0"/>
              <a:t>		</a:t>
            </a:r>
            <a:r>
              <a:rPr lang="en-GB" altLang="en-US" b="1" dirty="0" smtClean="0"/>
              <a:t>19</a:t>
            </a:r>
            <a:r>
              <a:rPr lang="en-GB" altLang="en-US" b="1" baseline="30000" dirty="0" smtClean="0"/>
              <a:t>th</a:t>
            </a:r>
            <a:r>
              <a:rPr lang="en-GB" altLang="en-US" b="1" dirty="0" smtClean="0"/>
              <a:t> </a:t>
            </a:r>
            <a:r>
              <a:rPr lang="en-GB" altLang="en-US" b="1" dirty="0"/>
              <a:t>&amp; </a:t>
            </a:r>
            <a:r>
              <a:rPr lang="en-GB" altLang="en-US" b="1" dirty="0" smtClean="0"/>
              <a:t>20</a:t>
            </a:r>
            <a:r>
              <a:rPr lang="en-GB" altLang="en-US" b="1" baseline="30000" dirty="0" smtClean="0"/>
              <a:t>th</a:t>
            </a:r>
            <a:r>
              <a:rPr lang="en-GB" altLang="en-US" b="1" dirty="0" smtClean="0"/>
              <a:t> </a:t>
            </a:r>
            <a:r>
              <a:rPr lang="en-GB" altLang="en-US" b="1" dirty="0"/>
              <a:t>September</a:t>
            </a:r>
            <a:endParaRPr lang="en-GB" altLang="en-US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39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408989" y="0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Assessed Expedition</a:t>
            </a:r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1391011" y="764704"/>
            <a:ext cx="7786688" cy="4800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altLang="en-US" sz="2800" dirty="0"/>
              <a:t>Day 1</a:t>
            </a:r>
          </a:p>
          <a:p>
            <a:r>
              <a:rPr lang="en-GB" altLang="en-US" sz="2800" dirty="0"/>
              <a:t>From </a:t>
            </a:r>
            <a:r>
              <a:rPr lang="en-GB" altLang="en-US" sz="2800" b="1" dirty="0" smtClean="0"/>
              <a:t>Tuesday, 19</a:t>
            </a:r>
            <a:r>
              <a:rPr lang="en-GB" altLang="en-US" sz="2800" b="1" baseline="30000" dirty="0" smtClean="0"/>
              <a:t>th</a:t>
            </a:r>
            <a:r>
              <a:rPr lang="en-GB" altLang="en-US" sz="2800" b="1" dirty="0" smtClean="0"/>
              <a:t> </a:t>
            </a:r>
            <a:r>
              <a:rPr lang="en-GB" altLang="en-US" sz="2800" b="1" dirty="0"/>
              <a:t>September </a:t>
            </a:r>
            <a:r>
              <a:rPr lang="en-GB" altLang="en-US" sz="2800" b="1" dirty="0" smtClean="0"/>
              <a:t>2023</a:t>
            </a:r>
            <a:endParaRPr lang="en-GB" altLang="en-US" sz="2800" b="1" dirty="0"/>
          </a:p>
          <a:p>
            <a:endParaRPr lang="en-GB" altLang="en-US" sz="2800" dirty="0"/>
          </a:p>
          <a:p>
            <a:r>
              <a:rPr lang="en-GB" altLang="en-US" sz="2800" dirty="0" smtClean="0"/>
              <a:t>Students will take the train from </a:t>
            </a:r>
            <a:r>
              <a:rPr lang="en-GB" altLang="en-US" sz="2800" dirty="0"/>
              <a:t>B</a:t>
            </a:r>
            <a:r>
              <a:rPr lang="en-GB" altLang="en-US" sz="2800" dirty="0" smtClean="0"/>
              <a:t>arrhead to </a:t>
            </a:r>
            <a:r>
              <a:rPr lang="en-GB" altLang="en-US" sz="2800" dirty="0" smtClean="0"/>
              <a:t>DRUMFROCHAR (accompanied by BHS staff).</a:t>
            </a:r>
            <a:endParaRPr lang="en-GB" altLang="en-US" sz="2800" dirty="0" smtClean="0"/>
          </a:p>
          <a:p>
            <a:pPr marL="0" indent="0">
              <a:buNone/>
            </a:pPr>
            <a:endParaRPr lang="en-GB" altLang="en-US" sz="2800" dirty="0" smtClean="0"/>
          </a:p>
          <a:p>
            <a:r>
              <a:rPr lang="en-GB" altLang="en-US" sz="2800" dirty="0" smtClean="0"/>
              <a:t>The expedition starts and ends at </a:t>
            </a:r>
            <a:r>
              <a:rPr lang="en-GB" altLang="en-US" sz="2800" dirty="0" err="1" smtClean="0"/>
              <a:t>Drumfrochar</a:t>
            </a:r>
            <a:r>
              <a:rPr lang="en-GB" altLang="en-US" sz="2800" dirty="0" smtClean="0"/>
              <a:t> train </a:t>
            </a:r>
            <a:r>
              <a:rPr lang="en-GB" altLang="en-US" sz="2800" dirty="0" smtClean="0"/>
              <a:t>station.</a:t>
            </a:r>
            <a:endParaRPr lang="en-GB" altLang="en-US" sz="2800" dirty="0" smtClean="0"/>
          </a:p>
          <a:p>
            <a:pPr marL="0" indent="0">
              <a:buNone/>
            </a:pPr>
            <a:endParaRPr lang="en-GB" altLang="en-US" sz="2800" dirty="0" smtClean="0"/>
          </a:p>
          <a:p>
            <a:r>
              <a:rPr lang="en-GB" altLang="en-US" sz="2800" dirty="0" smtClean="0"/>
              <a:t>Walking the Greenock Cut and camping near Loch </a:t>
            </a:r>
            <a:r>
              <a:rPr lang="en-GB" altLang="en-US" sz="2800" dirty="0" smtClean="0"/>
              <a:t>Thom.</a:t>
            </a:r>
            <a:endParaRPr lang="en-GB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403648" y="-2196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Assessed Expedition</a:t>
            </a:r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1403648" y="764704"/>
            <a:ext cx="7584885" cy="5616624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en-GB" altLang="en-US" sz="2800" dirty="0" smtClean="0"/>
              <a:t>Day 2</a:t>
            </a:r>
          </a:p>
          <a:p>
            <a:pPr eaLnBrk="1" hangingPunct="1"/>
            <a:r>
              <a:rPr lang="en-GB" altLang="en-US" sz="2800" dirty="0" smtClean="0"/>
              <a:t>Walk around Loch </a:t>
            </a:r>
            <a:r>
              <a:rPr lang="en-GB" altLang="en-US" sz="2800" dirty="0" err="1" smtClean="0"/>
              <a:t>Gryffe</a:t>
            </a:r>
            <a:r>
              <a:rPr lang="en-GB" altLang="en-US" sz="2800" dirty="0"/>
              <a:t>,</a:t>
            </a:r>
            <a:r>
              <a:rPr lang="en-GB" altLang="en-US" sz="2800" dirty="0" smtClean="0"/>
              <a:t> returning to </a:t>
            </a:r>
            <a:r>
              <a:rPr lang="en-GB" altLang="en-US" sz="2800" dirty="0" err="1" smtClean="0"/>
              <a:t>Drumfrochar</a:t>
            </a:r>
            <a:r>
              <a:rPr lang="en-GB" altLang="en-US" sz="2800" dirty="0" smtClean="0"/>
              <a:t> train </a:t>
            </a:r>
            <a:r>
              <a:rPr lang="en-GB" altLang="en-US" sz="2800" dirty="0" smtClean="0"/>
              <a:t>station.</a:t>
            </a:r>
            <a:endParaRPr lang="en-GB" altLang="en-US" sz="2800" dirty="0" smtClean="0"/>
          </a:p>
          <a:p>
            <a:pPr eaLnBrk="1" hangingPunct="1"/>
            <a:endParaRPr lang="en-GB" altLang="en-US" sz="2800" dirty="0" smtClean="0"/>
          </a:p>
          <a:p>
            <a:pPr eaLnBrk="1" hangingPunct="1"/>
            <a:r>
              <a:rPr lang="en-GB" altLang="en-US" sz="2800" dirty="0" smtClean="0"/>
              <a:t>Students then return to Barrhead train station at around 3pm/4pm on </a:t>
            </a:r>
            <a:r>
              <a:rPr lang="en-GB" altLang="en-US" sz="2800" b="1" dirty="0" smtClean="0"/>
              <a:t>Wednesday, </a:t>
            </a:r>
            <a:r>
              <a:rPr lang="en-GB" altLang="en-US" sz="2800" b="1" dirty="0" smtClean="0"/>
              <a:t>20</a:t>
            </a:r>
            <a:r>
              <a:rPr lang="en-GB" altLang="en-US" sz="2800" b="1" baseline="30000" dirty="0" smtClean="0"/>
              <a:t>th</a:t>
            </a:r>
            <a:r>
              <a:rPr lang="en-GB" altLang="en-US" sz="2800" b="1" dirty="0" smtClean="0"/>
              <a:t> September</a:t>
            </a:r>
            <a:r>
              <a:rPr lang="en-GB" altLang="en-US" sz="2800" b="1" dirty="0"/>
              <a:t> </a:t>
            </a:r>
            <a:r>
              <a:rPr lang="en-GB" altLang="en-US" sz="2800" b="1" dirty="0" smtClean="0"/>
              <a:t>2023.</a:t>
            </a:r>
          </a:p>
          <a:p>
            <a:pPr eaLnBrk="1" hangingPunct="1"/>
            <a:endParaRPr lang="en-GB" altLang="en-US" sz="2800" b="1" dirty="0"/>
          </a:p>
          <a:p>
            <a:r>
              <a:rPr lang="en-GB" altLang="en-US" sz="2800" dirty="0"/>
              <a:t>Students are responsible for cleaning &amp; drying all kit. This should be </a:t>
            </a:r>
            <a:r>
              <a:rPr lang="en-GB" altLang="en-US" sz="2800" dirty="0" smtClean="0"/>
              <a:t>returned to The </a:t>
            </a:r>
            <a:r>
              <a:rPr lang="en-GB" altLang="en-US" sz="2800" dirty="0" err="1" smtClean="0"/>
              <a:t>Fairweather</a:t>
            </a:r>
            <a:r>
              <a:rPr lang="en-GB" altLang="en-US" sz="2800" dirty="0" smtClean="0"/>
              <a:t> Hall. </a:t>
            </a:r>
          </a:p>
          <a:p>
            <a:pPr marL="0" indent="0">
              <a:buNone/>
            </a:pPr>
            <a:r>
              <a:rPr lang="en-GB" altLang="en-US" sz="2800" dirty="0" smtClean="0"/>
              <a:t>	Date for kit return TBC</a:t>
            </a:r>
            <a:endParaRPr lang="en-GB" altLang="en-US" sz="2800" b="1" dirty="0" smtClean="0"/>
          </a:p>
          <a:p>
            <a:pPr eaLnBrk="1" hangingPunct="1">
              <a:buFont typeface="Arial" charset="0"/>
              <a:buNone/>
            </a:pPr>
            <a:endParaRPr lang="en-GB" alt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662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19645" y="2420888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altLang="en-US" sz="5400" dirty="0" smtClean="0"/>
              <a:t>Emergency Procedures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380334" y="188640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GB" altLang="en-US" dirty="0" smtClean="0"/>
              <a:t>Emergency Procedures</a:t>
            </a:r>
            <a:br>
              <a:rPr lang="en-GB" altLang="en-US" dirty="0" smtClean="0"/>
            </a:br>
            <a:r>
              <a:rPr lang="en-GB" altLang="en-US" dirty="0"/>
              <a:t>	</a:t>
            </a:r>
            <a:r>
              <a:rPr lang="en-GB" altLang="en-US" dirty="0" smtClean="0"/>
              <a:t>		- Practice Expedition</a:t>
            </a:r>
          </a:p>
        </p:txBody>
      </p:sp>
      <p:sp>
        <p:nvSpPr>
          <p:cNvPr id="50182" name="Rectangle 3"/>
          <p:cNvSpPr>
            <a:spLocks noRot="1" noChangeArrowheads="1"/>
          </p:cNvSpPr>
          <p:nvPr/>
        </p:nvSpPr>
        <p:spPr bwMode="auto">
          <a:xfrm>
            <a:off x="1230125" y="1337320"/>
            <a:ext cx="778668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altLang="en-US" sz="2800" b="1" dirty="0" smtClean="0"/>
              <a:t>Regular Contact with Teachers</a:t>
            </a:r>
            <a:r>
              <a:rPr lang="en-GB" altLang="en-US" sz="2800" dirty="0" smtClean="0"/>
              <a:t> </a:t>
            </a:r>
            <a:endParaRPr lang="en-GB" altLang="en-US" sz="2800" dirty="0"/>
          </a:p>
          <a:p>
            <a:pPr eaLnBrk="1" hangingPunct="1"/>
            <a:r>
              <a:rPr lang="en-GB" altLang="en-US" sz="2800" dirty="0"/>
              <a:t>Students will be issued with </a:t>
            </a:r>
            <a:r>
              <a:rPr lang="en-GB" altLang="en-US" sz="2800" dirty="0" smtClean="0"/>
              <a:t>a couple of mobile phone numbers </a:t>
            </a:r>
            <a:r>
              <a:rPr lang="en-GB" altLang="en-US" sz="2800" dirty="0"/>
              <a:t>to call </a:t>
            </a:r>
            <a:r>
              <a:rPr lang="en-GB" altLang="en-US" sz="2800" dirty="0" smtClean="0"/>
              <a:t>in an emergency</a:t>
            </a:r>
            <a:endParaRPr lang="en-GB" altLang="en-US" sz="2800" dirty="0"/>
          </a:p>
          <a:p>
            <a:pPr eaLnBrk="1" hangingPunct="1"/>
            <a:r>
              <a:rPr lang="en-GB" altLang="en-US" sz="2800" dirty="0" smtClean="0"/>
              <a:t>Walking groups (six students) will </a:t>
            </a:r>
            <a:r>
              <a:rPr lang="en-GB" altLang="en-US" sz="2800" dirty="0"/>
              <a:t>be issued with a </a:t>
            </a:r>
            <a:r>
              <a:rPr lang="en-GB" altLang="en-US" sz="2800" dirty="0" smtClean="0"/>
              <a:t>couple of walkie-talkies </a:t>
            </a:r>
            <a:r>
              <a:rPr lang="en-GB" altLang="en-US" sz="2800" dirty="0"/>
              <a:t>as well</a:t>
            </a:r>
            <a:r>
              <a:rPr lang="en-GB" altLang="en-US" sz="2800" dirty="0" smtClean="0"/>
              <a:t>.</a:t>
            </a:r>
          </a:p>
          <a:p>
            <a:pPr eaLnBrk="1" hangingPunct="1"/>
            <a:r>
              <a:rPr lang="en-GB" altLang="en-US" sz="2800" dirty="0" smtClean="0"/>
              <a:t>Students make contact with a teacher/leader if someone is injured.</a:t>
            </a:r>
          </a:p>
          <a:p>
            <a:pPr eaLnBrk="1" hangingPunct="1"/>
            <a:r>
              <a:rPr lang="en-GB" altLang="en-US" sz="2800" dirty="0" smtClean="0"/>
              <a:t>Important that students work in pairs to relay their six-figure grid reference as we will navigate to this </a:t>
            </a:r>
            <a:r>
              <a:rPr lang="en-GB" altLang="en-US" sz="2800" dirty="0" smtClean="0"/>
              <a:t>point</a:t>
            </a:r>
            <a:r>
              <a:rPr lang="en-GB" altLang="en-US" sz="2800" dirty="0"/>
              <a:t>;</a:t>
            </a:r>
            <a:r>
              <a:rPr lang="en-GB" altLang="en-US" sz="2800" dirty="0" smtClean="0"/>
              <a:t> Or use the </a:t>
            </a:r>
            <a:r>
              <a:rPr lang="en-GB" altLang="en-US" sz="2800" dirty="0"/>
              <a:t>a</a:t>
            </a:r>
            <a:r>
              <a:rPr lang="en-GB" altLang="en-US" sz="2800" dirty="0" smtClean="0"/>
              <a:t>pp – What3Words.</a:t>
            </a:r>
            <a:endParaRPr lang="en-GB" altLang="en-US" sz="2800" dirty="0" smtClean="0"/>
          </a:p>
          <a:p>
            <a:pPr eaLnBrk="1" hangingPunct="1"/>
            <a:r>
              <a:rPr lang="en-GB" altLang="en-US" sz="2800" b="1" dirty="0" smtClean="0"/>
              <a:t>** Getting lost (for a while) is not an emergency.</a:t>
            </a:r>
            <a:endParaRPr lang="en-GB" alt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755576" y="116632"/>
            <a:ext cx="8281714" cy="7207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GB" altLang="en-US" sz="4400" dirty="0" err="1" smtClean="0"/>
              <a:t>DofE</a:t>
            </a:r>
            <a:r>
              <a:rPr lang="en-GB" altLang="en-US" sz="4400" dirty="0" smtClean="0"/>
              <a:t> - Parents’ Evening Agenda</a:t>
            </a: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2108539" y="1052736"/>
            <a:ext cx="6913562" cy="51117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en-GB" altLang="en-US" sz="700" dirty="0" smtClean="0">
              <a:solidFill>
                <a:srgbClr val="8E8D8C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altLang="en-US" sz="3000" dirty="0" smtClean="0">
                <a:solidFill>
                  <a:srgbClr val="8E8D8C"/>
                </a:solidFill>
              </a:rPr>
              <a:t>Aim of the Award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altLang="en-US" sz="3000" dirty="0" smtClean="0">
                <a:solidFill>
                  <a:srgbClr val="8E8D8C"/>
                </a:solidFill>
              </a:rPr>
              <a:t>Student Training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altLang="en-US" sz="3000" dirty="0" smtClean="0">
                <a:solidFill>
                  <a:srgbClr val="8E8D8C"/>
                </a:solidFill>
              </a:rPr>
              <a:t>Staff Training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altLang="en-US" sz="3000" dirty="0" smtClean="0">
                <a:solidFill>
                  <a:srgbClr val="8E8D8C"/>
                </a:solidFill>
              </a:rPr>
              <a:t>Expedition Dates &amp; Routes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altLang="en-US" sz="3000" dirty="0" smtClean="0">
                <a:solidFill>
                  <a:srgbClr val="8E8D8C"/>
                </a:solidFill>
              </a:rPr>
              <a:t>Emergency Procedures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altLang="en-US" sz="3000" dirty="0" smtClean="0">
                <a:solidFill>
                  <a:srgbClr val="8E8D8C"/>
                </a:solidFill>
              </a:rPr>
              <a:t>Kit Guide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altLang="en-US" sz="3000" dirty="0" smtClean="0">
                <a:solidFill>
                  <a:srgbClr val="8E8D8C"/>
                </a:solidFill>
              </a:rPr>
              <a:t>Food Guide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altLang="en-US" sz="3000" dirty="0" smtClean="0">
                <a:solidFill>
                  <a:srgbClr val="8E8D8C"/>
                </a:solidFill>
              </a:rPr>
              <a:t>Supervision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GB" altLang="en-US" sz="3000" dirty="0">
                <a:solidFill>
                  <a:srgbClr val="8E8D8C"/>
                </a:solidFill>
              </a:rPr>
              <a:t>Parental Assistance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altLang="en-US" sz="3000" dirty="0" smtClean="0">
                <a:solidFill>
                  <a:srgbClr val="8E8D8C"/>
                </a:solidFill>
              </a:rPr>
              <a:t>Costs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altLang="en-US" sz="3000" dirty="0" smtClean="0">
                <a:solidFill>
                  <a:srgbClr val="8E8D8C"/>
                </a:solidFill>
              </a:rPr>
              <a:t>Health &amp; Wellbeing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GB" altLang="en-US" sz="3000" dirty="0" smtClean="0">
              <a:solidFill>
                <a:srgbClr val="8E8D8C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GB" altLang="en-US" sz="700" dirty="0" smtClean="0">
              <a:solidFill>
                <a:srgbClr val="8E8D8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380334" y="188640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GB" altLang="en-US" dirty="0" smtClean="0"/>
              <a:t>Emergency Procedures</a:t>
            </a:r>
            <a:br>
              <a:rPr lang="en-GB" altLang="en-US" dirty="0" smtClean="0"/>
            </a:br>
            <a:r>
              <a:rPr lang="en-GB" altLang="en-US" dirty="0"/>
              <a:t>	</a:t>
            </a:r>
            <a:r>
              <a:rPr lang="en-GB" altLang="en-US" dirty="0" smtClean="0"/>
              <a:t>		- Assessed Expedition</a:t>
            </a:r>
          </a:p>
        </p:txBody>
      </p:sp>
      <p:sp>
        <p:nvSpPr>
          <p:cNvPr id="50182" name="Rectangle 3"/>
          <p:cNvSpPr>
            <a:spLocks noRot="1" noChangeArrowheads="1"/>
          </p:cNvSpPr>
          <p:nvPr/>
        </p:nvSpPr>
        <p:spPr bwMode="auto">
          <a:xfrm>
            <a:off x="1230125" y="1337320"/>
            <a:ext cx="778668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altLang="en-US" sz="2800" b="1" dirty="0" smtClean="0"/>
              <a:t>Less Contact with Teachers</a:t>
            </a:r>
          </a:p>
          <a:p>
            <a:pPr eaLnBrk="1" hangingPunct="1"/>
            <a:endParaRPr lang="en-GB" altLang="en-US" sz="2800" b="1" dirty="0"/>
          </a:p>
          <a:p>
            <a:r>
              <a:rPr lang="en-GB" altLang="en-US" sz="2800" dirty="0" smtClean="0"/>
              <a:t>Students still issued with a couple of mobile numbers and two walkie-talkies.</a:t>
            </a:r>
          </a:p>
          <a:p>
            <a:endParaRPr lang="en-GB" altLang="en-US" sz="2800" dirty="0" smtClean="0"/>
          </a:p>
          <a:p>
            <a:r>
              <a:rPr lang="en-GB" altLang="en-US" sz="2800" dirty="0" smtClean="0"/>
              <a:t>Students will spend their time walking </a:t>
            </a:r>
            <a:r>
              <a:rPr lang="en-GB" altLang="en-US" sz="2800" dirty="0"/>
              <a:t>in their groups, remotely supervised, and will be required to use their training if an emergency occurs.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474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1680" y="1484784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6000" dirty="0" smtClean="0"/>
              <a:t>Food Guide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551275" y="0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Food Guide</a:t>
            </a: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1499917" y="836712"/>
            <a:ext cx="7620000" cy="559836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must bring enough food to last two days – i.e. breakfast, lunch and dinner.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will sleep three to a tent and it is expected that </a:t>
            </a:r>
            <a:r>
              <a:rPr lang="en-GB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will coordinate their meals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particularly where cooking is required -  such that everyone in the tent eats the same meal. 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must prepare a </a:t>
            </a:r>
            <a:r>
              <a:rPr lang="en-GB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substantial meal each evening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pot noodles and super noodles do not count!!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No tins please.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Fresh pasta is preferred to dry pasta – it cooks quicker.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509646" y="0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Food Guide</a:t>
            </a:r>
          </a:p>
        </p:txBody>
      </p:sp>
      <p:sp>
        <p:nvSpPr>
          <p:cNvPr id="46083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1493556" y="836712"/>
            <a:ext cx="7620000" cy="552636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Please pre-cook food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before the expedition i.e. pre-cook any pieces of chicken, sausage or bacon.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Water – preferably stored in a </a:t>
            </a:r>
            <a:r>
              <a:rPr lang="en-GB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camelbak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rather than sports bottles – students can walk and drink at the same time.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will replenish their </a:t>
            </a:r>
            <a:r>
              <a:rPr lang="en-GB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camelbaks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each day from our water supplies.. although local streams can be used if checked properly!!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should think carefully about how much food they can carry, rather than how much food they want to consume!</a:t>
            </a:r>
            <a:endParaRPr lang="en-GB" alt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7704" y="1556792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6000" dirty="0" smtClean="0"/>
              <a:t>Supervision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0"/>
            <a:ext cx="6589199" cy="128089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“Remote supervision”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836712"/>
            <a:ext cx="7596336" cy="5517232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sz="2800" b="1" dirty="0" smtClean="0"/>
              <a:t>Practice Expedition</a:t>
            </a:r>
          </a:p>
          <a:p>
            <a:r>
              <a:rPr lang="en-US" altLang="en-US" sz="2800" dirty="0" smtClean="0"/>
              <a:t>Students will be supervised remotely, with navigational/moral support as required.</a:t>
            </a:r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Students will be given the opportunity to practice their DOFE skills – this will require them to navigate to areas, unsupervised – Teachers will be observing from a distance.</a:t>
            </a:r>
          </a:p>
          <a:p>
            <a:endParaRPr lang="en-US" altLang="en-US" sz="2800" dirty="0" smtClean="0"/>
          </a:p>
          <a:p>
            <a:r>
              <a:rPr lang="en-US" altLang="en-US" sz="2800" b="1" dirty="0" smtClean="0"/>
              <a:t>Assessed Expedition</a:t>
            </a:r>
          </a:p>
          <a:p>
            <a:r>
              <a:rPr lang="en-US" altLang="en-US" sz="2800" dirty="0"/>
              <a:t>Students will be supervised remotely, </a:t>
            </a:r>
            <a:r>
              <a:rPr lang="en-US" altLang="en-US" sz="2800" dirty="0" smtClean="0"/>
              <a:t>with less </a:t>
            </a:r>
            <a:r>
              <a:rPr lang="en-US" altLang="en-US" sz="2800" dirty="0"/>
              <a:t>navigational/moral </a:t>
            </a:r>
            <a:r>
              <a:rPr lang="en-US" altLang="en-US" sz="2800" dirty="0" smtClean="0"/>
              <a:t>support.</a:t>
            </a:r>
            <a:endParaRPr lang="en-US" altLang="en-US" sz="2800" dirty="0"/>
          </a:p>
          <a:p>
            <a:r>
              <a:rPr lang="en-US" altLang="en-US" sz="2800" dirty="0" smtClean="0"/>
              <a:t>Teachers will observe at times from a distance, but students must be able to navigate and deal with emergencies – initially on their own until staff are notified and arrive.</a:t>
            </a:r>
            <a:endParaRPr lang="en-GB" alt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94910" y="1412776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6000" dirty="0" smtClean="0"/>
              <a:t>COSTS</a:t>
            </a:r>
          </a:p>
        </p:txBody>
      </p:sp>
    </p:spTree>
    <p:extLst>
      <p:ext uri="{BB962C8B-B14F-4D97-AF65-F5344CB8AC3E}">
        <p14:creationId xmlns:p14="http://schemas.microsoft.com/office/powerpoint/2010/main" val="107009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22085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 smtClean="0"/>
              <a:t>The Cost – Practice Expedition</a:t>
            </a:r>
            <a:endParaRPr lang="en-GB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764704"/>
            <a:ext cx="7620000" cy="5544616"/>
          </a:xfrm>
        </p:spPr>
        <p:txBody>
          <a:bodyPr>
            <a:normAutofit/>
          </a:bodyPr>
          <a:lstStyle/>
          <a:p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Payment 1 - £46 paid last November.</a:t>
            </a:r>
          </a:p>
          <a:p>
            <a:pPr lvl="1"/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Most students have now paid this.</a:t>
            </a:r>
            <a:endParaRPr lang="en-US" alt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Payment 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2 - £90</a:t>
            </a:r>
          </a:p>
          <a:p>
            <a:pPr marL="742950" lvl="2" indent="-342900"/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Mrs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Johnston has paid this for all students from school funds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Payment 3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£50</a:t>
            </a:r>
          </a:p>
          <a:p>
            <a:pPr marL="800100" lvl="3" indent="-342900"/>
            <a:r>
              <a:rPr lang="en-US" alt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This 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payment is due now and should be paid through Parent Pay – Thank you!</a:t>
            </a:r>
          </a:p>
          <a:p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Costs – Two additional staff will join the group. They are ML trained and First Aid Trained. </a:t>
            </a:r>
          </a:p>
          <a:p>
            <a:pPr marL="0" indent="0">
              <a:buNone/>
            </a:pP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87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22085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 smtClean="0"/>
              <a:t>The Cost – Assessed Expedition</a:t>
            </a:r>
            <a:endParaRPr lang="en-GB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836712"/>
            <a:ext cx="7620000" cy="5400600"/>
          </a:xfrm>
        </p:spPr>
        <p:txBody>
          <a:bodyPr>
            <a:normAutofit/>
          </a:bodyPr>
          <a:lstStyle/>
          <a:p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Costs involved are:</a:t>
            </a:r>
          </a:p>
          <a:p>
            <a:pPr lvl="1"/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Train tickets 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(Barrhead to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Drumfrochar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return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lvl="1" indent="0">
              <a:buNone/>
            </a:pP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(Train tickets are all purchased by DOFE Manager from payments already made).</a:t>
            </a:r>
            <a:endParaRPr lang="en-US" alt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Gas for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Trangia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Stoves</a:t>
            </a:r>
          </a:p>
          <a:p>
            <a:pPr lvl="1"/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Sundries (food, cans of coke, sweets, sun cream, after sun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Costs 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associated with a DOFE 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ASSESSOR.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Costs – Two additional staff will join the group. They are ML trained and First Aid Trained. </a:t>
            </a:r>
          </a:p>
          <a:p>
            <a:pPr marL="457200" lvl="1" indent="0">
              <a:buNone/>
            </a:pPr>
            <a:endParaRPr lang="en-US" alt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238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94910" y="1412776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6000" dirty="0" smtClean="0"/>
              <a:t>Parental Assistance</a:t>
            </a:r>
          </a:p>
        </p:txBody>
      </p:sp>
    </p:spTree>
    <p:extLst>
      <p:ext uri="{BB962C8B-B14F-4D97-AF65-F5344CB8AC3E}">
        <p14:creationId xmlns:p14="http://schemas.microsoft.com/office/powerpoint/2010/main" val="349273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35696" y="0"/>
            <a:ext cx="6589199" cy="128089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Aim of the Award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59920" y="1628800"/>
            <a:ext cx="8540750" cy="2447925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GB" altLang="en-US" sz="2800" dirty="0" smtClean="0"/>
              <a:t> “To provide an enjoyable, challenging and rewarding programme of personal development for young people, which is of the highest quality and the widest reach.”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22085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Parent Assistance</a:t>
            </a:r>
            <a:endParaRPr lang="en-GB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1340768"/>
            <a:ext cx="7620000" cy="4800600"/>
          </a:xfrm>
        </p:spPr>
        <p:txBody>
          <a:bodyPr/>
          <a:lstStyle/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Please stick with the ethos of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DofE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by encouraging your son/daughter to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organise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as much of their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DofE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themselves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  <a:endParaRPr lang="en-US" alt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This 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includes packing their rucksack and </a:t>
            </a:r>
            <a:r>
              <a:rPr lang="en-GB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organising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their meals for the expeditions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have had students who don’t know if they have a jacket, or waterproofs, or where their medication is in their rucksack, because they haven’t packed it.</a:t>
            </a:r>
            <a:endParaRPr lang="en-US" alt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en-US" b="1" dirty="0" smtClean="0"/>
              <a:t>	</a:t>
            </a:r>
            <a:endParaRPr lang="en-GB" altLang="en-US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704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94910" y="1412776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altLang="en-US" sz="6000" dirty="0" smtClean="0"/>
              <a:t>Travel Arrangements</a:t>
            </a:r>
          </a:p>
        </p:txBody>
      </p:sp>
    </p:spTree>
    <p:extLst>
      <p:ext uri="{BB962C8B-B14F-4D97-AF65-F5344CB8AC3E}">
        <p14:creationId xmlns:p14="http://schemas.microsoft.com/office/powerpoint/2010/main" val="207183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22085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dirty="0" smtClean="0"/>
              <a:t>Travel Arrangements </a:t>
            </a:r>
            <a:br>
              <a:rPr lang="en-US" altLang="en-US" dirty="0" smtClean="0"/>
            </a:br>
            <a:r>
              <a:rPr lang="en-US" altLang="en-US" dirty="0"/>
              <a:t>	</a:t>
            </a:r>
            <a:r>
              <a:rPr lang="en-US" altLang="en-US" dirty="0" smtClean="0"/>
              <a:t>	- Practice Expedition</a:t>
            </a:r>
            <a:endParaRPr lang="en-GB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1340768"/>
            <a:ext cx="7620000" cy="4800600"/>
          </a:xfrm>
        </p:spPr>
        <p:txBody>
          <a:bodyPr>
            <a:normAutofit/>
          </a:bodyPr>
          <a:lstStyle/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to make their own way to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Strathaven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 10am on Wednesday, 6</a:t>
            </a:r>
            <a:r>
              <a:rPr lang="en-US" altLang="en-US" sz="24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Sept.</a:t>
            </a:r>
          </a:p>
          <a:p>
            <a:pPr lvl="1"/>
            <a:r>
              <a:rPr lang="en-US" alt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Please work together – one parent/</a:t>
            </a:r>
            <a:r>
              <a:rPr lang="en-US" altLang="en-U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carer</a:t>
            </a:r>
            <a:r>
              <a:rPr lang="en-US" alt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could drop-off three students; another could pick the students up from </a:t>
            </a:r>
            <a:r>
              <a:rPr lang="en-US" altLang="en-U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Williamood</a:t>
            </a:r>
            <a:r>
              <a:rPr lang="en-US" alt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High School on the Thursday.</a:t>
            </a:r>
          </a:p>
          <a:p>
            <a:pPr marL="457200" lvl="1" indent="0">
              <a:buNone/>
            </a:pPr>
            <a:r>
              <a:rPr lang="en-US" alt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88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22085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dirty="0" smtClean="0"/>
              <a:t>Travel Arrangements </a:t>
            </a:r>
            <a:br>
              <a:rPr lang="en-US" altLang="en-US" dirty="0" smtClean="0"/>
            </a:br>
            <a:r>
              <a:rPr lang="en-US" altLang="en-US" dirty="0"/>
              <a:t>	</a:t>
            </a:r>
            <a:r>
              <a:rPr lang="en-US" altLang="en-US" dirty="0" smtClean="0"/>
              <a:t>	- Assessed Expedition</a:t>
            </a:r>
            <a:endParaRPr lang="en-GB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1340768"/>
            <a:ext cx="7620000" cy="4800600"/>
          </a:xfrm>
        </p:spPr>
        <p:txBody>
          <a:bodyPr>
            <a:normAutofit/>
          </a:bodyPr>
          <a:lstStyle/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Tuesday &amp; Wednesday, 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en-US" altLang="en-US" sz="24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&amp; 20</a:t>
            </a:r>
            <a:r>
              <a:rPr lang="en-US" altLang="en-US" sz="24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Sept 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  <a:endParaRPr lang="en-US" alt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start and finish their assessed expedition from the Barrhead train 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station.</a:t>
            </a:r>
          </a:p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just need to be dropped and collected from there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alt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281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94910" y="1412776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6000" dirty="0" smtClean="0"/>
              <a:t>Health &amp; Wellbeing</a:t>
            </a:r>
          </a:p>
        </p:txBody>
      </p:sp>
    </p:spTree>
    <p:extLst>
      <p:ext uri="{BB962C8B-B14F-4D97-AF65-F5344CB8AC3E}">
        <p14:creationId xmlns:p14="http://schemas.microsoft.com/office/powerpoint/2010/main" val="410257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22085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dirty="0" smtClean="0"/>
              <a:t>Health &amp; Wellbeing</a:t>
            </a:r>
            <a:br>
              <a:rPr lang="en-US" altLang="en-US" dirty="0" smtClean="0"/>
            </a:br>
            <a:r>
              <a:rPr lang="en-US" altLang="en-US" dirty="0" smtClean="0"/>
              <a:t>- Sheep Ticks</a:t>
            </a:r>
            <a:endParaRPr lang="en-GB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1268760"/>
            <a:ext cx="3624064" cy="4800600"/>
          </a:xfrm>
        </p:spPr>
        <p:txBody>
          <a:bodyPr>
            <a:normAutofit/>
          </a:bodyPr>
          <a:lstStyle/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You may have heard that sheep ticks are on the increase.</a:t>
            </a:r>
          </a:p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would encourage all students to check themselves for sheep ticks once they are back from their expeditions.</a:t>
            </a:r>
          </a:p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If you find one, don’t pull it out.  You need a special tick removal tool.</a:t>
            </a:r>
            <a:endParaRPr lang="en-US" alt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alt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alt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165085"/>
            <a:ext cx="3995936" cy="40933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321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22085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dirty="0" smtClean="0"/>
              <a:t>Health &amp; Wellbeing</a:t>
            </a:r>
            <a:br>
              <a:rPr lang="en-US" altLang="en-US" dirty="0" smtClean="0"/>
            </a:br>
            <a:r>
              <a:rPr lang="en-US" altLang="en-US" dirty="0" smtClean="0"/>
              <a:t>- Sheep Tick - Lyme Disease</a:t>
            </a:r>
            <a:endParaRPr lang="en-GB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1268760"/>
            <a:ext cx="3624064" cy="48006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Some ticks carry Lyme’s disease, which is a serious condition.</a:t>
            </a:r>
          </a:p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If you develop a rash or feel ill in the first six weeks of having a tick bite, then seek medical attention.</a:t>
            </a:r>
          </a:p>
          <a:p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PS – I’m not aware of </a:t>
            </a:r>
            <a:r>
              <a:rPr lang="en-US" alt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any student </a:t>
            </a:r>
            <a:r>
              <a:rPr lang="en-US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having being bitten by a tick while out on DOFE. This is purely precautionary.</a:t>
            </a:r>
            <a:endParaRPr lang="en-US" alt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165085"/>
            <a:ext cx="3888432" cy="5685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641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94910" y="1412776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altLang="en-US" sz="6000" dirty="0" smtClean="0"/>
              <a:t>Completing the Bronze DOFE Award</a:t>
            </a:r>
            <a:br>
              <a:rPr lang="en-GB" altLang="en-US" sz="6000" dirty="0" smtClean="0"/>
            </a:br>
            <a:endParaRPr lang="en-GB" altLang="en-US" sz="6000" dirty="0" smtClean="0"/>
          </a:p>
        </p:txBody>
      </p:sp>
    </p:spTree>
    <p:extLst>
      <p:ext uri="{BB962C8B-B14F-4D97-AF65-F5344CB8AC3E}">
        <p14:creationId xmlns:p14="http://schemas.microsoft.com/office/powerpoint/2010/main" val="59242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22085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 smtClean="0"/>
              <a:t>Completing Bronze DOFE</a:t>
            </a:r>
            <a:endParaRPr lang="en-GB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1340768"/>
            <a:ext cx="76200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1. Have 12 text uploads for each 12-week section &amp; 4 photographs</a:t>
            </a:r>
          </a:p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2. Have 24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text uploads for 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24-week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section &amp; 4 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photographs</a:t>
            </a:r>
          </a:p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3. Have an Assessor’s report uploaded for all 4 sections (Physical, Skill, Volunteering and Expedition).</a:t>
            </a:r>
          </a:p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Complete both the Practice and Assessed expeditions successfully.</a:t>
            </a:r>
          </a:p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5. Complete the expedition section within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edofe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including dates, expedition aim and starting and finishing points.</a:t>
            </a:r>
          </a:p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6. Prepare and present (as a group) a presentation to the DOFE Group.  The PowerPoint file should be uploaded into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eDOFE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under the expedition section.</a:t>
            </a:r>
          </a:p>
          <a:p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306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94910" y="1412776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altLang="en-US" sz="6000" dirty="0" smtClean="0"/>
              <a:t>We Made It!</a:t>
            </a:r>
            <a:br>
              <a:rPr lang="en-GB" altLang="en-US" sz="6000" dirty="0" smtClean="0"/>
            </a:br>
            <a:r>
              <a:rPr lang="en-GB" altLang="en-US" sz="6000" dirty="0"/>
              <a:t/>
            </a:r>
            <a:br>
              <a:rPr lang="en-GB" altLang="en-US" sz="6000" dirty="0"/>
            </a:br>
            <a:r>
              <a:rPr lang="en-GB" altLang="en-US" sz="6000" dirty="0" smtClean="0"/>
              <a:t>Any Questions</a:t>
            </a:r>
            <a:r>
              <a:rPr lang="en-GB" altLang="en-US" sz="6000" dirty="0"/>
              <a:t>?</a:t>
            </a:r>
            <a:endParaRPr lang="en-GB" altLang="en-US" sz="6000" dirty="0" smtClean="0"/>
          </a:p>
        </p:txBody>
      </p:sp>
    </p:spTree>
    <p:extLst>
      <p:ext uri="{BB962C8B-B14F-4D97-AF65-F5344CB8AC3E}">
        <p14:creationId xmlns:p14="http://schemas.microsoft.com/office/powerpoint/2010/main" val="230655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71212" y="0"/>
            <a:ext cx="6589199" cy="128089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Bronze Requirements</a:t>
            </a:r>
            <a:endParaRPr lang="en-US" altLang="en-US" dirty="0" smtClean="0"/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403648" y="836712"/>
            <a:ext cx="7632848" cy="511256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GB" altLang="en-US" sz="2800" b="1" dirty="0" smtClean="0"/>
              <a:t>Volunteering </a:t>
            </a:r>
            <a:r>
              <a:rPr lang="en-GB" altLang="en-US" sz="2800" dirty="0" smtClean="0"/>
              <a:t> involves working with young people, elderly, environment, charity or animals.</a:t>
            </a:r>
          </a:p>
          <a:p>
            <a:pPr eaLnBrk="1" hangingPunct="1"/>
            <a:endParaRPr lang="en-GB" altLang="en-US" sz="2800" dirty="0" smtClean="0"/>
          </a:p>
          <a:p>
            <a:pPr eaLnBrk="1" hangingPunct="1"/>
            <a:r>
              <a:rPr lang="en-GB" altLang="en-US" sz="2800" b="1" dirty="0" smtClean="0"/>
              <a:t>Skills </a:t>
            </a:r>
            <a:r>
              <a:rPr lang="en-GB" altLang="en-US" sz="2800" dirty="0" smtClean="0"/>
              <a:t>creative, performance, care of animals, music, foreign language, life skills.</a:t>
            </a:r>
          </a:p>
          <a:p>
            <a:pPr eaLnBrk="1" hangingPunct="1"/>
            <a:endParaRPr lang="en-GB" altLang="en-US" sz="2800" dirty="0" smtClean="0"/>
          </a:p>
          <a:p>
            <a:pPr eaLnBrk="1" hangingPunct="1"/>
            <a:r>
              <a:rPr lang="en-GB" altLang="en-US" sz="2800" b="1" dirty="0" smtClean="0"/>
              <a:t>Physical Recreation </a:t>
            </a:r>
            <a:r>
              <a:rPr lang="en-GB" altLang="en-US" sz="2800" dirty="0" smtClean="0"/>
              <a:t>team, individual, water, racquet, dance, fitness</a:t>
            </a:r>
          </a:p>
          <a:p>
            <a:pPr eaLnBrk="1" hangingPunct="1"/>
            <a:r>
              <a:rPr lang="en-GB" altLang="en-US" sz="2800" dirty="0" smtClean="0"/>
              <a:t>From the three categories above two are for 3 months duration, one is for 6 months.</a:t>
            </a:r>
          </a:p>
          <a:p>
            <a:pPr eaLnBrk="1" hangingPunct="1"/>
            <a:endParaRPr lang="en-GB" altLang="en-US" sz="2800" dirty="0" smtClean="0"/>
          </a:p>
          <a:p>
            <a:pPr eaLnBrk="1" hangingPunct="1"/>
            <a:r>
              <a:rPr lang="en-GB" altLang="en-US" sz="2800" b="1" dirty="0" smtClean="0"/>
              <a:t>Expedition</a:t>
            </a:r>
            <a:r>
              <a:rPr lang="en-GB" altLang="en-US" sz="2800" dirty="0" smtClean="0"/>
              <a:t> - Two days/one overnight camp.</a:t>
            </a:r>
            <a:endParaRPr lang="en-US" alt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71212" y="0"/>
            <a:ext cx="6589199" cy="128089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Bronze Requirements</a:t>
            </a:r>
            <a:endParaRPr lang="en-US" altLang="en-US" dirty="0" smtClean="0"/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403648" y="836712"/>
            <a:ext cx="7740352" cy="5400600"/>
          </a:xfrm>
        </p:spPr>
        <p:txBody>
          <a:bodyPr>
            <a:normAutofit fontScale="70000" lnSpcReduction="20000"/>
          </a:bodyPr>
          <a:lstStyle/>
          <a:p>
            <a:pPr marL="0" indent="0" eaLnBrk="1" hangingPunct="1">
              <a:buNone/>
            </a:pPr>
            <a:r>
              <a:rPr lang="en-GB" altLang="en-US" sz="2800" b="1" dirty="0" smtClean="0"/>
              <a:t>IMPORTANT DEADLINES</a:t>
            </a:r>
          </a:p>
          <a:p>
            <a:pPr eaLnBrk="1" hangingPunct="1"/>
            <a:r>
              <a:rPr lang="en-GB" altLang="en-US" sz="2800" dirty="0" smtClean="0"/>
              <a:t>Most students are somewhat behind with their DOFE evidence.</a:t>
            </a:r>
          </a:p>
          <a:p>
            <a:pPr eaLnBrk="1" hangingPunct="1"/>
            <a:r>
              <a:rPr lang="en-GB" altLang="en-US" sz="2800" dirty="0" smtClean="0"/>
              <a:t>All students have been given a target of completing two sections prior to the expedition in June.</a:t>
            </a:r>
          </a:p>
          <a:p>
            <a:pPr marL="0" indent="0" eaLnBrk="1" hangingPunct="1">
              <a:buNone/>
            </a:pPr>
            <a:endParaRPr lang="en-GB" altLang="en-US" sz="2800" dirty="0" smtClean="0"/>
          </a:p>
          <a:p>
            <a:pPr marL="457200" lvl="1" indent="0">
              <a:buNone/>
            </a:pPr>
            <a:r>
              <a:rPr lang="en-GB" altLang="en-US" sz="2600" dirty="0" smtClean="0"/>
              <a:t>To complete a section students should:</a:t>
            </a:r>
          </a:p>
          <a:p>
            <a:pPr lvl="1"/>
            <a:endParaRPr lang="en-GB" altLang="en-US" sz="2600" dirty="0" smtClean="0"/>
          </a:p>
          <a:p>
            <a:pPr lvl="1"/>
            <a:r>
              <a:rPr lang="en-GB" altLang="en-US" sz="2600" dirty="0" smtClean="0"/>
              <a:t>1. Submit each section to me for approval, that includes having a </a:t>
            </a:r>
            <a:r>
              <a:rPr lang="en-GB" altLang="en-US" sz="2600" b="1" dirty="0" smtClean="0"/>
              <a:t>measurable</a:t>
            </a:r>
            <a:r>
              <a:rPr lang="en-GB" altLang="en-US" sz="2600" dirty="0" smtClean="0"/>
              <a:t> aim and all of your assessor’s details (full name, phone number and email address)</a:t>
            </a:r>
          </a:p>
          <a:p>
            <a:pPr lvl="1"/>
            <a:endParaRPr lang="en-GB" altLang="en-US" sz="2600" dirty="0" smtClean="0"/>
          </a:p>
          <a:p>
            <a:pPr lvl="1"/>
            <a:r>
              <a:rPr lang="en-GB" altLang="en-US" sz="2600" dirty="0" smtClean="0"/>
              <a:t>2. Upload 12 pieces of text evidence, four photos and have their assessor complete an assessor’s report.</a:t>
            </a:r>
          </a:p>
          <a:p>
            <a:pPr lvl="1"/>
            <a:endParaRPr lang="en-GB" altLang="en-US" sz="2600" dirty="0"/>
          </a:p>
          <a:p>
            <a:pPr marL="457200" lvl="1" indent="0" algn="ctr">
              <a:buNone/>
            </a:pPr>
            <a:r>
              <a:rPr lang="en-GB" altLang="en-US" sz="2600" b="1" dirty="0" smtClean="0"/>
              <a:t>THIS IS TOP PRIORITY FOR ALL S3 DOFE STUDENTS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70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0"/>
            <a:ext cx="6589199" cy="128089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The Expeditions</a:t>
            </a:r>
            <a:endParaRPr lang="en-GB" dirty="0"/>
          </a:p>
        </p:txBody>
      </p:sp>
      <p:pic>
        <p:nvPicPr>
          <p:cNvPr id="1331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914582"/>
            <a:ext cx="6316579" cy="4737435"/>
          </a:xfrm>
        </p:spPr>
      </p:pic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0"/>
            <a:ext cx="6589199" cy="128089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The Expeditions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 smtClean="0"/>
              <a:t>- The 20 Conditions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280890"/>
            <a:ext cx="88924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GB" b="1" dirty="0"/>
              <a:t>The 20 conditions are as follows:</a:t>
            </a:r>
            <a:endParaRPr lang="en-GB" dirty="0"/>
          </a:p>
          <a:p>
            <a:pPr marL="342900" indent="-342900" fontAlgn="t">
              <a:buAutoNum type="arabicPeriod"/>
            </a:pPr>
            <a:r>
              <a:rPr lang="en-GB" dirty="0" smtClean="0"/>
              <a:t>The </a:t>
            </a:r>
            <a:r>
              <a:rPr lang="en-GB" dirty="0"/>
              <a:t>team must plan and organise the expedition</a:t>
            </a:r>
            <a:r>
              <a:rPr lang="en-GB" dirty="0" smtClean="0"/>
              <a:t>.</a:t>
            </a:r>
          </a:p>
          <a:p>
            <a:pPr fontAlgn="t"/>
            <a:endParaRPr lang="en-GB" dirty="0"/>
          </a:p>
          <a:p>
            <a:pPr fontAlgn="t"/>
            <a:r>
              <a:rPr lang="en-GB" dirty="0" smtClean="0"/>
              <a:t>2.	The </a:t>
            </a:r>
            <a:r>
              <a:rPr lang="en-GB" dirty="0"/>
              <a:t>expedition must have an aim. </a:t>
            </a:r>
            <a:endParaRPr lang="en-GB" dirty="0" smtClean="0"/>
          </a:p>
          <a:p>
            <a:pPr fontAlgn="t"/>
            <a:r>
              <a:rPr lang="en-GB" dirty="0" smtClean="0"/>
              <a:t>	The </a:t>
            </a:r>
            <a:r>
              <a:rPr lang="en-GB" dirty="0"/>
              <a:t>aim can be set by the Leader at Bronze level only</a:t>
            </a:r>
            <a:r>
              <a:rPr lang="en-GB" dirty="0" smtClean="0"/>
              <a:t>.</a:t>
            </a:r>
          </a:p>
          <a:p>
            <a:pPr fontAlgn="t"/>
            <a:endParaRPr lang="en-GB" dirty="0"/>
          </a:p>
          <a:p>
            <a:pPr marL="342900" indent="-342900" fontAlgn="t">
              <a:buAutoNum type="arabicPeriod" startAt="3"/>
            </a:pPr>
            <a:r>
              <a:rPr lang="en-GB" dirty="0" smtClean="0"/>
              <a:t>All </a:t>
            </a:r>
            <a:r>
              <a:rPr lang="en-GB" dirty="0"/>
              <a:t>participants must be within the qualifying </a:t>
            </a:r>
            <a:r>
              <a:rPr lang="en-GB" dirty="0" smtClean="0"/>
              <a:t>age.</a:t>
            </a:r>
          </a:p>
          <a:p>
            <a:pPr fontAlgn="t"/>
            <a:endParaRPr lang="en-GB" dirty="0" smtClean="0"/>
          </a:p>
          <a:p>
            <a:pPr marL="342900" indent="-342900" fontAlgn="t">
              <a:buAutoNum type="arabicPeriod" startAt="4"/>
            </a:pPr>
            <a:r>
              <a:rPr lang="en-GB" dirty="0" smtClean="0"/>
              <a:t>There </a:t>
            </a:r>
            <a:r>
              <a:rPr lang="en-GB" dirty="0"/>
              <a:t>must be between four and seven participants in a team </a:t>
            </a:r>
            <a:r>
              <a:rPr lang="en-GB" dirty="0" smtClean="0"/>
              <a:t>.</a:t>
            </a:r>
          </a:p>
          <a:p>
            <a:pPr fontAlgn="t"/>
            <a:endParaRPr lang="en-GB" dirty="0"/>
          </a:p>
          <a:p>
            <a:pPr marL="342900" indent="-342900" fontAlgn="t">
              <a:buAutoNum type="arabicPeriod" startAt="5"/>
            </a:pPr>
            <a:r>
              <a:rPr lang="en-GB" dirty="0" smtClean="0"/>
              <a:t>The </a:t>
            </a:r>
            <a:r>
              <a:rPr lang="en-GB" dirty="0"/>
              <a:t>expedition should take place in the recommended environment</a:t>
            </a:r>
            <a:r>
              <a:rPr lang="en-GB" dirty="0" smtClean="0"/>
              <a:t>.</a:t>
            </a:r>
          </a:p>
          <a:p>
            <a:pPr fontAlgn="t"/>
            <a:endParaRPr lang="en-GB" dirty="0"/>
          </a:p>
          <a:p>
            <a:pPr marL="342900" indent="-342900" fontAlgn="t">
              <a:buAutoNum type="arabicPeriod" startAt="6"/>
            </a:pPr>
            <a:r>
              <a:rPr lang="en-GB" dirty="0" smtClean="0"/>
              <a:t>Accommodation </a:t>
            </a:r>
            <a:r>
              <a:rPr lang="en-GB" dirty="0"/>
              <a:t>must be by camping or other simple self-catering </a:t>
            </a:r>
            <a:endParaRPr lang="en-GB" dirty="0" smtClean="0"/>
          </a:p>
          <a:p>
            <a:pPr fontAlgn="t"/>
            <a:r>
              <a:rPr lang="en-GB" dirty="0"/>
              <a:t>	</a:t>
            </a:r>
            <a:r>
              <a:rPr lang="en-GB" dirty="0" smtClean="0"/>
              <a:t>accommodation.</a:t>
            </a:r>
          </a:p>
          <a:p>
            <a:pPr marL="342900" indent="-342900" fontAlgn="t">
              <a:buAutoNum type="arabicPeriod" startAt="6"/>
            </a:pPr>
            <a:endParaRPr lang="en-GB" dirty="0"/>
          </a:p>
          <a:p>
            <a:pPr marL="342900" indent="-342900" fontAlgn="t">
              <a:buAutoNum type="arabicPeriod" startAt="7"/>
            </a:pPr>
            <a:r>
              <a:rPr lang="en-GB" dirty="0" smtClean="0"/>
              <a:t>The expedition must be of the correct duration and meet the</a:t>
            </a:r>
          </a:p>
          <a:p>
            <a:pPr lvl="1" fontAlgn="t"/>
            <a:r>
              <a:rPr lang="en-GB" dirty="0" smtClean="0"/>
              <a:t>minimum hours of planned activity.</a:t>
            </a:r>
          </a:p>
          <a:p>
            <a:pPr marL="342900" indent="-342900" fontAlgn="t">
              <a:buAutoNum type="arabicPeriod" startAt="7"/>
            </a:pPr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045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0"/>
            <a:ext cx="6589199" cy="128089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The Expeditions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 smtClean="0"/>
              <a:t>- The 20 Conditions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280890"/>
            <a:ext cx="846043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GB" b="1" dirty="0"/>
              <a:t>The 20 conditions are as follows</a:t>
            </a:r>
            <a:r>
              <a:rPr lang="en-GB" b="1" dirty="0" smtClean="0"/>
              <a:t>:</a:t>
            </a:r>
          </a:p>
          <a:p>
            <a:pPr marL="342900" indent="-342900" fontAlgn="t">
              <a:buAutoNum type="arabicPeriod" startAt="8"/>
            </a:pPr>
            <a:r>
              <a:rPr lang="en-GB" dirty="0"/>
              <a:t>All expeditions must be supervised by an adult who is able to accept</a:t>
            </a:r>
          </a:p>
          <a:p>
            <a:pPr fontAlgn="t"/>
            <a:r>
              <a:rPr lang="en-GB" dirty="0"/>
              <a:t>	 responsibility for the safety of the team</a:t>
            </a:r>
            <a:r>
              <a:rPr lang="en-GB" dirty="0" smtClean="0"/>
              <a:t>.</a:t>
            </a:r>
          </a:p>
          <a:p>
            <a:pPr fontAlgn="t"/>
            <a:endParaRPr lang="en-GB" sz="1000" dirty="0" smtClean="0"/>
          </a:p>
          <a:p>
            <a:pPr marL="342900" indent="-342900" fontAlgn="t">
              <a:buAutoNum type="arabicPeriod" startAt="9"/>
            </a:pPr>
            <a:r>
              <a:rPr lang="en-GB" dirty="0" smtClean="0"/>
              <a:t>Assessment </a:t>
            </a:r>
            <a:r>
              <a:rPr lang="en-GB" dirty="0"/>
              <a:t>must be by an accredited Assessor. </a:t>
            </a:r>
            <a:endParaRPr lang="en-GB" dirty="0" smtClean="0"/>
          </a:p>
          <a:p>
            <a:pPr marL="342900" indent="-342900" fontAlgn="t">
              <a:buAutoNum type="arabicPeriod" startAt="9"/>
            </a:pPr>
            <a:endParaRPr lang="en-GB" sz="1000" dirty="0" smtClean="0"/>
          </a:p>
          <a:p>
            <a:pPr marL="342900" indent="-342900" fontAlgn="t">
              <a:buAutoNum type="arabicPeriod" startAt="10"/>
            </a:pPr>
            <a:r>
              <a:rPr lang="en-GB" dirty="0" smtClean="0"/>
              <a:t>Expeditions </a:t>
            </a:r>
            <a:r>
              <a:rPr lang="en-GB" dirty="0"/>
              <a:t>will usually take place between the end of </a:t>
            </a:r>
            <a:r>
              <a:rPr lang="en-GB" dirty="0" smtClean="0"/>
              <a:t>March and </a:t>
            </a:r>
            <a:r>
              <a:rPr lang="en-GB" dirty="0"/>
              <a:t>the end of October</a:t>
            </a:r>
            <a:r>
              <a:rPr lang="en-GB" dirty="0" smtClean="0"/>
              <a:t>.</a:t>
            </a:r>
          </a:p>
          <a:p>
            <a:pPr marL="342900" indent="-342900" fontAlgn="t">
              <a:buAutoNum type="arabicPeriod" startAt="10"/>
            </a:pPr>
            <a:endParaRPr lang="en-GB" sz="1000" dirty="0" smtClean="0"/>
          </a:p>
          <a:p>
            <a:pPr marL="342900" indent="-342900" fontAlgn="t">
              <a:buAutoNum type="arabicPeriod" startAt="11"/>
            </a:pPr>
            <a:r>
              <a:rPr lang="en-GB" dirty="0" smtClean="0"/>
              <a:t>Participants </a:t>
            </a:r>
            <a:r>
              <a:rPr lang="en-GB" dirty="0"/>
              <a:t>must be adequately trained to safely undertake </a:t>
            </a:r>
            <a:r>
              <a:rPr lang="en-GB" dirty="0" smtClean="0"/>
              <a:t>a remotely </a:t>
            </a:r>
            <a:r>
              <a:rPr lang="en-GB" dirty="0"/>
              <a:t>supervised </a:t>
            </a:r>
            <a:r>
              <a:rPr lang="en-GB" dirty="0" smtClean="0"/>
              <a:t>expedition.</a:t>
            </a:r>
          </a:p>
          <a:p>
            <a:pPr marL="342900" indent="-342900" fontAlgn="t">
              <a:buAutoNum type="arabicPeriod" startAt="11"/>
            </a:pPr>
            <a:endParaRPr lang="en-GB" sz="1000" dirty="0" smtClean="0"/>
          </a:p>
          <a:p>
            <a:pPr marL="342900" indent="-342900" fontAlgn="t">
              <a:buAutoNum type="arabicPeriod" startAt="12"/>
            </a:pPr>
            <a:r>
              <a:rPr lang="en-GB" dirty="0" smtClean="0"/>
              <a:t>All </a:t>
            </a:r>
            <a:r>
              <a:rPr lang="en-GB" dirty="0"/>
              <a:t>expeditions must be by the participants’ own physical effort, </a:t>
            </a:r>
            <a:r>
              <a:rPr lang="en-GB" dirty="0" smtClean="0"/>
              <a:t>without </a:t>
            </a:r>
            <a:r>
              <a:rPr lang="en-GB" dirty="0"/>
              <a:t>motorised or outside assistance</a:t>
            </a:r>
            <a:r>
              <a:rPr lang="en-GB" dirty="0" smtClean="0"/>
              <a:t>.</a:t>
            </a:r>
          </a:p>
          <a:p>
            <a:pPr marL="342900" indent="-342900" fontAlgn="t">
              <a:buAutoNum type="arabicPeriod" startAt="12"/>
            </a:pPr>
            <a:endParaRPr lang="en-GB" sz="1000" dirty="0" smtClean="0"/>
          </a:p>
          <a:p>
            <a:pPr marL="342900" indent="-342900" fontAlgn="t">
              <a:buAutoNum type="arabicPeriod" startAt="13"/>
            </a:pPr>
            <a:r>
              <a:rPr lang="en-GB" dirty="0" smtClean="0"/>
              <a:t>All </a:t>
            </a:r>
            <a:r>
              <a:rPr lang="en-GB" dirty="0"/>
              <a:t>expeditions must be unaccompanied and self-sufficient. </a:t>
            </a:r>
            <a:endParaRPr lang="en-GB" dirty="0" smtClean="0"/>
          </a:p>
          <a:p>
            <a:pPr fontAlgn="t"/>
            <a:r>
              <a:rPr lang="en-GB" dirty="0"/>
              <a:t>	</a:t>
            </a:r>
            <a:r>
              <a:rPr lang="en-GB" dirty="0" smtClean="0"/>
              <a:t>The </a:t>
            </a:r>
            <a:r>
              <a:rPr lang="en-GB" dirty="0"/>
              <a:t>team must be properly equipped, and supervision must be 	</a:t>
            </a:r>
            <a:r>
              <a:rPr lang="en-GB" dirty="0" smtClean="0"/>
              <a:t>carried </a:t>
            </a:r>
            <a:r>
              <a:rPr lang="en-GB" dirty="0"/>
              <a:t>out remotely</a:t>
            </a:r>
            <a:r>
              <a:rPr lang="en-GB" dirty="0" smtClean="0"/>
              <a:t>.</a:t>
            </a:r>
          </a:p>
          <a:p>
            <a:pPr fontAlgn="t"/>
            <a:endParaRPr lang="en-GB" sz="1000" dirty="0" smtClean="0"/>
          </a:p>
          <a:p>
            <a:pPr marL="342900" indent="-342900" fontAlgn="t">
              <a:buAutoNum type="arabicPeriod" startAt="14"/>
            </a:pPr>
            <a:r>
              <a:rPr lang="en-GB" dirty="0" smtClean="0"/>
              <a:t>Teams </a:t>
            </a:r>
            <a:r>
              <a:rPr lang="en-GB" dirty="0"/>
              <a:t>must possess the necessary physical fitness, </a:t>
            </a:r>
            <a:r>
              <a:rPr lang="en-GB" dirty="0" smtClean="0"/>
              <a:t>first </a:t>
            </a:r>
            <a:r>
              <a:rPr lang="en-GB" dirty="0"/>
              <a:t>aid </a:t>
            </a:r>
            <a:r>
              <a:rPr lang="en-GB" dirty="0" smtClean="0"/>
              <a:t>and expedition </a:t>
            </a:r>
            <a:r>
              <a:rPr lang="en-GB" dirty="0"/>
              <a:t>skills required to complete their expedition safely.</a:t>
            </a:r>
          </a:p>
          <a:p>
            <a:pPr fontAlgn="t"/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531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1475</TotalTime>
  <Words>2048</Words>
  <Application>Microsoft Office PowerPoint</Application>
  <PresentationFormat>On-screen Show (4:3)</PresentationFormat>
  <Paragraphs>342</Paragraphs>
  <Slides>49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Century Gothic</vt:lpstr>
      <vt:lpstr>Wingdings</vt:lpstr>
      <vt:lpstr>Wingdings 3</vt:lpstr>
      <vt:lpstr>Wisp</vt:lpstr>
      <vt:lpstr>PowerPoint Presentation</vt:lpstr>
      <vt:lpstr>PowerPoint Presentation</vt:lpstr>
      <vt:lpstr>DofE - Parents’ Evening Agenda</vt:lpstr>
      <vt:lpstr>Aim of the Award</vt:lpstr>
      <vt:lpstr>Bronze Requirements</vt:lpstr>
      <vt:lpstr>Bronze Requirements</vt:lpstr>
      <vt:lpstr>The Expeditions</vt:lpstr>
      <vt:lpstr>The Expeditions  - The 20 Conditions</vt:lpstr>
      <vt:lpstr>The Expeditions  - The 20 Conditions</vt:lpstr>
      <vt:lpstr>The Expeditions  - The 20 Conditions</vt:lpstr>
      <vt:lpstr>Staffing</vt:lpstr>
      <vt:lpstr>Benefits to Participants</vt:lpstr>
      <vt:lpstr>DofE Perspective</vt:lpstr>
      <vt:lpstr>Student Training</vt:lpstr>
      <vt:lpstr>Student Training</vt:lpstr>
      <vt:lpstr>Staff Training</vt:lpstr>
      <vt:lpstr>Staff Training</vt:lpstr>
      <vt:lpstr>Kit Guide</vt:lpstr>
      <vt:lpstr>Kit Guide – BORROWING KIT</vt:lpstr>
      <vt:lpstr>Kit Guide – Additional Kit</vt:lpstr>
      <vt:lpstr>Kit Guide – Returning Kit</vt:lpstr>
      <vt:lpstr>Expeditions      - PRACTICE  Wednesday &amp; Thursday,  6th &amp; 7th September 2023</vt:lpstr>
      <vt:lpstr>Practice Expedition</vt:lpstr>
      <vt:lpstr>Practice Expedition</vt:lpstr>
      <vt:lpstr>Expeditions      - ASSESSED  Tuesday &amp; Wednesday,     19th &amp; 20th September</vt:lpstr>
      <vt:lpstr>Assessed Expedition</vt:lpstr>
      <vt:lpstr>Assessed Expedition</vt:lpstr>
      <vt:lpstr>Emergency Procedures</vt:lpstr>
      <vt:lpstr>Emergency Procedures    - Practice Expedition</vt:lpstr>
      <vt:lpstr>Emergency Procedures    - Assessed Expedition</vt:lpstr>
      <vt:lpstr>Food Guide</vt:lpstr>
      <vt:lpstr>Food Guide</vt:lpstr>
      <vt:lpstr>Food Guide</vt:lpstr>
      <vt:lpstr>Supervision</vt:lpstr>
      <vt:lpstr>“Remote supervision”</vt:lpstr>
      <vt:lpstr>COSTS</vt:lpstr>
      <vt:lpstr>The Cost – Practice Expedition</vt:lpstr>
      <vt:lpstr>The Cost – Assessed Expedition</vt:lpstr>
      <vt:lpstr>Parental Assistance</vt:lpstr>
      <vt:lpstr>Parent Assistance</vt:lpstr>
      <vt:lpstr>Travel Arrangements</vt:lpstr>
      <vt:lpstr>Travel Arrangements    - Practice Expedition</vt:lpstr>
      <vt:lpstr>Travel Arrangements    - Assessed Expedition</vt:lpstr>
      <vt:lpstr>Health &amp; Wellbeing</vt:lpstr>
      <vt:lpstr>Health &amp; Wellbeing - Sheep Ticks</vt:lpstr>
      <vt:lpstr>Health &amp; Wellbeing - Sheep Tick - Lyme Disease</vt:lpstr>
      <vt:lpstr>Completing the Bronze DOFE Award </vt:lpstr>
      <vt:lpstr>Completing Bronze DOFE</vt:lpstr>
      <vt:lpstr>We Made It! 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Duke of Edinburgh’s Award Scheme</dc:title>
  <dc:creator>tl</dc:creator>
  <cp:lastModifiedBy>Stuart Boag</cp:lastModifiedBy>
  <cp:revision>98</cp:revision>
  <dcterms:created xsi:type="dcterms:W3CDTF">2005-10-05T14:29:24Z</dcterms:created>
  <dcterms:modified xsi:type="dcterms:W3CDTF">2023-05-22T13:24:55Z</dcterms:modified>
</cp:coreProperties>
</file>