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8" r:id="rId3"/>
    <p:sldId id="260" r:id="rId4"/>
    <p:sldId id="259" r:id="rId5"/>
    <p:sldId id="262" r:id="rId6"/>
    <p:sldId id="263" r:id="rId7"/>
    <p:sldId id="266" r:id="rId8"/>
    <p:sldId id="261" r:id="rId9"/>
    <p:sldId id="265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73" autoAdjust="0"/>
  </p:normalViewPr>
  <p:slideViewPr>
    <p:cSldViewPr snapToGrid="0">
      <p:cViewPr>
        <p:scale>
          <a:sx n="70" d="100"/>
          <a:sy n="70" d="100"/>
        </p:scale>
        <p:origin x="53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56EB3-FDF3-4110-A9F9-6778E87634D8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96503-B283-406C-8C9F-5937D1458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62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a mum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96503-B283-406C-8C9F-5937D1458BD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78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ability to understand what race is, why it is and how it is used to reproduce inequality and oppression.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96503-B283-406C-8C9F-5937D1458BD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85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Changes are coming</a:t>
            </a:r>
          </a:p>
          <a:p>
            <a:r>
              <a:rPr lang="en-GB" dirty="0"/>
              <a:t>Change only happens when majority population is on board</a:t>
            </a:r>
          </a:p>
          <a:p>
            <a:r>
              <a:rPr lang="en-GB" dirty="0"/>
              <a:t>Minorities will always face a battle to be heard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96503-B283-406C-8C9F-5937D1458BD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2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96503-B283-406C-8C9F-5937D1458B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547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96503-B283-406C-8C9F-5937D1458BD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03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Whataboutery</a:t>
            </a:r>
            <a:r>
              <a:rPr lang="en-GB" dirty="0"/>
              <a:t> means ignoring an argument, undermining it by talking about</a:t>
            </a:r>
            <a:r>
              <a:rPr lang="en-GB" baseline="0" dirty="0"/>
              <a:t> other equality issues, not focusing on the main issue.</a:t>
            </a:r>
          </a:p>
          <a:p>
            <a:pPr marL="228600" indent="-228600">
              <a:buAutoNum type="arabicPeriod"/>
            </a:pPr>
            <a:r>
              <a:rPr lang="en-GB" baseline="0" dirty="0"/>
              <a:t>All lives matter, but not equally, and haven’t done so for 1000s of years – this needs to change now</a:t>
            </a:r>
          </a:p>
          <a:p>
            <a:pPr marL="685800" lvl="1" indent="-228600">
              <a:buAutoNum type="arabicPeriod"/>
            </a:pPr>
            <a:r>
              <a:rPr lang="en-GB" baseline="0" dirty="0"/>
              <a:t>Equality is not about treating everyone the same, it’s about treating everyone according to their needs.</a:t>
            </a:r>
          </a:p>
          <a:p>
            <a:pPr marL="228600" indent="-228600">
              <a:buAutoNum type="arabicPeriod"/>
            </a:pPr>
            <a:r>
              <a:rPr lang="en-GB" baseline="0" dirty="0"/>
              <a:t>BLM was started in 2013 after the police murder of a 13 </a:t>
            </a:r>
            <a:r>
              <a:rPr lang="en-GB" baseline="0" dirty="0" err="1"/>
              <a:t>yr</a:t>
            </a:r>
            <a:r>
              <a:rPr lang="en-GB" baseline="0" dirty="0"/>
              <a:t> unarmed black boy, whether being politicised or not, the focus should be on the call for equality – human right not political</a:t>
            </a:r>
          </a:p>
          <a:p>
            <a:pPr marL="228600" indent="-228600">
              <a:buAutoNum type="arabicPeriod"/>
            </a:pPr>
            <a:r>
              <a:rPr lang="en-GB" baseline="0" dirty="0"/>
              <a:t>Antiracism is about standing up actively against racism in all it’s forms, and promote equality, not against any particular group – unfortunately racism has occurred because of the colonisation of the global south by white </a:t>
            </a:r>
            <a:r>
              <a:rPr lang="en-GB" baseline="0" dirty="0" err="1"/>
              <a:t>european</a:t>
            </a:r>
            <a:r>
              <a:rPr lang="en-GB" baseline="0" dirty="0"/>
              <a:t> nations</a:t>
            </a:r>
          </a:p>
          <a:p>
            <a:pPr marL="228600" indent="-228600">
              <a:buAutoNum type="arabicPeriod"/>
            </a:pPr>
            <a:r>
              <a:rPr lang="en-GB" baseline="0" dirty="0"/>
              <a:t>20% of white population live in poverty, while more than 50% of minorities live in poverty in the UK</a:t>
            </a:r>
          </a:p>
          <a:p>
            <a:pPr marL="685800" lvl="1" indent="-228600">
              <a:buAutoNum type="arabicPeriod"/>
            </a:pPr>
            <a:r>
              <a:rPr lang="en-GB" baseline="0" dirty="0"/>
              <a:t>Everyone in poverty faces barriers and challenges, but if you are white, you don’t face more challenges simply because of the colour of your skin</a:t>
            </a:r>
          </a:p>
          <a:p>
            <a:pPr marL="685800" lvl="1" indent="-228600">
              <a:buAutoNum type="arabicPeriod"/>
            </a:pPr>
            <a:r>
              <a:rPr lang="en-GB" baseline="0" dirty="0"/>
              <a:t>Ethnic minority groups the only ones were poverty rates are increasing</a:t>
            </a:r>
          </a:p>
          <a:p>
            <a:pPr marL="457200" lvl="1" indent="0">
              <a:buNone/>
            </a:pPr>
            <a:r>
              <a:rPr lang="en-GB" baseline="0" dirty="0"/>
              <a:t>Some jobs priorities ethnic minorities over white people – the facts prove otherwise, look at graphic</a:t>
            </a:r>
          </a:p>
          <a:p>
            <a:pPr marL="457200" lvl="1" indent="0">
              <a:buNone/>
            </a:pPr>
            <a:r>
              <a:rPr lang="en-GB" baseline="0" dirty="0"/>
              <a:t>	Also: Minorities have to send 74% more applications to get the same opportunities, </a:t>
            </a:r>
            <a:r>
              <a:rPr lang="en-GB" baseline="0" dirty="0" err="1"/>
              <a:t>muslims</a:t>
            </a:r>
            <a:r>
              <a:rPr lang="en-GB" baseline="0" dirty="0"/>
              <a:t> suffer the highest unemployment rate of all groups in the UK, 1/8 Pakistani women has been illegally asked about marriage and personal commitments compared to 1/30 white women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96503-B283-406C-8C9F-5937D1458BD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3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96503-B283-406C-8C9F-5937D1458BD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00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many BAME HTs do we have in Scotland?  East Ren? Glasgow?</a:t>
            </a:r>
          </a:p>
          <a:p>
            <a:r>
              <a:rPr lang="en-GB" dirty="0"/>
              <a:t>1.6%: most in secondary</a:t>
            </a:r>
          </a:p>
          <a:p>
            <a:r>
              <a:rPr lang="en-GB" dirty="0"/>
              <a:t>Highly likely to go through education without </a:t>
            </a:r>
            <a:r>
              <a:rPr lang="en-GB" dirty="0" err="1"/>
              <a:t>bame</a:t>
            </a:r>
            <a:r>
              <a:rPr lang="en-GB" dirty="0"/>
              <a:t> teacher</a:t>
            </a:r>
          </a:p>
          <a:p>
            <a:r>
              <a:rPr lang="en-GB" dirty="0"/>
              <a:t>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96503-B283-406C-8C9F-5937D1458BD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426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Eurocentric curriculum</a:t>
            </a:r>
          </a:p>
          <a:p>
            <a:r>
              <a:rPr lang="en-GB" dirty="0"/>
              <a:t>Racism a tool for oppression – a social construct at the time of colonisation to categorise people into inferior groups</a:t>
            </a:r>
          </a:p>
          <a:p>
            <a:r>
              <a:rPr lang="en-GB" dirty="0" err="1"/>
              <a:t>Decolonsing</a:t>
            </a:r>
            <a:r>
              <a:rPr lang="en-GB" dirty="0"/>
              <a:t> – freeing us of the colonial ideology that has shaped our thinking and curriculum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96503-B283-406C-8C9F-5937D1458BD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144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Venessa </a:t>
            </a:r>
            <a:r>
              <a:rPr lang="en-GB" dirty="0" err="1"/>
              <a:t>Nakate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96503-B283-406C-8C9F-5937D1458BD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05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Listen to lived experience</a:t>
            </a:r>
          </a:p>
          <a:p>
            <a:r>
              <a:rPr lang="en-GB" dirty="0"/>
              <a:t>Don’t trivialise</a:t>
            </a:r>
          </a:p>
          <a:p>
            <a:r>
              <a:rPr lang="en-GB" dirty="0"/>
              <a:t>Understand the trauma – health issue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96503-B283-406C-8C9F-5937D1458BD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9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587-5911-4BC0-AFBC-B878F04536D4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267507E0-C530-48A9-B4C9-FF64738BF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68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587-5911-4BC0-AFBC-B878F04536D4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07E0-C530-48A9-B4C9-FF64738BF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81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587-5911-4BC0-AFBC-B878F04536D4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07E0-C530-48A9-B4C9-FF64738BF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68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587-5911-4BC0-AFBC-B878F04536D4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07E0-C530-48A9-B4C9-FF64738BF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33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587-5911-4BC0-AFBC-B878F04536D4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07E0-C530-48A9-B4C9-FF64738BF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95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587-5911-4BC0-AFBC-B878F04536D4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07E0-C530-48A9-B4C9-FF64738BF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70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587-5911-4BC0-AFBC-B878F04536D4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07E0-C530-48A9-B4C9-FF64738BF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88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587-5911-4BC0-AFBC-B878F04536D4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07E0-C530-48A9-B4C9-FF64738BF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5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587-5911-4BC0-AFBC-B878F04536D4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07E0-C530-48A9-B4C9-FF64738BF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69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D587-5911-4BC0-AFBC-B878F04536D4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07E0-C530-48A9-B4C9-FF64738BF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0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F16D587-5911-4BC0-AFBC-B878F04536D4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07E0-C530-48A9-B4C9-FF64738BF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1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6D587-5911-4BC0-AFBC-B878F04536D4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67507E0-C530-48A9-B4C9-FF64738BFA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71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jpe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hyperlink" Target="http://www.pngall.com/red-cross-mark-png" TargetMode="External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hyperlink" Target="https://www.freepngimg.com/png/27880-green-tick-clipart" TargetMode="External"/><Relationship Id="rId5" Type="http://schemas.openxmlformats.org/officeDocument/2006/relationships/image" Target="../media/image8.w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19E6-AE0E-4B03-8B66-C43162058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7" y="963699"/>
            <a:ext cx="4960388" cy="2470307"/>
          </a:xfrm>
        </p:spPr>
        <p:txBody>
          <a:bodyPr>
            <a:normAutofit/>
          </a:bodyPr>
          <a:lstStyle/>
          <a:p>
            <a:r>
              <a:rPr lang="en-GB" sz="5400"/>
              <a:t>Antiracism in Scottish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CED91-8D15-4CCC-8A53-42EF53B7B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3448294"/>
            <a:ext cx="4960388" cy="1693553"/>
          </a:xfrm>
        </p:spPr>
        <p:txBody>
          <a:bodyPr>
            <a:normAutofit/>
          </a:bodyPr>
          <a:lstStyle/>
          <a:p>
            <a:r>
              <a:rPr lang="en-GB" dirty="0"/>
              <a:t>Barrhead High School Parent Council</a:t>
            </a:r>
          </a:p>
          <a:p>
            <a:r>
              <a:rPr lang="en-GB" dirty="0"/>
              <a:t>Monday 28</a:t>
            </a:r>
            <a:r>
              <a:rPr lang="en-GB" baseline="30000" dirty="0"/>
              <a:t>th</a:t>
            </a:r>
            <a:r>
              <a:rPr lang="en-GB" dirty="0"/>
              <a:t> February 2022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1B8B780-99C4-4D1C-A595-95814562E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99254" y="482171"/>
            <a:ext cx="4652668" cy="5149101"/>
            <a:chOff x="6899254" y="482171"/>
            <a:chExt cx="4652668" cy="514910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A9ECF46-35B4-46C2-90A2-4139C2363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9254" y="482171"/>
              <a:ext cx="4652668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2D4C1CC-A887-4EA5-9B81-A576F5D0F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39487" y="812507"/>
              <a:ext cx="400124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Barrhead High School (@BarrheadHighSch) / Twitter">
            <a:extLst>
              <a:ext uri="{FF2B5EF4-FFF2-40B4-BE49-F238E27FC236}">
                <a16:creationId xmlns:a16="http://schemas.microsoft.com/office/drawing/2014/main" id="{76620505-BE76-409D-922E-6545777FA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r="6123"/>
          <a:stretch/>
        </p:blipFill>
        <p:spPr bwMode="auto">
          <a:xfrm>
            <a:off x="7555450" y="1116345"/>
            <a:ext cx="3360025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0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D06D1-B010-4154-B35C-F4CB15CE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137007"/>
            <a:ext cx="9291215" cy="1049235"/>
          </a:xfrm>
        </p:spPr>
        <p:txBody>
          <a:bodyPr/>
          <a:lstStyle/>
          <a:p>
            <a:r>
              <a:rPr lang="en-GB" dirty="0"/>
              <a:t>Addressing Misconceptions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FDF7ADA-DA08-46C2-BE31-1BC61C229B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472402"/>
              </p:ext>
            </p:extLst>
          </p:nvPr>
        </p:nvGraphicFramePr>
        <p:xfrm>
          <a:off x="582167" y="1073214"/>
          <a:ext cx="11027664" cy="52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Bitmap Image" r:id="rId4" imgW="6318360" imgH="3867120" progId="Paint.Picture">
                  <p:embed/>
                </p:oleObj>
              </mc:Choice>
              <mc:Fallback>
                <p:oleObj name="Bitmap Image" r:id="rId4" imgW="6318360" imgH="3867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2167" y="1073214"/>
                        <a:ext cx="11027664" cy="52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5697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B3A9C-A8A1-4BE8-939C-355D4BAB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Manifestation of racism in schools</a:t>
            </a:r>
            <a:br>
              <a:rPr lang="en-GB" dirty="0"/>
            </a:b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2CFCAA-7490-4B3C-9120-DCAAD4E197D5}"/>
              </a:ext>
            </a:extLst>
          </p:cNvPr>
          <p:cNvSpPr/>
          <p:nvPr/>
        </p:nvSpPr>
        <p:spPr>
          <a:xfrm>
            <a:off x="1069848" y="1801368"/>
            <a:ext cx="2569464" cy="125272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 descr="What is Curriculum for Excellence? | Curriculum for Excellence | Policy  drivers | Policy for Scottish education | Scottish education system |  Education Scotland">
            <a:extLst>
              <a:ext uri="{FF2B5EF4-FFF2-40B4-BE49-F238E27FC236}">
                <a16:creationId xmlns:a16="http://schemas.microsoft.com/office/drawing/2014/main" id="{ACD33272-1A7C-43FA-A7DC-3DE3DEED6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114550"/>
            <a:ext cx="4000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3F042-6419-4F71-B199-B458C3CCFC51}"/>
              </a:ext>
            </a:extLst>
          </p:cNvPr>
          <p:cNvSpPr txBox="1"/>
          <p:nvPr/>
        </p:nvSpPr>
        <p:spPr>
          <a:xfrm>
            <a:off x="1261872" y="1801368"/>
            <a:ext cx="2203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*Sense of identity</a:t>
            </a:r>
          </a:p>
          <a:p>
            <a:r>
              <a:rPr lang="en-GB" dirty="0"/>
              <a:t>*Valuing background and lived experience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4E579B-BEB1-4493-AEA0-950BC6B45A13}"/>
              </a:ext>
            </a:extLst>
          </p:cNvPr>
          <p:cNvSpPr/>
          <p:nvPr/>
        </p:nvSpPr>
        <p:spPr>
          <a:xfrm>
            <a:off x="1121664" y="4537083"/>
            <a:ext cx="2569464" cy="151639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00C0A0-E7F9-4EC5-8A6D-31B14545B54C}"/>
              </a:ext>
            </a:extLst>
          </p:cNvPr>
          <p:cNvSpPr/>
          <p:nvPr/>
        </p:nvSpPr>
        <p:spPr>
          <a:xfrm>
            <a:off x="8683752" y="1697784"/>
            <a:ext cx="2569464" cy="191957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8F3BE-CCE8-4277-826A-0D437B4ECC94}"/>
              </a:ext>
            </a:extLst>
          </p:cNvPr>
          <p:cNvSpPr txBox="1"/>
          <p:nvPr/>
        </p:nvSpPr>
        <p:spPr>
          <a:xfrm>
            <a:off x="1304544" y="4601305"/>
            <a:ext cx="2203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*Stand alone events</a:t>
            </a:r>
          </a:p>
          <a:p>
            <a:r>
              <a:rPr lang="en-GB" dirty="0"/>
              <a:t>*Inclusion and parental engagement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180EA9-56B4-489F-BC12-C729F48B70B1}"/>
              </a:ext>
            </a:extLst>
          </p:cNvPr>
          <p:cNvSpPr/>
          <p:nvPr/>
        </p:nvSpPr>
        <p:spPr>
          <a:xfrm>
            <a:off x="8641080" y="4761707"/>
            <a:ext cx="2569464" cy="120032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9C85E-B96B-4D3F-965A-462C9B19D2C9}"/>
              </a:ext>
            </a:extLst>
          </p:cNvPr>
          <p:cNvSpPr txBox="1"/>
          <p:nvPr/>
        </p:nvSpPr>
        <p:spPr>
          <a:xfrm>
            <a:off x="8789701" y="1780407"/>
            <a:ext cx="2484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*Why do we teach what we teach?</a:t>
            </a:r>
          </a:p>
          <a:p>
            <a:r>
              <a:rPr lang="en-GB" dirty="0"/>
              <a:t>*Whose perspective is it from?</a:t>
            </a:r>
          </a:p>
          <a:p>
            <a:r>
              <a:rPr lang="en-GB" dirty="0"/>
              <a:t>*Whose perspective is missing?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CFC604-4308-4621-8E2C-07D1A6F85C70}"/>
              </a:ext>
            </a:extLst>
          </p:cNvPr>
          <p:cNvSpPr txBox="1"/>
          <p:nvPr/>
        </p:nvSpPr>
        <p:spPr>
          <a:xfrm>
            <a:off x="9006840" y="4761707"/>
            <a:ext cx="2203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*Knowledge of racial literacy</a:t>
            </a:r>
          </a:p>
          <a:p>
            <a:r>
              <a:rPr lang="en-GB" dirty="0"/>
              <a:t>*What resources do we use?</a:t>
            </a:r>
          </a:p>
        </p:txBody>
      </p:sp>
    </p:spTree>
    <p:extLst>
      <p:ext uri="{BB962C8B-B14F-4D97-AF65-F5344CB8AC3E}">
        <p14:creationId xmlns:p14="http://schemas.microsoft.com/office/powerpoint/2010/main" val="3459971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9FAA-AAA0-485C-A4B5-EE2EAE2A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529717"/>
            <a:ext cx="10515600" cy="1325563"/>
          </a:xfrm>
        </p:spPr>
        <p:txBody>
          <a:bodyPr/>
          <a:lstStyle/>
          <a:p>
            <a:pPr algn="l"/>
            <a:r>
              <a:rPr lang="en-GB" dirty="0"/>
              <a:t>National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1B2AC-10F3-4586-AAEC-214EAF8513EE}"/>
              </a:ext>
            </a:extLst>
          </p:cNvPr>
          <p:cNvSpPr txBox="1"/>
          <p:nvPr/>
        </p:nvSpPr>
        <p:spPr>
          <a:xfrm>
            <a:off x="673608" y="1878985"/>
            <a:ext cx="9006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Race Equality and Antiracism in Education Programme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Diversity in the Education Workforce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Curriculum Reform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Tackling Racist Incidents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Professional Leadership and Learning</a:t>
            </a:r>
          </a:p>
        </p:txBody>
      </p:sp>
      <p:pic>
        <p:nvPicPr>
          <p:cNvPr id="8194" name="Picture 2" descr="Black Lives Matter: How to teach children about anti-racism in a racist  world | The Independent | The Independent">
            <a:extLst>
              <a:ext uri="{FF2B5EF4-FFF2-40B4-BE49-F238E27FC236}">
                <a16:creationId xmlns:a16="http://schemas.microsoft.com/office/drawing/2014/main" id="{B1E95E87-A345-472F-82AF-BCFA49524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76" y="2520017"/>
            <a:ext cx="3889248" cy="29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IS (@EISUnion) / Twitter">
            <a:extLst>
              <a:ext uri="{FF2B5EF4-FFF2-40B4-BE49-F238E27FC236}">
                <a16:creationId xmlns:a16="http://schemas.microsoft.com/office/drawing/2014/main" id="{B9A941C1-444D-4E35-B0B4-E7AF961BD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2" y="4982618"/>
            <a:ext cx="1077980" cy="107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onsultation begins on Scotland&amp;#39;s National Planning Framework 4">
            <a:extLst>
              <a:ext uri="{FF2B5EF4-FFF2-40B4-BE49-F238E27FC236}">
                <a16:creationId xmlns:a16="http://schemas.microsoft.com/office/drawing/2014/main" id="{48C09129-B243-4852-B4E4-050036D48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37" y="253005"/>
            <a:ext cx="4471987" cy="187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cottish Qualifications Authority - SQA">
            <a:extLst>
              <a:ext uri="{FF2B5EF4-FFF2-40B4-BE49-F238E27FC236}">
                <a16:creationId xmlns:a16="http://schemas.microsoft.com/office/drawing/2014/main" id="{FBCC1F1C-C4DC-46D3-81F4-F746743FF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02" y="4827170"/>
            <a:ext cx="1364171" cy="136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eneral Teaching Council for Scotland - GTCS | Addressing Dyslexia">
            <a:extLst>
              <a:ext uri="{FF2B5EF4-FFF2-40B4-BE49-F238E27FC236}">
                <a16:creationId xmlns:a16="http://schemas.microsoft.com/office/drawing/2014/main" id="{FFC8CA47-22B8-4E82-8B35-D3ABF4890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20" y="4982618"/>
            <a:ext cx="1208723" cy="120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Education Scotland - Wikipedia">
            <a:extLst>
              <a:ext uri="{FF2B5EF4-FFF2-40B4-BE49-F238E27FC236}">
                <a16:creationId xmlns:a16="http://schemas.microsoft.com/office/drawing/2014/main" id="{5608CABD-15E6-4289-8BD3-7CC9F31A0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53" y="4187309"/>
            <a:ext cx="1884095" cy="97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ome : ADES">
            <a:extLst>
              <a:ext uri="{FF2B5EF4-FFF2-40B4-BE49-F238E27FC236}">
                <a16:creationId xmlns:a16="http://schemas.microsoft.com/office/drawing/2014/main" id="{2222A9E7-E142-4F93-AD85-6EE649EB4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534" y="5436953"/>
            <a:ext cx="1563814" cy="8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IYS (@InterculturalYS) / Twitter">
            <a:extLst>
              <a:ext uri="{FF2B5EF4-FFF2-40B4-BE49-F238E27FC236}">
                <a16:creationId xmlns:a16="http://schemas.microsoft.com/office/drawing/2014/main" id="{73720632-11A5-4042-B798-6ED2FF345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822" y="5590368"/>
            <a:ext cx="861251" cy="8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9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C9C5-49A7-42ED-830D-A549D260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Diversity in the Education Workforce</a:t>
            </a:r>
            <a:br>
              <a:rPr lang="en-GB" sz="44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48BEC-0A4C-42DC-BCDB-D90DD301A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68" y="1717953"/>
            <a:ext cx="10515600" cy="4351338"/>
          </a:xfrm>
        </p:spPr>
        <p:txBody>
          <a:bodyPr>
            <a:normAutofit/>
          </a:bodyPr>
          <a:lstStyle/>
          <a:p>
            <a:r>
              <a:rPr lang="en-GB" b="1" dirty="0"/>
              <a:t>1.6%</a:t>
            </a:r>
            <a:r>
              <a:rPr lang="en-GB" dirty="0"/>
              <a:t> of teaching workforce identify as BAME</a:t>
            </a:r>
          </a:p>
          <a:p>
            <a:r>
              <a:rPr lang="en-GB" dirty="0"/>
              <a:t>There are </a:t>
            </a:r>
            <a:r>
              <a:rPr lang="en-GB" b="1" dirty="0"/>
              <a:t>3</a:t>
            </a:r>
            <a:r>
              <a:rPr lang="en-GB" dirty="0"/>
              <a:t> Head Teachers in all of Scotland that are not white</a:t>
            </a:r>
          </a:p>
          <a:p>
            <a:r>
              <a:rPr lang="en-GB" dirty="0"/>
              <a:t>There are </a:t>
            </a:r>
            <a:r>
              <a:rPr lang="en-GB" b="1" u="sng" dirty="0"/>
              <a:t>0</a:t>
            </a:r>
            <a:r>
              <a:rPr lang="en-GB" dirty="0"/>
              <a:t> Head Teachers in East Renfrewshire or Glasgow</a:t>
            </a:r>
          </a:p>
          <a:p>
            <a:r>
              <a:rPr lang="en-GB" dirty="0"/>
              <a:t>Promoted posts across the whole profession is </a:t>
            </a:r>
            <a:r>
              <a:rPr lang="en-GB" b="1" dirty="0"/>
              <a:t>75</a:t>
            </a:r>
            <a:r>
              <a:rPr lang="en-GB" dirty="0"/>
              <a:t> or </a:t>
            </a:r>
            <a:r>
              <a:rPr lang="en-GB" b="1" dirty="0"/>
              <a:t>0.6% </a:t>
            </a:r>
            <a:r>
              <a:rPr lang="en-GB" dirty="0"/>
              <a:t>of the total number. </a:t>
            </a:r>
          </a:p>
          <a:p>
            <a:r>
              <a:rPr lang="en-GB" dirty="0"/>
              <a:t>Aim to increase to minimum </a:t>
            </a:r>
            <a:r>
              <a:rPr lang="en-GB" b="1" dirty="0"/>
              <a:t>4% by 2030</a:t>
            </a:r>
          </a:p>
          <a:p>
            <a:r>
              <a:rPr lang="en-GB" dirty="0"/>
              <a:t>Challenge:</a:t>
            </a:r>
          </a:p>
          <a:p>
            <a:pPr lvl="1"/>
            <a:r>
              <a:rPr lang="en-GB" dirty="0"/>
              <a:t>Retention</a:t>
            </a:r>
          </a:p>
          <a:p>
            <a:pPr lvl="1"/>
            <a:r>
              <a:rPr lang="en-GB" dirty="0"/>
              <a:t>Recruitment 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FD3863-C88D-47FC-BC1F-25ADC8651D8E}"/>
              </a:ext>
            </a:extLst>
          </p:cNvPr>
          <p:cNvSpPr/>
          <p:nvPr/>
        </p:nvSpPr>
        <p:spPr>
          <a:xfrm>
            <a:off x="7653528" y="3675888"/>
            <a:ext cx="4197096" cy="28169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C201A5-44B0-41DD-BA58-AAAD1BEB97C0}"/>
              </a:ext>
            </a:extLst>
          </p:cNvPr>
          <p:cNvSpPr txBox="1"/>
          <p:nvPr/>
        </p:nvSpPr>
        <p:spPr>
          <a:xfrm>
            <a:off x="7808976" y="4592074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67% rejection rate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79% qualify v 84%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75% complete probation v 86%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70% permanent employment v 84%</a:t>
            </a:r>
          </a:p>
          <a:p>
            <a:pPr algn="ctr"/>
            <a:r>
              <a:rPr lang="en-GB" dirty="0"/>
              <a:t>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FC26EE-65B2-446B-B28F-44115FE9A7DA}"/>
              </a:ext>
            </a:extLst>
          </p:cNvPr>
          <p:cNvSpPr txBox="1"/>
          <p:nvPr/>
        </p:nvSpPr>
        <p:spPr>
          <a:xfrm>
            <a:off x="7956205" y="3859919"/>
            <a:ext cx="373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Statistics for Initial Teacher Training</a:t>
            </a:r>
          </a:p>
        </p:txBody>
      </p:sp>
    </p:spTree>
    <p:extLst>
      <p:ext uri="{BB962C8B-B14F-4D97-AF65-F5344CB8AC3E}">
        <p14:creationId xmlns:p14="http://schemas.microsoft.com/office/powerpoint/2010/main" val="1200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0FD73-E357-403A-96DA-424948C2F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222015"/>
            <a:ext cx="9291215" cy="1049235"/>
          </a:xfrm>
        </p:spPr>
        <p:txBody>
          <a:bodyPr/>
          <a:lstStyle/>
          <a:p>
            <a:r>
              <a:rPr lang="en-GB" dirty="0"/>
              <a:t>Curriculum Reform - Decolonising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72CFC9C-5922-416F-9865-6C13117233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111734"/>
              </p:ext>
            </p:extLst>
          </p:nvPr>
        </p:nvGraphicFramePr>
        <p:xfrm>
          <a:off x="541147" y="1191330"/>
          <a:ext cx="11044301" cy="5209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Bitmap Image" r:id="rId4" imgW="10890360" imgH="5950080" progId="Paint.Picture">
                  <p:embed/>
                </p:oleObj>
              </mc:Choice>
              <mc:Fallback>
                <p:oleObj name="Bitmap Image" r:id="rId4" imgW="10890360" imgH="59500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147" y="1191330"/>
                        <a:ext cx="11044301" cy="5209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1348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1AFC3-A4EC-4752-97A2-0632F4BD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201015"/>
            <a:ext cx="9291215" cy="1049235"/>
          </a:xfrm>
        </p:spPr>
        <p:txBody>
          <a:bodyPr/>
          <a:lstStyle/>
          <a:p>
            <a:r>
              <a:rPr lang="en-GB" dirty="0"/>
              <a:t>Encouraging Critical Thinking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02295E2-0978-4755-A261-B19EA795F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255032"/>
              </p:ext>
            </p:extLst>
          </p:nvPr>
        </p:nvGraphicFramePr>
        <p:xfrm>
          <a:off x="775142" y="1471834"/>
          <a:ext cx="7517979" cy="2419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Bitmap Image" r:id="rId4" imgW="5346720" imgH="1720800" progId="Paint.Picture">
                  <p:embed/>
                </p:oleObj>
              </mc:Choice>
              <mc:Fallback>
                <p:oleObj name="Bitmap Image" r:id="rId4" imgW="5346720" imgH="1720800" progId="Paint.Picture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2C0D9E8-E930-4BC9-885C-10494CEB2F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5142" y="1471834"/>
                        <a:ext cx="7517979" cy="2419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7623F11-9207-444F-8C30-3B09EB076F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984445"/>
              </p:ext>
            </p:extLst>
          </p:nvPr>
        </p:nvGraphicFramePr>
        <p:xfrm>
          <a:off x="3766230" y="3690217"/>
          <a:ext cx="8056749" cy="2653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Bitmap Image" r:id="rId6" imgW="5378400" imgH="1771560" progId="Paint.Picture">
                  <p:embed/>
                </p:oleObj>
              </mc:Choice>
              <mc:Fallback>
                <p:oleObj name="Bitmap Image" r:id="rId6" imgW="5378400" imgH="1771560" progId="Paint.Pictur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8472B97-195C-492B-AD3D-B28973450A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66230" y="3690217"/>
                        <a:ext cx="8056749" cy="2653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93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B9AB9-93FF-465B-AB24-9EC32DD8D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188040"/>
            <a:ext cx="9291215" cy="1049235"/>
          </a:xfrm>
        </p:spPr>
        <p:txBody>
          <a:bodyPr/>
          <a:lstStyle/>
          <a:p>
            <a:r>
              <a:rPr lang="en-GB" dirty="0"/>
              <a:t>Encouraging Critical Thinking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7CBF967-FAF5-49A7-92AB-5ECC83CE4D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031952"/>
              </p:ext>
            </p:extLst>
          </p:nvPr>
        </p:nvGraphicFramePr>
        <p:xfrm>
          <a:off x="1770037" y="1539027"/>
          <a:ext cx="8467603" cy="4194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Bitmap Image" r:id="rId3" imgW="4572000" imgH="2419200" progId="Paint.Picture">
                  <p:embed/>
                </p:oleObj>
              </mc:Choice>
              <mc:Fallback>
                <p:oleObj name="Bitmap Image" r:id="rId3" imgW="4572000" imgH="2419200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522535A-7097-409A-83E9-BB14B99018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0037" y="1539027"/>
                        <a:ext cx="8467603" cy="4194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13251A0-BE76-41A6-ADE3-EC40DC18B5AA}"/>
              </a:ext>
            </a:extLst>
          </p:cNvPr>
          <p:cNvSpPr txBox="1"/>
          <p:nvPr/>
        </p:nvSpPr>
        <p:spPr>
          <a:xfrm>
            <a:off x="2214371" y="5702284"/>
            <a:ext cx="7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Guess the headline?</a:t>
            </a:r>
          </a:p>
        </p:txBody>
      </p:sp>
    </p:spTree>
    <p:extLst>
      <p:ext uri="{BB962C8B-B14F-4D97-AF65-F5344CB8AC3E}">
        <p14:creationId xmlns:p14="http://schemas.microsoft.com/office/powerpoint/2010/main" val="4263832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8E1C-CB26-434A-85E4-A32E9067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Tackling Racist Incidents</a:t>
            </a:r>
            <a:br>
              <a:rPr lang="en-GB" sz="44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F23B3-083D-4CF2-AE53-FB7F789CA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048" y="2154809"/>
            <a:ext cx="10515600" cy="4351338"/>
          </a:xfrm>
        </p:spPr>
        <p:txBody>
          <a:bodyPr/>
          <a:lstStyle/>
          <a:p>
            <a:r>
              <a:rPr lang="en-GB" dirty="0"/>
              <a:t>Pupils against pupils</a:t>
            </a:r>
          </a:p>
          <a:p>
            <a:r>
              <a:rPr lang="en-GB" dirty="0"/>
              <a:t>Pupils against staff</a:t>
            </a:r>
          </a:p>
          <a:p>
            <a:r>
              <a:rPr lang="en-GB" dirty="0"/>
              <a:t>Staff against pupils</a:t>
            </a:r>
          </a:p>
          <a:p>
            <a:r>
              <a:rPr lang="en-GB" dirty="0"/>
              <a:t>Staff against staff</a:t>
            </a:r>
          </a:p>
        </p:txBody>
      </p:sp>
      <p:pic>
        <p:nvPicPr>
          <p:cNvPr id="9218" name="Picture 2" descr="What is Racial Trauma? Information and Resources – Office of Diversity and  Equity">
            <a:extLst>
              <a:ext uri="{FF2B5EF4-FFF2-40B4-BE49-F238E27FC236}">
                <a16:creationId xmlns:a16="http://schemas.microsoft.com/office/drawing/2014/main" id="{AE6ED912-883D-4353-B494-E510E8806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76" y="1786890"/>
            <a:ext cx="4027551" cy="385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0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D1E7-ACD5-403A-9236-808A0DD5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385489"/>
            <a:ext cx="9291215" cy="1049235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Professional Leadership and Learning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25615-2B97-4724-99B5-8E219FACD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524518"/>
            <a:ext cx="9227293" cy="327861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Building Racial Literacy</a:t>
            </a:r>
          </a:p>
          <a:p>
            <a:r>
              <a:rPr lang="en-GB" dirty="0"/>
              <a:t>Understanding how to identify </a:t>
            </a:r>
          </a:p>
          <a:p>
            <a:pPr marL="0" indent="0">
              <a:buNone/>
            </a:pPr>
            <a:r>
              <a:rPr lang="en-GB" dirty="0"/>
              <a:t>inappropriate resources</a:t>
            </a:r>
          </a:p>
          <a:p>
            <a:r>
              <a:rPr lang="en-GB" dirty="0"/>
              <a:t>Avoiding negative stereotyping</a:t>
            </a:r>
          </a:p>
          <a:p>
            <a:r>
              <a:rPr lang="en-GB" dirty="0"/>
              <a:t>Engaging in critical thinking and difficult </a:t>
            </a:r>
          </a:p>
          <a:p>
            <a:pPr marL="0" indent="0">
              <a:buNone/>
            </a:pPr>
            <a:r>
              <a:rPr lang="en-GB" dirty="0"/>
              <a:t>conversations</a:t>
            </a:r>
          </a:p>
          <a:p>
            <a:r>
              <a:rPr lang="en-GB" dirty="0"/>
              <a:t>Challenging on own assumptions</a:t>
            </a:r>
          </a:p>
          <a:p>
            <a:endParaRPr lang="en-GB" dirty="0"/>
          </a:p>
        </p:txBody>
      </p:sp>
      <p:pic>
        <p:nvPicPr>
          <p:cNvPr id="12290" name="Picture 2" descr="Math teacher is placed on leave for wearing feather headdress and  performing Native American dance | Daily Mail Online">
            <a:extLst>
              <a:ext uri="{FF2B5EF4-FFF2-40B4-BE49-F238E27FC236}">
                <a16:creationId xmlns:a16="http://schemas.microsoft.com/office/drawing/2014/main" id="{5BDEA535-DBB0-4A2E-9D20-D4F6D542C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06" y="1631252"/>
            <a:ext cx="4582143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8E8CFDB-CA0C-48BA-B8FB-8D1674D02D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018094"/>
              </p:ext>
            </p:extLst>
          </p:nvPr>
        </p:nvGraphicFramePr>
        <p:xfrm>
          <a:off x="6413754" y="5094098"/>
          <a:ext cx="56007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Bitmap Image" r:id="rId5" imgW="5600880" imgH="1111320" progId="Paint.Picture">
                  <p:embed/>
                </p:oleObj>
              </mc:Choice>
              <mc:Fallback>
                <p:oleObj name="Bitmap Image" r:id="rId5" imgW="5600880" imgH="11113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13754" y="5094098"/>
                        <a:ext cx="5600700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4">
            <a:extLst>
              <a:ext uri="{FF2B5EF4-FFF2-40B4-BE49-F238E27FC236}">
                <a16:creationId xmlns:a16="http://schemas.microsoft.com/office/drawing/2014/main" id="{507BEC5F-D858-4DB8-A212-776DE732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52" y="4982717"/>
            <a:ext cx="2542032" cy="142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55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69D9-37C7-4B60-9897-EE4AE4F82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1" y="372064"/>
            <a:ext cx="9291215" cy="1049235"/>
          </a:xfrm>
        </p:spPr>
        <p:txBody>
          <a:bodyPr>
            <a:normAutofit/>
          </a:bodyPr>
          <a:lstStyle/>
          <a:p>
            <a:pPr algn="ctr"/>
            <a:r>
              <a:rPr lang="en-GB" sz="4400" dirty="0"/>
              <a:t>Q &amp; A</a:t>
            </a:r>
          </a:p>
        </p:txBody>
      </p:sp>
      <p:pic>
        <p:nvPicPr>
          <p:cNvPr id="13314" name="Picture 2" descr="Solidarity is a Verb - Album on Imgur">
            <a:extLst>
              <a:ext uri="{FF2B5EF4-FFF2-40B4-BE49-F238E27FC236}">
                <a16:creationId xmlns:a16="http://schemas.microsoft.com/office/drawing/2014/main" id="{59C2C908-82B1-4246-99BC-DB7E21720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40" y="1690688"/>
            <a:ext cx="7124319" cy="374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34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0BD6-BA71-49C8-A8A6-80ADCBCE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GB" dirty="0"/>
              <a:t>Antiracism in Scottish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069F5-D7C5-427B-89C1-2F89BF223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4"/>
            <a:ext cx="3853649" cy="3450613"/>
          </a:xfrm>
        </p:spPr>
        <p:txBody>
          <a:bodyPr>
            <a:normAutofit/>
          </a:bodyPr>
          <a:lstStyle/>
          <a:p>
            <a:r>
              <a:rPr lang="en-GB" dirty="0"/>
              <a:t>Nuzhat Uthmani</a:t>
            </a:r>
          </a:p>
          <a:p>
            <a:r>
              <a:rPr lang="en-GB" dirty="0"/>
              <a:t>Primary Teacher, Glasgow City Council</a:t>
            </a:r>
          </a:p>
          <a:p>
            <a:r>
              <a:rPr lang="en-GB" dirty="0"/>
              <a:t>EIS Rep and Vice Convenor Antiracist Sub Committee</a:t>
            </a:r>
          </a:p>
          <a:p>
            <a:r>
              <a:rPr lang="en-GB" dirty="0"/>
              <a:t>Member of Scot Gov </a:t>
            </a:r>
            <a:r>
              <a:rPr lang="en-GB" b="1" dirty="0"/>
              <a:t>Race Equality and Antiracism in Education Programme</a:t>
            </a:r>
          </a:p>
          <a:p>
            <a:endParaRPr lang="en-GB" dirty="0"/>
          </a:p>
        </p:txBody>
      </p:sp>
      <p:pic>
        <p:nvPicPr>
          <p:cNvPr id="2054" name="Picture 6" descr="Consultation begins on Scotland&amp;#39;s National Planning Framework 4">
            <a:extLst>
              <a:ext uri="{FF2B5EF4-FFF2-40B4-BE49-F238E27FC236}">
                <a16:creationId xmlns:a16="http://schemas.microsoft.com/office/drawing/2014/main" id="{C0C840B7-A2B9-461C-B1D3-36CFB3695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384" y="2334855"/>
            <a:ext cx="2506368" cy="10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IS (@EISUnion) / Twitter">
            <a:extLst>
              <a:ext uri="{FF2B5EF4-FFF2-40B4-BE49-F238E27FC236}">
                <a16:creationId xmlns:a16="http://schemas.microsoft.com/office/drawing/2014/main" id="{4BBDE3AA-90AA-4AD3-A00B-8F887E561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5920" y="2015733"/>
            <a:ext cx="1643010" cy="16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nect - formerly SPTC - Home | Facebook">
            <a:extLst>
              <a:ext uri="{FF2B5EF4-FFF2-40B4-BE49-F238E27FC236}">
                <a16:creationId xmlns:a16="http://schemas.microsoft.com/office/drawing/2014/main" id="{BC393EFD-A832-49B6-88FD-1460DF0ED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384" y="4204159"/>
            <a:ext cx="2391342" cy="8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ching into Unchartered Territory: Glasgow City Council promise to “push  the law” in order to protect the public | LittleLaw">
            <a:extLst>
              <a:ext uri="{FF2B5EF4-FFF2-40B4-BE49-F238E27FC236}">
                <a16:creationId xmlns:a16="http://schemas.microsoft.com/office/drawing/2014/main" id="{0DE7954B-14A1-4C21-A8FC-7C07DD78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5919" y="3823334"/>
            <a:ext cx="1643011" cy="164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0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240FFD-F030-4F62-8E2D-B4115D8A0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GB" dirty="0"/>
              <a:t>Aims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0FEF7-B850-40E6-930B-3315BA9C2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735" y="2907791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GB" dirty="0"/>
              <a:t>Current focus on Race Equality – Why now?</a:t>
            </a:r>
          </a:p>
          <a:p>
            <a:r>
              <a:rPr lang="en-GB" dirty="0"/>
              <a:t>Addressing misconceptions </a:t>
            </a:r>
          </a:p>
          <a:p>
            <a:r>
              <a:rPr lang="en-GB" dirty="0"/>
              <a:t>Manifestation of racism in schools</a:t>
            </a:r>
          </a:p>
          <a:p>
            <a:r>
              <a:rPr lang="en-GB" dirty="0"/>
              <a:t>National approaches</a:t>
            </a:r>
          </a:p>
          <a:p>
            <a:r>
              <a:rPr lang="en-GB" dirty="0"/>
              <a:t>School based approaches</a:t>
            </a:r>
          </a:p>
          <a:p>
            <a:r>
              <a:rPr lang="en-GB" dirty="0"/>
              <a:t>Q &amp; 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10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A37D3-A735-478A-8F35-CF9A71D1D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995" y="297792"/>
            <a:ext cx="9291215" cy="1049235"/>
          </a:xfrm>
        </p:spPr>
        <p:txBody>
          <a:bodyPr/>
          <a:lstStyle/>
          <a:p>
            <a:r>
              <a:rPr lang="en-GB" dirty="0"/>
              <a:t>Current context for Race Equality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7FE0AD6-3368-496C-B524-7ACE1CE27C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668105"/>
              </p:ext>
            </p:extLst>
          </p:nvPr>
        </p:nvGraphicFramePr>
        <p:xfrm>
          <a:off x="4446382" y="2232878"/>
          <a:ext cx="2861256" cy="2237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Bitmap Image" r:id="rId4" imgW="1835280" imgH="1434960" progId="Paint.Picture">
                  <p:embed/>
                </p:oleObj>
              </mc:Choice>
              <mc:Fallback>
                <p:oleObj name="Bitmap Image" r:id="rId4" imgW="1835280" imgH="1434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46382" y="2232878"/>
                        <a:ext cx="2861256" cy="2237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Inner Temple Library">
            <a:extLst>
              <a:ext uri="{FF2B5EF4-FFF2-40B4-BE49-F238E27FC236}">
                <a16:creationId xmlns:a16="http://schemas.microsoft.com/office/drawing/2014/main" id="{C0DB4FD6-5AFC-4D9F-8E2E-D8A7999CD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762125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D3994F1-0188-4ADB-B013-6526173519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019102"/>
              </p:ext>
            </p:extLst>
          </p:nvPr>
        </p:nvGraphicFramePr>
        <p:xfrm>
          <a:off x="8732253" y="3657600"/>
          <a:ext cx="22352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Bitmap Image" r:id="rId7" imgW="2235240" imgH="1625760" progId="Paint.Picture">
                  <p:embed/>
                </p:oleObj>
              </mc:Choice>
              <mc:Fallback>
                <p:oleObj name="Bitmap Image" r:id="rId7" imgW="2235240" imgH="16257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32253" y="3657600"/>
                        <a:ext cx="2235200" cy="162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 descr="The Equality Act 2010 (Previously known as DDA)">
            <a:extLst>
              <a:ext uri="{FF2B5EF4-FFF2-40B4-BE49-F238E27FC236}">
                <a16:creationId xmlns:a16="http://schemas.microsoft.com/office/drawing/2014/main" id="{89B5FEDD-D8D5-4260-ABBE-289B503AE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23" y="4825125"/>
            <a:ext cx="3705927" cy="14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83E75EC-7D52-4929-8BF5-40D17E852310}"/>
              </a:ext>
            </a:extLst>
          </p:cNvPr>
          <p:cNvSpPr/>
          <p:nvPr/>
        </p:nvSpPr>
        <p:spPr>
          <a:xfrm>
            <a:off x="1020278" y="1701752"/>
            <a:ext cx="2839452" cy="1325563"/>
          </a:xfrm>
          <a:prstGeom prst="wedgeRoundRect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1C8AA-1ECB-4AD9-AC71-6BD38BB0B9CE}"/>
              </a:ext>
            </a:extLst>
          </p:cNvPr>
          <p:cNvSpPr txBox="1"/>
          <p:nvPr/>
        </p:nvSpPr>
        <p:spPr>
          <a:xfrm>
            <a:off x="1102382" y="1924514"/>
            <a:ext cx="2521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Are we Getting It Right For Every Child?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D6195-AA86-4912-85BD-EF9DDAE6E5D5}"/>
              </a:ext>
            </a:extLst>
          </p:cNvPr>
          <p:cNvSpPr txBox="1"/>
          <p:nvPr/>
        </p:nvSpPr>
        <p:spPr>
          <a:xfrm>
            <a:off x="1012847" y="3351639"/>
            <a:ext cx="32437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 protection</a:t>
            </a:r>
          </a:p>
          <a:p>
            <a:endParaRPr lang="en-GB" dirty="0"/>
          </a:p>
          <a:p>
            <a:r>
              <a:rPr lang="en-GB" dirty="0"/>
              <a:t>Digital Security</a:t>
            </a:r>
          </a:p>
          <a:p>
            <a:endParaRPr lang="en-GB" dirty="0"/>
          </a:p>
          <a:p>
            <a:r>
              <a:rPr lang="en-GB" dirty="0"/>
              <a:t>LGBT</a:t>
            </a:r>
          </a:p>
          <a:p>
            <a:endParaRPr lang="en-GB" dirty="0"/>
          </a:p>
          <a:p>
            <a:r>
              <a:rPr lang="en-GB" dirty="0"/>
              <a:t>Gender</a:t>
            </a:r>
          </a:p>
          <a:p>
            <a:endParaRPr lang="en-GB" dirty="0"/>
          </a:p>
          <a:p>
            <a:r>
              <a:rPr lang="en-GB" dirty="0"/>
              <a:t>Learning difficulties</a:t>
            </a:r>
          </a:p>
          <a:p>
            <a:endParaRPr lang="en-GB" dirty="0"/>
          </a:p>
          <a:p>
            <a:r>
              <a:rPr lang="en-GB" dirty="0"/>
              <a:t>Race equality</a:t>
            </a: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FB35D43B-A00B-4A37-B7E5-74275FA6F1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769340" y="3797291"/>
            <a:ext cx="504853" cy="576975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798ED542-61DE-42D3-B3FF-645F520B94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769340" y="3198221"/>
            <a:ext cx="504853" cy="57697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3BF650C3-1383-4E1F-BE4A-80A06D735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757346" y="4242492"/>
            <a:ext cx="575661" cy="657899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8A91FB87-9A6A-4B6D-B0D6-DBA8A13FDF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792749" y="4841562"/>
            <a:ext cx="504853" cy="576975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5AE67904-54B1-405C-A268-DDC832AA1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246422" y="5409246"/>
            <a:ext cx="504853" cy="576975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A985FFC-B839-4C41-9556-015E6AB289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607878" y="6004350"/>
            <a:ext cx="437297" cy="49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71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ABA91-DB3D-4EAD-8634-DCE93FDB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Duty of Care</a:t>
            </a:r>
          </a:p>
        </p:txBody>
      </p:sp>
      <p:pic>
        <p:nvPicPr>
          <p:cNvPr id="4" name="Picture 2" descr="30 years of the United Nations Convention on the Rights of the Child -  Association for Young People&amp;#39;s Health">
            <a:extLst>
              <a:ext uri="{FF2B5EF4-FFF2-40B4-BE49-F238E27FC236}">
                <a16:creationId xmlns:a16="http://schemas.microsoft.com/office/drawing/2014/main" id="{30F59747-369B-47A6-BD83-C841FFB82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02" y="1690688"/>
            <a:ext cx="309634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F5A27D-1A99-4965-91F4-4DA2D4D57DE6}"/>
              </a:ext>
            </a:extLst>
          </p:cNvPr>
          <p:cNvSpPr txBox="1"/>
          <p:nvPr/>
        </p:nvSpPr>
        <p:spPr>
          <a:xfrm>
            <a:off x="6331898" y="1690688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Article 2 – Non discrimination</a:t>
            </a:r>
          </a:p>
          <a:p>
            <a:endParaRPr lang="en-GB" sz="2000" dirty="0"/>
          </a:p>
          <a:p>
            <a:r>
              <a:rPr lang="en-GB" sz="2000" dirty="0"/>
              <a:t>Article 8 – Right to an identity</a:t>
            </a:r>
          </a:p>
          <a:p>
            <a:endParaRPr lang="en-GB" sz="2000" dirty="0"/>
          </a:p>
          <a:p>
            <a:r>
              <a:rPr lang="en-GB" sz="2000" dirty="0"/>
              <a:t>Article 12 – Respect their views</a:t>
            </a:r>
          </a:p>
          <a:p>
            <a:endParaRPr lang="en-GB" sz="2000" dirty="0"/>
          </a:p>
          <a:p>
            <a:r>
              <a:rPr lang="en-GB" sz="2000" dirty="0"/>
              <a:t>Article 42 – Knowledge of rights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B9B540D-8D7C-4CBE-8D68-D5D2768E0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155" y="4952833"/>
            <a:ext cx="3858221" cy="173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66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BB5F-8B91-4CAD-A50A-74A9A005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03" y="804519"/>
            <a:ext cx="9291215" cy="1049235"/>
          </a:xfrm>
        </p:spPr>
        <p:txBody>
          <a:bodyPr/>
          <a:lstStyle/>
          <a:p>
            <a:pPr algn="l"/>
            <a:r>
              <a:rPr lang="en-GB" dirty="0"/>
              <a:t>Our Duty of Care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6F1033-7F50-4F72-913C-9266AC4FA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11" y="609600"/>
            <a:ext cx="66675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248BF4-50EF-4C44-AEC7-3B391156DB82}"/>
              </a:ext>
            </a:extLst>
          </p:cNvPr>
          <p:cNvSpPr txBox="1"/>
          <p:nvPr/>
        </p:nvSpPr>
        <p:spPr>
          <a:xfrm>
            <a:off x="735887" y="2690510"/>
            <a:ext cx="10356112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Respecting individual difference and </a:t>
            </a:r>
            <a:r>
              <a:rPr lang="en-US" sz="2000" b="1" i="0" u="none" strike="noStrike" dirty="0">
                <a:effectLst/>
              </a:rPr>
              <a:t>supporting learners’ understanding of themselves, others</a:t>
            </a:r>
            <a:r>
              <a:rPr lang="en-US" sz="2000" b="0" i="0" u="none" strike="noStrike" dirty="0">
                <a:effectLst/>
              </a:rPr>
              <a:t> and their contribution to the development and sustainability of a </a:t>
            </a:r>
            <a:r>
              <a:rPr lang="en-US" sz="2000" b="1" i="0" u="none" strike="noStrike" dirty="0">
                <a:effectLst/>
              </a:rPr>
              <a:t>diverse and inclusive society</a:t>
            </a:r>
            <a:r>
              <a:rPr lang="en-US" sz="2000" b="0" i="0" u="none" strike="noStrike" dirty="0">
                <a:effectLst/>
              </a:rPr>
              <a:t> (</a:t>
            </a:r>
            <a:r>
              <a:rPr lang="en-US" sz="2000" b="0" i="1" u="none" strike="noStrike" dirty="0">
                <a:effectLst/>
              </a:rPr>
              <a:t>Social Justice)</a:t>
            </a:r>
            <a:endParaRPr lang="en-US" sz="2000" b="0" i="0" u="none" strike="noStrike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Promoting and engendering a </a:t>
            </a:r>
            <a:r>
              <a:rPr lang="en-US" sz="2000" b="1" i="0" u="none" strike="noStrike" dirty="0">
                <a:effectLst/>
              </a:rPr>
              <a:t>rights respecting culture</a:t>
            </a:r>
            <a:r>
              <a:rPr lang="en-US" sz="2000" b="0" i="0" u="none" strike="noStrike" dirty="0">
                <a:effectLst/>
              </a:rPr>
              <a:t> and the </a:t>
            </a:r>
            <a:r>
              <a:rPr lang="en-US" sz="2000" b="1" i="0" u="none" strike="noStrike" dirty="0">
                <a:effectLst/>
              </a:rPr>
              <a:t>ethical use of authority</a:t>
            </a:r>
            <a:r>
              <a:rPr lang="en-US" sz="2000" b="0" i="0" u="none" strike="noStrike" dirty="0">
                <a:effectLst/>
              </a:rPr>
              <a:t> associated with one’s professional roles. </a:t>
            </a:r>
            <a:r>
              <a:rPr lang="en-US" sz="2000" b="0" i="1" u="none" strike="noStrike" dirty="0">
                <a:effectLst/>
              </a:rPr>
              <a:t>(Trust &amp; Respect)</a:t>
            </a:r>
            <a:endParaRPr lang="en-US" sz="2000" b="0" i="0" u="none" strike="noStrike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effectLst/>
              </a:rPr>
              <a:t>Challenging assumptions, biases and professional practice,</a:t>
            </a:r>
            <a:r>
              <a:rPr lang="en-US" sz="2000" b="0" i="0" u="none" strike="noStrike" dirty="0">
                <a:effectLst/>
              </a:rPr>
              <a:t> where appropriate </a:t>
            </a:r>
            <a:r>
              <a:rPr lang="en-US" sz="2000" b="0" i="1" u="none" strike="noStrike" dirty="0">
                <a:effectLst/>
              </a:rPr>
              <a:t>(Integrity)</a:t>
            </a:r>
            <a:endParaRPr lang="en-US" sz="2000" b="0" i="0" u="none" strike="noStrike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Creating opportunities for learning to be transformative in terms of </a:t>
            </a:r>
            <a:r>
              <a:rPr lang="en-US" sz="2000" b="1" i="0" u="none" strike="noStrike" dirty="0">
                <a:effectLst/>
              </a:rPr>
              <a:t>challenging assumptions and expanding world views. </a:t>
            </a:r>
            <a:r>
              <a:rPr lang="en-US" sz="2000" b="0" i="1" u="none" strike="noStrike" dirty="0">
                <a:effectLst/>
              </a:rPr>
              <a:t>(Professional Skills &amp; Abilities)</a:t>
            </a:r>
            <a:endParaRPr lang="en-US" sz="2000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137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7FD37-C311-46C2-A0C4-1A379D919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1" y="246735"/>
            <a:ext cx="9291215" cy="1049235"/>
          </a:xfrm>
        </p:spPr>
        <p:txBody>
          <a:bodyPr/>
          <a:lstStyle/>
          <a:p>
            <a:r>
              <a:rPr lang="en-GB" dirty="0"/>
              <a:t>The structure of racism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F3E430-944D-4ECB-BE70-B8808E246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757981"/>
              </p:ext>
            </p:extLst>
          </p:nvPr>
        </p:nvGraphicFramePr>
        <p:xfrm>
          <a:off x="838200" y="1261872"/>
          <a:ext cx="10515599" cy="519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3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6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6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6917">
                <a:tc>
                  <a:txBody>
                    <a:bodyPr/>
                    <a:lstStyle/>
                    <a:p>
                      <a:r>
                        <a:rPr lang="en-GB" dirty="0"/>
                        <a:t>Personal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Institutional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6685"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r>
                        <a:rPr lang="en-GB" sz="1800" dirty="0"/>
                        <a:t>The racism</a:t>
                      </a:r>
                      <a:r>
                        <a:rPr lang="en-GB" sz="1800" baseline="0" dirty="0"/>
                        <a:t> scandal at Yorkshire Cricket Club: racial slurs.</a:t>
                      </a:r>
                    </a:p>
                    <a:p>
                      <a:endParaRPr lang="en-GB" sz="1800" baseline="0" dirty="0"/>
                    </a:p>
                    <a:p>
                      <a:r>
                        <a:rPr lang="en-GB" sz="1800" baseline="0" dirty="0"/>
                        <a:t>Every day micro-</a:t>
                      </a:r>
                      <a:r>
                        <a:rPr lang="en-GB" sz="1800" baseline="0" dirty="0" err="1"/>
                        <a:t>aggresions</a:t>
                      </a:r>
                      <a:r>
                        <a:rPr lang="en-GB" sz="1800" baseline="0" dirty="0"/>
                        <a:t>:</a:t>
                      </a:r>
                    </a:p>
                    <a:p>
                      <a:endParaRPr lang="en-GB" sz="1800" baseline="0" dirty="0"/>
                    </a:p>
                    <a:p>
                      <a:r>
                        <a:rPr lang="en-GB" sz="1800" baseline="0" dirty="0"/>
                        <a:t>*”So and so is from Pakistan, do you know him?”</a:t>
                      </a:r>
                    </a:p>
                    <a:p>
                      <a:endParaRPr lang="en-GB" sz="1800" baseline="0" dirty="0"/>
                    </a:p>
                    <a:p>
                      <a:r>
                        <a:rPr lang="en-GB" sz="1800" baseline="0" dirty="0"/>
                        <a:t>*”Your English is really good.”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Threads of racism are woven through our society and its institutions.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of influence remains with dominant group.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Racism is not the same as prejudice, which does not have power structures influence.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 doesn’t take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into account impact or needs of minorities.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Systems are set up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suit the majority, whether individuals are racist or not.</a:t>
                      </a:r>
                    </a:p>
                    <a:p>
                      <a:endParaRPr lang="en-GB" sz="18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using traditional texts or authors that portray minority stereotypes without questioning whether these are acceptable.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26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E36D5EE-DDCD-4743-BA87-B3C181BBC3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009776"/>
              </p:ext>
            </p:extLst>
          </p:nvPr>
        </p:nvGraphicFramePr>
        <p:xfrm>
          <a:off x="385852" y="416767"/>
          <a:ext cx="6750050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Bitmap Image" r:id="rId4" imgW="6750000" imgH="1593720" progId="Paint.Picture">
                  <p:embed/>
                </p:oleObj>
              </mc:Choice>
              <mc:Fallback>
                <p:oleObj name="Bitmap Image" r:id="rId4" imgW="6750000" imgH="159372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80CC2F6-8960-4F17-86DF-22E111398C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852" y="416767"/>
                        <a:ext cx="6750050" cy="159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99AB77A-DE36-448C-9BC4-7731E9D84F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515539"/>
              </p:ext>
            </p:extLst>
          </p:nvPr>
        </p:nvGraphicFramePr>
        <p:xfrm>
          <a:off x="6533896" y="799246"/>
          <a:ext cx="5482738" cy="1884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Bitmap Image" r:id="rId6" imgW="6889680" imgH="2368440" progId="Paint.Picture">
                  <p:embed/>
                </p:oleObj>
              </mc:Choice>
              <mc:Fallback>
                <p:oleObj name="Bitmap Image" r:id="rId6" imgW="6889680" imgH="2368440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F91C615-4C10-4312-9AF2-8825C7C8F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33896" y="799246"/>
                        <a:ext cx="5482738" cy="1884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B935B05-9FFA-417A-82F1-8A1CDC0295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695283"/>
              </p:ext>
            </p:extLst>
          </p:nvPr>
        </p:nvGraphicFramePr>
        <p:xfrm>
          <a:off x="462936" y="2352417"/>
          <a:ext cx="57721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Bitmap Image" r:id="rId8" imgW="5772240" imgH="1111320" progId="Paint.Picture">
                  <p:embed/>
                </p:oleObj>
              </mc:Choice>
              <mc:Fallback>
                <p:oleObj name="Bitmap Image" r:id="rId8" imgW="5772240" imgH="1111320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7C37F63-74CC-43E5-A654-BABFDB7E87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2936" y="2352417"/>
                        <a:ext cx="5772150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DFC8E8B-801F-4F88-A23F-6D38CF8B04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827468"/>
              </p:ext>
            </p:extLst>
          </p:nvPr>
        </p:nvGraphicFramePr>
        <p:xfrm>
          <a:off x="95529" y="4393339"/>
          <a:ext cx="6718555" cy="1228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Bitmap Image" r:id="rId10" imgW="5765760" imgH="1054080" progId="Paint.Picture">
                  <p:embed/>
                </p:oleObj>
              </mc:Choice>
              <mc:Fallback>
                <p:oleObj name="Bitmap Image" r:id="rId10" imgW="5765760" imgH="1054080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CC8743D-3793-45A7-A592-F271AAF19B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5529" y="4393339"/>
                        <a:ext cx="6718555" cy="1228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F551DC8-1B45-4A8F-91C1-4689F6D122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222351"/>
              </p:ext>
            </p:extLst>
          </p:nvPr>
        </p:nvGraphicFramePr>
        <p:xfrm>
          <a:off x="6358636" y="4948983"/>
          <a:ext cx="55499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Bitmap Image" r:id="rId12" imgW="5549760" imgH="1492200" progId="Paint.Picture">
                  <p:embed/>
                </p:oleObj>
              </mc:Choice>
              <mc:Fallback>
                <p:oleObj name="Bitmap Image" r:id="rId12" imgW="5549760" imgH="1492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58636" y="4948983"/>
                        <a:ext cx="5549900" cy="149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4F057F1-E6BD-4923-800D-3E268227ED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06382"/>
              </p:ext>
            </p:extLst>
          </p:nvPr>
        </p:nvGraphicFramePr>
        <p:xfrm>
          <a:off x="6015630" y="3189869"/>
          <a:ext cx="5615538" cy="1203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Bitmap Image" r:id="rId14" imgW="10883880" imgH="1308240" progId="Paint.Picture">
                  <p:embed/>
                </p:oleObj>
              </mc:Choice>
              <mc:Fallback>
                <p:oleObj name="Bitmap Image" r:id="rId14" imgW="10883880" imgH="1308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15630" y="3189869"/>
                        <a:ext cx="5615538" cy="1203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574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64FD-76E7-4C16-94DD-C3AD5A3E2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603" y="193376"/>
            <a:ext cx="9291215" cy="1049235"/>
          </a:xfrm>
        </p:spPr>
        <p:txBody>
          <a:bodyPr/>
          <a:lstStyle/>
          <a:p>
            <a:r>
              <a:rPr lang="en-GB" dirty="0"/>
              <a:t>Current focus on Race Equality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7F1009F-83B0-4BC5-834A-06805AB264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264848"/>
              </p:ext>
            </p:extLst>
          </p:nvPr>
        </p:nvGraphicFramePr>
        <p:xfrm>
          <a:off x="838200" y="1555968"/>
          <a:ext cx="564515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Bitmap Image" r:id="rId3" imgW="5645160" imgH="2260440" progId="Paint.Picture">
                  <p:embed/>
                </p:oleObj>
              </mc:Choice>
              <mc:Fallback>
                <p:oleObj name="Bitmap Image" r:id="rId3" imgW="5645160" imgH="2260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555968"/>
                        <a:ext cx="5645150" cy="226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E3C4814-0B73-4809-AC8C-B8DA4A10D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214" y="4443282"/>
            <a:ext cx="5880227" cy="1530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59F434-B9E2-4897-9CBD-7C2BEBCAB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905" y="1921698"/>
            <a:ext cx="4951790" cy="229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9821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281</TotalTime>
  <Words>987</Words>
  <Application>Microsoft Office PowerPoint</Application>
  <PresentationFormat>Widescreen</PresentationFormat>
  <Paragraphs>158</Paragraphs>
  <Slides>19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Rockwell</vt:lpstr>
      <vt:lpstr>Gallery</vt:lpstr>
      <vt:lpstr>Paintbrush Picture</vt:lpstr>
      <vt:lpstr>Bitmap Image</vt:lpstr>
      <vt:lpstr>Antiracism in Scottish Education</vt:lpstr>
      <vt:lpstr>Antiracism in Scottish Education</vt:lpstr>
      <vt:lpstr>Aims</vt:lpstr>
      <vt:lpstr>Current context for Race Equality</vt:lpstr>
      <vt:lpstr>Our Duty of Care</vt:lpstr>
      <vt:lpstr>Our Duty of Care</vt:lpstr>
      <vt:lpstr>The structure of racism</vt:lpstr>
      <vt:lpstr>PowerPoint Presentation</vt:lpstr>
      <vt:lpstr>Current focus on Race Equality</vt:lpstr>
      <vt:lpstr>Addressing Misconceptions</vt:lpstr>
      <vt:lpstr>Manifestation of racism in schools </vt:lpstr>
      <vt:lpstr>National Approach</vt:lpstr>
      <vt:lpstr>Diversity in the Education Workforce </vt:lpstr>
      <vt:lpstr>Curriculum Reform - Decolonising </vt:lpstr>
      <vt:lpstr>Encouraging Critical Thinking</vt:lpstr>
      <vt:lpstr>Encouraging Critical Thinking</vt:lpstr>
      <vt:lpstr>Tackling Racist Incidents </vt:lpstr>
      <vt:lpstr>Professional Leadership and Learning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Antiracism in Scottish Education</dc:title>
  <dc:creator>Nuzhat Uthmani</dc:creator>
  <cp:lastModifiedBy>Nuzhat Uthmani</cp:lastModifiedBy>
  <cp:revision>6</cp:revision>
  <dcterms:created xsi:type="dcterms:W3CDTF">2022-02-23T21:00:52Z</dcterms:created>
  <dcterms:modified xsi:type="dcterms:W3CDTF">2022-02-24T01:42:25Z</dcterms:modified>
</cp:coreProperties>
</file>