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8" r:id="rId3"/>
    <p:sldId id="264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88" r:id="rId13"/>
    <p:sldId id="285" r:id="rId14"/>
    <p:sldId id="287" r:id="rId15"/>
    <p:sldId id="286" r:id="rId16"/>
    <p:sldId id="268" r:id="rId17"/>
    <p:sldId id="269" r:id="rId18"/>
    <p:sldId id="271" r:id="rId19"/>
    <p:sldId id="273" r:id="rId20"/>
    <p:sldId id="272" r:id="rId21"/>
    <p:sldId id="275" r:id="rId22"/>
    <p:sldId id="276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F02CD-55DC-4494-ABE6-DB1654E7156A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4503-289A-49FA-BA95-8CC51F80E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66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714704" cy="2387600"/>
          </a:xfrm>
        </p:spPr>
        <p:txBody>
          <a:bodyPr anchor="b"/>
          <a:lstStyle>
            <a:lvl1pPr algn="ctr">
              <a:defRPr sz="6000">
                <a:solidFill>
                  <a:srgbClr val="FFD3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714704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D34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903039" y="-103031"/>
            <a:ext cx="901521" cy="1416676"/>
          </a:xfrm>
          <a:prstGeom prst="rect">
            <a:avLst/>
          </a:prstGeom>
          <a:solidFill>
            <a:srgbClr val="FFD347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930" y1="29412" x2="20930" y2="29412"/>
                        <a14:foregroundMark x1="23256" y1="22460" x2="23256" y2="22460"/>
                        <a14:foregroundMark x1="30233" y1="22995" x2="30233" y2="22995"/>
                        <a14:foregroundMark x1="44767" y1="10695" x2="44767" y2="10695"/>
                        <a14:foregroundMark x1="57558" y1="10695" x2="57558" y2="10695"/>
                        <a14:foregroundMark x1="60465" y1="10160" x2="90116" y2="10160"/>
                        <a14:foregroundMark x1="6395" y1="31551" x2="5814" y2="10695"/>
                        <a14:foregroundMark x1="6395" y1="21390" x2="38953" y2="3743"/>
                        <a14:foregroundMark x1="38953" y1="3743" x2="93023" y2="4278"/>
                        <a14:foregroundMark x1="93023" y1="4278" x2="93023" y2="57754"/>
                        <a14:foregroundMark x1="93023" y1="57754" x2="55814" y2="91979"/>
                        <a14:foregroundMark x1="55233" y1="91979" x2="20930" y2="71658"/>
                        <a14:foregroundMark x1="20930" y1="71658" x2="12791" y2="331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7081" y="1313645"/>
            <a:ext cx="907479" cy="9866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0903039" y="2300264"/>
            <a:ext cx="901521" cy="4557735"/>
          </a:xfrm>
          <a:prstGeom prst="rect">
            <a:avLst/>
          </a:prstGeom>
          <a:solidFill>
            <a:srgbClr val="FFD347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12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6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15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458"/>
            <a:ext cx="9889901" cy="1325563"/>
          </a:xfrm>
        </p:spPr>
        <p:txBody>
          <a:bodyPr/>
          <a:lstStyle>
            <a:lvl1pPr>
              <a:defRPr>
                <a:solidFill>
                  <a:srgbClr val="FFD3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89901" cy="4351338"/>
          </a:xfrm>
        </p:spPr>
        <p:txBody>
          <a:bodyPr/>
          <a:lstStyle>
            <a:lvl1pPr>
              <a:defRPr>
                <a:solidFill>
                  <a:srgbClr val="FFD347"/>
                </a:solidFill>
              </a:defRPr>
            </a:lvl1pPr>
            <a:lvl2pPr>
              <a:defRPr>
                <a:solidFill>
                  <a:srgbClr val="FFD347"/>
                </a:solidFill>
              </a:defRPr>
            </a:lvl2pPr>
            <a:lvl3pPr>
              <a:defRPr>
                <a:solidFill>
                  <a:srgbClr val="FFD347"/>
                </a:solidFill>
              </a:defRPr>
            </a:lvl3pPr>
            <a:lvl4pPr>
              <a:defRPr>
                <a:solidFill>
                  <a:srgbClr val="FFD347"/>
                </a:solidFill>
              </a:defRPr>
            </a:lvl4pPr>
            <a:lvl5pPr>
              <a:defRPr>
                <a:solidFill>
                  <a:srgbClr val="FFD347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7415" y="-140815"/>
            <a:ext cx="932769" cy="699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7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2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7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4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8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7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0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5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EE66-E5F0-4662-9232-233768391B06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0AC2-523A-4401-97D0-322EA196C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83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NHmOnCRAGv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sbYHI-rZO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30477"/>
            <a:ext cx="8714704" cy="2387600"/>
          </a:xfrm>
        </p:spPr>
        <p:txBody>
          <a:bodyPr/>
          <a:lstStyle/>
          <a:p>
            <a:r>
              <a:rPr lang="en-GB" dirty="0" smtClean="0"/>
              <a:t>Social Media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80861"/>
            <a:ext cx="8714704" cy="1655762"/>
          </a:xfrm>
        </p:spPr>
        <p:txBody>
          <a:bodyPr/>
          <a:lstStyle/>
          <a:p>
            <a:r>
              <a:rPr lang="en-GB" dirty="0" smtClean="0"/>
              <a:t>Barrhead High School Parent Council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311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Kayleigh’s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549020"/>
            <a:ext cx="10179461" cy="492035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Kayleigh Haywood began peaking to Luke Harlow, a man she had never met, on 31</a:t>
            </a:r>
            <a:r>
              <a:rPr lang="en-GB" baseline="30000" dirty="0" smtClean="0"/>
              <a:t>st</a:t>
            </a:r>
            <a:r>
              <a:rPr lang="en-GB" dirty="0" smtClean="0"/>
              <a:t> October 2015.</a:t>
            </a:r>
          </a:p>
          <a:p>
            <a:endParaRPr lang="en-GB" dirty="0"/>
          </a:p>
          <a:p>
            <a:r>
              <a:rPr lang="en-GB" dirty="0" smtClean="0"/>
              <a:t>Over the course of 13 days they exchanged 2643 messages.  Harlow told a teenage girl all the things she’d want to hear: she was beautiful, how much he cared, that she was special.</a:t>
            </a:r>
          </a:p>
          <a:p>
            <a:endParaRPr lang="en-GB" dirty="0"/>
          </a:p>
          <a:p>
            <a:r>
              <a:rPr lang="en-GB" dirty="0" smtClean="0"/>
              <a:t>Harlow was grooming Kayleigh and she finally agreed to his requests to spend the night of Friday 13</a:t>
            </a:r>
            <a:r>
              <a:rPr lang="en-GB" baseline="30000" dirty="0" smtClean="0"/>
              <a:t>th</a:t>
            </a:r>
            <a:r>
              <a:rPr lang="en-GB" dirty="0" smtClean="0"/>
              <a:t> November 2013 at his house.</a:t>
            </a:r>
          </a:p>
          <a:p>
            <a:endParaRPr lang="en-GB" dirty="0"/>
          </a:p>
          <a:p>
            <a:r>
              <a:rPr lang="en-GB" dirty="0" smtClean="0"/>
              <a:t>She spent the next day with him too and in early hours of 15</a:t>
            </a:r>
            <a:r>
              <a:rPr lang="en-GB" baseline="30000" dirty="0" smtClean="0"/>
              <a:t>th</a:t>
            </a:r>
            <a:r>
              <a:rPr lang="en-GB" dirty="0" smtClean="0"/>
              <a:t> November, having been held against her will by Harlow and his neighbour Stephen </a:t>
            </a:r>
            <a:r>
              <a:rPr lang="en-GB" dirty="0" err="1" smtClean="0"/>
              <a:t>Beadman</a:t>
            </a:r>
            <a:r>
              <a:rPr lang="en-GB" dirty="0" smtClean="0"/>
              <a:t>, Kayleigh was raped and murdered by </a:t>
            </a:r>
            <a:r>
              <a:rPr lang="en-GB" dirty="0" err="1" smtClean="0"/>
              <a:t>Beadman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1" y="1549021"/>
            <a:ext cx="595122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It’s not just girls who are at risk of grooming.</a:t>
            </a:r>
          </a:p>
          <a:p>
            <a:endParaRPr lang="en-GB" dirty="0"/>
          </a:p>
          <a:p>
            <a:r>
              <a:rPr lang="en-GB" dirty="0" smtClean="0"/>
              <a:t>14 year old </a:t>
            </a:r>
            <a:r>
              <a:rPr lang="en-GB" dirty="0" err="1" smtClean="0"/>
              <a:t>Breck</a:t>
            </a:r>
            <a:r>
              <a:rPr lang="en-GB" dirty="0" smtClean="0"/>
              <a:t> Bednar was groomed by 19 year old Lewis </a:t>
            </a:r>
            <a:r>
              <a:rPr lang="en-GB" dirty="0" err="1" smtClean="0"/>
              <a:t>Daynes</a:t>
            </a:r>
            <a:r>
              <a:rPr lang="en-GB" dirty="0" smtClean="0"/>
              <a:t> through online gaming.</a:t>
            </a:r>
          </a:p>
          <a:p>
            <a:endParaRPr lang="en-GB" dirty="0"/>
          </a:p>
          <a:p>
            <a:r>
              <a:rPr lang="en-GB" dirty="0" smtClean="0"/>
              <a:t>After a long period of time, </a:t>
            </a:r>
            <a:r>
              <a:rPr lang="en-GB" dirty="0" err="1" smtClean="0"/>
              <a:t>Breck</a:t>
            </a:r>
            <a:r>
              <a:rPr lang="en-GB" dirty="0" smtClean="0"/>
              <a:t> agreed to meet </a:t>
            </a:r>
            <a:r>
              <a:rPr lang="en-GB" dirty="0" err="1" smtClean="0"/>
              <a:t>Daynes</a:t>
            </a:r>
            <a:r>
              <a:rPr lang="en-GB" dirty="0" smtClean="0"/>
              <a:t> and was murdered.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1131570"/>
            <a:ext cx="30099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Radicalisation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673436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 smtClean="0"/>
              <a:t>The </a:t>
            </a:r>
            <a:r>
              <a:rPr lang="en-GB" dirty="0"/>
              <a:t>radicalisation process is </a:t>
            </a:r>
            <a:r>
              <a:rPr lang="en-GB" dirty="0" smtClean="0"/>
              <a:t>focussed on an </a:t>
            </a:r>
            <a:r>
              <a:rPr lang="en-GB" dirty="0"/>
              <a:t>extremist ideology that seems appealing and </a:t>
            </a:r>
            <a:r>
              <a:rPr lang="en-GB" dirty="0" smtClean="0"/>
              <a:t>credible.</a:t>
            </a:r>
          </a:p>
          <a:p>
            <a:pPr fontAlgn="base"/>
            <a:endParaRPr lang="en-GB" dirty="0"/>
          </a:p>
          <a:p>
            <a:pPr fontAlgn="base"/>
            <a:r>
              <a:rPr lang="en-GB" dirty="0" smtClean="0"/>
              <a:t>This is often </a:t>
            </a:r>
            <a:r>
              <a:rPr lang="en-GB" dirty="0"/>
              <a:t>because it appears to make sense of the young person’s feelings of grievance or injustice</a:t>
            </a:r>
            <a:r>
              <a:rPr lang="en-GB" dirty="0" smtClean="0"/>
              <a:t>.</a:t>
            </a:r>
          </a:p>
          <a:p>
            <a:pPr fontAlgn="base"/>
            <a:endParaRPr lang="en-GB" dirty="0"/>
          </a:p>
          <a:p>
            <a:pPr fontAlgn="base"/>
            <a:r>
              <a:rPr lang="en-GB" dirty="0" smtClean="0"/>
              <a:t>Radicalisation is an issue which is becoming increasingly prevalent.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87" r="18679"/>
          <a:stretch/>
        </p:blipFill>
        <p:spPr>
          <a:xfrm>
            <a:off x="6797963" y="1955422"/>
            <a:ext cx="3602138" cy="304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Radicalisation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GB" dirty="0" smtClean="0"/>
              <a:t>Factors that may lead to radicalisation:</a:t>
            </a:r>
            <a:endParaRPr lang="en-GB" dirty="0"/>
          </a:p>
          <a:p>
            <a:pPr fontAlgn="base"/>
            <a:r>
              <a:rPr lang="en-GB" dirty="0"/>
              <a:t>Sense of not belonging</a:t>
            </a:r>
          </a:p>
          <a:p>
            <a:pPr fontAlgn="base"/>
            <a:r>
              <a:rPr lang="en-GB" dirty="0"/>
              <a:t>Behavioural problems</a:t>
            </a:r>
          </a:p>
          <a:p>
            <a:pPr fontAlgn="base"/>
            <a:r>
              <a:rPr lang="en-GB" dirty="0"/>
              <a:t>Issues at home</a:t>
            </a:r>
          </a:p>
          <a:p>
            <a:pPr fontAlgn="base"/>
            <a:r>
              <a:rPr lang="en-GB" dirty="0"/>
              <a:t>Lack of self-esteem</a:t>
            </a:r>
          </a:p>
          <a:p>
            <a:pPr fontAlgn="base"/>
            <a:r>
              <a:rPr lang="en-GB" dirty="0"/>
              <a:t>Criminal activity</a:t>
            </a:r>
          </a:p>
          <a:p>
            <a:pPr fontAlgn="base"/>
            <a:r>
              <a:rPr lang="en-GB" dirty="0"/>
              <a:t>Being involved with gangs</a:t>
            </a:r>
          </a:p>
          <a:p>
            <a:pPr fontAlgn="base"/>
            <a:r>
              <a:rPr lang="en-GB" dirty="0" smtClean="0"/>
              <a:t>Groups </a:t>
            </a:r>
            <a:r>
              <a:rPr lang="en-GB" dirty="0"/>
              <a:t>will </a:t>
            </a:r>
            <a:r>
              <a:rPr lang="en-GB" dirty="0" smtClean="0"/>
              <a:t>often be attractive as they may </a:t>
            </a:r>
            <a:r>
              <a:rPr lang="en-GB" dirty="0"/>
              <a:t>offer solutions to feelings of being misunderstood, not listened to, or being treated unfairly.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43419" y="6453567"/>
            <a:ext cx="583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https://www.youtube.com/watch?v=NHmOnCRAGvw</a:t>
            </a:r>
            <a:r>
              <a:rPr lang="en-GB" dirty="0"/>
              <a:t>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295" y="1430124"/>
            <a:ext cx="3798137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Signs of Radicalisation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Outward </a:t>
            </a:r>
            <a:r>
              <a:rPr lang="en-GB" dirty="0" smtClean="0"/>
              <a:t>appearance</a:t>
            </a:r>
          </a:p>
          <a:p>
            <a:r>
              <a:rPr lang="en-GB" dirty="0" smtClean="0"/>
              <a:t>Not </a:t>
            </a:r>
            <a:r>
              <a:rPr lang="en-GB" dirty="0"/>
              <a:t>listening to other points of </a:t>
            </a:r>
            <a:r>
              <a:rPr lang="en-GB" dirty="0" smtClean="0"/>
              <a:t>view</a:t>
            </a:r>
          </a:p>
          <a:p>
            <a:r>
              <a:rPr lang="en-GB" dirty="0" smtClean="0"/>
              <a:t>Abusive </a:t>
            </a:r>
            <a:r>
              <a:rPr lang="en-GB" dirty="0"/>
              <a:t>towards people who are </a:t>
            </a:r>
            <a:r>
              <a:rPr lang="en-GB" dirty="0" smtClean="0"/>
              <a:t>different</a:t>
            </a:r>
          </a:p>
          <a:p>
            <a:r>
              <a:rPr lang="en-GB" dirty="0" smtClean="0"/>
              <a:t>Embracing </a:t>
            </a:r>
            <a:r>
              <a:rPr lang="en-GB" dirty="0"/>
              <a:t>conspiracy theories </a:t>
            </a:r>
            <a:endParaRPr lang="en-GB" dirty="0" smtClean="0"/>
          </a:p>
          <a:p>
            <a:r>
              <a:rPr lang="en-GB" dirty="0" smtClean="0"/>
              <a:t>Feeling persecuted</a:t>
            </a:r>
          </a:p>
          <a:p>
            <a:r>
              <a:rPr lang="en-GB" dirty="0" smtClean="0"/>
              <a:t>Changing </a:t>
            </a:r>
            <a:r>
              <a:rPr lang="en-GB" dirty="0"/>
              <a:t>friends and appearance </a:t>
            </a:r>
            <a:endParaRPr lang="en-GB" dirty="0" smtClean="0"/>
          </a:p>
          <a:p>
            <a:r>
              <a:rPr lang="en-GB" dirty="0" smtClean="0"/>
              <a:t>Converting </a:t>
            </a:r>
            <a:r>
              <a:rPr lang="en-GB" dirty="0"/>
              <a:t>to a new </a:t>
            </a:r>
            <a:r>
              <a:rPr lang="en-GB" dirty="0" smtClean="0"/>
              <a:t>religion</a:t>
            </a:r>
          </a:p>
          <a:p>
            <a:r>
              <a:rPr lang="en-GB" dirty="0" smtClean="0"/>
              <a:t>Being </a:t>
            </a:r>
            <a:r>
              <a:rPr lang="en-GB" dirty="0"/>
              <a:t>secretive of movements </a:t>
            </a:r>
          </a:p>
          <a:p>
            <a:r>
              <a:rPr lang="en-GB" dirty="0" smtClean="0"/>
              <a:t>Increasingly </a:t>
            </a:r>
            <a:r>
              <a:rPr lang="en-GB" dirty="0"/>
              <a:t>argumentative </a:t>
            </a:r>
          </a:p>
          <a:p>
            <a:r>
              <a:rPr lang="en-GB" dirty="0" smtClean="0"/>
              <a:t>Distancing </a:t>
            </a:r>
            <a:r>
              <a:rPr lang="en-GB" dirty="0"/>
              <a:t>themselves from old friends </a:t>
            </a:r>
          </a:p>
          <a:p>
            <a:r>
              <a:rPr lang="en-GB" dirty="0" smtClean="0"/>
              <a:t>No </a:t>
            </a:r>
            <a:r>
              <a:rPr lang="en-GB" dirty="0"/>
              <a:t>longer doing things they used to </a:t>
            </a:r>
            <a:r>
              <a:rPr lang="en-GB" dirty="0" smtClean="0"/>
              <a:t>enjoy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1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NSPCC advice on how to challenge radicalisation: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Speak </a:t>
            </a:r>
            <a:r>
              <a:rPr lang="en-GB" dirty="0"/>
              <a:t>with your child about what they do online </a:t>
            </a:r>
            <a:endParaRPr lang="en-GB" dirty="0" smtClean="0"/>
          </a:p>
          <a:p>
            <a:r>
              <a:rPr lang="en-GB" dirty="0" smtClean="0"/>
              <a:t>Ask </a:t>
            </a:r>
            <a:r>
              <a:rPr lang="en-GB" dirty="0"/>
              <a:t>them to show you some of their favourite </a:t>
            </a:r>
            <a:r>
              <a:rPr lang="en-GB" dirty="0" smtClean="0"/>
              <a:t>sites</a:t>
            </a:r>
          </a:p>
          <a:p>
            <a:r>
              <a:rPr lang="en-GB" dirty="0" smtClean="0"/>
              <a:t>Show </a:t>
            </a:r>
            <a:r>
              <a:rPr lang="en-GB" dirty="0"/>
              <a:t>an interest in their online </a:t>
            </a:r>
            <a:r>
              <a:rPr lang="en-GB" dirty="0" smtClean="0"/>
              <a:t>friends</a:t>
            </a:r>
          </a:p>
          <a:p>
            <a:r>
              <a:rPr lang="en-GB" dirty="0" smtClean="0"/>
              <a:t>Ask </a:t>
            </a:r>
            <a:r>
              <a:rPr lang="en-GB" dirty="0"/>
              <a:t>them how they decide who to be friends </a:t>
            </a:r>
            <a:r>
              <a:rPr lang="en-GB" dirty="0" smtClean="0"/>
              <a:t>with</a:t>
            </a:r>
          </a:p>
          <a:p>
            <a:r>
              <a:rPr lang="en-GB" dirty="0" smtClean="0"/>
              <a:t>Try </a:t>
            </a:r>
            <a:r>
              <a:rPr lang="en-GB" dirty="0"/>
              <a:t>to get them to friend you online as well </a:t>
            </a:r>
            <a:endParaRPr lang="en-GB" dirty="0" smtClean="0"/>
          </a:p>
          <a:p>
            <a:r>
              <a:rPr lang="en-GB" dirty="0" smtClean="0"/>
              <a:t>Agree </a:t>
            </a:r>
            <a:r>
              <a:rPr lang="en-GB" dirty="0"/>
              <a:t>the amount of time they spend online and the sites they visit 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Think about installing parental controls on their devices 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Raise the issue of inappropriate content and if they’ve seen any </a:t>
            </a:r>
            <a:endParaRPr lang="en-GB" dirty="0" smtClean="0"/>
          </a:p>
          <a:p>
            <a:r>
              <a:rPr lang="en-GB" dirty="0" smtClean="0"/>
              <a:t>Make </a:t>
            </a:r>
            <a:r>
              <a:rPr lang="en-GB" dirty="0"/>
              <a:t>sure they know how to report abuse online</a:t>
            </a:r>
          </a:p>
        </p:txBody>
      </p:sp>
    </p:spTree>
    <p:extLst>
      <p:ext uri="{BB962C8B-B14F-4D97-AF65-F5344CB8AC3E}">
        <p14:creationId xmlns:p14="http://schemas.microsoft.com/office/powerpoint/2010/main" val="17846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Ways to Keep Children Safe Online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Get to know your child’s online habits.</a:t>
            </a:r>
          </a:p>
          <a:p>
            <a:endParaRPr lang="en-GB" dirty="0"/>
          </a:p>
          <a:p>
            <a:r>
              <a:rPr lang="en-GB" dirty="0" smtClean="0"/>
              <a:t>Stay alert to any sudden changes in mood or appearance, or to any major change in habits or to increased secretiveness.</a:t>
            </a:r>
          </a:p>
          <a:p>
            <a:endParaRPr lang="en-GB" dirty="0"/>
          </a:p>
          <a:p>
            <a:r>
              <a:rPr lang="en-GB" dirty="0" smtClean="0"/>
              <a:t>Keep lines of communication open.</a:t>
            </a:r>
          </a:p>
          <a:p>
            <a:endParaRPr lang="en-GB" dirty="0"/>
          </a:p>
          <a:p>
            <a:r>
              <a:rPr lang="en-GB" dirty="0" smtClean="0"/>
              <a:t>Spend some time surfing the internet yourself.</a:t>
            </a:r>
          </a:p>
          <a:p>
            <a:endParaRPr lang="en-GB" dirty="0"/>
          </a:p>
          <a:p>
            <a:r>
              <a:rPr lang="en-GB" dirty="0" smtClean="0"/>
              <a:t>Install internet filtering software showing a Child Safety Online </a:t>
            </a:r>
            <a:r>
              <a:rPr lang="en-GB" dirty="0" err="1" smtClean="0"/>
              <a:t>Kitemark</a:t>
            </a:r>
            <a:r>
              <a:rPr lang="en-GB" dirty="0" smtClean="0"/>
              <a:t> on your computer.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0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sexting?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When people talk about sexting, they usually mean sending or receiving:</a:t>
            </a:r>
          </a:p>
          <a:p>
            <a:endParaRPr lang="en-GB" dirty="0" smtClean="0"/>
          </a:p>
          <a:p>
            <a:r>
              <a:rPr lang="en-GB" dirty="0" smtClean="0"/>
              <a:t>Naked pictures or ‘nudes’</a:t>
            </a:r>
          </a:p>
          <a:p>
            <a:endParaRPr lang="en-GB" dirty="0" smtClean="0"/>
          </a:p>
          <a:p>
            <a:r>
              <a:rPr lang="en-GB" dirty="0" smtClean="0"/>
              <a:t>Underwear shots</a:t>
            </a:r>
          </a:p>
          <a:p>
            <a:endParaRPr lang="en-GB" dirty="0" smtClean="0"/>
          </a:p>
          <a:p>
            <a:r>
              <a:rPr lang="en-GB" dirty="0" smtClean="0"/>
              <a:t>Sexual or ‘dirty pics’</a:t>
            </a:r>
          </a:p>
          <a:p>
            <a:endParaRPr lang="en-GB" dirty="0" smtClean="0"/>
          </a:p>
          <a:p>
            <a:r>
              <a:rPr lang="en-GB" dirty="0" smtClean="0"/>
              <a:t>Rude text messages or videos.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904617" y="0"/>
            <a:ext cx="287383" cy="2351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7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" y="-18097"/>
            <a:ext cx="8953500" cy="67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72" y="223458"/>
            <a:ext cx="10412029" cy="1325563"/>
          </a:xfrm>
        </p:spPr>
        <p:txBody>
          <a:bodyPr/>
          <a:lstStyle/>
          <a:p>
            <a:r>
              <a:rPr lang="en-GB" dirty="0" smtClean="0"/>
              <a:t>Sexting and the Law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72" y="1926748"/>
            <a:ext cx="10412029" cy="45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Barrhead High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9889901" cy="50323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Responsibility</a:t>
            </a:r>
          </a:p>
          <a:p>
            <a:pPr marL="0" indent="0">
              <a:buNone/>
            </a:pPr>
            <a:r>
              <a:rPr lang="en-GB" dirty="0" smtClean="0"/>
              <a:t>Excellence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Success</a:t>
            </a:r>
          </a:p>
          <a:p>
            <a:pPr marL="0" indent="0">
              <a:buNone/>
            </a:pPr>
            <a:r>
              <a:rPr lang="en-GB" dirty="0" smtClean="0"/>
              <a:t>Perseverance</a:t>
            </a:r>
          </a:p>
          <a:p>
            <a:pPr marL="0" indent="0">
              <a:buNone/>
            </a:pPr>
            <a:r>
              <a:rPr lang="en-GB" dirty="0" smtClean="0"/>
              <a:t>Equality</a:t>
            </a:r>
          </a:p>
          <a:p>
            <a:pPr marL="0" indent="0">
              <a:buNone/>
            </a:pPr>
            <a:r>
              <a:rPr lang="en-GB" dirty="0" smtClean="0"/>
              <a:t>Confidence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Teamwork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i="1" dirty="0" smtClean="0"/>
              <a:t>Social Media can be a wonderful tool, but there are some areas where they need support.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37" y="4466017"/>
            <a:ext cx="5064854" cy="103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37" y="3060987"/>
            <a:ext cx="5064855" cy="1128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537" y="1549021"/>
            <a:ext cx="5064854" cy="13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Sexting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Daniel Perry, a 17 year old from Fife, participated in sexting with someone who he thought was a girl his own age.</a:t>
            </a:r>
          </a:p>
          <a:p>
            <a:endParaRPr lang="en-GB" dirty="0"/>
          </a:p>
          <a:p>
            <a:r>
              <a:rPr lang="en-GB" dirty="0" smtClean="0"/>
              <a:t>He was then blackmailed.  Told the pictures would be sent to his family and friends unless he paid.  He took his own life.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5" t="4099" r="11822" b="16339"/>
          <a:stretch/>
        </p:blipFill>
        <p:spPr>
          <a:xfrm>
            <a:off x="6415474" y="4229100"/>
            <a:ext cx="4312627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Chats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Most social media platforms have a group chat function.</a:t>
            </a:r>
          </a:p>
          <a:p>
            <a:endParaRPr lang="en-GB" dirty="0"/>
          </a:p>
          <a:p>
            <a:r>
              <a:rPr lang="en-GB" dirty="0" smtClean="0"/>
              <a:t>There are often a large number of people within these group chats.  Commonly our pupils use:</a:t>
            </a:r>
          </a:p>
          <a:p>
            <a:endParaRPr lang="en-GB" dirty="0"/>
          </a:p>
          <a:p>
            <a:r>
              <a:rPr lang="en-GB" dirty="0" smtClean="0"/>
              <a:t>Facebook messenger</a:t>
            </a:r>
          </a:p>
          <a:p>
            <a:r>
              <a:rPr lang="en-GB" dirty="0" smtClean="0"/>
              <a:t>Snapchat</a:t>
            </a:r>
          </a:p>
          <a:p>
            <a:r>
              <a:rPr lang="en-GB" dirty="0" err="1" smtClean="0"/>
              <a:t>Whatsapp</a:t>
            </a:r>
            <a:endParaRPr lang="en-GB" dirty="0" smtClean="0"/>
          </a:p>
          <a:p>
            <a:r>
              <a:rPr lang="en-GB" dirty="0" smtClean="0"/>
              <a:t>Instagram</a:t>
            </a:r>
          </a:p>
          <a:p>
            <a:r>
              <a:rPr lang="en-GB" dirty="0" smtClean="0"/>
              <a:t>Discord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53330"/>
            <a:ext cx="4019549" cy="30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issues with a group chat?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cannot take something back that you’ve written down.</a:t>
            </a:r>
          </a:p>
          <a:p>
            <a:endParaRPr lang="en-GB" dirty="0"/>
          </a:p>
          <a:p>
            <a:r>
              <a:rPr lang="en-GB" dirty="0" smtClean="0"/>
              <a:t>You cannot delete videos or images that are sent – your only option is to leave the chat.</a:t>
            </a:r>
          </a:p>
          <a:p>
            <a:endParaRPr lang="en-GB" dirty="0"/>
          </a:p>
          <a:p>
            <a:r>
              <a:rPr lang="en-GB" dirty="0" smtClean="0"/>
              <a:t>It is an easier space for unkind or nasty things to be said which would not be said face to face.</a:t>
            </a:r>
          </a:p>
          <a:p>
            <a:endParaRPr lang="en-GB" dirty="0"/>
          </a:p>
          <a:p>
            <a:r>
              <a:rPr lang="en-GB" dirty="0" smtClean="0"/>
              <a:t>There is an evidence trail of inappropriate comments.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3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to children if something happens on a group chat.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Screen shot any comments that concern you.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Show them to an adult you trust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Remove yourself from the group – don’t stay in a toxic environment.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 not retaliate in any way.  Do not comment back or respond, as you could end up in as much trouble as the first person to comment.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you need further advice, contact our police officer – PC McFarlane – for information.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39640" cy="4351338"/>
          </a:xfrm>
        </p:spPr>
        <p:txBody>
          <a:bodyPr/>
          <a:lstStyle/>
          <a:p>
            <a:r>
              <a:rPr lang="en-GB" dirty="0" smtClean="0"/>
              <a:t>Not everything on a mobile is bad – there are some great examples:</a:t>
            </a:r>
          </a:p>
          <a:p>
            <a:endParaRPr lang="en-GB" dirty="0"/>
          </a:p>
          <a:p>
            <a:r>
              <a:rPr lang="en-GB" dirty="0" smtClean="0"/>
              <a:t>School Twitter pages</a:t>
            </a:r>
          </a:p>
          <a:p>
            <a:r>
              <a:rPr lang="en-GB" dirty="0" smtClean="0"/>
              <a:t>Lots of excellent apps for school</a:t>
            </a:r>
          </a:p>
          <a:p>
            <a:r>
              <a:rPr lang="en-GB" dirty="0" smtClean="0"/>
              <a:t>Can help to teach people about responsibility.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319" y="1358106"/>
            <a:ext cx="4731782" cy="48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95" y="0"/>
            <a:ext cx="9889901" cy="1325563"/>
          </a:xfrm>
        </p:spPr>
        <p:txBody>
          <a:bodyPr/>
          <a:lstStyle/>
          <a:p>
            <a:r>
              <a:rPr lang="en-GB" dirty="0" smtClean="0"/>
              <a:t>Websites for further advice: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8" t="2677" r="1685" b="3082"/>
          <a:stretch/>
        </p:blipFill>
        <p:spPr>
          <a:xfrm>
            <a:off x="391001" y="1423850"/>
            <a:ext cx="10385485" cy="51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Pupils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63" y="1869061"/>
            <a:ext cx="10412138" cy="4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Pupils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" y="2364898"/>
            <a:ext cx="9429817" cy="33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Pupils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9126"/>
            <a:ext cx="9823002" cy="42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Pupils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461101"/>
            <a:ext cx="10088977" cy="304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94519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The Sexual Offences Act (2003) defines online grooming as: 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“</a:t>
            </a:r>
            <a:r>
              <a:rPr lang="en-GB" i="1" dirty="0" smtClean="0"/>
              <a:t>A course of conduct enacted by a suspected paedophile, which would give a reasonable person cause for concern that any meeting with a child arising from the conduct would be for unlawful purposes”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4" name="Rectangle 3"/>
          <p:cNvSpPr/>
          <p:nvPr/>
        </p:nvSpPr>
        <p:spPr>
          <a:xfrm>
            <a:off x="11904617" y="0"/>
            <a:ext cx="287383" cy="2351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3177"/>
            <a:ext cx="9889901" cy="1325563"/>
          </a:xfrm>
        </p:spPr>
        <p:txBody>
          <a:bodyPr/>
          <a:lstStyle/>
          <a:p>
            <a:r>
              <a:rPr lang="en-GB" dirty="0" smtClean="0"/>
              <a:t>Grooming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120140"/>
            <a:ext cx="10584180" cy="555498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According to the CEOP website:</a:t>
            </a:r>
          </a:p>
          <a:p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Often</a:t>
            </a:r>
            <a:r>
              <a:rPr lang="en-GB" i="1" dirty="0"/>
              <a:t>, this is adults who want to engage children in sexual acts, or talk to them for sexual gratification. </a:t>
            </a:r>
            <a:endParaRPr lang="en-GB" i="1" dirty="0" smtClean="0"/>
          </a:p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They </a:t>
            </a:r>
            <a:r>
              <a:rPr lang="en-GB" i="1" dirty="0"/>
              <a:t>will often </a:t>
            </a:r>
            <a:r>
              <a:rPr lang="en-GB" i="1" dirty="0" smtClean="0"/>
              <a:t>use </a:t>
            </a:r>
            <a:r>
              <a:rPr lang="en-GB" i="1" dirty="0"/>
              <a:t>a </a:t>
            </a:r>
            <a:r>
              <a:rPr lang="en-GB" i="1" dirty="0" smtClean="0"/>
              <a:t>number </a:t>
            </a:r>
            <a:r>
              <a:rPr lang="en-GB" i="1" dirty="0"/>
              <a:t>of grooming technique including building trust with the child through lying creating different personas and then attempting to engage the child in more intimate forms of communication including compromising a child with the use of images and webcams. </a:t>
            </a:r>
            <a:endParaRPr lang="en-GB" i="1" dirty="0" smtClean="0"/>
          </a:p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 </a:t>
            </a:r>
            <a:r>
              <a:rPr lang="en-GB" i="1" dirty="0"/>
              <a:t>Child sex abusers will often use blackmail and guilt as methods of securing a meeting with the child.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24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Grooming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 are going to look at a video which describes a true case of grooming.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can be distressing for some people.  Produced by Leicestershire Police, it’s recommended that no child under 11 watches it.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992722" y="6268901"/>
            <a:ext cx="495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www.youtube.com/watch?v=WsbYHI-rZOE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8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1032</Words>
  <Application>Microsoft Office PowerPoint</Application>
  <PresentationFormat>Widescreen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Social Media  </vt:lpstr>
      <vt:lpstr>Barrhead High School</vt:lpstr>
      <vt:lpstr>Our Pupils</vt:lpstr>
      <vt:lpstr>Our Pupils</vt:lpstr>
      <vt:lpstr>Our Pupils</vt:lpstr>
      <vt:lpstr>Our Pupils</vt:lpstr>
      <vt:lpstr>Grooming</vt:lpstr>
      <vt:lpstr>Grooming</vt:lpstr>
      <vt:lpstr>Grooming</vt:lpstr>
      <vt:lpstr>Kayleigh’s Story</vt:lpstr>
      <vt:lpstr>Grooming</vt:lpstr>
      <vt:lpstr>Radicalisation</vt:lpstr>
      <vt:lpstr>Radicalisation</vt:lpstr>
      <vt:lpstr>Signs of Radicalisation</vt:lpstr>
      <vt:lpstr>NSPCC advice on how to challenge radicalisation:</vt:lpstr>
      <vt:lpstr>Simple Ways to Keep Children Safe Online</vt:lpstr>
      <vt:lpstr>What is sexting?</vt:lpstr>
      <vt:lpstr>PowerPoint Presentation</vt:lpstr>
      <vt:lpstr>Sexting and the Law </vt:lpstr>
      <vt:lpstr>Sexting </vt:lpstr>
      <vt:lpstr>Group Chats</vt:lpstr>
      <vt:lpstr>What are the issues with a group chat?</vt:lpstr>
      <vt:lpstr>Advice to children if something happens on a group chat.</vt:lpstr>
      <vt:lpstr>Social Media</vt:lpstr>
      <vt:lpstr>Websites for further advice: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 Information Evening</dc:title>
  <dc:creator>Grant Maybury</dc:creator>
  <cp:lastModifiedBy>Fiona Johnston</cp:lastModifiedBy>
  <cp:revision>28</cp:revision>
  <dcterms:created xsi:type="dcterms:W3CDTF">2021-03-12T13:49:40Z</dcterms:created>
  <dcterms:modified xsi:type="dcterms:W3CDTF">2023-01-16T20:44:31Z</dcterms:modified>
</cp:coreProperties>
</file>