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6" r:id="rId27"/>
    <p:sldId id="287" r:id="rId28"/>
    <p:sldId id="285" r:id="rId29"/>
    <p:sldId id="282" r:id="rId30"/>
    <p:sldId id="283" r:id="rId31"/>
    <p:sldId id="284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02CD-55DC-4494-ABE6-DB1654E7156A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4503-289A-49FA-BA95-8CC51F80E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6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14704" cy="2387600"/>
          </a:xfrm>
        </p:spPr>
        <p:txBody>
          <a:bodyPr anchor="b"/>
          <a:lstStyle>
            <a:lvl1pPr algn="ctr">
              <a:defRPr sz="6000">
                <a:solidFill>
                  <a:srgbClr val="FFD3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1470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D3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903039" y="-103031"/>
            <a:ext cx="901521" cy="1416676"/>
          </a:xfrm>
          <a:prstGeom prst="rect">
            <a:avLst/>
          </a:prstGeom>
          <a:solidFill>
            <a:srgbClr val="FFD34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930" y1="29412" x2="20930" y2="29412"/>
                        <a14:foregroundMark x1="23256" y1="22460" x2="23256" y2="22460"/>
                        <a14:foregroundMark x1="30233" y1="22995" x2="30233" y2="22995"/>
                        <a14:foregroundMark x1="44767" y1="10695" x2="44767" y2="10695"/>
                        <a14:foregroundMark x1="57558" y1="10695" x2="57558" y2="10695"/>
                        <a14:foregroundMark x1="60465" y1="10160" x2="90116" y2="10160"/>
                        <a14:foregroundMark x1="6395" y1="31551" x2="5814" y2="10695"/>
                        <a14:foregroundMark x1="6395" y1="21390" x2="38953" y2="3743"/>
                        <a14:foregroundMark x1="38953" y1="3743" x2="93023" y2="4278"/>
                        <a14:foregroundMark x1="93023" y1="4278" x2="93023" y2="57754"/>
                        <a14:foregroundMark x1="93023" y1="57754" x2="55814" y2="91979"/>
                        <a14:foregroundMark x1="55233" y1="91979" x2="20930" y2="71658"/>
                        <a14:foregroundMark x1="20930" y1="71658" x2="12791" y2="33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7081" y="1313645"/>
            <a:ext cx="907479" cy="9866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903039" y="2300264"/>
            <a:ext cx="901521" cy="4557735"/>
          </a:xfrm>
          <a:prstGeom prst="rect">
            <a:avLst/>
          </a:prstGeom>
          <a:solidFill>
            <a:srgbClr val="FFD34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2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6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5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9889901" cy="1325563"/>
          </a:xfrm>
        </p:spPr>
        <p:txBody>
          <a:bodyPr/>
          <a:lstStyle>
            <a:lvl1pPr>
              <a:defRPr>
                <a:solidFill>
                  <a:srgbClr val="FFD3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9901" cy="4351338"/>
          </a:xfrm>
        </p:spPr>
        <p:txBody>
          <a:bodyPr/>
          <a:lstStyle>
            <a:lvl1pPr>
              <a:defRPr>
                <a:solidFill>
                  <a:srgbClr val="FFD347"/>
                </a:solidFill>
              </a:defRPr>
            </a:lvl1pPr>
            <a:lvl2pPr>
              <a:defRPr>
                <a:solidFill>
                  <a:srgbClr val="FFD347"/>
                </a:solidFill>
              </a:defRPr>
            </a:lvl2pPr>
            <a:lvl3pPr>
              <a:defRPr>
                <a:solidFill>
                  <a:srgbClr val="FFD347"/>
                </a:solidFill>
              </a:defRPr>
            </a:lvl3pPr>
            <a:lvl4pPr>
              <a:defRPr>
                <a:solidFill>
                  <a:srgbClr val="FFD347"/>
                </a:solidFill>
              </a:defRPr>
            </a:lvl4pPr>
            <a:lvl5pPr>
              <a:defRPr>
                <a:solidFill>
                  <a:srgbClr val="FFD347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7415" y="-140815"/>
            <a:ext cx="932769" cy="69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7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8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0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EE66-E5F0-4662-9232-233768391B06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8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afecic.co.uk/esafety-site/75-esafety-hub/670-video-sexting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bYHI-rZO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0477"/>
            <a:ext cx="8714704" cy="2387600"/>
          </a:xfrm>
        </p:spPr>
        <p:txBody>
          <a:bodyPr/>
          <a:lstStyle/>
          <a:p>
            <a:r>
              <a:rPr lang="en-GB" dirty="0" smtClean="0"/>
              <a:t>Social Media </a:t>
            </a:r>
            <a:br>
              <a:rPr lang="en-GB" dirty="0" smtClean="0"/>
            </a:br>
            <a:r>
              <a:rPr lang="en-GB" dirty="0" smtClean="0"/>
              <a:t>Information Evening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0861"/>
            <a:ext cx="8714704" cy="1655762"/>
          </a:xfrm>
        </p:spPr>
        <p:txBody>
          <a:bodyPr/>
          <a:lstStyle/>
          <a:p>
            <a:r>
              <a:rPr lang="en-GB" dirty="0" smtClean="0"/>
              <a:t>Barrhead High School</a:t>
            </a:r>
          </a:p>
          <a:p>
            <a:fld id="{366DA773-B886-411C-A36D-45FE1A15C19C}" type="datetime1">
              <a:rPr lang="en-GB" smtClean="0"/>
              <a:t>16/03/2021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" y="2364898"/>
            <a:ext cx="9429817" cy="33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126"/>
            <a:ext cx="9823002" cy="42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61101"/>
            <a:ext cx="10088977" cy="30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Ways to Keep Children Safe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Get to know your child’s online habits.</a:t>
            </a:r>
          </a:p>
          <a:p>
            <a:endParaRPr lang="en-GB" dirty="0"/>
          </a:p>
          <a:p>
            <a:r>
              <a:rPr lang="en-GB" dirty="0" smtClean="0"/>
              <a:t>Stay alert to any sudden changes in mood or appearance, or to any major change in habits or to increased secretiveness.</a:t>
            </a:r>
          </a:p>
          <a:p>
            <a:endParaRPr lang="en-GB" dirty="0"/>
          </a:p>
          <a:p>
            <a:r>
              <a:rPr lang="en-GB" dirty="0" smtClean="0"/>
              <a:t>Keep lines of communication open.</a:t>
            </a:r>
          </a:p>
          <a:p>
            <a:endParaRPr lang="en-GB" dirty="0"/>
          </a:p>
          <a:p>
            <a:r>
              <a:rPr lang="en-GB" dirty="0" smtClean="0"/>
              <a:t>Spend some time surfing the internet yourself.</a:t>
            </a:r>
          </a:p>
          <a:p>
            <a:endParaRPr lang="en-GB" dirty="0"/>
          </a:p>
          <a:p>
            <a:r>
              <a:rPr lang="en-GB" dirty="0" smtClean="0"/>
              <a:t>Install internet filtering software showing a Child Safety Online </a:t>
            </a:r>
            <a:r>
              <a:rPr lang="en-GB" dirty="0" err="1" smtClean="0"/>
              <a:t>Kitemark</a:t>
            </a:r>
            <a:r>
              <a:rPr lang="en-GB" dirty="0" smtClean="0"/>
              <a:t> on your computer.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sexting?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When people talk about sexting, they usually mean sending or receiving:</a:t>
            </a:r>
          </a:p>
          <a:p>
            <a:endParaRPr lang="en-GB" dirty="0" smtClean="0"/>
          </a:p>
          <a:p>
            <a:r>
              <a:rPr lang="en-GB" dirty="0" smtClean="0"/>
              <a:t>Naked pictures or ‘nudes’</a:t>
            </a:r>
          </a:p>
          <a:p>
            <a:endParaRPr lang="en-GB" dirty="0" smtClean="0"/>
          </a:p>
          <a:p>
            <a:r>
              <a:rPr lang="en-GB" dirty="0" smtClean="0"/>
              <a:t>Underwear shots</a:t>
            </a:r>
          </a:p>
          <a:p>
            <a:endParaRPr lang="en-GB" dirty="0" smtClean="0"/>
          </a:p>
          <a:p>
            <a:r>
              <a:rPr lang="en-GB" dirty="0" smtClean="0"/>
              <a:t>Sexual or ‘dirty pics’</a:t>
            </a:r>
          </a:p>
          <a:p>
            <a:endParaRPr lang="en-GB" dirty="0" smtClean="0"/>
          </a:p>
          <a:p>
            <a:r>
              <a:rPr lang="en-GB" dirty="0" smtClean="0"/>
              <a:t>Rude text messages or videos.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04617" y="0"/>
            <a:ext cx="287383" cy="23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356860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following is a dramatization from CEOP about the impact that sexting can have.</a:t>
            </a:r>
          </a:p>
          <a:p>
            <a:endParaRPr lang="en-GB" dirty="0"/>
          </a:p>
          <a:p>
            <a:r>
              <a:rPr lang="en-GB" dirty="0" smtClean="0"/>
              <a:t>It is estimated that 20% or teens (13-19) have posted or sent a naked or partially naked picture or video – 18% for boys, 22% for girls</a:t>
            </a:r>
          </a:p>
          <a:p>
            <a:endParaRPr lang="en-GB" dirty="0"/>
          </a:p>
          <a:p>
            <a:r>
              <a:rPr lang="en-GB" sz="1500" dirty="0">
                <a:hlinkClick r:id="rId2"/>
              </a:rPr>
              <a:t>https://</a:t>
            </a:r>
            <a:r>
              <a:rPr lang="en-GB" sz="1500" dirty="0" smtClean="0">
                <a:hlinkClick r:id="rId2"/>
              </a:rPr>
              <a:t>www.safecic.co.uk/esafety-site/75-esafety-hub/670-video-sexting-2</a:t>
            </a:r>
            <a:r>
              <a:rPr lang="en-GB" sz="1500" dirty="0" smtClean="0"/>
              <a:t> </a:t>
            </a:r>
            <a:endParaRPr lang="en-GB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880" b="2716"/>
          <a:stretch/>
        </p:blipFill>
        <p:spPr>
          <a:xfrm>
            <a:off x="6720841" y="1825625"/>
            <a:ext cx="3931920" cy="45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-18097"/>
            <a:ext cx="8953500" cy="6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72" y="223458"/>
            <a:ext cx="10412029" cy="1325563"/>
          </a:xfrm>
        </p:spPr>
        <p:txBody>
          <a:bodyPr/>
          <a:lstStyle/>
          <a:p>
            <a:r>
              <a:rPr lang="en-GB" dirty="0" smtClean="0"/>
              <a:t>Sexting and the Law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72" y="1926748"/>
            <a:ext cx="10412029" cy="45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from the ‘</a:t>
            </a:r>
            <a:r>
              <a:rPr lang="en-GB" dirty="0" err="1" smtClean="0"/>
              <a:t>thinkuknow</a:t>
            </a:r>
            <a:r>
              <a:rPr lang="en-GB" dirty="0" smtClean="0"/>
              <a:t>’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one has defined ‘indecent’ but basically if it’s naked, a topless girl, contains genitals or sex acts then it will be indecent.</a:t>
            </a:r>
          </a:p>
          <a:p>
            <a:endParaRPr lang="en-GB" dirty="0"/>
          </a:p>
          <a:p>
            <a:r>
              <a:rPr lang="en-GB" dirty="0" smtClean="0"/>
              <a:t>It is illegal to take, possess or share ‘indecent images’ of anyone under 18 – even if you are the person in the picture.</a:t>
            </a:r>
          </a:p>
          <a:p>
            <a:endParaRPr lang="en-GB" dirty="0"/>
          </a:p>
          <a:p>
            <a:r>
              <a:rPr lang="en-GB" dirty="0" smtClean="0"/>
              <a:t>This is not an uncommon issue, but as Mrs Wallace says – </a:t>
            </a:r>
            <a:r>
              <a:rPr lang="en-GB" i="1" dirty="0" smtClean="0"/>
              <a:t>If you wouldn’t show it to your gran, you shouldn’t share it online!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Chats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Most social media platforms have a group chat function.</a:t>
            </a:r>
          </a:p>
          <a:p>
            <a:endParaRPr lang="en-GB" dirty="0"/>
          </a:p>
          <a:p>
            <a:r>
              <a:rPr lang="en-GB" dirty="0" smtClean="0"/>
              <a:t>There are often a large number of people within these group chats.  Commonly our pupils use:</a:t>
            </a:r>
          </a:p>
          <a:p>
            <a:endParaRPr lang="en-GB" dirty="0"/>
          </a:p>
          <a:p>
            <a:r>
              <a:rPr lang="en-GB" dirty="0" smtClean="0"/>
              <a:t>Facebook messenger</a:t>
            </a:r>
          </a:p>
          <a:p>
            <a:r>
              <a:rPr lang="en-GB" dirty="0" smtClean="0"/>
              <a:t>Snapchat</a:t>
            </a:r>
          </a:p>
          <a:p>
            <a:r>
              <a:rPr lang="en-GB" dirty="0" err="1" smtClean="0"/>
              <a:t>Whatsapp</a:t>
            </a:r>
            <a:endParaRPr lang="en-GB" dirty="0" smtClean="0"/>
          </a:p>
          <a:p>
            <a:r>
              <a:rPr lang="en-GB" dirty="0" smtClean="0"/>
              <a:t>Instagram</a:t>
            </a:r>
          </a:p>
          <a:p>
            <a:r>
              <a:rPr lang="en-GB" dirty="0" smtClean="0"/>
              <a:t>Discord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53330"/>
            <a:ext cx="4019549" cy="30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Tonight’s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Tonight we will: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Develop our understanding of the social media use of our young people</a:t>
            </a:r>
          </a:p>
          <a:p>
            <a:endParaRPr lang="en-GB" dirty="0"/>
          </a:p>
          <a:p>
            <a:r>
              <a:rPr lang="en-GB" dirty="0" smtClean="0"/>
              <a:t>Explore some of the vulnerabilities that our young people face with social media.</a:t>
            </a:r>
          </a:p>
          <a:p>
            <a:endParaRPr lang="en-GB" dirty="0"/>
          </a:p>
          <a:p>
            <a:r>
              <a:rPr lang="en-GB" dirty="0" smtClean="0"/>
              <a:t>Find resources and strategies to help your support your young people navigate their anxieties of social media.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1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issues with a group chat?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cannot take something back that you’ve written down.</a:t>
            </a:r>
          </a:p>
          <a:p>
            <a:endParaRPr lang="en-GB" dirty="0"/>
          </a:p>
          <a:p>
            <a:r>
              <a:rPr lang="en-GB" dirty="0" smtClean="0"/>
              <a:t>You cannot delete videos or images that are sent – your only option is to leave the chat.</a:t>
            </a:r>
          </a:p>
          <a:p>
            <a:endParaRPr lang="en-GB" dirty="0"/>
          </a:p>
          <a:p>
            <a:r>
              <a:rPr lang="en-GB" dirty="0" smtClean="0"/>
              <a:t>It is an easier space for unkind or nasty things to be said which would not be said face to face.</a:t>
            </a:r>
          </a:p>
          <a:p>
            <a:endParaRPr lang="en-GB" dirty="0"/>
          </a:p>
          <a:p>
            <a:r>
              <a:rPr lang="en-GB" dirty="0" smtClean="0"/>
              <a:t>There is an evidence trail of inappropriate comments.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9947" y="-5619098"/>
            <a:ext cx="5461747" cy="1210687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3" y="434340"/>
            <a:ext cx="5461747" cy="12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6042661" cy="1325563"/>
          </a:xfrm>
        </p:spPr>
        <p:txBody>
          <a:bodyPr/>
          <a:lstStyle/>
          <a:p>
            <a:r>
              <a:rPr lang="en-GB" dirty="0" smtClean="0"/>
              <a:t>Group Chats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42660" cy="4351338"/>
          </a:xfrm>
        </p:spPr>
        <p:txBody>
          <a:bodyPr/>
          <a:lstStyle/>
          <a:p>
            <a:r>
              <a:rPr lang="en-GB" dirty="0" smtClean="0"/>
              <a:t>This is an excerpt from a real group chat.</a:t>
            </a:r>
          </a:p>
          <a:p>
            <a:endParaRPr lang="en-GB" dirty="0"/>
          </a:p>
          <a:p>
            <a:r>
              <a:rPr lang="en-GB" dirty="0" smtClean="0"/>
              <a:t>This conversation continued for over an hour.</a:t>
            </a:r>
          </a:p>
          <a:p>
            <a:endParaRPr lang="en-GB" dirty="0"/>
          </a:p>
          <a:p>
            <a:r>
              <a:rPr lang="en-GB" dirty="0" smtClean="0"/>
              <a:t>There were over 100 messages which became increasingly abusive to the point of being criminal.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05" y="223458"/>
            <a:ext cx="353569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9"/>
            <a:ext cx="9889901" cy="736662"/>
          </a:xfrm>
        </p:spPr>
        <p:txBody>
          <a:bodyPr/>
          <a:lstStyle/>
          <a:p>
            <a:r>
              <a:rPr lang="en-GB" dirty="0" smtClean="0"/>
              <a:t>Group Chats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234439"/>
            <a:ext cx="9889901" cy="40770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Group chats are challenging as sometimes people will say things they would not say face-to-face.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08" y="2151061"/>
            <a:ext cx="6500813" cy="4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732" y="223458"/>
            <a:ext cx="8712835" cy="65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to children if something happens on a group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Screen shot any comments that concern you.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Show them to an adult you trust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Remove yourself from the group – don’t stay in a toxic environment.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not retaliate in any way.  Do not comment back or respond, as you could end up in as much trouble as the first person to comment.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need further advice, contact our police officer – PC McFarlane – for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S6 – What can happen online.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Exclusion</a:t>
            </a:r>
          </a:p>
          <a:p>
            <a:r>
              <a:rPr lang="en-GB" dirty="0"/>
              <a:t>Inclusion</a:t>
            </a:r>
          </a:p>
          <a:p>
            <a:r>
              <a:rPr lang="en-GB" dirty="0"/>
              <a:t>Targeted comments</a:t>
            </a:r>
          </a:p>
          <a:p>
            <a:r>
              <a:rPr lang="en-GB" dirty="0"/>
              <a:t>Access to inappropriate content online  </a:t>
            </a:r>
          </a:p>
          <a:p>
            <a:r>
              <a:rPr lang="en-GB" dirty="0"/>
              <a:t>Interacting with people you don’t know </a:t>
            </a:r>
          </a:p>
          <a:p>
            <a:r>
              <a:rPr lang="en-GB" dirty="0"/>
              <a:t>Photos sent without permission</a:t>
            </a:r>
          </a:p>
          <a:p>
            <a:r>
              <a:rPr lang="en-GB" dirty="0"/>
              <a:t>Fake social media accounts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75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S6 – How we plan to help.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Wellbeing ambassadors trained</a:t>
            </a:r>
          </a:p>
          <a:p>
            <a:pPr fontAlgn="base"/>
            <a:r>
              <a:rPr lang="en-GB" dirty="0"/>
              <a:t>Passing on relevant information to staff </a:t>
            </a:r>
          </a:p>
          <a:p>
            <a:pPr fontAlgn="base"/>
            <a:r>
              <a:rPr lang="en-GB" dirty="0"/>
              <a:t>Already had an input into all assemblies for anti-bullying </a:t>
            </a:r>
          </a:p>
          <a:p>
            <a:pPr fontAlgn="base"/>
            <a:r>
              <a:rPr lang="en-GB" dirty="0"/>
              <a:t>Process of creating a new anti-bullying poster that will be displayed across the school</a:t>
            </a:r>
          </a:p>
          <a:p>
            <a:pPr fontAlgn="base"/>
            <a:r>
              <a:rPr lang="en-GB" dirty="0"/>
              <a:t>Specific input into assemblies about social media awareness from S6 wellbeing ambassadors.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96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4188" y="1208089"/>
            <a:ext cx="4157922" cy="4901048"/>
          </a:xfrm>
          <a:prstGeom prst="roundRect">
            <a:avLst/>
          </a:prstGeom>
          <a:solidFill>
            <a:srgbClr val="FFD347"/>
          </a:solidFill>
          <a:effectLst>
            <a:softEdge rad="48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 McFarlane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72" y="2506662"/>
            <a:ext cx="9889901" cy="4351338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Police Service of Scotland | Police and Law Enforcement Wikia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33" y="1956952"/>
            <a:ext cx="3107633" cy="340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84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39640" cy="4351338"/>
          </a:xfrm>
        </p:spPr>
        <p:txBody>
          <a:bodyPr/>
          <a:lstStyle/>
          <a:p>
            <a:r>
              <a:rPr lang="en-GB" dirty="0" smtClean="0"/>
              <a:t>Not everything on a mobile is bad – there are some great examples:</a:t>
            </a:r>
          </a:p>
          <a:p>
            <a:endParaRPr lang="en-GB" dirty="0"/>
          </a:p>
          <a:p>
            <a:r>
              <a:rPr lang="en-GB" dirty="0" smtClean="0"/>
              <a:t>School Twitter pages</a:t>
            </a:r>
          </a:p>
          <a:p>
            <a:r>
              <a:rPr lang="en-GB" dirty="0" smtClean="0"/>
              <a:t>Lots of excellent apps for school</a:t>
            </a:r>
          </a:p>
          <a:p>
            <a:r>
              <a:rPr lang="en-GB" dirty="0" smtClean="0"/>
              <a:t>Can help to teach people about responsibility.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19" y="1358106"/>
            <a:ext cx="4731782" cy="48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Barrhead High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889901" cy="50323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Responsibility</a:t>
            </a:r>
          </a:p>
          <a:p>
            <a:pPr marL="0" indent="0">
              <a:buNone/>
            </a:pPr>
            <a:r>
              <a:rPr lang="en-GB" dirty="0" smtClean="0"/>
              <a:t>Excellence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Success</a:t>
            </a:r>
          </a:p>
          <a:p>
            <a:pPr marL="0" indent="0">
              <a:buNone/>
            </a:pPr>
            <a:r>
              <a:rPr lang="en-GB" dirty="0" smtClean="0"/>
              <a:t>Perseverance</a:t>
            </a:r>
          </a:p>
          <a:p>
            <a:pPr marL="0" indent="0">
              <a:buNone/>
            </a:pPr>
            <a:r>
              <a:rPr lang="en-GB" dirty="0" smtClean="0"/>
              <a:t>Equality</a:t>
            </a:r>
          </a:p>
          <a:p>
            <a:pPr marL="0" indent="0">
              <a:buNone/>
            </a:pPr>
            <a:r>
              <a:rPr lang="en-GB" dirty="0" smtClean="0"/>
              <a:t>Confidence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Teamwork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i="1" dirty="0" smtClean="0"/>
              <a:t>Social Media can be a wonderful tool, but there are some areas where they need support.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4466017"/>
            <a:ext cx="5064854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37" y="3060987"/>
            <a:ext cx="5064855" cy="112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537" y="1549021"/>
            <a:ext cx="5064854" cy="13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95" y="0"/>
            <a:ext cx="9889901" cy="1325563"/>
          </a:xfrm>
        </p:spPr>
        <p:txBody>
          <a:bodyPr/>
          <a:lstStyle/>
          <a:p>
            <a:r>
              <a:rPr lang="en-GB" dirty="0" smtClean="0"/>
              <a:t>Websites for further advice: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8" t="2677" r="1685" b="3082"/>
          <a:stretch/>
        </p:blipFill>
        <p:spPr>
          <a:xfrm>
            <a:off x="391001" y="1423850"/>
            <a:ext cx="10385485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442" y1="67914" x2="17442" y2="67914"/>
                        <a14:foregroundMark x1="4070" y1="4813" x2="4070" y2="4813"/>
                        <a14:foregroundMark x1="94767" y1="4278" x2="94767" y2="4278"/>
                        <a14:foregroundMark x1="90698" y1="59893" x2="90698" y2="59893"/>
                        <a14:foregroundMark x1="52326" y1="87701" x2="52326" y2="87701"/>
                        <a14:foregroundMark x1="13372" y1="56150" x2="8721" y2="16043"/>
                        <a14:foregroundMark x1="8721" y1="16043" x2="70349" y2="8021"/>
                        <a14:foregroundMark x1="70349" y1="7487" x2="23837" y2="25668"/>
                        <a14:foregroundMark x1="8721" y1="59358" x2="43605" y2="90374"/>
                        <a14:foregroundMark x1="45349" y1="90909" x2="54070" y2="92513"/>
                        <a14:foregroundMark x1="54070" y1="92513" x2="86047" y2="66845"/>
                        <a14:foregroundMark x1="86047" y1="65775" x2="94767" y2="30481"/>
                        <a14:foregroundMark x1="18605" y1="21390" x2="12791" y2="28342"/>
                      </a14:backgroundRemoval>
                    </a14:imgEffect>
                  </a14:imgLayer>
                </a14:imgProps>
              </a:ext>
            </a:extLst>
          </a:blip>
          <a:srcRect l="3475" t="3953" r="2541"/>
          <a:stretch/>
        </p:blipFill>
        <p:spPr>
          <a:xfrm>
            <a:off x="3278776" y="223458"/>
            <a:ext cx="4689567" cy="521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08" y="4771152"/>
            <a:ext cx="9889901" cy="1325563"/>
          </a:xfrm>
        </p:spPr>
        <p:txBody>
          <a:bodyPr/>
          <a:lstStyle/>
          <a:p>
            <a:pPr algn="ctr"/>
            <a:r>
              <a:rPr lang="en-GB" i="1" dirty="0" smtClean="0"/>
              <a:t>Thank you for your attention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578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Daniel Perry, a 17 year old from Fife, participated in sexting with someone who he thought was a girl his own age.</a:t>
            </a:r>
          </a:p>
          <a:p>
            <a:endParaRPr lang="en-GB" dirty="0"/>
          </a:p>
          <a:p>
            <a:r>
              <a:rPr lang="en-GB" dirty="0" smtClean="0"/>
              <a:t>He was then blackmailed.  Told the pictures would be sent to his family and friends unless he paid.  He took his own life.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5" t="4099" r="11822" b="16339"/>
          <a:stretch/>
        </p:blipFill>
        <p:spPr>
          <a:xfrm>
            <a:off x="6415474" y="4229100"/>
            <a:ext cx="431262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94519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Sexual Offences Act (2003) defines online grooming as: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i="1" dirty="0" smtClean="0"/>
              <a:t>A course of conduct enacted by a suspected paedophile, which would give a reasonable person cause for concern that any meeting with a child arising from the conduct would be for unlawful purposes”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Rectangle 3"/>
          <p:cNvSpPr/>
          <p:nvPr/>
        </p:nvSpPr>
        <p:spPr>
          <a:xfrm>
            <a:off x="11904617" y="0"/>
            <a:ext cx="287383" cy="23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177"/>
            <a:ext cx="9889901" cy="1325563"/>
          </a:xfrm>
        </p:spPr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20140"/>
            <a:ext cx="10584180" cy="55549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According to the CEOP website:</a:t>
            </a:r>
          </a:p>
          <a:p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Often</a:t>
            </a:r>
            <a:r>
              <a:rPr lang="en-GB" i="1" dirty="0"/>
              <a:t>, this is adults who want to engage children in sexual acts, or talk to them for sexual gratification. </a:t>
            </a:r>
            <a:endParaRPr lang="en-GB" i="1" dirty="0" smtClean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They </a:t>
            </a:r>
            <a:r>
              <a:rPr lang="en-GB" i="1" dirty="0"/>
              <a:t>will often </a:t>
            </a:r>
            <a:r>
              <a:rPr lang="en-GB" i="1" dirty="0" smtClean="0"/>
              <a:t>use </a:t>
            </a:r>
            <a:r>
              <a:rPr lang="en-GB" i="1" dirty="0"/>
              <a:t>a </a:t>
            </a:r>
            <a:r>
              <a:rPr lang="en-GB" i="1" dirty="0" smtClean="0"/>
              <a:t>number </a:t>
            </a:r>
            <a:r>
              <a:rPr lang="en-GB" i="1" dirty="0"/>
              <a:t>of grooming technique including building trust with the child through lying creating different personas and then attempting to engage the child in more intimate forms of communication including compromising a child with the use of images and webcams. </a:t>
            </a:r>
            <a:endParaRPr lang="en-GB" i="1" dirty="0" smtClean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 </a:t>
            </a:r>
            <a:r>
              <a:rPr lang="en-GB" i="1" dirty="0"/>
              <a:t>Child sex abusers will often use blackmail and guilt as methods of securing a meeting with the child.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2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look at a video which describes a true case of grooming.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can be distressing for some people.  Produced by Leicestershire Police, it’s recommended that no child under 11 watches it.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92722" y="6268901"/>
            <a:ext cx="495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www.youtube.com/watch?v=WsbYHI-rZOE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Kayleigh’s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49020"/>
            <a:ext cx="10179461" cy="492035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Kayleigh Haywood began peaking to Luke Harlow, a man she had never met, on 31</a:t>
            </a:r>
            <a:r>
              <a:rPr lang="en-GB" baseline="30000" dirty="0" smtClean="0"/>
              <a:t>st</a:t>
            </a:r>
            <a:r>
              <a:rPr lang="en-GB" dirty="0" smtClean="0"/>
              <a:t> October 2015.</a:t>
            </a:r>
          </a:p>
          <a:p>
            <a:endParaRPr lang="en-GB" dirty="0"/>
          </a:p>
          <a:p>
            <a:r>
              <a:rPr lang="en-GB" dirty="0" smtClean="0"/>
              <a:t>Over the course of 13 days they exchanged 2643 messages.  Harlow told a teenage girl all the things she’d want to hear: she was beautiful, how much he cared, that she was special.</a:t>
            </a:r>
          </a:p>
          <a:p>
            <a:endParaRPr lang="en-GB" dirty="0"/>
          </a:p>
          <a:p>
            <a:r>
              <a:rPr lang="en-GB" dirty="0" smtClean="0"/>
              <a:t>Harlow was grooming Kayleigh and she finally agreed to his requests to spend the night of Friday 13</a:t>
            </a:r>
            <a:r>
              <a:rPr lang="en-GB" baseline="30000" dirty="0" smtClean="0"/>
              <a:t>th</a:t>
            </a:r>
            <a:r>
              <a:rPr lang="en-GB" dirty="0" smtClean="0"/>
              <a:t> November 2013 at his house.</a:t>
            </a:r>
          </a:p>
          <a:p>
            <a:endParaRPr lang="en-GB" dirty="0"/>
          </a:p>
          <a:p>
            <a:r>
              <a:rPr lang="en-GB" dirty="0" smtClean="0"/>
              <a:t>She spent the next day with him too and in early hours of 15</a:t>
            </a:r>
            <a:r>
              <a:rPr lang="en-GB" baseline="30000" dirty="0" smtClean="0"/>
              <a:t>th</a:t>
            </a:r>
            <a:r>
              <a:rPr lang="en-GB" dirty="0" smtClean="0"/>
              <a:t> November, having been held against her will by Harlow and his neighbour Stephen </a:t>
            </a:r>
            <a:r>
              <a:rPr lang="en-GB" dirty="0" err="1" smtClean="0"/>
              <a:t>Beadman</a:t>
            </a:r>
            <a:r>
              <a:rPr lang="en-GB" dirty="0" smtClean="0"/>
              <a:t>, Kayleigh was raped and murdered by </a:t>
            </a:r>
            <a:r>
              <a:rPr lang="en-GB" dirty="0" err="1" smtClean="0"/>
              <a:t>Beadman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549021"/>
            <a:ext cx="595122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It’s not just girls who are at risk of grooming.</a:t>
            </a:r>
          </a:p>
          <a:p>
            <a:endParaRPr lang="en-GB" dirty="0"/>
          </a:p>
          <a:p>
            <a:r>
              <a:rPr lang="en-GB" dirty="0" smtClean="0"/>
              <a:t>14 year old </a:t>
            </a:r>
            <a:r>
              <a:rPr lang="en-GB" dirty="0" err="1" smtClean="0"/>
              <a:t>Breck</a:t>
            </a:r>
            <a:r>
              <a:rPr lang="en-GB" dirty="0" smtClean="0"/>
              <a:t> Bednar was groomed by 19 year old Lewis </a:t>
            </a:r>
            <a:r>
              <a:rPr lang="en-GB" dirty="0" err="1" smtClean="0"/>
              <a:t>Daynes</a:t>
            </a:r>
            <a:r>
              <a:rPr lang="en-GB" dirty="0" smtClean="0"/>
              <a:t> through online gaming.</a:t>
            </a:r>
          </a:p>
          <a:p>
            <a:endParaRPr lang="en-GB" dirty="0"/>
          </a:p>
          <a:p>
            <a:r>
              <a:rPr lang="en-GB" dirty="0" smtClean="0"/>
              <a:t>After a long period of time, </a:t>
            </a:r>
            <a:r>
              <a:rPr lang="en-GB" dirty="0" err="1" smtClean="0"/>
              <a:t>Breck</a:t>
            </a:r>
            <a:r>
              <a:rPr lang="en-GB" dirty="0" smtClean="0"/>
              <a:t> agreed to meet </a:t>
            </a:r>
            <a:r>
              <a:rPr lang="en-GB" dirty="0" err="1" smtClean="0"/>
              <a:t>Daynes</a:t>
            </a:r>
            <a:r>
              <a:rPr lang="en-GB" dirty="0" smtClean="0"/>
              <a:t> and was murdered.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1131570"/>
            <a:ext cx="30099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63" y="1869061"/>
            <a:ext cx="10412138" cy="4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1084</Words>
  <Application>Microsoft Office PowerPoint</Application>
  <PresentationFormat>Widescreen</PresentationFormat>
  <Paragraphs>154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Social Media  Information Evening </vt:lpstr>
      <vt:lpstr>Tonight’s Aims</vt:lpstr>
      <vt:lpstr>Barrhead High School</vt:lpstr>
      <vt:lpstr>Grooming</vt:lpstr>
      <vt:lpstr>Grooming</vt:lpstr>
      <vt:lpstr>Grooming</vt:lpstr>
      <vt:lpstr>Kayleigh’s Story</vt:lpstr>
      <vt:lpstr>Grooming</vt:lpstr>
      <vt:lpstr>Our Pupils</vt:lpstr>
      <vt:lpstr>Our Pupils</vt:lpstr>
      <vt:lpstr>Our Pupils</vt:lpstr>
      <vt:lpstr>Our Pupils</vt:lpstr>
      <vt:lpstr>Simple Ways to Keep Children Safe Online</vt:lpstr>
      <vt:lpstr>What is sexting?</vt:lpstr>
      <vt:lpstr>Sexting</vt:lpstr>
      <vt:lpstr>PowerPoint Presentation</vt:lpstr>
      <vt:lpstr>Sexting and the Law </vt:lpstr>
      <vt:lpstr>Advice from the ‘thinkuknow’ website</vt:lpstr>
      <vt:lpstr>Group Chats</vt:lpstr>
      <vt:lpstr>What are the issues with a group chat?</vt:lpstr>
      <vt:lpstr>PowerPoint Presentation</vt:lpstr>
      <vt:lpstr>Group Chats</vt:lpstr>
      <vt:lpstr>Group Chats</vt:lpstr>
      <vt:lpstr>PowerPoint Presentation</vt:lpstr>
      <vt:lpstr>Advice to children if something happens on a group chat.</vt:lpstr>
      <vt:lpstr>S6 – What can happen online.</vt:lpstr>
      <vt:lpstr>S6 – How we plan to help.</vt:lpstr>
      <vt:lpstr>PC McFarlane</vt:lpstr>
      <vt:lpstr>Social Media</vt:lpstr>
      <vt:lpstr>Websites for further advice:</vt:lpstr>
      <vt:lpstr>Thank you for your attention</vt:lpstr>
      <vt:lpstr>Sexting 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Information Evening</dc:title>
  <dc:creator>Grant Maybury</dc:creator>
  <cp:lastModifiedBy>Grant Maybury</cp:lastModifiedBy>
  <cp:revision>19</cp:revision>
  <dcterms:created xsi:type="dcterms:W3CDTF">2021-03-12T13:49:40Z</dcterms:created>
  <dcterms:modified xsi:type="dcterms:W3CDTF">2021-03-16T16:26:03Z</dcterms:modified>
</cp:coreProperties>
</file>