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658" autoAdjust="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AD-79E8-4553-873D-F653878DCF4D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9203B-845B-4224-971D-36214EE1E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5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3989E-8CFC-4264-9A96-C376FDC249E8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97EF-3A1F-4EAA-9888-CCFA8E2EE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5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*will say a few words about the harmful nature of these words.</a:t>
            </a:r>
          </a:p>
          <a:p>
            <a:r>
              <a:rPr lang="en-GB" dirty="0"/>
              <a:t>*will also share some of my own lived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F97EF-3A1F-4EAA-9888-CCFA8E2EE5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8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*https://www.hrmagazine.co.uk/content/news/number-of-black-ftse-100-leaders-drops-to-zero-due-to-vanilla-boys-club-of-senior-leaders</a:t>
            </a:r>
          </a:p>
          <a:p>
            <a:r>
              <a:rPr lang="en-GB" dirty="0"/>
              <a:t>*Annual data report 23% secondary BAME compared to 50% white secondary teachers</a:t>
            </a:r>
          </a:p>
          <a:p>
            <a:r>
              <a:rPr lang="en-GB" dirty="0"/>
              <a:t>*https://www.theguardian.com/commentisfree/2023/apr/20/appalling-statistics-black-maternal-death-healthcare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F97EF-3A1F-4EAA-9888-CCFA8E2EE5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23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*Al-Khwarizmi</a:t>
            </a:r>
          </a:p>
          <a:p>
            <a:r>
              <a:rPr lang="en-GB" dirty="0"/>
              <a:t>*David </a:t>
            </a:r>
            <a:r>
              <a:rPr lang="en-GB" dirty="0" err="1"/>
              <a:t>Adjaye</a:t>
            </a:r>
            <a:r>
              <a:rPr lang="en-GB" dirty="0"/>
              <a:t>/UK Holocaust Memorial &amp; Learning Centre.</a:t>
            </a:r>
          </a:p>
          <a:p>
            <a:r>
              <a:rPr lang="en-GB" dirty="0"/>
              <a:t>*Mo Farah, Aamir Khan, Raheem Stirling, Marcus Rashford</a:t>
            </a:r>
          </a:p>
          <a:p>
            <a:r>
              <a:rPr lang="en-GB" dirty="0"/>
              <a:t>*Roy Hackett</a:t>
            </a:r>
          </a:p>
          <a:p>
            <a:r>
              <a:rPr lang="en-GB" dirty="0"/>
              <a:t>*Frida Kahlo, Mexican (German and native American, post colonialism art)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F97EF-3A1F-4EAA-9888-CCFA8E2EE58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6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3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6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1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3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9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1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2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877FFB-DB84-4CE5-9F97-37CEB1E7D4F3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0D2407-B0FF-4C69-88DC-8974802845F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63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4Pvq1E-UV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mespark.com/five-ways-not-to-brainstor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40066-call-to-action-picture-download-hd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mespark.com/five-ways-not-to-brainstor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1175-fake-hq-image-free-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0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5J7KlxhQK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75E2-C801-013B-6949-211650BD7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736" y="699347"/>
            <a:ext cx="8991600" cy="1645920"/>
          </a:xfrm>
        </p:spPr>
        <p:txBody>
          <a:bodyPr/>
          <a:lstStyle/>
          <a:p>
            <a:r>
              <a:rPr lang="en-GB" dirty="0"/>
              <a:t>Antiracism &amp; Allyship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76119-03E2-D631-0E06-80342481A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551" y="3551266"/>
            <a:ext cx="6801612" cy="1239894"/>
          </a:xfrm>
        </p:spPr>
        <p:txBody>
          <a:bodyPr>
            <a:normAutofit fontScale="25000" lnSpcReduction="20000"/>
          </a:bodyPr>
          <a:lstStyle/>
          <a:p>
            <a:r>
              <a:rPr lang="en-GB" sz="8000" b="1" dirty="0"/>
              <a:t>S1 Workshop</a:t>
            </a:r>
          </a:p>
          <a:p>
            <a:r>
              <a:rPr lang="en-GB" sz="8000" b="1" dirty="0"/>
              <a:t>Barrhead High School</a:t>
            </a:r>
          </a:p>
          <a:p>
            <a:endParaRPr lang="en-GB" sz="8000" b="1" dirty="0"/>
          </a:p>
          <a:p>
            <a:r>
              <a:rPr lang="en-GB" sz="8000" b="1" dirty="0"/>
              <a:t>Nuzhat Uthmani</a:t>
            </a:r>
          </a:p>
          <a:p>
            <a:r>
              <a:rPr lang="en-GB" sz="8000" b="1" dirty="0"/>
              <a:t>Nabila Riaz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9154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E68-2389-7490-739C-5BE31C65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Antiracist allyship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A3057-B79A-A126-6E2E-836787563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anti racism? </a:t>
            </a:r>
          </a:p>
          <a:p>
            <a:r>
              <a:rPr lang="en-GB" sz="2400" dirty="0"/>
              <a:t>Dr </a:t>
            </a:r>
            <a:r>
              <a:rPr lang="en-GB" sz="2400" dirty="0" err="1"/>
              <a:t>Ibram</a:t>
            </a:r>
            <a:r>
              <a:rPr lang="en-GB" sz="2400" dirty="0"/>
              <a:t> X </a:t>
            </a:r>
            <a:r>
              <a:rPr lang="en-GB" sz="2400" dirty="0" err="1"/>
              <a:t>Kendi</a:t>
            </a:r>
            <a:r>
              <a:rPr lang="en-GB" sz="2400" dirty="0"/>
              <a:t> speaking to children: </a:t>
            </a:r>
            <a:r>
              <a:rPr lang="en-GB" sz="2400" dirty="0">
                <a:hlinkClick r:id="rId2"/>
              </a:rPr>
              <a:t>https://www.youtube.com/watch?v=W4Pvq1E-UV8</a:t>
            </a:r>
            <a:r>
              <a:rPr lang="en-GB" sz="2400" dirty="0"/>
              <a:t> (first 6 mins)</a:t>
            </a:r>
          </a:p>
          <a:p>
            <a:r>
              <a:rPr lang="en-GB" sz="2400" dirty="0"/>
              <a:t>“If you want to change anything, you have to see each other”.</a:t>
            </a:r>
          </a:p>
          <a:p>
            <a:endParaRPr lang="en-GB" sz="2400" dirty="0"/>
          </a:p>
          <a:p>
            <a:r>
              <a:rPr lang="en-GB" sz="2400" dirty="0"/>
              <a:t>Antiracism is a verb – what do we mean by that? (Examples?)</a:t>
            </a:r>
          </a:p>
          <a:p>
            <a:r>
              <a:rPr lang="en-GB" sz="2400" dirty="0"/>
              <a:t>“WE have the power to change the world, one of the ways we do that is by telling the stories of the people around you.”</a:t>
            </a:r>
          </a:p>
          <a:p>
            <a:r>
              <a:rPr lang="en-GB" sz="2400" dirty="0"/>
              <a:t>How will you do that if you don’t know those stories or those people?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4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E68-2389-7490-739C-5BE31C65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Antiracist allyship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A3057-B79A-A126-6E2E-836787563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allyship?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Allyship means to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genda"/>
              </a:rPr>
              <a:t>not be a member of 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genda"/>
              </a:rPr>
              <a:t>marginalised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genda"/>
              </a:rPr>
              <a:t> group but to still want to support and take action to help others in that group.</a:t>
            </a:r>
          </a:p>
          <a:p>
            <a:endParaRPr lang="en-GB" sz="2400" dirty="0"/>
          </a:p>
          <a:p>
            <a:r>
              <a:rPr lang="en-GB" sz="2400" dirty="0"/>
              <a:t>How do you practise allyship with your friends? (Brainstorm – not specific to racism)</a:t>
            </a:r>
          </a:p>
          <a:p>
            <a:endParaRPr lang="en-GB" sz="2400" dirty="0"/>
          </a:p>
          <a:p>
            <a:r>
              <a:rPr lang="en-GB" sz="2400" dirty="0"/>
              <a:t>Now think about what actions could you do to show support for a friend, neighbour or class fellow who may be experiencing racism?</a:t>
            </a:r>
          </a:p>
        </p:txBody>
      </p:sp>
      <p:pic>
        <p:nvPicPr>
          <p:cNvPr id="4" name="Picture 3" descr="A group of people hugging each other&#10;&#10;Description automatically generated with medium confidence">
            <a:extLst>
              <a:ext uri="{FF2B5EF4-FFF2-40B4-BE49-F238E27FC236}">
                <a16:creationId xmlns:a16="http://schemas.microsoft.com/office/drawing/2014/main" id="{81422F3F-949B-035F-4B60-7090F8E391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199775" y="82485"/>
            <a:ext cx="2163452" cy="21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C35D-0D70-4EFA-64FC-1CF2EF1F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3051-15EA-D3E3-332D-2B5E9F20A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Being an ally</a:t>
            </a:r>
          </a:p>
          <a:p>
            <a:endParaRPr lang="en-GB" sz="2800" dirty="0"/>
          </a:p>
          <a:p>
            <a:pPr lvl="1"/>
            <a:r>
              <a:rPr lang="en-GB" sz="2800" dirty="0"/>
              <a:t>Call it out!</a:t>
            </a:r>
          </a:p>
          <a:p>
            <a:pPr lvl="1"/>
            <a:r>
              <a:rPr lang="en-GB" sz="2800" dirty="0"/>
              <a:t>Make an effort to learn and understand different points of view</a:t>
            </a:r>
          </a:p>
          <a:p>
            <a:pPr lvl="1"/>
            <a:r>
              <a:rPr lang="en-GB" sz="2800" dirty="0"/>
              <a:t>Ask for policy changes!</a:t>
            </a:r>
          </a:p>
          <a:p>
            <a:pPr lvl="1"/>
            <a:r>
              <a:rPr lang="en-GB" sz="2800" dirty="0"/>
              <a:t>Get comfortable with your discomfort.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 descr="A blue rectangl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4C2B028-4A39-1CC5-99F9-823000024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40471" y="3857414"/>
            <a:ext cx="4444443" cy="18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5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B2E4-E791-3731-59FE-04E84893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Antiracism in the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F0C1-1423-289A-3DB6-4860879CD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Are there certain subjects we can learn about racism or people around the world?  (Examples)</a:t>
            </a:r>
          </a:p>
          <a:p>
            <a:endParaRPr lang="en-GB" sz="2400" dirty="0"/>
          </a:p>
          <a:p>
            <a:r>
              <a:rPr lang="en-GB" sz="2400" dirty="0"/>
              <a:t>We must learn about racism, social justice, equality by learning more about people from marginalised communities.</a:t>
            </a:r>
          </a:p>
          <a:p>
            <a:endParaRPr lang="en-GB" sz="2400" dirty="0"/>
          </a:p>
          <a:p>
            <a:r>
              <a:rPr lang="en-GB" sz="2400" dirty="0"/>
              <a:t>Here’s some examples of how and where you can learn about people from marginalised groups.</a:t>
            </a:r>
          </a:p>
        </p:txBody>
      </p:sp>
    </p:spTree>
    <p:extLst>
      <p:ext uri="{BB962C8B-B14F-4D97-AF65-F5344CB8AC3E}">
        <p14:creationId xmlns:p14="http://schemas.microsoft.com/office/powerpoint/2010/main" val="8755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istory – Middle Ages – Mathematical Mysteries">
            <a:extLst>
              <a:ext uri="{FF2B5EF4-FFF2-40B4-BE49-F238E27FC236}">
                <a16:creationId xmlns:a16="http://schemas.microsoft.com/office/drawing/2014/main" id="{28D9A4B4-B7B1-0E3F-E70C-6A3A5770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54" y="582694"/>
            <a:ext cx="3654991" cy="20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oughts &amp; Crosses: Malorie Blackman (Noughts and Crosses, 1) : Blackman,  Malorie: Amazon.co.uk: Books">
            <a:extLst>
              <a:ext uri="{FF2B5EF4-FFF2-40B4-BE49-F238E27FC236}">
                <a16:creationId xmlns:a16="http://schemas.microsoft.com/office/drawing/2014/main" id="{9FD0F5DF-AEBA-A5A9-47C6-067C83D2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03" y="1263191"/>
            <a:ext cx="2303629" cy="35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atherine Johnson, pioneering Nasa mathematician, 1918-2020 | Financial  Times">
            <a:extLst>
              <a:ext uri="{FF2B5EF4-FFF2-40B4-BE49-F238E27FC236}">
                <a16:creationId xmlns:a16="http://schemas.microsoft.com/office/drawing/2014/main" id="{0DB39833-310B-4AC2-7D8B-0B09BE6E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08" y="1806692"/>
            <a:ext cx="3968685" cy="22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A2252-FB0C-4A6F-DA0A-BE3B8D3AB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197" y="1263191"/>
            <a:ext cx="2754368" cy="3058998"/>
          </a:xfrm>
          <a:prstGeom prst="rect">
            <a:avLst/>
          </a:prstGeom>
        </p:spPr>
      </p:pic>
      <p:pic>
        <p:nvPicPr>
          <p:cNvPr id="7" name="Picture 8" descr="UK Holocaust memorial – time for a rethink | Architecture | The Guardian">
            <a:extLst>
              <a:ext uri="{FF2B5EF4-FFF2-40B4-BE49-F238E27FC236}">
                <a16:creationId xmlns:a16="http://schemas.microsoft.com/office/drawing/2014/main" id="{A7F85777-4548-18BD-85F2-82728F38B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4" y="2328714"/>
            <a:ext cx="3790437" cy="379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Bristol bus boycott part of top 10 list celebrating protest in England |  Heritage | The Guardian">
            <a:extLst>
              <a:ext uri="{FF2B5EF4-FFF2-40B4-BE49-F238E27FC236}">
                <a16:creationId xmlns:a16="http://schemas.microsoft.com/office/drawing/2014/main" id="{533FF03E-3BAA-4A15-C05A-68E6FFC6E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91" y="3533994"/>
            <a:ext cx="4804648" cy="28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BBC Radio 4 - In Our Time, The British Empire's Legacy">
            <a:extLst>
              <a:ext uri="{FF2B5EF4-FFF2-40B4-BE49-F238E27FC236}">
                <a16:creationId xmlns:a16="http://schemas.microsoft.com/office/drawing/2014/main" id="{644576C3-7591-720D-2944-E43D4105C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26" y="3140085"/>
            <a:ext cx="4544553" cy="25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British India - Partition | Lemkin Institute">
            <a:extLst>
              <a:ext uri="{FF2B5EF4-FFF2-40B4-BE49-F238E27FC236}">
                <a16:creationId xmlns:a16="http://schemas.microsoft.com/office/drawing/2014/main" id="{B8938086-C04D-47A1-2D12-107CDC6E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81075"/>
            <a:ext cx="5334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arah House - Springwest Academy">
            <a:extLst>
              <a:ext uri="{FF2B5EF4-FFF2-40B4-BE49-F238E27FC236}">
                <a16:creationId xmlns:a16="http://schemas.microsoft.com/office/drawing/2014/main" id="{FC0A59F2-962D-1414-9B67-CB31E253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7" y="501787"/>
            <a:ext cx="3395580" cy="25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Becoming Frida Kahlo review – this joyful celebration makes ...">
            <a:extLst>
              <a:ext uri="{FF2B5EF4-FFF2-40B4-BE49-F238E27FC236}">
                <a16:creationId xmlns:a16="http://schemas.microsoft.com/office/drawing/2014/main" id="{B1603B9A-7C83-233E-E4C2-E4DA9CA0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0" y="1172965"/>
            <a:ext cx="3151476" cy="315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Monotheistic Religions Compared – teachnthrive.com">
            <a:extLst>
              <a:ext uri="{FF2B5EF4-FFF2-40B4-BE49-F238E27FC236}">
                <a16:creationId xmlns:a16="http://schemas.microsoft.com/office/drawing/2014/main" id="{40761570-51B3-52E8-B1F2-3E61A4B9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16" y="1321480"/>
            <a:ext cx="5192394" cy="389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83F8-6F55-90DB-9AE0-ECFC35B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E6FE-2FD8-13DC-AA36-B81165F8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25066"/>
            <a:ext cx="10853568" cy="3144028"/>
          </a:xfrm>
        </p:spPr>
        <p:txBody>
          <a:bodyPr/>
          <a:lstStyle/>
          <a:p>
            <a:r>
              <a:rPr lang="en-GB" sz="2400" dirty="0"/>
              <a:t>Name something you didn’t know but know </a:t>
            </a:r>
          </a:p>
          <a:p>
            <a:r>
              <a:rPr lang="en-GB" sz="2400" dirty="0"/>
              <a:t>now?</a:t>
            </a:r>
          </a:p>
          <a:p>
            <a:endParaRPr lang="en-GB" sz="2400" dirty="0"/>
          </a:p>
          <a:p>
            <a:r>
              <a:rPr lang="en-GB" sz="2400" dirty="0"/>
              <a:t>What antiracist action do you think you </a:t>
            </a:r>
          </a:p>
          <a:p>
            <a:r>
              <a:rPr lang="en-GB" sz="2400" dirty="0"/>
              <a:t>could take forward?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1026" name="Picture 2" descr="Pin on Lunar Method">
            <a:extLst>
              <a:ext uri="{FF2B5EF4-FFF2-40B4-BE49-F238E27FC236}">
                <a16:creationId xmlns:a16="http://schemas.microsoft.com/office/drawing/2014/main" id="{4F99A486-D80D-E168-54BB-B0AE34D7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08" y="1880529"/>
            <a:ext cx="4240772" cy="41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1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1B7D-79A9-DBAB-9DAF-48771BD5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48518" cy="1966403"/>
          </a:xfrm>
        </p:spPr>
        <p:txBody>
          <a:bodyPr>
            <a:norm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Aim: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help S1's start developing an understanding of racism &amp; how to combat it.</a:t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36CF-0264-5FE6-6246-E70225C5E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dirty="0"/>
              <a:t>Focus of the workshop: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racism?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Real life 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Antiracist 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allyship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2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687C-50E5-01F4-D5AC-252CBC3A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1.Why are we talking about racism?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E7034-22E1-B112-AB49-BCDFC047F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discrimination?</a:t>
            </a:r>
          </a:p>
          <a:p>
            <a:r>
              <a:rPr lang="en-GB" dirty="0"/>
              <a:t>* The unfair treatment of others based on a single or group of protected </a:t>
            </a:r>
            <a:r>
              <a:rPr lang="en-GB" dirty="0" err="1"/>
              <a:t>charactertistics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Why might someone be treated differently to others? (Brainstorm &amp; share)</a:t>
            </a:r>
          </a:p>
          <a:p>
            <a:endParaRPr lang="en-GB" dirty="0"/>
          </a:p>
          <a:p>
            <a:r>
              <a:rPr lang="en-GB" dirty="0"/>
              <a:t>What might this look like within school? (Brainstorm &amp; share)</a:t>
            </a:r>
          </a:p>
        </p:txBody>
      </p:sp>
      <p:pic>
        <p:nvPicPr>
          <p:cNvPr id="5" name="Picture 4" descr="A group of people hugging each other&#10;&#10;Description automatically generated with medium confidence">
            <a:extLst>
              <a:ext uri="{FF2B5EF4-FFF2-40B4-BE49-F238E27FC236}">
                <a16:creationId xmlns:a16="http://schemas.microsoft.com/office/drawing/2014/main" id="{27E87BA3-A0D5-022F-0BA8-8A26DC100F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162068" y="3429000"/>
            <a:ext cx="2163452" cy="21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687C-50E5-01F4-D5AC-252CBC3A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1.Why are we talking about racism?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E7034-22E1-B112-AB49-BCDFC047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7125" cy="4351338"/>
          </a:xfrm>
        </p:spPr>
        <p:txBody>
          <a:bodyPr/>
          <a:lstStyle/>
          <a:p>
            <a:r>
              <a:rPr lang="en-GB" sz="2400" dirty="0"/>
              <a:t>The Equality Act 2010</a:t>
            </a:r>
          </a:p>
          <a:p>
            <a:r>
              <a:rPr lang="en-GB" sz="2400" dirty="0"/>
              <a:t>Can you pick any of these that you  identify with?</a:t>
            </a:r>
          </a:p>
          <a:p>
            <a:r>
              <a:rPr lang="en-GB" sz="2400" dirty="0"/>
              <a:t>Do you only identify with one?</a:t>
            </a:r>
          </a:p>
          <a:p>
            <a:r>
              <a:rPr lang="en-GB" sz="2400" dirty="0"/>
              <a:t>Intersectionality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 would you feel being discriminated against because of one of these?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Equalities">
            <a:extLst>
              <a:ext uri="{FF2B5EF4-FFF2-40B4-BE49-F238E27FC236}">
                <a16:creationId xmlns:a16="http://schemas.microsoft.com/office/drawing/2014/main" id="{679B01C3-B773-97D5-4F26-2197CAB6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44" y="1469775"/>
            <a:ext cx="6376517" cy="39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6930-43A9-F9DA-2C34-24C9CEFC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What is racism &amp; its impact?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5774-76B3-E0BC-DAC9-E1CF5697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Definition: 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arlow" panose="020B0604020202020204" pitchFamily="2" charset="0"/>
              </a:rPr>
              <a:t>"Prejudice, discrimination, or antagonism directed against someone of a different race based on the belief that one’s own race is superior.“ Oxford Dictionary</a:t>
            </a:r>
          </a:p>
          <a:p>
            <a:r>
              <a:rPr lang="en-US" sz="2400" dirty="0">
                <a:solidFill>
                  <a:srgbClr val="000000"/>
                </a:solidFill>
                <a:latin typeface="Barlow" panose="020B0604020202020204" pitchFamily="2" charset="0"/>
              </a:rPr>
              <a:t>Colonialism &amp; </a:t>
            </a:r>
            <a:r>
              <a:rPr lang="en-US" sz="2400" dirty="0" err="1">
                <a:solidFill>
                  <a:srgbClr val="000000"/>
                </a:solidFill>
                <a:latin typeface="Barlow" panose="020B0604020202020204" pitchFamily="2" charset="0"/>
              </a:rPr>
              <a:t>Decolonising</a:t>
            </a:r>
            <a:r>
              <a:rPr lang="en-US" sz="2400" dirty="0">
                <a:solidFill>
                  <a:srgbClr val="000000"/>
                </a:solidFill>
                <a:latin typeface="Barlow" panose="020B0604020202020204" pitchFamily="2" charset="0"/>
              </a:rPr>
              <a:t>: 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latin typeface="Barlow" panose="020B0604020202020204" pitchFamily="2" charset="0"/>
              </a:rPr>
              <a:t>Coloniser</a:t>
            </a:r>
            <a:r>
              <a:rPr lang="en-US" sz="2400" b="1" dirty="0">
                <a:solidFill>
                  <a:srgbClr val="000000"/>
                </a:solidFill>
                <a:latin typeface="Barlow" panose="020B0604020202020204" pitchFamily="2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Barlow" panose="020B0604020202020204" pitchFamily="2" charset="0"/>
              </a:rPr>
              <a:t> </a:t>
            </a:r>
            <a:r>
              <a:rPr lang="en-GB" sz="2800" dirty="0">
                <a:latin typeface="+mj-lt"/>
              </a:rPr>
              <a:t>A country that sends settlers to a place and establishes political control over it. (Examples?)</a:t>
            </a:r>
            <a:endParaRPr lang="en-US" sz="2800" dirty="0">
              <a:solidFill>
                <a:srgbClr val="000000"/>
              </a:solidFill>
              <a:latin typeface="Barlow" panose="020B0604020202020204" pitchFamily="2" charset="0"/>
            </a:endParaRPr>
          </a:p>
          <a:p>
            <a:pPr lvl="1"/>
            <a:r>
              <a:rPr lang="en-US" sz="2400" b="1" dirty="0" err="1">
                <a:solidFill>
                  <a:srgbClr val="000000"/>
                </a:solidFill>
                <a:latin typeface="Barlow" panose="020B0604020202020204" pitchFamily="2" charset="0"/>
              </a:rPr>
              <a:t>Decolonising</a:t>
            </a:r>
            <a:r>
              <a:rPr lang="en-US" sz="2000" dirty="0">
                <a:solidFill>
                  <a:srgbClr val="000000"/>
                </a:solidFill>
                <a:latin typeface="Barlow" panose="020B0604020202020204" pitchFamily="2" charset="0"/>
              </a:rPr>
              <a:t>: </a:t>
            </a:r>
            <a:r>
              <a:rPr lang="en-GB" sz="2800" dirty="0">
                <a:latin typeface="+mj-lt"/>
              </a:rPr>
              <a:t>Undoing of colonial rule/freeing of minds from colonial ideology – the ingrained idea that to be colonised was to be inferior</a:t>
            </a:r>
            <a:r>
              <a:rPr lang="en-US" sz="2000" dirty="0">
                <a:solidFill>
                  <a:srgbClr val="000000"/>
                </a:solidFill>
                <a:latin typeface="Barlow" panose="020B0604020202020204" pitchFamily="2" charset="0"/>
              </a:rPr>
              <a:t>.     Warwick Uni. </a:t>
            </a:r>
            <a:r>
              <a:rPr lang="en-US" sz="2400" dirty="0">
                <a:solidFill>
                  <a:srgbClr val="000000"/>
                </a:solidFill>
                <a:latin typeface="Barlow" panose="020B0604020202020204" pitchFamily="2" charset="0"/>
              </a:rPr>
              <a:t>(Examples?)</a:t>
            </a:r>
            <a:endParaRPr lang="en-GB" sz="2000" dirty="0"/>
          </a:p>
        </p:txBody>
      </p:sp>
      <p:pic>
        <p:nvPicPr>
          <p:cNvPr id="8" name="Picture 7" descr="A red and black stamp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48EB92-A5FA-CB72-9DB6-553E7F60BF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31998" y="194281"/>
            <a:ext cx="1770392" cy="13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6930-43A9-F9DA-2C34-24C9CEFC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What is racism &amp; its impact?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5774-76B3-E0BC-DAC9-E1CF5697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does it look like in modern society? Where do you see it or hear it?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56F283E-7C92-89B6-7605-C02FE003A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66483"/>
              </p:ext>
            </p:extLst>
          </p:nvPr>
        </p:nvGraphicFramePr>
        <p:xfrm>
          <a:off x="377072" y="2278071"/>
          <a:ext cx="6718555" cy="122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5765760" imgH="1054080" progId="Paint.Picture">
                  <p:embed/>
                </p:oleObj>
              </mc:Choice>
              <mc:Fallback>
                <p:oleObj name="Bitmap Image" r:id="rId3" imgW="5765760" imgH="105408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E1D4CCA-9543-0DAE-58DB-080F93BE7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072" y="2278071"/>
                        <a:ext cx="6718555" cy="1228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6D3B4C9-D7DF-9B7D-E402-26287263B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534" y="2323284"/>
            <a:ext cx="4770783" cy="1739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903BF-0A00-A2D5-17C1-678E08022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43" y="3614727"/>
            <a:ext cx="5880227" cy="1530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69B40-6F38-6169-8C01-88DE1585C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85" y="3428996"/>
            <a:ext cx="30" cy="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7FE85-7A49-51A6-3AA8-DF08F009B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1848" y="3857414"/>
            <a:ext cx="3884040" cy="1100478"/>
          </a:xfrm>
          <a:prstGeom prst="rect">
            <a:avLst/>
          </a:prstGeom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E9C6CC5-589B-61CC-6F27-411123611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043516"/>
              </p:ext>
            </p:extLst>
          </p:nvPr>
        </p:nvGraphicFramePr>
        <p:xfrm>
          <a:off x="200681" y="5313469"/>
          <a:ext cx="57721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9" imgW="5772240" imgH="1111320" progId="Paint.Picture">
                  <p:embed/>
                </p:oleObj>
              </mc:Choice>
              <mc:Fallback>
                <p:oleObj name="Bitmap Image" r:id="rId9" imgW="5772240" imgH="111132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B935B05-9FFA-417A-82F1-8A1CDC029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681" y="5313469"/>
                        <a:ext cx="577215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2790473-B033-2F80-6542-06BC965EA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071275"/>
              </p:ext>
            </p:extLst>
          </p:nvPr>
        </p:nvGraphicFramePr>
        <p:xfrm>
          <a:off x="6025357" y="5136759"/>
          <a:ext cx="60200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11" imgW="7601040" imgH="1098720" progId="Paint.Picture">
                  <p:embed/>
                </p:oleObj>
              </mc:Choice>
              <mc:Fallback>
                <p:oleObj name="Bitmap Image" r:id="rId11" imgW="7601040" imgH="109872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C324E6B-17E3-6175-5993-26FA70AD9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25357" y="5136759"/>
                        <a:ext cx="6020000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4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6930-43A9-F9DA-2C34-24C9CEFC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What is racism &amp; its impact?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5774-76B3-E0BC-DAC9-E1CF5697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Racist language.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tackle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systemic aspect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racism.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systemic racism?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https://www.youtube.com/watch?v=H5J7KlxhQK4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the different forms of racism (next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slide)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1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142B-F28A-2FCF-708F-2A687163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What is racism &amp; its impact?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A3783-51E7-6005-3029-9D4513DFE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39318"/>
              </p:ext>
            </p:extLst>
          </p:nvPr>
        </p:nvGraphicFramePr>
        <p:xfrm>
          <a:off x="2032000" y="1913640"/>
          <a:ext cx="8127999" cy="431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613371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969965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89279176"/>
                    </a:ext>
                  </a:extLst>
                </a:gridCol>
              </a:tblGrid>
              <a:tr h="566080">
                <a:tc>
                  <a:txBody>
                    <a:bodyPr/>
                    <a:lstStyle/>
                    <a:p>
                      <a:r>
                        <a:rPr lang="en-GB" dirty="0"/>
                        <a:t>Personal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Institutional/Systemic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95438"/>
                  </a:ext>
                </a:extLst>
              </a:tr>
              <a:tr h="3457279">
                <a:tc>
                  <a:txBody>
                    <a:bodyPr/>
                    <a:lstStyle/>
                    <a:p>
                      <a:r>
                        <a:rPr lang="en-GB" sz="2000" dirty="0"/>
                        <a:t>Racist language: e.g. using the ‘n’ or the ‘p’ word</a:t>
                      </a:r>
                    </a:p>
                    <a:p>
                      <a:endParaRPr lang="en-GB" sz="2000" dirty="0"/>
                    </a:p>
                    <a:p>
                      <a:r>
                        <a:rPr lang="en-GB" sz="2000" dirty="0"/>
                        <a:t>People using negative stereotypes against you because of your ethnicity.</a:t>
                      </a:r>
                    </a:p>
                    <a:p>
                      <a:endParaRPr lang="en-GB" sz="2000" dirty="0"/>
                    </a:p>
                    <a:p>
                      <a:r>
                        <a:rPr lang="en-GB" sz="2000" dirty="0"/>
                        <a:t>Not saying your name properly.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Racist abuse not being recognised or dealt with correctly.</a:t>
                      </a:r>
                    </a:p>
                    <a:p>
                      <a:endParaRPr lang="en-GB" sz="2000" dirty="0"/>
                    </a:p>
                    <a:p>
                      <a:r>
                        <a:rPr lang="en-GB" sz="2000" dirty="0"/>
                        <a:t>Your ethnicity or culture is forced to be hidden from wider society.</a:t>
                      </a:r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People may not be racist, but the organisations they are a part of, often can be.</a:t>
                      </a:r>
                    </a:p>
                    <a:p>
                      <a:endParaRPr lang="en-GB" sz="2000" dirty="0"/>
                    </a:p>
                    <a:p>
                      <a:r>
                        <a:rPr lang="en-GB" sz="2000" dirty="0"/>
                        <a:t>Organisations are set up to suit the needs of the majority (white populations).</a:t>
                      </a:r>
                    </a:p>
                    <a:p>
                      <a:endParaRPr lang="en-GB" sz="2000" dirty="0"/>
                    </a:p>
                    <a:p>
                      <a:r>
                        <a:rPr lang="en-GB" sz="2000" dirty="0"/>
                        <a:t>In school through our curriculum e.g. texts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01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38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3E4D-50BA-0672-A9BA-D726D9F3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What is racism &amp; its impact?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D9A0-FE00-BC69-C31A-E8824B96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Autofit/>
          </a:bodyPr>
          <a:lstStyle/>
          <a:p>
            <a:r>
              <a:rPr lang="en-GB" sz="1800" dirty="0"/>
              <a:t>Some stats:</a:t>
            </a:r>
          </a:p>
          <a:p>
            <a:pPr lvl="1"/>
            <a:r>
              <a:rPr lang="en-GB" sz="2000" dirty="0"/>
              <a:t>Education</a:t>
            </a:r>
          </a:p>
          <a:p>
            <a:pPr lvl="1"/>
            <a:r>
              <a:rPr lang="en-GB" sz="2000" dirty="0"/>
              <a:t>Management positions in industry</a:t>
            </a:r>
            <a:endParaRPr lang="en-GB" sz="2400" dirty="0"/>
          </a:p>
          <a:p>
            <a:pPr lvl="1"/>
            <a:r>
              <a:rPr lang="en-GB" sz="2000" dirty="0"/>
              <a:t>Stereotyping in interviews</a:t>
            </a:r>
          </a:p>
          <a:p>
            <a:pPr lvl="1"/>
            <a:r>
              <a:rPr lang="en-GB" sz="2000" dirty="0"/>
              <a:t>Health inequalities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What do you think of these stats?  </a:t>
            </a:r>
          </a:p>
          <a:p>
            <a:pPr lvl="1"/>
            <a:r>
              <a:rPr lang="en-GB" sz="2000" dirty="0"/>
              <a:t>Do they surprise you?</a:t>
            </a:r>
          </a:p>
          <a:p>
            <a:pPr lvl="1"/>
            <a:r>
              <a:rPr lang="en-GB" sz="2000" dirty="0"/>
              <a:t>What impact do these situations have on positive outcomes for minority ethnic people?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D8692-8CD7-78D1-9853-DDA459CF3EE4}"/>
              </a:ext>
            </a:extLst>
          </p:cNvPr>
          <p:cNvSpPr/>
          <p:nvPr/>
        </p:nvSpPr>
        <p:spPr>
          <a:xfrm>
            <a:off x="7663992" y="876693"/>
            <a:ext cx="3491688" cy="177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88E07-0D0F-0A37-8A0C-877D85A96B03}"/>
              </a:ext>
            </a:extLst>
          </p:cNvPr>
          <p:cNvSpPr txBox="1"/>
          <p:nvPr/>
        </p:nvSpPr>
        <p:spPr>
          <a:xfrm>
            <a:off x="7097755" y="998696"/>
            <a:ext cx="3996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dirty="0"/>
              <a:t>* 1.8% of teachers BAME</a:t>
            </a:r>
          </a:p>
          <a:p>
            <a:pPr lvl="2"/>
            <a:r>
              <a:rPr lang="en-GB" dirty="0"/>
              <a:t>* 0.2% in management</a:t>
            </a:r>
          </a:p>
          <a:p>
            <a:pPr lvl="2"/>
            <a:r>
              <a:rPr lang="en-GB" dirty="0"/>
              <a:t>* Less BAME teachers given     permanent jobs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DC6A2B-1526-8F6D-AE08-6F10F7797E7F}"/>
              </a:ext>
            </a:extLst>
          </p:cNvPr>
          <p:cNvSpPr/>
          <p:nvPr/>
        </p:nvSpPr>
        <p:spPr>
          <a:xfrm>
            <a:off x="6543774" y="2293056"/>
            <a:ext cx="3491688" cy="177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48361-7B6C-1C4F-7AE7-654BDEABF4C0}"/>
              </a:ext>
            </a:extLst>
          </p:cNvPr>
          <p:cNvSpPr txBox="1"/>
          <p:nvPr/>
        </p:nvSpPr>
        <p:spPr>
          <a:xfrm>
            <a:off x="5892695" y="2531995"/>
            <a:ext cx="3996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dirty="0"/>
              <a:t>* FTSE 100 ZERO BAME leaders</a:t>
            </a:r>
          </a:p>
          <a:p>
            <a:pPr lvl="2"/>
            <a:r>
              <a:rPr lang="en-GB" dirty="0"/>
              <a:t>* 74% more applications</a:t>
            </a:r>
          </a:p>
          <a:p>
            <a:pPr lvl="2"/>
            <a:r>
              <a:rPr lang="en-GB" dirty="0"/>
              <a:t>* Muslims suffer highest unemployment rates in the UK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EB376-AD48-393F-6A62-E1C82AE76172}"/>
              </a:ext>
            </a:extLst>
          </p:cNvPr>
          <p:cNvSpPr/>
          <p:nvPr/>
        </p:nvSpPr>
        <p:spPr>
          <a:xfrm>
            <a:off x="8641709" y="3727358"/>
            <a:ext cx="3491688" cy="1136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05A25-8E76-7BC1-2B54-ACBA1E756FA0}"/>
              </a:ext>
            </a:extLst>
          </p:cNvPr>
          <p:cNvSpPr txBox="1"/>
          <p:nvPr/>
        </p:nvSpPr>
        <p:spPr>
          <a:xfrm>
            <a:off x="8036979" y="4117696"/>
            <a:ext cx="399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dirty="0"/>
              <a:t>Muslim women discriminated</a:t>
            </a:r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0A6706-F441-3AF4-EDB3-CD8510AB8CCF}"/>
              </a:ext>
            </a:extLst>
          </p:cNvPr>
          <p:cNvSpPr/>
          <p:nvPr/>
        </p:nvSpPr>
        <p:spPr>
          <a:xfrm>
            <a:off x="7210406" y="4575284"/>
            <a:ext cx="3491688" cy="1136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5FA67-3119-2FD9-6B28-919B1A8239F1}"/>
              </a:ext>
            </a:extLst>
          </p:cNvPr>
          <p:cNvSpPr txBox="1"/>
          <p:nvPr/>
        </p:nvSpPr>
        <p:spPr>
          <a:xfrm>
            <a:off x="6643226" y="4718181"/>
            <a:ext cx="3996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dirty="0"/>
              <a:t>Black women are 4 x more likely to die during pregnancy and childbirth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8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</TotalTime>
  <Words>894</Words>
  <Application>Microsoft Office PowerPoint</Application>
  <PresentationFormat>Widescreen</PresentationFormat>
  <Paragraphs>126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agenda</vt:lpstr>
      <vt:lpstr>Barlow</vt:lpstr>
      <vt:lpstr>Calibri</vt:lpstr>
      <vt:lpstr>Calibri Light</vt:lpstr>
      <vt:lpstr>Times New Roman</vt:lpstr>
      <vt:lpstr>Retrospect</vt:lpstr>
      <vt:lpstr>Bitmap Image</vt:lpstr>
      <vt:lpstr>Antiracism &amp; Allyship</vt:lpstr>
      <vt:lpstr>Aim: To help S1's start developing an understanding of racism &amp; how to combat it. </vt:lpstr>
      <vt:lpstr>1.Why are we talking about racism?  </vt:lpstr>
      <vt:lpstr>1.Why are we talking about racism?  </vt:lpstr>
      <vt:lpstr>2. What is racism &amp; its impact? </vt:lpstr>
      <vt:lpstr>2. What is racism &amp; its impact? </vt:lpstr>
      <vt:lpstr>2. What is racism &amp; its impact? </vt:lpstr>
      <vt:lpstr>2. What is racism &amp; its impact?</vt:lpstr>
      <vt:lpstr>2. What is racism &amp; its impact? </vt:lpstr>
      <vt:lpstr>3. Antiracist allyship </vt:lpstr>
      <vt:lpstr>3. Antiracist allyship </vt:lpstr>
      <vt:lpstr>Next steps</vt:lpstr>
      <vt:lpstr>Antiracism in the Curriculum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Antiracism Workshop</dc:title>
  <dc:creator>Nuzhat Uthmani</dc:creator>
  <cp:lastModifiedBy>Fiona Johnston</cp:lastModifiedBy>
  <cp:revision>7</cp:revision>
  <cp:lastPrinted>2023-05-14T12:11:37Z</cp:lastPrinted>
  <dcterms:created xsi:type="dcterms:W3CDTF">2023-05-01T17:09:17Z</dcterms:created>
  <dcterms:modified xsi:type="dcterms:W3CDTF">2023-05-14T12:13:57Z</dcterms:modified>
</cp:coreProperties>
</file>