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804" r:id="rId3"/>
    <p:sldMasterId id="2147483816" r:id="rId4"/>
    <p:sldMasterId id="2147483828" r:id="rId5"/>
    <p:sldMasterId id="2147483840" r:id="rId6"/>
    <p:sldMasterId id="2147483852" r:id="rId7"/>
    <p:sldMasterId id="2147483864" r:id="rId8"/>
  </p:sldMasterIdLst>
  <p:sldIdLst>
    <p:sldId id="291" r:id="rId9"/>
    <p:sldId id="296" r:id="rId10"/>
    <p:sldId id="292" r:id="rId11"/>
    <p:sldId id="293" r:id="rId12"/>
    <p:sldId id="294" r:id="rId13"/>
    <p:sldId id="295" r:id="rId14"/>
    <p:sldId id="299" r:id="rId15"/>
    <p:sldId id="257" r:id="rId16"/>
    <p:sldId id="267" r:id="rId17"/>
    <p:sldId id="260" r:id="rId18"/>
    <p:sldId id="266" r:id="rId19"/>
    <p:sldId id="265" r:id="rId20"/>
    <p:sldId id="280" r:id="rId21"/>
    <p:sldId id="281" r:id="rId22"/>
    <p:sldId id="282" r:id="rId23"/>
    <p:sldId id="301" r:id="rId24"/>
    <p:sldId id="283" r:id="rId25"/>
    <p:sldId id="269" r:id="rId26"/>
    <p:sldId id="270" r:id="rId27"/>
    <p:sldId id="271" r:id="rId28"/>
    <p:sldId id="272" r:id="rId29"/>
    <p:sldId id="285" r:id="rId30"/>
    <p:sldId id="286" r:id="rId31"/>
    <p:sldId id="287" r:id="rId32"/>
    <p:sldId id="274" r:id="rId33"/>
    <p:sldId id="275" r:id="rId34"/>
    <p:sldId id="276" r:id="rId35"/>
    <p:sldId id="277" r:id="rId36"/>
    <p:sldId id="278" r:id="rId37"/>
    <p:sldId id="300" r:id="rId38"/>
    <p:sldId id="297" r:id="rId39"/>
    <p:sldId id="298" r:id="rId40"/>
    <p:sldId id="289" r:id="rId41"/>
    <p:sldId id="290" r:id="rId42"/>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CCFF"/>
    <a:srgbClr val="009999"/>
    <a:srgbClr val="008080"/>
    <a:srgbClr val="006666"/>
    <a:srgbClr val="FC5622"/>
    <a:srgbClr val="F0A22E"/>
    <a:srgbClr val="95D02A"/>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2" d="100"/>
          <a:sy n="112" d="100"/>
        </p:scale>
        <p:origin x="2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205078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178113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154280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3725325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1077687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3308563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0EE4DC-D34E-40A3-B332-3498C0B0BE4E}"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3698039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0EE4DC-D34E-40A3-B332-3498C0B0BE4E}" type="datetimeFigureOut">
              <a:rPr lang="en-GB" smtClean="0"/>
              <a:t>09/01/2023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2567258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70EE4DC-D34E-40A3-B332-3498C0B0BE4E}" type="datetimeFigureOut">
              <a:rPr lang="en-GB" smtClean="0"/>
              <a:t>09/01/2023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577319-C1B6-438E-9F88-295F216A2D1A}" type="slidenum">
              <a:rPr lang="en-GB" smtClean="0"/>
              <a:t>‹#›</a:t>
            </a:fld>
            <a:endParaRPr lang="en-GB"/>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369844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EE4DC-D34E-40A3-B332-3498C0B0BE4E}" type="datetimeFigureOut">
              <a:rPr lang="en-GB" smtClean="0"/>
              <a:t>09/01/2023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1594548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70EE4DC-D34E-40A3-B332-3498C0B0BE4E}" type="datetimeFigureOut">
              <a:rPr lang="en-GB" smtClean="0"/>
              <a:t>09/01/2023</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4200292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1031439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70EE4DC-D34E-40A3-B332-3498C0B0BE4E}"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1191464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1659859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3870647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CE13A9-2B5D-450B-8045-A36B4A36FA18}" type="datetimeFigureOut">
              <a:rPr lang="en-GB" smtClean="0"/>
              <a:t>09/01/2023</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2203A36-0156-4C23-A668-2D3534BD3636}" type="slidenum">
              <a:rPr lang="en-GB" smtClean="0"/>
              <a:t>‹#›</a:t>
            </a:fld>
            <a:endParaRPr lang="en-GB"/>
          </a:p>
        </p:txBody>
      </p:sp>
    </p:spTree>
    <p:extLst>
      <p:ext uri="{BB962C8B-B14F-4D97-AF65-F5344CB8AC3E}">
        <p14:creationId xmlns:p14="http://schemas.microsoft.com/office/powerpoint/2010/main" val="1902319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CE13A9-2B5D-450B-8045-A36B4A36FA18}"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1542078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CE13A9-2B5D-450B-8045-A36B4A36FA18}" type="datetimeFigureOut">
              <a:rPr lang="en-GB" smtClean="0"/>
              <a:t>09/01/2023</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2203A36-0156-4C23-A668-2D3534BD3636}" type="slidenum">
              <a:rPr lang="en-GB" smtClean="0"/>
              <a:t>‹#›</a:t>
            </a:fld>
            <a:endParaRPr lang="en-GB"/>
          </a:p>
        </p:txBody>
      </p:sp>
    </p:spTree>
    <p:extLst>
      <p:ext uri="{BB962C8B-B14F-4D97-AF65-F5344CB8AC3E}">
        <p14:creationId xmlns:p14="http://schemas.microsoft.com/office/powerpoint/2010/main" val="1284843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CE13A9-2B5D-450B-8045-A36B4A36FA18}"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2121755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CE13A9-2B5D-450B-8045-A36B4A36FA18}" type="datetimeFigureOut">
              <a:rPr lang="en-GB" smtClean="0"/>
              <a:t>09/01/2023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1698500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CE13A9-2B5D-450B-8045-A36B4A36FA18}" type="datetimeFigureOut">
              <a:rPr lang="en-GB" smtClean="0"/>
              <a:t>09/01/2023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1694604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E13A9-2B5D-450B-8045-A36B4A36FA18}" type="datetimeFigureOut">
              <a:rPr lang="en-GB" smtClean="0"/>
              <a:t>09/01/2023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349991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17812813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CE13A9-2B5D-450B-8045-A36B4A36FA18}" type="datetimeFigureOut">
              <a:rPr lang="en-GB" smtClean="0"/>
              <a:t>09/01/2023</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2203A36-0156-4C23-A668-2D3534BD3636}" type="slidenum">
              <a:rPr lang="en-GB" smtClean="0"/>
              <a:t>‹#›</a:t>
            </a:fld>
            <a:endParaRPr lang="en-GB"/>
          </a:p>
        </p:txBody>
      </p:sp>
    </p:spTree>
    <p:extLst>
      <p:ext uri="{BB962C8B-B14F-4D97-AF65-F5344CB8AC3E}">
        <p14:creationId xmlns:p14="http://schemas.microsoft.com/office/powerpoint/2010/main" val="3408284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CE13A9-2B5D-450B-8045-A36B4A36FA18}"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3708542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CE13A9-2B5D-450B-8045-A36B4A36FA18}"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4053286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CE13A9-2B5D-450B-8045-A36B4A36FA18}" type="datetimeFigureOut">
              <a:rPr lang="en-GB" smtClean="0"/>
              <a:t>09/01/2023</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2203A36-0156-4C23-A668-2D3534BD3636}" type="slidenum">
              <a:rPr lang="en-GB" smtClean="0"/>
              <a:t>‹#›</a:t>
            </a:fld>
            <a:endParaRPr lang="en-GB"/>
          </a:p>
        </p:txBody>
      </p:sp>
    </p:spTree>
    <p:extLst>
      <p:ext uri="{BB962C8B-B14F-4D97-AF65-F5344CB8AC3E}">
        <p14:creationId xmlns:p14="http://schemas.microsoft.com/office/powerpoint/2010/main" val="3292122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880979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9522848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3156707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0EE4DC-D34E-40A3-B332-3498C0B0BE4E}"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3933385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0EE4DC-D34E-40A3-B332-3498C0B0BE4E}" type="datetimeFigureOut">
              <a:rPr lang="en-GB" smtClean="0"/>
              <a:t>09/01/2023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39751454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0EE4DC-D34E-40A3-B332-3498C0B0BE4E}" type="datetimeFigureOut">
              <a:rPr lang="en-GB" smtClean="0"/>
              <a:t>09/01/2023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2434487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0EE4DC-D34E-40A3-B332-3498C0B0BE4E}"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24337814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EE4DC-D34E-40A3-B332-3498C0B0BE4E}" type="datetimeFigureOut">
              <a:rPr lang="en-GB" smtClean="0"/>
              <a:t>09/01/2023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26638338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70EE4DC-D34E-40A3-B332-3498C0B0BE4E}" type="datetimeFigureOut">
              <a:rPr lang="en-GB" smtClean="0"/>
              <a:t>09/01/2023</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623306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70EE4DC-D34E-40A3-B332-3498C0B0BE4E}"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11158924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712524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5888091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A9D4921-2298-4419-B373-A45667C34322}" type="datetimeFigureOut">
              <a:rPr lang="en-GB" smtClean="0"/>
              <a:t>09/01/2023</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A320C913-2661-43B2-933B-9D9C929E2EFB}" type="slidenum">
              <a:rPr lang="en-GB" smtClean="0"/>
              <a:t>‹#›</a:t>
            </a:fld>
            <a:endParaRPr lang="en-GB"/>
          </a:p>
        </p:txBody>
      </p:sp>
    </p:spTree>
    <p:extLst>
      <p:ext uri="{BB962C8B-B14F-4D97-AF65-F5344CB8AC3E}">
        <p14:creationId xmlns:p14="http://schemas.microsoft.com/office/powerpoint/2010/main" val="12075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9D4921-2298-4419-B373-A45667C34322}"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A320C913-2661-43B2-933B-9D9C929E2EFB}" type="slidenum">
              <a:rPr lang="en-GB" smtClean="0"/>
              <a:t>‹#›</a:t>
            </a:fld>
            <a:endParaRPr lang="en-GB"/>
          </a:p>
        </p:txBody>
      </p:sp>
    </p:spTree>
    <p:extLst>
      <p:ext uri="{BB962C8B-B14F-4D97-AF65-F5344CB8AC3E}">
        <p14:creationId xmlns:p14="http://schemas.microsoft.com/office/powerpoint/2010/main" val="11384440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A9D4921-2298-4419-B373-A45667C34322}" type="datetimeFigureOut">
              <a:rPr lang="en-GB" smtClean="0"/>
              <a:t>09/01/2023</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320C913-2661-43B2-933B-9D9C929E2EFB}" type="slidenum">
              <a:rPr lang="en-GB" smtClean="0"/>
              <a:t>‹#›</a:t>
            </a:fld>
            <a:endParaRPr lang="en-GB"/>
          </a:p>
        </p:txBody>
      </p:sp>
    </p:spTree>
    <p:extLst>
      <p:ext uri="{BB962C8B-B14F-4D97-AF65-F5344CB8AC3E}">
        <p14:creationId xmlns:p14="http://schemas.microsoft.com/office/powerpoint/2010/main" val="454128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9D4921-2298-4419-B373-A45667C34322}"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20C913-2661-43B2-933B-9D9C929E2EFB}" type="slidenum">
              <a:rPr lang="en-GB" smtClean="0"/>
              <a:t>‹#›</a:t>
            </a:fld>
            <a:endParaRPr lang="en-GB"/>
          </a:p>
        </p:txBody>
      </p:sp>
    </p:spTree>
    <p:extLst>
      <p:ext uri="{BB962C8B-B14F-4D97-AF65-F5344CB8AC3E}">
        <p14:creationId xmlns:p14="http://schemas.microsoft.com/office/powerpoint/2010/main" val="32962006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9D4921-2298-4419-B373-A45667C34322}" type="datetimeFigureOut">
              <a:rPr lang="en-GB" smtClean="0"/>
              <a:t>09/01/2023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20C913-2661-43B2-933B-9D9C929E2EFB}" type="slidenum">
              <a:rPr lang="en-GB" smtClean="0"/>
              <a:t>‹#›</a:t>
            </a:fld>
            <a:endParaRPr lang="en-GB"/>
          </a:p>
        </p:txBody>
      </p:sp>
    </p:spTree>
    <p:extLst>
      <p:ext uri="{BB962C8B-B14F-4D97-AF65-F5344CB8AC3E}">
        <p14:creationId xmlns:p14="http://schemas.microsoft.com/office/powerpoint/2010/main" val="1235399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0EE4DC-D34E-40A3-B332-3498C0B0BE4E}" type="datetimeFigureOut">
              <a:rPr lang="en-GB" smtClean="0"/>
              <a:t>09/01/2023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41676498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9D4921-2298-4419-B373-A45667C34322}" type="datetimeFigureOut">
              <a:rPr lang="en-GB" smtClean="0"/>
              <a:t>09/01/2023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20C913-2661-43B2-933B-9D9C929E2EFB}" type="slidenum">
              <a:rPr lang="en-GB" smtClean="0"/>
              <a:t>‹#›</a:t>
            </a:fld>
            <a:endParaRPr lang="en-GB"/>
          </a:p>
        </p:txBody>
      </p:sp>
    </p:spTree>
    <p:extLst>
      <p:ext uri="{BB962C8B-B14F-4D97-AF65-F5344CB8AC3E}">
        <p14:creationId xmlns:p14="http://schemas.microsoft.com/office/powerpoint/2010/main" val="1233564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D4921-2298-4419-B373-A45667C34322}" type="datetimeFigureOut">
              <a:rPr lang="en-GB" smtClean="0"/>
              <a:t>09/01/2023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20C913-2661-43B2-933B-9D9C929E2EFB}" type="slidenum">
              <a:rPr lang="en-GB" smtClean="0"/>
              <a:t>‹#›</a:t>
            </a:fld>
            <a:endParaRPr lang="en-GB"/>
          </a:p>
        </p:txBody>
      </p:sp>
    </p:spTree>
    <p:extLst>
      <p:ext uri="{BB962C8B-B14F-4D97-AF65-F5344CB8AC3E}">
        <p14:creationId xmlns:p14="http://schemas.microsoft.com/office/powerpoint/2010/main" val="19357535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A9D4921-2298-4419-B373-A45667C34322}" type="datetimeFigureOut">
              <a:rPr lang="en-GB" smtClean="0"/>
              <a:t>09/01/2023</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320C913-2661-43B2-933B-9D9C929E2EFB}" type="slidenum">
              <a:rPr lang="en-GB" smtClean="0"/>
              <a:t>‹#›</a:t>
            </a:fld>
            <a:endParaRPr lang="en-GB"/>
          </a:p>
        </p:txBody>
      </p:sp>
    </p:spTree>
    <p:extLst>
      <p:ext uri="{BB962C8B-B14F-4D97-AF65-F5344CB8AC3E}">
        <p14:creationId xmlns:p14="http://schemas.microsoft.com/office/powerpoint/2010/main" val="4495720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A9D4921-2298-4419-B373-A45667C34322}"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20C913-2661-43B2-933B-9D9C929E2EFB}" type="slidenum">
              <a:rPr lang="en-GB" smtClean="0"/>
              <a:t>‹#›</a:t>
            </a:fld>
            <a:endParaRPr lang="en-GB"/>
          </a:p>
        </p:txBody>
      </p:sp>
    </p:spTree>
    <p:extLst>
      <p:ext uri="{BB962C8B-B14F-4D97-AF65-F5344CB8AC3E}">
        <p14:creationId xmlns:p14="http://schemas.microsoft.com/office/powerpoint/2010/main" val="15315179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9D4921-2298-4419-B373-A45667C34322}"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20C913-2661-43B2-933B-9D9C929E2EFB}" type="slidenum">
              <a:rPr lang="en-GB" smtClean="0"/>
              <a:t>‹#›</a:t>
            </a:fld>
            <a:endParaRPr lang="en-GB"/>
          </a:p>
        </p:txBody>
      </p:sp>
    </p:spTree>
    <p:extLst>
      <p:ext uri="{BB962C8B-B14F-4D97-AF65-F5344CB8AC3E}">
        <p14:creationId xmlns:p14="http://schemas.microsoft.com/office/powerpoint/2010/main" val="3470567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A9D4921-2298-4419-B373-A45667C34322}" type="datetimeFigureOut">
              <a:rPr lang="en-GB" smtClean="0"/>
              <a:t>09/01/2023</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A320C913-2661-43B2-933B-9D9C929E2EFB}" type="slidenum">
              <a:rPr lang="en-GB" smtClean="0"/>
              <a:t>‹#›</a:t>
            </a:fld>
            <a:endParaRPr lang="en-GB"/>
          </a:p>
        </p:txBody>
      </p:sp>
    </p:spTree>
    <p:extLst>
      <p:ext uri="{BB962C8B-B14F-4D97-AF65-F5344CB8AC3E}">
        <p14:creationId xmlns:p14="http://schemas.microsoft.com/office/powerpoint/2010/main" val="7581860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CE13A9-2B5D-450B-8045-A36B4A36FA18}" type="datetimeFigureOut">
              <a:rPr lang="en-GB" smtClean="0"/>
              <a:t>09/01/2023</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2203A36-0156-4C23-A668-2D3534BD3636}" type="slidenum">
              <a:rPr lang="en-GB" smtClean="0"/>
              <a:t>‹#›</a:t>
            </a:fld>
            <a:endParaRPr lang="en-GB"/>
          </a:p>
        </p:txBody>
      </p:sp>
    </p:spTree>
    <p:extLst>
      <p:ext uri="{BB962C8B-B14F-4D97-AF65-F5344CB8AC3E}">
        <p14:creationId xmlns:p14="http://schemas.microsoft.com/office/powerpoint/2010/main" val="4270985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CE13A9-2B5D-450B-8045-A36B4A36FA18}"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38265345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CE13A9-2B5D-450B-8045-A36B4A36FA18}" type="datetimeFigureOut">
              <a:rPr lang="en-GB" smtClean="0"/>
              <a:t>09/01/2023</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2203A36-0156-4C23-A668-2D3534BD3636}" type="slidenum">
              <a:rPr lang="en-GB" smtClean="0"/>
              <a:t>‹#›</a:t>
            </a:fld>
            <a:endParaRPr lang="en-GB"/>
          </a:p>
        </p:txBody>
      </p:sp>
    </p:spTree>
    <p:extLst>
      <p:ext uri="{BB962C8B-B14F-4D97-AF65-F5344CB8AC3E}">
        <p14:creationId xmlns:p14="http://schemas.microsoft.com/office/powerpoint/2010/main" val="30459206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CE13A9-2B5D-450B-8045-A36B4A36FA18}"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419096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0EE4DC-D34E-40A3-B332-3498C0B0BE4E}" type="datetimeFigureOut">
              <a:rPr lang="en-GB" smtClean="0"/>
              <a:t>09/01/2023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27294180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CE13A9-2B5D-450B-8045-A36B4A36FA18}" type="datetimeFigureOut">
              <a:rPr lang="en-GB" smtClean="0"/>
              <a:t>09/01/2023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24680356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CE13A9-2B5D-450B-8045-A36B4A36FA18}" type="datetimeFigureOut">
              <a:rPr lang="en-GB" smtClean="0"/>
              <a:t>09/01/2023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30279708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CE13A9-2B5D-450B-8045-A36B4A36FA18}" type="datetimeFigureOut">
              <a:rPr lang="en-GB" smtClean="0"/>
              <a:t>09/01/2023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2024678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CE13A9-2B5D-450B-8045-A36B4A36FA18}" type="datetimeFigureOut">
              <a:rPr lang="en-GB" smtClean="0"/>
              <a:t>09/01/2023</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2203A36-0156-4C23-A668-2D3534BD3636}" type="slidenum">
              <a:rPr lang="en-GB" smtClean="0"/>
              <a:t>‹#›</a:t>
            </a:fld>
            <a:endParaRPr lang="en-GB"/>
          </a:p>
        </p:txBody>
      </p:sp>
    </p:spTree>
    <p:extLst>
      <p:ext uri="{BB962C8B-B14F-4D97-AF65-F5344CB8AC3E}">
        <p14:creationId xmlns:p14="http://schemas.microsoft.com/office/powerpoint/2010/main" val="39748464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ECE13A9-2B5D-450B-8045-A36B4A36FA18}"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4418584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CE13A9-2B5D-450B-8045-A36B4A36FA18}"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203A36-0156-4C23-A668-2D3534BD3636}" type="slidenum">
              <a:rPr lang="en-GB" smtClean="0"/>
              <a:t>‹#›</a:t>
            </a:fld>
            <a:endParaRPr lang="en-GB"/>
          </a:p>
        </p:txBody>
      </p:sp>
    </p:spTree>
    <p:extLst>
      <p:ext uri="{BB962C8B-B14F-4D97-AF65-F5344CB8AC3E}">
        <p14:creationId xmlns:p14="http://schemas.microsoft.com/office/powerpoint/2010/main" val="8167469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CE13A9-2B5D-450B-8045-A36B4A36FA18}" type="datetimeFigureOut">
              <a:rPr lang="en-GB" smtClean="0"/>
              <a:t>09/01/2023</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2203A36-0156-4C23-A668-2D3534BD3636}" type="slidenum">
              <a:rPr lang="en-GB" smtClean="0"/>
              <a:t>‹#›</a:t>
            </a:fld>
            <a:endParaRPr lang="en-GB"/>
          </a:p>
        </p:txBody>
      </p:sp>
    </p:spTree>
    <p:extLst>
      <p:ext uri="{BB962C8B-B14F-4D97-AF65-F5344CB8AC3E}">
        <p14:creationId xmlns:p14="http://schemas.microsoft.com/office/powerpoint/2010/main" val="17398614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2225DD-75BE-4F60-8801-82701211C626}"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40798256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2225DD-75BE-4F60-8801-82701211C626}"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32314000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2225DD-75BE-4F60-8801-82701211C626}"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1755982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EE4DC-D34E-40A3-B332-3498C0B0BE4E}" type="datetimeFigureOut">
              <a:rPr lang="en-GB" smtClean="0"/>
              <a:t>09/01/2023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30269738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2225DD-75BE-4F60-8801-82701211C626}"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29046754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2225DD-75BE-4F60-8801-82701211C626}" type="datetimeFigureOut">
              <a:rPr lang="en-GB" smtClean="0"/>
              <a:t>09/01/2023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13821710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2225DD-75BE-4F60-8801-82701211C626}" type="datetimeFigureOut">
              <a:rPr lang="en-GB" smtClean="0"/>
              <a:t>09/01/2023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23970358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225DD-75BE-4F60-8801-82701211C626}" type="datetimeFigureOut">
              <a:rPr lang="en-GB" smtClean="0"/>
              <a:t>09/01/2023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22059508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2225DD-75BE-4F60-8801-82701211C626}"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18116311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2225DD-75BE-4F60-8801-82701211C626}"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30166242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2225DD-75BE-4F60-8801-82701211C626}"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23680932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2225DD-75BE-4F60-8801-82701211C626}"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206721-0DFC-4602-A5EB-C4DF91B16866}" type="slidenum">
              <a:rPr lang="en-GB" smtClean="0"/>
              <a:t>‹#›</a:t>
            </a:fld>
            <a:endParaRPr lang="en-GB"/>
          </a:p>
        </p:txBody>
      </p:sp>
    </p:spTree>
    <p:extLst>
      <p:ext uri="{BB962C8B-B14F-4D97-AF65-F5344CB8AC3E}">
        <p14:creationId xmlns:p14="http://schemas.microsoft.com/office/powerpoint/2010/main" val="33459980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13922649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3953287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70EE4DC-D34E-40A3-B332-3498C0B0BE4E}" type="datetimeFigureOut">
              <a:rPr lang="en-GB" smtClean="0"/>
              <a:t>09/01/2023</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10339742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28265631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0EE4DC-D34E-40A3-B332-3498C0B0BE4E}"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31080357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0EE4DC-D34E-40A3-B332-3498C0B0BE4E}" type="datetimeFigureOut">
              <a:rPr lang="en-GB" smtClean="0"/>
              <a:t>09/01/2023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45388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70EE4DC-D34E-40A3-B332-3498C0B0BE4E}" type="datetimeFigureOut">
              <a:rPr lang="en-GB" smtClean="0"/>
              <a:t>09/01/2023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16694132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EE4DC-D34E-40A3-B332-3498C0B0BE4E}" type="datetimeFigureOut">
              <a:rPr lang="en-GB" smtClean="0"/>
              <a:t>09/01/2023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25168180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70EE4DC-D34E-40A3-B332-3498C0B0BE4E}" type="datetimeFigureOut">
              <a:rPr lang="en-GB" smtClean="0"/>
              <a:t>09/01/2023</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31315405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70EE4DC-D34E-40A3-B332-3498C0B0BE4E}"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672429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5846924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A70EE4DC-D34E-40A3-B332-3498C0B0BE4E}" type="datetimeFigureOut">
              <a:rPr lang="en-GB" smtClean="0"/>
              <a:t>09/01/2023</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A4577319-C1B6-438E-9F88-295F216A2D1A}" type="slidenum">
              <a:rPr lang="en-GB" smtClean="0"/>
              <a:t>‹#›</a:t>
            </a:fld>
            <a:endParaRPr lang="en-GB"/>
          </a:p>
        </p:txBody>
      </p:sp>
    </p:spTree>
    <p:extLst>
      <p:ext uri="{BB962C8B-B14F-4D97-AF65-F5344CB8AC3E}">
        <p14:creationId xmlns:p14="http://schemas.microsoft.com/office/powerpoint/2010/main" val="10592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70EE4DC-D34E-40A3-B332-3498C0B0BE4E}"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577319-C1B6-438E-9F88-295F216A2D1A}" type="slidenum">
              <a:rPr lang="en-GB" smtClean="0"/>
              <a:t>‹#›</a:t>
            </a:fld>
            <a:endParaRPr lang="en-GB"/>
          </a:p>
        </p:txBody>
      </p:sp>
    </p:spTree>
    <p:extLst>
      <p:ext uri="{BB962C8B-B14F-4D97-AF65-F5344CB8AC3E}">
        <p14:creationId xmlns:p14="http://schemas.microsoft.com/office/powerpoint/2010/main" val="197708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70EE4DC-D34E-40A3-B332-3498C0B0BE4E}" type="datetimeFigureOut">
              <a:rPr lang="en-GB" smtClean="0"/>
              <a:t>09/01/2023</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A4577319-C1B6-438E-9F88-295F216A2D1A}"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4918737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70EE4DC-D34E-40A3-B332-3498C0B0BE4E}" type="datetimeFigureOut">
              <a:rPr lang="en-GB" smtClean="0"/>
              <a:t>09/01/2023</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A4577319-C1B6-438E-9F88-295F216A2D1A}"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9704329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CE13A9-2B5D-450B-8045-A36B4A36FA18}" type="datetimeFigureOut">
              <a:rPr lang="en-GB" smtClean="0"/>
              <a:t>09/01/2023</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2203A36-0156-4C23-A668-2D3534BD3636}"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0388164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70EE4DC-D34E-40A3-B332-3498C0B0BE4E}" type="datetimeFigureOut">
              <a:rPr lang="en-GB" smtClean="0"/>
              <a:t>09/01/2023</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A4577319-C1B6-438E-9F88-295F216A2D1A}"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4482563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A9D4921-2298-4419-B373-A45667C34322}" type="datetimeFigureOut">
              <a:rPr lang="en-GB" smtClean="0"/>
              <a:t>09/01/2023</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A320C913-2661-43B2-933B-9D9C929E2EFB}"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6234372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CE13A9-2B5D-450B-8045-A36B4A36FA18}" type="datetimeFigureOut">
              <a:rPr lang="en-GB" smtClean="0"/>
              <a:t>09/01/2023</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2203A36-0156-4C23-A668-2D3534BD3636}"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2065372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225DD-75BE-4F60-8801-82701211C626}" type="datetimeFigureOut">
              <a:rPr lang="en-GB" smtClean="0"/>
              <a:t>09/01/2023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06721-0DFC-4602-A5EB-C4DF91B16866}" type="slidenum">
              <a:rPr lang="en-GB" smtClean="0"/>
              <a:t>‹#›</a:t>
            </a:fld>
            <a:endParaRPr lang="en-GB"/>
          </a:p>
        </p:txBody>
      </p:sp>
    </p:spTree>
    <p:extLst>
      <p:ext uri="{BB962C8B-B14F-4D97-AF65-F5344CB8AC3E}">
        <p14:creationId xmlns:p14="http://schemas.microsoft.com/office/powerpoint/2010/main" val="71525968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A70EE4DC-D34E-40A3-B332-3498C0B0BE4E}" type="datetimeFigureOut">
              <a:rPr lang="en-GB" smtClean="0"/>
              <a:t>09/01/2023</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A4577319-C1B6-438E-9F88-295F216A2D1A}"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2473512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3.xml"/><Relationship Id="rId7" Type="http://schemas.openxmlformats.org/officeDocument/2006/relationships/slide" Target="slide6.xml"/><Relationship Id="rId2" Type="http://schemas.openxmlformats.org/officeDocument/2006/relationships/slide" Target="slide2.xml"/><Relationship Id="rId1" Type="http://schemas.openxmlformats.org/officeDocument/2006/relationships/slideLayout" Target="../slideLayouts/slideLayout67.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0.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26.xml"/><Relationship Id="rId18" Type="http://schemas.openxmlformats.org/officeDocument/2006/relationships/slide" Target="slide20.xml"/><Relationship Id="rId26" Type="http://schemas.openxmlformats.org/officeDocument/2006/relationships/slide" Target="slide29.xml"/><Relationship Id="rId3" Type="http://schemas.openxmlformats.org/officeDocument/2006/relationships/slide" Target="slide15.xml"/><Relationship Id="rId21" Type="http://schemas.openxmlformats.org/officeDocument/2006/relationships/slide" Target="slide11.xml"/><Relationship Id="rId7" Type="http://schemas.openxmlformats.org/officeDocument/2006/relationships/slide" Target="slide31.xml"/><Relationship Id="rId12" Type="http://schemas.openxmlformats.org/officeDocument/2006/relationships/slide" Target="slide23.xml"/><Relationship Id="rId17" Type="http://schemas.openxmlformats.org/officeDocument/2006/relationships/slide" Target="slide14.xml"/><Relationship Id="rId25" Type="http://schemas.openxmlformats.org/officeDocument/2006/relationships/slide" Target="slide12.xml"/><Relationship Id="rId2" Type="http://schemas.openxmlformats.org/officeDocument/2006/relationships/slide" Target="slide8.xml"/><Relationship Id="rId16" Type="http://schemas.openxmlformats.org/officeDocument/2006/relationships/slide" Target="slide10.xml"/><Relationship Id="rId20" Type="http://schemas.openxmlformats.org/officeDocument/2006/relationships/slide" Target="slide27.xml"/><Relationship Id="rId1" Type="http://schemas.openxmlformats.org/officeDocument/2006/relationships/slideLayout" Target="../slideLayouts/slideLayout67.xml"/><Relationship Id="rId6" Type="http://schemas.openxmlformats.org/officeDocument/2006/relationships/slide" Target="slide25.xml"/><Relationship Id="rId11" Type="http://schemas.openxmlformats.org/officeDocument/2006/relationships/slide" Target="slide19.xml"/><Relationship Id="rId24" Type="http://schemas.openxmlformats.org/officeDocument/2006/relationships/slide" Target="slide28.xml"/><Relationship Id="rId5" Type="http://schemas.openxmlformats.org/officeDocument/2006/relationships/slide" Target="slide22.xml"/><Relationship Id="rId15" Type="http://schemas.openxmlformats.org/officeDocument/2006/relationships/slide" Target="slide34.xml"/><Relationship Id="rId23" Type="http://schemas.openxmlformats.org/officeDocument/2006/relationships/slide" Target="slide21.xml"/><Relationship Id="rId10" Type="http://schemas.openxmlformats.org/officeDocument/2006/relationships/slide" Target="slide13.xml"/><Relationship Id="rId19" Type="http://schemas.openxmlformats.org/officeDocument/2006/relationships/slide" Target="slide24.xml"/><Relationship Id="rId4" Type="http://schemas.openxmlformats.org/officeDocument/2006/relationships/slide" Target="slide18.xml"/><Relationship Id="rId9" Type="http://schemas.openxmlformats.org/officeDocument/2006/relationships/slide" Target="slide9.xml"/><Relationship Id="rId14" Type="http://schemas.openxmlformats.org/officeDocument/2006/relationships/slide" Target="slide32.xml"/><Relationship Id="rId22" Type="http://schemas.openxmlformats.org/officeDocument/2006/relationships/slide" Target="slide17.xml"/><Relationship Id="rId27" Type="http://schemas.openxmlformats.org/officeDocument/2006/relationships/slide" Target="slide30.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cid:image007.jpg@01D8CD91.D6B99C30" TargetMode="External"/><Relationship Id="rId2" Type="http://schemas.openxmlformats.org/officeDocument/2006/relationships/image" Target="../media/image33.jpe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6.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6.xml"/><Relationship Id="rId5" Type="http://schemas.openxmlformats.org/officeDocument/2006/relationships/image" Target="../media/image49.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hyperlink" Target="https://www.myworldofwork.co.uk/my-career-options/choosing-my-subjects" TargetMode="External"/><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6.xml"/><Relationship Id="rId4" Type="http://schemas.openxmlformats.org/officeDocument/2006/relationships/image" Target="../media/image52.jpeg"/></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yworldofwork.co.uk/parents-carers" TargetMode="Externa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pfs.org.uk/downloads/learner-journey/" TargetMode="Externa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78700" y="1141906"/>
            <a:ext cx="3524827" cy="5393572"/>
          </a:xfrm>
        </p:spPr>
        <p:txBody>
          <a:bodyPr>
            <a:normAutofit/>
          </a:bodyPr>
          <a:lstStyle/>
          <a:p>
            <a:pPr algn="l"/>
            <a:endParaRPr lang="en-GB" dirty="0">
              <a:latin typeface="Gill Sans MT" panose="020B0502020104020203" pitchFamily="34" charset="0"/>
            </a:endParaRPr>
          </a:p>
          <a:p>
            <a:pPr algn="l"/>
            <a:endParaRPr lang="en-GB" dirty="0">
              <a:latin typeface="Gill Sans MT" panose="020B0502020104020203" pitchFamily="34" charset="0"/>
            </a:endParaRPr>
          </a:p>
          <a:p>
            <a:pPr algn="l"/>
            <a:r>
              <a:rPr lang="en-GB" b="1" dirty="0" smtClean="0">
                <a:solidFill>
                  <a:srgbClr val="7030A0"/>
                </a:solidFill>
                <a:latin typeface="Gill Sans MT" panose="020B0502020104020203" pitchFamily="34" charset="0"/>
              </a:rPr>
              <a:t>Learner Support</a:t>
            </a:r>
          </a:p>
          <a:p>
            <a:pPr marL="342900" indent="-342900" algn="l">
              <a:buFont typeface="Wingdings" panose="05000000000000000000" pitchFamily="2" charset="2"/>
              <a:buChar char="§"/>
            </a:pPr>
            <a:r>
              <a:rPr lang="en-GB" dirty="0" smtClean="0">
                <a:latin typeface="Gill Sans MT" panose="020B0502020104020203" pitchFamily="34" charset="0"/>
                <a:hlinkClick r:id="rId2" action="ppaction://hlinksldjump"/>
              </a:rPr>
              <a:t>Subject Information</a:t>
            </a:r>
            <a:endParaRPr lang="en-GB" b="1" dirty="0" smtClean="0">
              <a:solidFill>
                <a:srgbClr val="7030A0"/>
              </a:solidFill>
              <a:latin typeface="Gill Sans MT" panose="020B0502020104020203" pitchFamily="34" charset="0"/>
            </a:endParaRPr>
          </a:p>
          <a:p>
            <a:pPr marL="342900" indent="-342900" algn="l">
              <a:buFont typeface="Wingdings" panose="05000000000000000000" pitchFamily="2" charset="2"/>
              <a:buChar char="§"/>
            </a:pPr>
            <a:r>
              <a:rPr lang="en-GB" dirty="0">
                <a:latin typeface="Gill Sans MT" panose="020B0502020104020203" pitchFamily="34" charset="0"/>
                <a:hlinkClick r:id="rId3" action="ppaction://hlinksldjump"/>
              </a:rPr>
              <a:t>m</a:t>
            </a:r>
            <a:r>
              <a:rPr lang="en-GB" dirty="0" smtClean="0">
                <a:latin typeface="Gill Sans MT" panose="020B0502020104020203" pitchFamily="34" charset="0"/>
                <a:hlinkClick r:id="rId3" action="ppaction://hlinksldjump"/>
              </a:rPr>
              <a:t>yworldofwork.co.uk</a:t>
            </a:r>
            <a:endParaRPr lang="en-GB" dirty="0" smtClean="0">
              <a:latin typeface="Gill Sans MT" panose="020B0502020104020203" pitchFamily="34" charset="0"/>
            </a:endParaRPr>
          </a:p>
          <a:p>
            <a:pPr algn="l"/>
            <a:endParaRPr lang="en-GB" dirty="0">
              <a:latin typeface="Gill Sans MT" panose="020B0502020104020203" pitchFamily="34" charset="0"/>
            </a:endParaRPr>
          </a:p>
          <a:p>
            <a:pPr algn="l"/>
            <a:r>
              <a:rPr lang="en-GB" b="1" dirty="0" smtClean="0">
                <a:solidFill>
                  <a:srgbClr val="002060"/>
                </a:solidFill>
                <a:latin typeface="Gill Sans MT" panose="020B0502020104020203" pitchFamily="34" charset="0"/>
              </a:rPr>
              <a:t>Parent/Carer Support</a:t>
            </a:r>
          </a:p>
          <a:p>
            <a:pPr marL="342900" indent="-342900" algn="l">
              <a:buFont typeface="Wingdings" panose="05000000000000000000" pitchFamily="2" charset="2"/>
              <a:buChar char="§"/>
            </a:pPr>
            <a:r>
              <a:rPr lang="en-GB" dirty="0" smtClean="0">
                <a:solidFill>
                  <a:srgbClr val="002060"/>
                </a:solidFill>
                <a:latin typeface="Gill Sans MT" panose="020B0502020104020203" pitchFamily="34" charset="0"/>
                <a:hlinkClick r:id="rId4" action="ppaction://hlinksldjump"/>
              </a:rPr>
              <a:t>The Options Process</a:t>
            </a:r>
            <a:endParaRPr lang="en-GB" dirty="0" smtClean="0">
              <a:solidFill>
                <a:srgbClr val="002060"/>
              </a:solidFill>
              <a:latin typeface="Gill Sans MT" panose="020B0502020104020203" pitchFamily="34" charset="0"/>
            </a:endParaRPr>
          </a:p>
          <a:p>
            <a:pPr marL="342900" indent="-342900" algn="l">
              <a:buFont typeface="Wingdings" panose="05000000000000000000" pitchFamily="2" charset="2"/>
              <a:buChar char="§"/>
            </a:pPr>
            <a:r>
              <a:rPr lang="en-GB" dirty="0" smtClean="0">
                <a:latin typeface="Gill Sans MT" panose="020B0502020104020203" pitchFamily="34" charset="0"/>
                <a:hlinkClick r:id="rId5" action="ppaction://hlinksldjump"/>
              </a:rPr>
              <a:t>Understanding today’s qualifications</a:t>
            </a:r>
            <a:endParaRPr lang="en-GB" dirty="0" smtClean="0">
              <a:latin typeface="Gill Sans MT" panose="020B0502020104020203" pitchFamily="34" charset="0"/>
            </a:endParaRPr>
          </a:p>
          <a:p>
            <a:pPr marL="342900" indent="-342900" algn="l">
              <a:buFont typeface="Wingdings" panose="05000000000000000000" pitchFamily="2" charset="2"/>
              <a:buChar char="§"/>
            </a:pPr>
            <a:r>
              <a:rPr lang="en-GB" dirty="0" smtClean="0">
                <a:latin typeface="Gill Sans MT" panose="020B0502020104020203" pitchFamily="34" charset="0"/>
                <a:hlinkClick r:id="rId6" action="ppaction://hlinksldjump"/>
              </a:rPr>
              <a:t>myworldofwork.co.uk</a:t>
            </a:r>
            <a:endParaRPr lang="en-GB" dirty="0" smtClean="0">
              <a:latin typeface="Gill Sans MT" panose="020B0502020104020203" pitchFamily="34" charset="0"/>
            </a:endParaRPr>
          </a:p>
          <a:p>
            <a:pPr marL="342900" indent="-342900" algn="l">
              <a:buFont typeface="Wingdings" panose="05000000000000000000" pitchFamily="2" charset="2"/>
              <a:buChar char="§"/>
            </a:pPr>
            <a:r>
              <a:rPr lang="en-GB" dirty="0" smtClean="0">
                <a:latin typeface="Gill Sans MT" panose="020B0502020104020203" pitchFamily="34" charset="0"/>
                <a:hlinkClick r:id="rId7" action="ppaction://hlinksldjump"/>
              </a:rPr>
              <a:t>The Learner Journey</a:t>
            </a:r>
            <a:endParaRPr lang="en-GB" dirty="0" smtClean="0">
              <a:latin typeface="Gill Sans MT" panose="020B0502020104020203" pitchFamily="34" charset="0"/>
            </a:endParaRPr>
          </a:p>
          <a:p>
            <a:pPr algn="l"/>
            <a:endParaRPr lang="en-GB" dirty="0">
              <a:latin typeface="Gill Sans MT" panose="020B0502020104020203" pitchFamily="34" charset="0"/>
            </a:endParaRPr>
          </a:p>
          <a:p>
            <a:pPr algn="l"/>
            <a:endParaRPr lang="en-GB" dirty="0">
              <a:latin typeface="Gill Sans MT" panose="020B0502020104020203" pitchFamily="34" charset="0"/>
            </a:endParaRPr>
          </a:p>
          <a:p>
            <a:pPr algn="l"/>
            <a:endParaRPr lang="en-GB" dirty="0" smtClean="0">
              <a:latin typeface="Gill Sans MT" panose="020B0502020104020203" pitchFamily="34" charset="0"/>
            </a:endParaRPr>
          </a:p>
          <a:p>
            <a:pPr algn="l"/>
            <a:endParaRPr lang="en-GB" dirty="0">
              <a:latin typeface="Gill Sans MT" panose="020B0502020104020203" pitchFamily="34" charset="0"/>
            </a:endParaRPr>
          </a:p>
          <a:p>
            <a:pPr algn="l"/>
            <a:endParaRPr lang="en-GB" dirty="0">
              <a:latin typeface="Gill Sans MT" panose="020B0502020104020203" pitchFamily="34" charset="0"/>
            </a:endParaRPr>
          </a:p>
        </p:txBody>
      </p:sp>
      <p:pic>
        <p:nvPicPr>
          <p:cNvPr id="4" name="Picture 3"/>
          <p:cNvPicPr/>
          <p:nvPr/>
        </p:nvPicPr>
        <p:blipFill rotWithShape="1">
          <a:blip r:embed="rId8">
            <a:extLst>
              <a:ext uri="{28A0092B-C50C-407E-A947-70E740481C1C}">
                <a14:useLocalDpi xmlns:a14="http://schemas.microsoft.com/office/drawing/2010/main" val="0"/>
              </a:ext>
            </a:extLst>
          </a:blip>
          <a:srcRect b="6249"/>
          <a:stretch/>
        </p:blipFill>
        <p:spPr bwMode="auto">
          <a:xfrm>
            <a:off x="979805" y="316230"/>
            <a:ext cx="5205095" cy="6387465"/>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6781800" y="902567"/>
            <a:ext cx="4508500" cy="830997"/>
          </a:xfrm>
          <a:prstGeom prst="rect">
            <a:avLst/>
          </a:prstGeom>
          <a:noFill/>
        </p:spPr>
        <p:txBody>
          <a:bodyPr wrap="square" rtlCol="0">
            <a:spAutoFit/>
          </a:bodyPr>
          <a:lstStyle/>
          <a:p>
            <a:r>
              <a:rPr lang="en-GB" sz="2400" dirty="0" smtClean="0">
                <a:latin typeface="Gill Sans MT" panose="020B0502020104020203" pitchFamily="34" charset="0"/>
              </a:rPr>
              <a:t>Please click on the hyperlinks below to access information on:</a:t>
            </a:r>
            <a:endParaRPr lang="en-GB" sz="2400" dirty="0">
              <a:latin typeface="Gill Sans MT" panose="020B0502020104020203" pitchFamily="34" charset="0"/>
            </a:endParaRPr>
          </a:p>
        </p:txBody>
      </p:sp>
    </p:spTree>
    <p:extLst>
      <p:ext uri="{BB962C8B-B14F-4D97-AF65-F5344CB8AC3E}">
        <p14:creationId xmlns:p14="http://schemas.microsoft.com/office/powerpoint/2010/main" val="2549148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French (N4 &amp; N5)</a:t>
            </a:r>
            <a:endParaRPr lang="en-GB" dirty="0"/>
          </a:p>
        </p:txBody>
      </p:sp>
      <p:sp>
        <p:nvSpPr>
          <p:cNvPr id="5" name="Text Placeholder 4"/>
          <p:cNvSpPr>
            <a:spLocks noGrp="1"/>
          </p:cNvSpPr>
          <p:nvPr>
            <p:ph type="body" idx="1"/>
          </p:nvPr>
        </p:nvSpPr>
        <p:spPr>
          <a:xfrm>
            <a:off x="581193" y="2250892"/>
            <a:ext cx="6613934" cy="2902999"/>
          </a:xfrm>
          <a:ln>
            <a:solidFill>
              <a:schemeClr val="accent1"/>
            </a:solidFill>
          </a:ln>
        </p:spPr>
        <p:txBody>
          <a:bodyPr anchor="t"/>
          <a:lstStyle/>
          <a:p>
            <a:r>
              <a:rPr lang="en-GB" sz="2000" b="1" dirty="0" smtClean="0"/>
              <a:t>Course Content:</a:t>
            </a:r>
          </a:p>
          <a:p>
            <a:r>
              <a:rPr lang="en-GB" sz="1400" dirty="0"/>
              <a:t>The course is made up of two mandatory </a:t>
            </a:r>
            <a:r>
              <a:rPr lang="en-GB" sz="1400" dirty="0" smtClean="0"/>
              <a:t>units - </a:t>
            </a:r>
            <a:r>
              <a:rPr lang="en-GB" sz="1400" dirty="0"/>
              <a:t>Understanding Language and Using </a:t>
            </a:r>
            <a:r>
              <a:rPr lang="en-GB" sz="1400" dirty="0" smtClean="0"/>
              <a:t>Language - </a:t>
            </a:r>
            <a:r>
              <a:rPr lang="en-GB" sz="1400" dirty="0"/>
              <a:t>which, taken together, include the four language </a:t>
            </a:r>
            <a:r>
              <a:rPr lang="en-GB" sz="1400" dirty="0" smtClean="0"/>
              <a:t>skills: Reading, Writing, Talking &amp; Listening.</a:t>
            </a:r>
          </a:p>
          <a:p>
            <a:pPr marL="285750" indent="-285750">
              <a:buFont typeface="Arial" panose="020B0604020202020204" pitchFamily="34" charset="0"/>
              <a:buChar char="•"/>
            </a:pPr>
            <a:r>
              <a:rPr lang="en-GB" sz="1400" dirty="0" smtClean="0"/>
              <a:t> Topic </a:t>
            </a:r>
            <a:r>
              <a:rPr lang="en-GB" sz="1400" dirty="0"/>
              <a:t>1 – “Society” – Family &amp; Friends, Leisure, Health &amp; Well-being</a:t>
            </a:r>
          </a:p>
          <a:p>
            <a:pPr marL="285750" indent="-285750">
              <a:buFont typeface="Arial" panose="020B0604020202020204" pitchFamily="34" charset="0"/>
              <a:buChar char="•"/>
            </a:pPr>
            <a:r>
              <a:rPr lang="en-GB" sz="1400" dirty="0"/>
              <a:t>Topic 2 – “Learning” – Education systems in Scotland and French speaking </a:t>
            </a:r>
            <a:r>
              <a:rPr lang="en-GB" sz="1400" dirty="0" smtClean="0"/>
              <a:t>countries</a:t>
            </a:r>
          </a:p>
          <a:p>
            <a:pPr marL="285750" indent="-285750">
              <a:buFont typeface="Arial" panose="020B0604020202020204" pitchFamily="34" charset="0"/>
              <a:buChar char="•"/>
            </a:pPr>
            <a:r>
              <a:rPr lang="en-GB" sz="1400" dirty="0"/>
              <a:t>Topic 3 – “Employment” – Jobs, Work Experience, Future Plans, Applying for jobs &amp; Job interviews in </a:t>
            </a:r>
            <a:r>
              <a:rPr lang="en-GB" sz="1400" dirty="0" smtClean="0"/>
              <a:t>French</a:t>
            </a:r>
            <a:endParaRPr lang="en-GB" sz="1400" dirty="0"/>
          </a:p>
          <a:p>
            <a:pPr marL="285750" indent="-285750">
              <a:buFont typeface="Arial" panose="020B0604020202020204" pitchFamily="34" charset="0"/>
              <a:buChar char="•"/>
            </a:pPr>
            <a:r>
              <a:rPr lang="en-GB" sz="1400" dirty="0"/>
              <a:t>Topic 4 – “Culture” – Is embedded across the whole course</a:t>
            </a:r>
            <a:endParaRPr lang="en-GB" sz="1400" dirty="0" smtClean="0"/>
          </a:p>
        </p:txBody>
      </p:sp>
      <p:sp>
        <p:nvSpPr>
          <p:cNvPr id="6" name="Content Placeholder 5"/>
          <p:cNvSpPr>
            <a:spLocks noGrp="1"/>
          </p:cNvSpPr>
          <p:nvPr>
            <p:ph sz="half" idx="2"/>
          </p:nvPr>
        </p:nvSpPr>
        <p:spPr>
          <a:xfrm>
            <a:off x="581192" y="5308371"/>
            <a:ext cx="3464335" cy="1351046"/>
          </a:xfrm>
          <a:solidFill>
            <a:schemeClr val="bg1"/>
          </a:solidFill>
          <a:ln>
            <a:solidFill>
              <a:schemeClr val="accent1"/>
            </a:solidFill>
          </a:ln>
        </p:spPr>
        <p:txBody>
          <a:bodyPr>
            <a:normAutofit/>
          </a:bodyPr>
          <a:lstStyle/>
          <a:p>
            <a:pPr marL="0" indent="0">
              <a:buNone/>
            </a:pPr>
            <a:r>
              <a:rPr lang="en-GB" sz="2000" b="1" dirty="0" smtClean="0">
                <a:solidFill>
                  <a:schemeClr val="accent2"/>
                </a:solidFill>
              </a:rPr>
              <a:t>Key Skills:</a:t>
            </a:r>
          </a:p>
          <a:p>
            <a:r>
              <a:rPr lang="en-GB" sz="1400" dirty="0" smtClean="0">
                <a:solidFill>
                  <a:schemeClr val="accent2"/>
                </a:solidFill>
              </a:rPr>
              <a:t>Communication (Talking, Listening) </a:t>
            </a:r>
          </a:p>
          <a:p>
            <a:r>
              <a:rPr lang="en-GB" sz="1400" dirty="0" smtClean="0">
                <a:solidFill>
                  <a:schemeClr val="accent2"/>
                </a:solidFill>
              </a:rPr>
              <a:t>Literacy (Reading, Writing)</a:t>
            </a:r>
            <a:endParaRPr lang="en-GB" sz="1400" dirty="0">
              <a:solidFill>
                <a:schemeClr val="accent2"/>
              </a:solidFill>
            </a:endParaRPr>
          </a:p>
        </p:txBody>
      </p:sp>
      <p:sp>
        <p:nvSpPr>
          <p:cNvPr id="7" name="Text Placeholder 6"/>
          <p:cNvSpPr>
            <a:spLocks noGrp="1"/>
          </p:cNvSpPr>
          <p:nvPr>
            <p:ph type="body" sz="quarter" idx="3"/>
          </p:nvPr>
        </p:nvSpPr>
        <p:spPr>
          <a:xfrm>
            <a:off x="7352145" y="2250891"/>
            <a:ext cx="4397208" cy="2552017"/>
          </a:xfrm>
          <a:ln>
            <a:solidFill>
              <a:schemeClr val="accent1"/>
            </a:solidFill>
          </a:ln>
        </p:spPr>
        <p:txBody>
          <a:bodyPr anchor="t"/>
          <a:lstStyle/>
          <a:p>
            <a:r>
              <a:rPr lang="en-GB" sz="2000" b="1" dirty="0" smtClean="0"/>
              <a:t>Assessment Overview:</a:t>
            </a:r>
          </a:p>
          <a:p>
            <a:r>
              <a:rPr lang="en-GB" sz="1400" dirty="0"/>
              <a:t>French is assessed across the four language skills with equal weighting of 25% for each skill area</a:t>
            </a:r>
            <a:r>
              <a:rPr lang="en-GB" sz="1400" dirty="0" smtClean="0"/>
              <a:t>.:</a:t>
            </a:r>
          </a:p>
          <a:p>
            <a:pPr marL="285750" indent="-285750">
              <a:buFont typeface="Wingdings" panose="05000000000000000000" pitchFamily="2" charset="2"/>
              <a:buChar char="Ø"/>
            </a:pPr>
            <a:r>
              <a:rPr lang="en-GB" sz="1400" dirty="0" smtClean="0"/>
              <a:t>Talking </a:t>
            </a:r>
            <a:r>
              <a:rPr lang="en-GB" sz="1400" dirty="0"/>
              <a:t>is assessed by the class teacher during the Spring Term. </a:t>
            </a:r>
            <a:endParaRPr lang="en-GB" sz="1400" dirty="0" smtClean="0"/>
          </a:p>
          <a:p>
            <a:pPr marL="285750" indent="-285750">
              <a:buFont typeface="Wingdings" panose="05000000000000000000" pitchFamily="2" charset="2"/>
              <a:buChar char="Ø"/>
            </a:pPr>
            <a:r>
              <a:rPr lang="en-GB" sz="1400" dirty="0" smtClean="0"/>
              <a:t>Listening</a:t>
            </a:r>
            <a:r>
              <a:rPr lang="en-GB" sz="1400" dirty="0"/>
              <a:t>, Reading and Writing are assessed during the final SQA exam diet</a:t>
            </a:r>
            <a:r>
              <a:rPr lang="en-GB" sz="1400" dirty="0" smtClean="0"/>
              <a:t>.</a:t>
            </a:r>
          </a:p>
          <a:p>
            <a:pPr marL="285750" indent="-285750">
              <a:buFont typeface="Wingdings" panose="05000000000000000000" pitchFamily="2" charset="2"/>
              <a:buChar char="Ø"/>
            </a:pPr>
            <a:r>
              <a:rPr lang="en-GB" sz="1400" dirty="0" smtClean="0"/>
              <a:t>N4 learners will undertake in-class assessments throughout S3 &amp; S4. </a:t>
            </a:r>
            <a:endParaRPr lang="en-GB" sz="1400" dirty="0"/>
          </a:p>
          <a:p>
            <a:endParaRPr lang="en-GB" dirty="0" smtClean="0"/>
          </a:p>
        </p:txBody>
      </p:sp>
      <p:sp>
        <p:nvSpPr>
          <p:cNvPr id="9" name="Content Placeholder 8"/>
          <p:cNvSpPr>
            <a:spLocks noGrp="1"/>
          </p:cNvSpPr>
          <p:nvPr>
            <p:ph sz="quarter" idx="4"/>
          </p:nvPr>
        </p:nvSpPr>
        <p:spPr>
          <a:xfrm>
            <a:off x="7342909" y="4950691"/>
            <a:ext cx="4267900" cy="1708726"/>
          </a:xfrm>
          <a:solidFill>
            <a:schemeClr val="bg1"/>
          </a:solidFill>
          <a:ln>
            <a:solidFill>
              <a:schemeClr val="accent1"/>
            </a:solidFill>
          </a:ln>
        </p:spPr>
        <p:txBody>
          <a:bodyPr>
            <a:normAutofit/>
          </a:bodyPr>
          <a:lstStyle/>
          <a:p>
            <a:pPr marL="0" indent="0">
              <a:buNone/>
            </a:pPr>
            <a:r>
              <a:rPr lang="en-GB" sz="2000" b="1" dirty="0" smtClean="0">
                <a:solidFill>
                  <a:schemeClr val="accent2"/>
                </a:solidFill>
              </a:rPr>
              <a:t>Learning and Career Pathways:</a:t>
            </a:r>
          </a:p>
          <a:p>
            <a:pPr>
              <a:buFont typeface="Wingdings" panose="05000000000000000000" pitchFamily="2" charset="2"/>
              <a:buChar char="Ø"/>
            </a:pPr>
            <a:r>
              <a:rPr lang="en-GB" sz="1400" dirty="0" smtClean="0">
                <a:solidFill>
                  <a:schemeClr val="accent2"/>
                </a:solidFill>
              </a:rPr>
              <a:t>Learners passing N5 can progress to study Higher French</a:t>
            </a:r>
          </a:p>
          <a:p>
            <a:pPr>
              <a:buFont typeface="Wingdings" panose="05000000000000000000" pitchFamily="2" charset="2"/>
              <a:buChar char="Ø"/>
            </a:pPr>
            <a:r>
              <a:rPr lang="en-GB" sz="1400" dirty="0">
                <a:solidFill>
                  <a:schemeClr val="accent2"/>
                </a:solidFill>
              </a:rPr>
              <a:t>A qualification in French is an asset in many career pathways such as tourism &amp; hospitality, international business, law and primary teaching.</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537"/>
          <a:stretch/>
        </p:blipFill>
        <p:spPr>
          <a:xfrm>
            <a:off x="4324640" y="5308371"/>
            <a:ext cx="2630342" cy="1323181"/>
          </a:xfrm>
          <a:prstGeom prst="rect">
            <a:avLst/>
          </a:prstGeom>
        </p:spPr>
      </p:pic>
    </p:spTree>
    <p:extLst>
      <p:ext uri="{BB962C8B-B14F-4D97-AF65-F5344CB8AC3E}">
        <p14:creationId xmlns:p14="http://schemas.microsoft.com/office/powerpoint/2010/main" val="2366175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mandarin (N4 &amp; N5)</a:t>
            </a:r>
            <a:endParaRPr lang="en-GB" dirty="0"/>
          </a:p>
        </p:txBody>
      </p:sp>
      <p:sp>
        <p:nvSpPr>
          <p:cNvPr id="5" name="Text Placeholder 4"/>
          <p:cNvSpPr>
            <a:spLocks noGrp="1"/>
          </p:cNvSpPr>
          <p:nvPr>
            <p:ph type="body" idx="1"/>
          </p:nvPr>
        </p:nvSpPr>
        <p:spPr>
          <a:xfrm>
            <a:off x="581193" y="2250892"/>
            <a:ext cx="6613934" cy="3057479"/>
          </a:xfrm>
          <a:ln>
            <a:solidFill>
              <a:schemeClr val="accent1"/>
            </a:solidFill>
          </a:ln>
        </p:spPr>
        <p:txBody>
          <a:bodyPr anchor="t"/>
          <a:lstStyle/>
          <a:p>
            <a:r>
              <a:rPr lang="en-GB" sz="2000" b="1" dirty="0" smtClean="0"/>
              <a:t>Course Content:</a:t>
            </a:r>
          </a:p>
          <a:p>
            <a:r>
              <a:rPr lang="en-GB" sz="1400" dirty="0"/>
              <a:t>Learners </a:t>
            </a:r>
            <a:r>
              <a:rPr lang="en-GB" sz="1400" dirty="0" smtClean="0"/>
              <a:t>will study the following four units over S3 and S4:</a:t>
            </a:r>
          </a:p>
          <a:p>
            <a:r>
              <a:rPr lang="en-GB" sz="1400" b="1" dirty="0" smtClean="0"/>
              <a:t>Society </a:t>
            </a:r>
            <a:r>
              <a:rPr lang="en-GB" sz="1400" dirty="0" smtClean="0"/>
              <a:t>Family </a:t>
            </a:r>
            <a:r>
              <a:rPr lang="en-GB" sz="1400" dirty="0"/>
              <a:t>and </a:t>
            </a:r>
            <a:r>
              <a:rPr lang="en-GB" sz="1400" dirty="0" smtClean="0"/>
              <a:t>Friends</a:t>
            </a:r>
            <a:r>
              <a:rPr lang="en-GB" sz="1400" dirty="0"/>
              <a:t> </a:t>
            </a:r>
            <a:r>
              <a:rPr lang="en-GB" sz="1400" dirty="0" smtClean="0"/>
              <a:t>(physical </a:t>
            </a:r>
            <a:r>
              <a:rPr lang="en-GB" sz="1400" dirty="0"/>
              <a:t>descriptions, personal details and </a:t>
            </a:r>
            <a:r>
              <a:rPr lang="en-GB" sz="1400" dirty="0" smtClean="0"/>
              <a:t>nationalities); Lifestyle (food </a:t>
            </a:r>
            <a:r>
              <a:rPr lang="en-GB" sz="1400" dirty="0"/>
              <a:t>and health &amp; </a:t>
            </a:r>
            <a:r>
              <a:rPr lang="en-GB" sz="1400" dirty="0" smtClean="0"/>
              <a:t>wellbeing); Language Learning</a:t>
            </a:r>
            <a:r>
              <a:rPr lang="en-GB" sz="1400" dirty="0"/>
              <a:t> </a:t>
            </a:r>
            <a:r>
              <a:rPr lang="en-GB" sz="1400" dirty="0" smtClean="0"/>
              <a:t>(languages </a:t>
            </a:r>
            <a:r>
              <a:rPr lang="en-GB" sz="1400" dirty="0"/>
              <a:t>and reasons for learning </a:t>
            </a:r>
            <a:r>
              <a:rPr lang="en-GB" sz="1400" dirty="0" smtClean="0"/>
              <a:t>languages)</a:t>
            </a:r>
          </a:p>
          <a:p>
            <a:pPr lvl="0"/>
            <a:r>
              <a:rPr lang="en-GB" sz="1400" b="1" dirty="0" smtClean="0"/>
              <a:t>Culture</a:t>
            </a:r>
            <a:r>
              <a:rPr lang="en-GB" sz="1400" dirty="0"/>
              <a:t> </a:t>
            </a:r>
            <a:r>
              <a:rPr lang="en-GB" sz="1400" dirty="0" smtClean="0"/>
              <a:t>(holidays </a:t>
            </a:r>
            <a:r>
              <a:rPr lang="en-GB" sz="1400" dirty="0"/>
              <a:t>and about special events in </a:t>
            </a:r>
            <a:r>
              <a:rPr lang="en-GB" sz="1400" dirty="0" smtClean="0"/>
              <a:t>China</a:t>
            </a:r>
            <a:r>
              <a:rPr lang="en-GB" sz="1400" dirty="0"/>
              <a:t>)</a:t>
            </a:r>
          </a:p>
          <a:p>
            <a:r>
              <a:rPr lang="en-GB" sz="1400" b="1" dirty="0" smtClean="0"/>
              <a:t>Learning</a:t>
            </a:r>
            <a:r>
              <a:rPr lang="en-GB" sz="1400" dirty="0"/>
              <a:t> </a:t>
            </a:r>
            <a:r>
              <a:rPr lang="en-GB" sz="1400" dirty="0" smtClean="0"/>
              <a:t>(school, </a:t>
            </a:r>
            <a:r>
              <a:rPr lang="en-GB" sz="1400" dirty="0"/>
              <a:t>further education and future </a:t>
            </a:r>
            <a:r>
              <a:rPr lang="en-GB" sz="1400" dirty="0" smtClean="0"/>
              <a:t>plans)</a:t>
            </a:r>
            <a:endParaRPr lang="en-GB" sz="1400" dirty="0"/>
          </a:p>
          <a:p>
            <a:pPr lvl="0"/>
            <a:r>
              <a:rPr lang="en-GB" sz="1400" b="1" dirty="0" smtClean="0"/>
              <a:t>Employability (</a:t>
            </a:r>
            <a:r>
              <a:rPr lang="en-GB" sz="1400" dirty="0" smtClean="0"/>
              <a:t>job </a:t>
            </a:r>
            <a:r>
              <a:rPr lang="en-GB" sz="1400" dirty="0"/>
              <a:t>applications and to discuss different areas of </a:t>
            </a:r>
            <a:r>
              <a:rPr lang="en-GB" sz="1400" dirty="0" smtClean="0"/>
              <a:t>employment)</a:t>
            </a:r>
          </a:p>
          <a:p>
            <a:r>
              <a:rPr lang="en-GB" sz="1400" dirty="0"/>
              <a:t>Each topic will make use of all four language skills, listening, reading, speaking and writing, in Mandarin</a:t>
            </a:r>
          </a:p>
          <a:p>
            <a:pPr lvl="0"/>
            <a:endParaRPr lang="en-GB" sz="1400" dirty="0"/>
          </a:p>
          <a:p>
            <a:pPr lvl="0"/>
            <a:endParaRPr lang="en-GB" sz="1400" b="1" dirty="0" smtClean="0"/>
          </a:p>
        </p:txBody>
      </p:sp>
      <p:sp>
        <p:nvSpPr>
          <p:cNvPr id="6" name="Content Placeholder 5"/>
          <p:cNvSpPr>
            <a:spLocks noGrp="1"/>
          </p:cNvSpPr>
          <p:nvPr>
            <p:ph sz="half" idx="2"/>
          </p:nvPr>
        </p:nvSpPr>
        <p:spPr>
          <a:xfrm>
            <a:off x="581192" y="5411243"/>
            <a:ext cx="3464335" cy="1248173"/>
          </a:xfrm>
          <a:solidFill>
            <a:schemeClr val="bg1"/>
          </a:solidFill>
          <a:ln>
            <a:solidFill>
              <a:schemeClr val="accent1"/>
            </a:solidFill>
          </a:ln>
        </p:spPr>
        <p:txBody>
          <a:bodyPr>
            <a:normAutofit/>
          </a:bodyPr>
          <a:lstStyle/>
          <a:p>
            <a:pPr marL="0" indent="0">
              <a:buNone/>
            </a:pPr>
            <a:r>
              <a:rPr lang="en-GB" sz="2000" b="1" dirty="0" smtClean="0">
                <a:solidFill>
                  <a:schemeClr val="accent2"/>
                </a:solidFill>
              </a:rPr>
              <a:t>Key Skills:</a:t>
            </a:r>
          </a:p>
          <a:p>
            <a:r>
              <a:rPr lang="en-GB" sz="1400" dirty="0" smtClean="0">
                <a:solidFill>
                  <a:schemeClr val="accent2"/>
                </a:solidFill>
              </a:rPr>
              <a:t>Communication (Talking, Listening) </a:t>
            </a:r>
          </a:p>
          <a:p>
            <a:r>
              <a:rPr lang="en-GB" sz="1400" dirty="0" smtClean="0">
                <a:solidFill>
                  <a:schemeClr val="accent2"/>
                </a:solidFill>
              </a:rPr>
              <a:t>Literacy (Reading, Writing)</a:t>
            </a:r>
            <a:endParaRPr lang="en-GB" sz="1400" dirty="0">
              <a:solidFill>
                <a:schemeClr val="accent2"/>
              </a:solidFill>
            </a:endParaRPr>
          </a:p>
        </p:txBody>
      </p:sp>
      <p:sp>
        <p:nvSpPr>
          <p:cNvPr id="7" name="Text Placeholder 6"/>
          <p:cNvSpPr>
            <a:spLocks noGrp="1"/>
          </p:cNvSpPr>
          <p:nvPr>
            <p:ph type="body" sz="quarter" idx="3"/>
          </p:nvPr>
        </p:nvSpPr>
        <p:spPr>
          <a:xfrm>
            <a:off x="7352145" y="2250891"/>
            <a:ext cx="4397208" cy="2552017"/>
          </a:xfrm>
          <a:ln>
            <a:solidFill>
              <a:schemeClr val="accent1"/>
            </a:solidFill>
          </a:ln>
        </p:spPr>
        <p:txBody>
          <a:bodyPr anchor="t"/>
          <a:lstStyle/>
          <a:p>
            <a:r>
              <a:rPr lang="en-GB" sz="2000" b="1" dirty="0" smtClean="0"/>
              <a:t>Assessment Overview:</a:t>
            </a:r>
          </a:p>
          <a:p>
            <a:r>
              <a:rPr lang="en-GB" sz="1400" dirty="0" smtClean="0"/>
              <a:t>Mandarin </a:t>
            </a:r>
            <a:r>
              <a:rPr lang="en-GB" sz="1400" dirty="0"/>
              <a:t>is assessed across the four language skills with equal weighting of 25% for each skill area</a:t>
            </a:r>
            <a:r>
              <a:rPr lang="en-GB" sz="1400" dirty="0" smtClean="0"/>
              <a:t>.:</a:t>
            </a:r>
          </a:p>
          <a:p>
            <a:pPr marL="285750" indent="-285750">
              <a:buFont typeface="Wingdings" panose="05000000000000000000" pitchFamily="2" charset="2"/>
              <a:buChar char="Ø"/>
            </a:pPr>
            <a:r>
              <a:rPr lang="en-GB" sz="1400" dirty="0" smtClean="0"/>
              <a:t>Talking </a:t>
            </a:r>
            <a:r>
              <a:rPr lang="en-GB" sz="1400" dirty="0"/>
              <a:t>is assessed by the class teacher during the Spring Term. </a:t>
            </a:r>
            <a:endParaRPr lang="en-GB" sz="1400" dirty="0" smtClean="0"/>
          </a:p>
          <a:p>
            <a:pPr marL="285750" indent="-285750">
              <a:buFont typeface="Wingdings" panose="05000000000000000000" pitchFamily="2" charset="2"/>
              <a:buChar char="Ø"/>
            </a:pPr>
            <a:r>
              <a:rPr lang="en-GB" sz="1400" dirty="0" smtClean="0"/>
              <a:t>Listening</a:t>
            </a:r>
            <a:r>
              <a:rPr lang="en-GB" sz="1400" dirty="0"/>
              <a:t>, Reading and Writing are assessed during the final SQA exam diet</a:t>
            </a:r>
            <a:r>
              <a:rPr lang="en-GB" sz="1400" dirty="0" smtClean="0"/>
              <a:t>.</a:t>
            </a:r>
          </a:p>
          <a:p>
            <a:pPr marL="285750" indent="-285750">
              <a:buFont typeface="Wingdings" panose="05000000000000000000" pitchFamily="2" charset="2"/>
              <a:buChar char="Ø"/>
            </a:pPr>
            <a:r>
              <a:rPr lang="en-GB" sz="1400" dirty="0" smtClean="0"/>
              <a:t>N4 learners will undertake in-class assessments throughout S3 &amp; S4. </a:t>
            </a:r>
            <a:endParaRPr lang="en-GB" sz="1400" dirty="0"/>
          </a:p>
          <a:p>
            <a:endParaRPr lang="en-GB" dirty="0" smtClean="0"/>
          </a:p>
        </p:txBody>
      </p:sp>
      <p:sp>
        <p:nvSpPr>
          <p:cNvPr id="9" name="Content Placeholder 8"/>
          <p:cNvSpPr>
            <a:spLocks noGrp="1"/>
          </p:cNvSpPr>
          <p:nvPr>
            <p:ph sz="quarter" idx="4"/>
          </p:nvPr>
        </p:nvSpPr>
        <p:spPr>
          <a:xfrm>
            <a:off x="7342909" y="4950691"/>
            <a:ext cx="4267900" cy="1708726"/>
          </a:xfrm>
          <a:solidFill>
            <a:schemeClr val="bg1"/>
          </a:solidFill>
          <a:ln>
            <a:solidFill>
              <a:schemeClr val="accent1"/>
            </a:solidFill>
          </a:ln>
        </p:spPr>
        <p:txBody>
          <a:bodyPr>
            <a:normAutofit fontScale="77500" lnSpcReduction="20000"/>
          </a:bodyPr>
          <a:lstStyle/>
          <a:p>
            <a:pPr marL="0" indent="0">
              <a:buNone/>
            </a:pPr>
            <a:r>
              <a:rPr lang="en-GB" sz="2600" b="1" dirty="0" smtClean="0">
                <a:solidFill>
                  <a:schemeClr val="accent2"/>
                </a:solidFill>
              </a:rPr>
              <a:t>Learning and Career Pathways:</a:t>
            </a:r>
          </a:p>
          <a:p>
            <a:pPr>
              <a:buFont typeface="Wingdings" panose="05000000000000000000" pitchFamily="2" charset="2"/>
              <a:buChar char="Ø"/>
            </a:pPr>
            <a:r>
              <a:rPr lang="en-GB" dirty="0" smtClean="0">
                <a:solidFill>
                  <a:schemeClr val="accent2"/>
                </a:solidFill>
              </a:rPr>
              <a:t>Learners passing N5 may be able to progress to study Higher Mandarin</a:t>
            </a:r>
          </a:p>
          <a:p>
            <a:pPr>
              <a:buFont typeface="Wingdings" panose="05000000000000000000" pitchFamily="2" charset="2"/>
              <a:buChar char="Ø"/>
            </a:pPr>
            <a:r>
              <a:rPr lang="en-GB" dirty="0">
                <a:solidFill>
                  <a:schemeClr val="accent2"/>
                </a:solidFill>
              </a:rPr>
              <a:t>The ability to communicate effectively in Mandarin provides an advantage across multiple career areas including business, tourism and travel, sales and marketing, politics and hospitality.</a:t>
            </a:r>
            <a:endParaRPr lang="en-GB" dirty="0" smtClean="0">
              <a:solidFill>
                <a:schemeClr val="accent2"/>
              </a:solidFill>
            </a:endParaRPr>
          </a:p>
        </p:txBody>
      </p:sp>
      <p:sp>
        <p:nvSpPr>
          <p:cNvPr id="2" name="AutoShape 2" descr="Image result for mandarin language"/>
          <p:cNvSpPr>
            <a:spLocks noChangeAspect="1" noChangeArrowheads="1"/>
          </p:cNvSpPr>
          <p:nvPr/>
        </p:nvSpPr>
        <p:spPr bwMode="auto">
          <a:xfrm>
            <a:off x="63500" y="-822325"/>
            <a:ext cx="25527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mandarin language"/>
          <p:cNvSpPr>
            <a:spLocks noChangeAspect="1" noChangeArrowheads="1"/>
          </p:cNvSpPr>
          <p:nvPr/>
        </p:nvSpPr>
        <p:spPr bwMode="auto">
          <a:xfrm>
            <a:off x="215900" y="-669925"/>
            <a:ext cx="25527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229" t="9268" r="9677" b="2788"/>
          <a:stretch/>
        </p:blipFill>
        <p:spPr>
          <a:xfrm>
            <a:off x="4120667" y="5477085"/>
            <a:ext cx="1827662" cy="108869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7960" y="5477085"/>
            <a:ext cx="1183710" cy="1183710"/>
          </a:xfrm>
          <a:prstGeom prst="rect">
            <a:avLst/>
          </a:prstGeom>
        </p:spPr>
      </p:pic>
    </p:spTree>
    <p:extLst>
      <p:ext uri="{BB962C8B-B14F-4D97-AF65-F5344CB8AC3E}">
        <p14:creationId xmlns:p14="http://schemas.microsoft.com/office/powerpoint/2010/main" val="80365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Modern languages for life &amp; work (N4)</a:t>
            </a:r>
            <a:endParaRPr lang="en-GB" dirty="0"/>
          </a:p>
        </p:txBody>
      </p:sp>
      <p:sp>
        <p:nvSpPr>
          <p:cNvPr id="5" name="Text Placeholder 4"/>
          <p:cNvSpPr>
            <a:spLocks noGrp="1"/>
          </p:cNvSpPr>
          <p:nvPr>
            <p:ph type="body" idx="1"/>
          </p:nvPr>
        </p:nvSpPr>
        <p:spPr>
          <a:xfrm>
            <a:off x="405702" y="2052767"/>
            <a:ext cx="4822079" cy="3539850"/>
          </a:xfrm>
          <a:ln>
            <a:solidFill>
              <a:schemeClr val="accent1"/>
            </a:solidFill>
          </a:ln>
        </p:spPr>
        <p:txBody>
          <a:bodyPr anchor="t"/>
          <a:lstStyle/>
          <a:p>
            <a:r>
              <a:rPr lang="en-GB" sz="2000" b="1" dirty="0" smtClean="0"/>
              <a:t>Course Content:</a:t>
            </a:r>
          </a:p>
          <a:p>
            <a:r>
              <a:rPr lang="en-GB" sz="1400" dirty="0"/>
              <a:t>Our ‘Modern Languages for Life and Work Award’ allows learners’ to develop language and employability skills through studying one or two new modern languages in practical and relevant contexts. </a:t>
            </a:r>
          </a:p>
          <a:p>
            <a:r>
              <a:rPr lang="en-GB" sz="1400" dirty="0"/>
              <a:t>Learners gain a greater understanding of their own and other cultures by studying contexts such as society, culture and employability, contributing to their development as global citizens and helping to equip them for life and work in the ever-changing global marketplace. </a:t>
            </a:r>
          </a:p>
          <a:p>
            <a:r>
              <a:rPr lang="en-GB" sz="1400" dirty="0"/>
              <a:t>This qualification covers areas such as communication, self-awareness, confidence and collaborative and independent learning, developing skills that can be applied in life and work. </a:t>
            </a:r>
          </a:p>
          <a:p>
            <a:endParaRPr lang="en-GB" sz="1400" dirty="0" smtClean="0"/>
          </a:p>
        </p:txBody>
      </p:sp>
      <p:sp>
        <p:nvSpPr>
          <p:cNvPr id="6" name="Content Placeholder 5"/>
          <p:cNvSpPr>
            <a:spLocks noGrp="1"/>
          </p:cNvSpPr>
          <p:nvPr>
            <p:ph sz="half" idx="2"/>
          </p:nvPr>
        </p:nvSpPr>
        <p:spPr>
          <a:xfrm>
            <a:off x="416676" y="5693745"/>
            <a:ext cx="4811105" cy="974910"/>
          </a:xfrm>
          <a:solidFill>
            <a:schemeClr val="bg1"/>
          </a:solidFill>
          <a:ln>
            <a:solidFill>
              <a:schemeClr val="accent1"/>
            </a:solidFill>
          </a:ln>
        </p:spPr>
        <p:txBody>
          <a:bodyPr>
            <a:normAutofit fontScale="92500" lnSpcReduction="10000"/>
          </a:bodyPr>
          <a:lstStyle/>
          <a:p>
            <a:pPr marL="0" indent="0">
              <a:buNone/>
            </a:pPr>
            <a:r>
              <a:rPr lang="en-GB" sz="2000" b="1" dirty="0" smtClean="0">
                <a:solidFill>
                  <a:schemeClr val="accent2"/>
                </a:solidFill>
              </a:rPr>
              <a:t>Key Skills:</a:t>
            </a:r>
          </a:p>
          <a:p>
            <a:r>
              <a:rPr lang="en-GB" sz="1500" dirty="0" smtClean="0">
                <a:solidFill>
                  <a:schemeClr val="accent2"/>
                </a:solidFill>
              </a:rPr>
              <a:t>Communication (Talking, Listening) </a:t>
            </a:r>
          </a:p>
          <a:p>
            <a:r>
              <a:rPr lang="en-GB" sz="1500" dirty="0" smtClean="0">
                <a:solidFill>
                  <a:schemeClr val="accent2"/>
                </a:solidFill>
              </a:rPr>
              <a:t>Literacy (Reading, Writing)</a:t>
            </a:r>
            <a:endParaRPr lang="en-GB" sz="1500" dirty="0">
              <a:solidFill>
                <a:schemeClr val="accent2"/>
              </a:solidFill>
            </a:endParaRPr>
          </a:p>
        </p:txBody>
      </p:sp>
      <p:sp>
        <p:nvSpPr>
          <p:cNvPr id="7" name="Text Placeholder 6"/>
          <p:cNvSpPr>
            <a:spLocks noGrp="1"/>
          </p:cNvSpPr>
          <p:nvPr>
            <p:ph type="body" sz="quarter" idx="3"/>
          </p:nvPr>
        </p:nvSpPr>
        <p:spPr>
          <a:xfrm>
            <a:off x="5477163" y="2052767"/>
            <a:ext cx="6253717" cy="2260615"/>
          </a:xfrm>
          <a:ln>
            <a:solidFill>
              <a:schemeClr val="accent1"/>
            </a:solidFill>
          </a:ln>
        </p:spPr>
        <p:txBody>
          <a:bodyPr anchor="t"/>
          <a:lstStyle/>
          <a:p>
            <a:r>
              <a:rPr lang="en-GB" sz="2000" b="1" dirty="0" smtClean="0"/>
              <a:t>Assessment Overview:</a:t>
            </a:r>
          </a:p>
          <a:p>
            <a:r>
              <a:rPr lang="en-GB" sz="1400" dirty="0"/>
              <a:t>To achieve the Modern Languages for Life and Work Award, pupils must pass all the required unit outcomes, which are assessed on an ongoing basis throughout S3.</a:t>
            </a:r>
          </a:p>
          <a:p>
            <a:pPr marL="285750" indent="-285750">
              <a:buFont typeface="Wingdings" panose="05000000000000000000" pitchFamily="2" charset="2"/>
              <a:buChar char="§"/>
            </a:pPr>
            <a:r>
              <a:rPr lang="en-GB" sz="1400" b="1" dirty="0" smtClean="0"/>
              <a:t>Modern Languages for Life Purposes </a:t>
            </a:r>
            <a:r>
              <a:rPr lang="en-GB" sz="1400" dirty="0" smtClean="0"/>
              <a:t>(Talking &amp; Reading Assessment)</a:t>
            </a:r>
          </a:p>
          <a:p>
            <a:pPr marL="285750" indent="-285750">
              <a:buFont typeface="Wingdings" panose="05000000000000000000" pitchFamily="2" charset="2"/>
              <a:buChar char="§"/>
            </a:pPr>
            <a:r>
              <a:rPr lang="en-GB" sz="1400" b="1" dirty="0" smtClean="0"/>
              <a:t>Modern Languages for Work </a:t>
            </a:r>
            <a:r>
              <a:rPr lang="en-GB" sz="1400" dirty="0" smtClean="0"/>
              <a:t>(Talking &amp; Listening Assessment)</a:t>
            </a:r>
            <a:endParaRPr lang="en-GB" sz="1400" dirty="0"/>
          </a:p>
          <a:p>
            <a:pPr marL="285750" indent="-285750">
              <a:buFont typeface="Wingdings" panose="05000000000000000000" pitchFamily="2" charset="2"/>
              <a:buChar char="§"/>
            </a:pPr>
            <a:r>
              <a:rPr lang="en-GB" sz="1400" b="1" dirty="0" smtClean="0"/>
              <a:t>Building </a:t>
            </a:r>
            <a:r>
              <a:rPr lang="en-GB" sz="1400" b="1" dirty="0"/>
              <a:t>Your Own Employability Skills</a:t>
            </a:r>
            <a:r>
              <a:rPr lang="en-GB" sz="1400" dirty="0"/>
              <a:t> </a:t>
            </a:r>
            <a:r>
              <a:rPr lang="en-GB" sz="1400" dirty="0" smtClean="0"/>
              <a:t>(Independent Research &amp; Employability Tasks)</a:t>
            </a:r>
            <a:endParaRPr lang="en-GB" sz="1400" dirty="0"/>
          </a:p>
          <a:p>
            <a:endParaRPr lang="en-GB" dirty="0" smtClean="0"/>
          </a:p>
        </p:txBody>
      </p:sp>
      <p:sp>
        <p:nvSpPr>
          <p:cNvPr id="9" name="Content Placeholder 8"/>
          <p:cNvSpPr>
            <a:spLocks noGrp="1"/>
          </p:cNvSpPr>
          <p:nvPr>
            <p:ph sz="quarter" idx="4"/>
          </p:nvPr>
        </p:nvSpPr>
        <p:spPr>
          <a:xfrm>
            <a:off x="5477161" y="5483859"/>
            <a:ext cx="6253717" cy="1184796"/>
          </a:xfrm>
          <a:solidFill>
            <a:schemeClr val="bg1"/>
          </a:solidFill>
          <a:ln>
            <a:solidFill>
              <a:schemeClr val="accent1"/>
            </a:solidFill>
          </a:ln>
        </p:spPr>
        <p:txBody>
          <a:bodyPr>
            <a:normAutofit fontScale="55000" lnSpcReduction="20000"/>
          </a:bodyPr>
          <a:lstStyle/>
          <a:p>
            <a:pPr marL="0" indent="0">
              <a:buNone/>
            </a:pPr>
            <a:r>
              <a:rPr lang="en-GB" sz="3600" b="1" dirty="0" smtClean="0">
                <a:solidFill>
                  <a:schemeClr val="accent2"/>
                </a:solidFill>
              </a:rPr>
              <a:t>Learning and Career Pathways:</a:t>
            </a:r>
          </a:p>
          <a:p>
            <a:pPr>
              <a:buFont typeface="Wingdings" panose="05000000000000000000" pitchFamily="2" charset="2"/>
              <a:buChar char="Ø"/>
            </a:pPr>
            <a:r>
              <a:rPr lang="en-GB" sz="2500" dirty="0" smtClean="0">
                <a:solidFill>
                  <a:schemeClr val="accent2"/>
                </a:solidFill>
              </a:rPr>
              <a:t>Learners passing N4 will be able to progress to an N4 qualification in French. </a:t>
            </a:r>
          </a:p>
          <a:p>
            <a:pPr>
              <a:buFont typeface="Wingdings" panose="05000000000000000000" pitchFamily="2" charset="2"/>
              <a:buChar char="Ø"/>
            </a:pPr>
            <a:r>
              <a:rPr lang="en-GB" sz="2500" dirty="0">
                <a:solidFill>
                  <a:schemeClr val="accent2"/>
                </a:solidFill>
              </a:rPr>
              <a:t>The award develops valuable skills for a wide variety of careers including those in travel and tourism, hospitality, culture, sales &amp; marketing and logistics.</a:t>
            </a:r>
          </a:p>
          <a:p>
            <a:pPr>
              <a:buFont typeface="Wingdings" panose="05000000000000000000" pitchFamily="2" charset="2"/>
              <a:buChar char="Ø"/>
            </a:pPr>
            <a:endParaRPr lang="en-GB" sz="1400" dirty="0">
              <a:solidFill>
                <a:schemeClr val="accent2"/>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7906" y="4429798"/>
            <a:ext cx="2214275" cy="99146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3918" y="4410841"/>
            <a:ext cx="920101" cy="92010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0089" y="4608468"/>
            <a:ext cx="1160608" cy="580304"/>
          </a:xfrm>
          <a:prstGeom prst="rect">
            <a:avLst/>
          </a:prstGeom>
        </p:spPr>
      </p:pic>
    </p:spTree>
    <p:extLst>
      <p:ext uri="{BB962C8B-B14F-4D97-AF65-F5344CB8AC3E}">
        <p14:creationId xmlns:p14="http://schemas.microsoft.com/office/powerpoint/2010/main" val="1542230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BIOLOGY (N4 &amp; N5)</a:t>
            </a:r>
            <a:endParaRPr lang="en-GB" dirty="0"/>
          </a:p>
        </p:txBody>
      </p:sp>
      <p:sp>
        <p:nvSpPr>
          <p:cNvPr id="5" name="Text Placeholder 4"/>
          <p:cNvSpPr>
            <a:spLocks noGrp="1"/>
          </p:cNvSpPr>
          <p:nvPr>
            <p:ph type="body" idx="1"/>
          </p:nvPr>
        </p:nvSpPr>
        <p:spPr>
          <a:xfrm>
            <a:off x="581192" y="2060392"/>
            <a:ext cx="11029614" cy="1494711"/>
          </a:xfrm>
          <a:ln>
            <a:solidFill>
              <a:schemeClr val="accent1"/>
            </a:solidFill>
          </a:ln>
        </p:spPr>
        <p:txBody>
          <a:bodyPr anchor="t"/>
          <a:lstStyle/>
          <a:p>
            <a:r>
              <a:rPr lang="en-GB" sz="2000" b="1" dirty="0" smtClean="0"/>
              <a:t>Course Content:</a:t>
            </a:r>
          </a:p>
          <a:p>
            <a:r>
              <a:rPr lang="en-GB" sz="1400" dirty="0" smtClean="0"/>
              <a:t>In </a:t>
            </a:r>
            <a:r>
              <a:rPr lang="en-GB" sz="1400" dirty="0"/>
              <a:t>Biology, there are 3 units of </a:t>
            </a:r>
            <a:r>
              <a:rPr lang="en-GB" sz="1400" dirty="0" smtClean="0"/>
              <a:t>study: </a:t>
            </a:r>
            <a:r>
              <a:rPr lang="en-GB" sz="1400" dirty="0"/>
              <a:t>Cell Biology, Multicellular Organisms and Life on Earth. Across these three units, learners will study structure of cells, biological processes, ecosystems, genetics and </a:t>
            </a:r>
            <a:r>
              <a:rPr lang="en-GB" sz="1400" dirty="0" smtClean="0"/>
              <a:t>inheritance</a:t>
            </a:r>
          </a:p>
          <a:p>
            <a:r>
              <a:rPr lang="en-GB" sz="1400" dirty="0" smtClean="0"/>
              <a:t>N5 learners will develop their understanding of </a:t>
            </a:r>
            <a:r>
              <a:rPr lang="en-GB" sz="1400" dirty="0"/>
              <a:t>reproduction; variation and inheritance; plant and animal transport systems; photosynthesis; energy in ecosystems; food production and evolution of species.</a:t>
            </a:r>
          </a:p>
          <a:p>
            <a:endParaRPr lang="en-GB" sz="1400" dirty="0"/>
          </a:p>
          <a:p>
            <a:endParaRPr lang="en-GB" dirty="0" smtClean="0"/>
          </a:p>
          <a:p>
            <a:endParaRPr lang="en-GB" sz="1200" dirty="0" smtClean="0"/>
          </a:p>
        </p:txBody>
      </p:sp>
      <p:sp>
        <p:nvSpPr>
          <p:cNvPr id="6" name="Content Placeholder 5"/>
          <p:cNvSpPr>
            <a:spLocks noGrp="1"/>
          </p:cNvSpPr>
          <p:nvPr>
            <p:ph sz="half" idx="2"/>
          </p:nvPr>
        </p:nvSpPr>
        <p:spPr>
          <a:xfrm>
            <a:off x="581191" y="3639127"/>
            <a:ext cx="5455541" cy="1246140"/>
          </a:xfrm>
          <a:solidFill>
            <a:schemeClr val="bg1"/>
          </a:solidFill>
          <a:ln>
            <a:solidFill>
              <a:schemeClr val="accent1"/>
            </a:solidFill>
          </a:ln>
        </p:spPr>
        <p:txBody>
          <a:bodyPr>
            <a:normAutofit fontScale="92500" lnSpcReduction="20000"/>
          </a:bodyPr>
          <a:lstStyle/>
          <a:p>
            <a:pPr marL="0" indent="0">
              <a:buNone/>
            </a:pPr>
            <a:r>
              <a:rPr lang="en-GB" sz="2200" b="1" dirty="0" smtClean="0">
                <a:solidFill>
                  <a:schemeClr val="accent2"/>
                </a:solidFill>
              </a:rPr>
              <a:t>Key Skills:</a:t>
            </a:r>
          </a:p>
          <a:p>
            <a:r>
              <a:rPr lang="en-GB" sz="1500" dirty="0" smtClean="0">
                <a:solidFill>
                  <a:schemeClr val="accent2"/>
                </a:solidFill>
              </a:rPr>
              <a:t>Practical laboratory skills</a:t>
            </a:r>
          </a:p>
          <a:p>
            <a:r>
              <a:rPr lang="en-GB" sz="1500" dirty="0" smtClean="0">
                <a:solidFill>
                  <a:schemeClr val="accent2"/>
                </a:solidFill>
              </a:rPr>
              <a:t>Numeracy</a:t>
            </a:r>
          </a:p>
          <a:p>
            <a:r>
              <a:rPr lang="en-GB" sz="1500" dirty="0" smtClean="0">
                <a:solidFill>
                  <a:schemeClr val="accent2"/>
                </a:solidFill>
              </a:rPr>
              <a:t>Problem Solving</a:t>
            </a:r>
            <a:endParaRPr lang="en-GB" sz="1500" dirty="0">
              <a:solidFill>
                <a:schemeClr val="accent2"/>
              </a:solidFill>
            </a:endParaRPr>
          </a:p>
        </p:txBody>
      </p:sp>
      <p:sp>
        <p:nvSpPr>
          <p:cNvPr id="7" name="Text Placeholder 6"/>
          <p:cNvSpPr>
            <a:spLocks noGrp="1"/>
          </p:cNvSpPr>
          <p:nvPr>
            <p:ph type="body" sz="quarter" idx="3"/>
          </p:nvPr>
        </p:nvSpPr>
        <p:spPr>
          <a:xfrm>
            <a:off x="8604079" y="3639415"/>
            <a:ext cx="3006725" cy="3047423"/>
          </a:xfrm>
          <a:ln>
            <a:solidFill>
              <a:schemeClr val="accent1"/>
            </a:solidFill>
          </a:ln>
        </p:spPr>
        <p:txBody>
          <a:bodyPr anchor="t"/>
          <a:lstStyle/>
          <a:p>
            <a:r>
              <a:rPr lang="en-GB" sz="2000" b="1" dirty="0" smtClean="0"/>
              <a:t>Assessment Overview:</a:t>
            </a:r>
          </a:p>
          <a:p>
            <a:pPr marL="285750" indent="-285750">
              <a:buFont typeface="Wingdings" panose="05000000000000000000" pitchFamily="2" charset="2"/>
              <a:buChar char="§"/>
            </a:pPr>
            <a:r>
              <a:rPr lang="en-GB" sz="1400" dirty="0" smtClean="0"/>
              <a:t>N4 learners will undertake in-class assessments throughout S3 &amp; S4.</a:t>
            </a:r>
          </a:p>
          <a:p>
            <a:pPr marL="285750" indent="-285750">
              <a:buFont typeface="Wingdings" panose="05000000000000000000" pitchFamily="2" charset="2"/>
              <a:buChar char="§"/>
            </a:pPr>
            <a:r>
              <a:rPr lang="en-GB" sz="1400" dirty="0" smtClean="0"/>
              <a:t>N5 learners will complete an externally assessed SQA exam at the end of S4.</a:t>
            </a:r>
          </a:p>
          <a:p>
            <a:pPr marL="285750" indent="-285750">
              <a:buFont typeface="Wingdings" panose="05000000000000000000" pitchFamily="2" charset="2"/>
              <a:buChar char="§"/>
            </a:pPr>
            <a:r>
              <a:rPr lang="en-GB" sz="1400" dirty="0" smtClean="0"/>
              <a:t>All learners will undertake regular formative &amp; summative assessments including an S3 exam and S4 prelim. </a:t>
            </a:r>
          </a:p>
        </p:txBody>
      </p:sp>
      <p:sp>
        <p:nvSpPr>
          <p:cNvPr id="9" name="Content Placeholder 8"/>
          <p:cNvSpPr>
            <a:spLocks noGrp="1"/>
          </p:cNvSpPr>
          <p:nvPr>
            <p:ph sz="quarter" idx="4"/>
          </p:nvPr>
        </p:nvSpPr>
        <p:spPr>
          <a:xfrm>
            <a:off x="581191" y="4969290"/>
            <a:ext cx="5455542" cy="1787109"/>
          </a:xfrm>
          <a:solidFill>
            <a:schemeClr val="bg1"/>
          </a:solidFill>
          <a:ln>
            <a:solidFill>
              <a:schemeClr val="accent1"/>
            </a:solidFill>
          </a:ln>
        </p:spPr>
        <p:txBody>
          <a:bodyPr>
            <a:normAutofit fontScale="25000" lnSpcReduction="20000"/>
          </a:bodyPr>
          <a:lstStyle/>
          <a:p>
            <a:pPr marL="0" indent="0">
              <a:buNone/>
            </a:pPr>
            <a:r>
              <a:rPr lang="en-GB" sz="6200" b="1" dirty="0" smtClean="0">
                <a:solidFill>
                  <a:schemeClr val="accent2"/>
                </a:solidFill>
              </a:rPr>
              <a:t>Learning and Career Pathways:</a:t>
            </a:r>
          </a:p>
          <a:p>
            <a:pPr>
              <a:buFont typeface="Wingdings" panose="05000000000000000000" pitchFamily="2" charset="2"/>
              <a:buChar char="Ø"/>
            </a:pPr>
            <a:r>
              <a:rPr lang="en-GB" sz="5600" dirty="0" smtClean="0">
                <a:solidFill>
                  <a:schemeClr val="accent2"/>
                </a:solidFill>
              </a:rPr>
              <a:t>Learners passing N5 can progress to study Higher Biology.</a:t>
            </a:r>
          </a:p>
          <a:p>
            <a:pPr>
              <a:buFont typeface="Wingdings" panose="05000000000000000000" pitchFamily="2" charset="2"/>
              <a:buChar char="Ø"/>
            </a:pPr>
            <a:r>
              <a:rPr lang="en-GB" sz="5600" dirty="0">
                <a:solidFill>
                  <a:schemeClr val="accent2"/>
                </a:solidFill>
              </a:rPr>
              <a:t>Some learners may choose to undertake a Foundation Apprenticeship </a:t>
            </a:r>
            <a:r>
              <a:rPr lang="en-GB" sz="5600" dirty="0" smtClean="0">
                <a:solidFill>
                  <a:schemeClr val="accent2"/>
                </a:solidFill>
              </a:rPr>
              <a:t>in Scientific Technologies or Social Services &amp; Healthcare. </a:t>
            </a:r>
            <a:endParaRPr lang="en-GB" sz="5600" dirty="0" smtClean="0">
              <a:solidFill>
                <a:schemeClr val="accent3">
                  <a:lumMod val="75000"/>
                </a:schemeClr>
              </a:solidFill>
            </a:endParaRPr>
          </a:p>
          <a:p>
            <a:pPr>
              <a:buFont typeface="Wingdings" panose="05000000000000000000" pitchFamily="2" charset="2"/>
              <a:buChar char="Ø"/>
            </a:pPr>
            <a:r>
              <a:rPr lang="en-GB" sz="5600" dirty="0" smtClean="0">
                <a:solidFill>
                  <a:schemeClr val="accent3">
                    <a:lumMod val="75000"/>
                  </a:schemeClr>
                </a:solidFill>
              </a:rPr>
              <a:t>Biology </a:t>
            </a:r>
            <a:r>
              <a:rPr lang="en-GB" sz="5600" dirty="0">
                <a:solidFill>
                  <a:schemeClr val="accent3">
                    <a:lumMod val="75000"/>
                  </a:schemeClr>
                </a:solidFill>
              </a:rPr>
              <a:t>is used in a variety of careers such as medicine, nursing, healthcare, agriculture, teaching, laboratory technicians, sports science as well as the vast industry of biotechnology.</a:t>
            </a:r>
          </a:p>
        </p:txBody>
      </p:sp>
      <p:pic>
        <p:nvPicPr>
          <p:cNvPr id="2" name="Picture 2" descr="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229" b="12363"/>
          <a:stretch/>
        </p:blipFill>
        <p:spPr bwMode="auto">
          <a:xfrm>
            <a:off x="6210619" y="3757596"/>
            <a:ext cx="2205706" cy="13301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463" b="28963"/>
          <a:stretch/>
        </p:blipFill>
        <p:spPr bwMode="auto">
          <a:xfrm>
            <a:off x="6210620" y="5290253"/>
            <a:ext cx="2219572" cy="1145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47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CHEMISTRY (N4 &amp; N5)</a:t>
            </a:r>
            <a:endParaRPr lang="en-GB" dirty="0"/>
          </a:p>
        </p:txBody>
      </p:sp>
      <p:sp>
        <p:nvSpPr>
          <p:cNvPr id="5" name="Text Placeholder 4"/>
          <p:cNvSpPr>
            <a:spLocks noGrp="1"/>
          </p:cNvSpPr>
          <p:nvPr>
            <p:ph type="body" idx="1"/>
          </p:nvPr>
        </p:nvSpPr>
        <p:spPr>
          <a:xfrm>
            <a:off x="581192" y="1907639"/>
            <a:ext cx="11029614" cy="1301933"/>
          </a:xfrm>
          <a:ln>
            <a:solidFill>
              <a:schemeClr val="accent1"/>
            </a:solidFill>
          </a:ln>
        </p:spPr>
        <p:txBody>
          <a:bodyPr anchor="t"/>
          <a:lstStyle/>
          <a:p>
            <a:r>
              <a:rPr lang="en-GB" sz="2000" b="1" dirty="0" smtClean="0"/>
              <a:t>Course Content:</a:t>
            </a:r>
          </a:p>
          <a:p>
            <a:r>
              <a:rPr lang="en-GB" sz="1400" dirty="0"/>
              <a:t>Chemistry is studying of the chemical processes, chemical make up and natural interactions between materials that create the products and world around us. </a:t>
            </a:r>
            <a:r>
              <a:rPr lang="en-GB" sz="1400" dirty="0" smtClean="0"/>
              <a:t>Learners will study three </a:t>
            </a:r>
            <a:r>
              <a:rPr lang="en-GB" sz="1400" dirty="0"/>
              <a:t>units: Chemical Changes, Nature’s Chemistry and Chemistry in Society. Between these units you will study Atomic Structure, Chemical Reactions, Acids and Alkalis, Global Warming and its effects, Metals &amp; Alloys and Nuclear Chemistry</a:t>
            </a:r>
            <a:endParaRPr lang="en-GB" sz="1400" dirty="0" smtClean="0"/>
          </a:p>
        </p:txBody>
      </p:sp>
      <p:sp>
        <p:nvSpPr>
          <p:cNvPr id="6" name="Content Placeholder 5"/>
          <p:cNvSpPr>
            <a:spLocks noGrp="1"/>
          </p:cNvSpPr>
          <p:nvPr>
            <p:ph sz="half" idx="2"/>
          </p:nvPr>
        </p:nvSpPr>
        <p:spPr>
          <a:xfrm>
            <a:off x="581191" y="3340099"/>
            <a:ext cx="5266267" cy="1329267"/>
          </a:xfrm>
          <a:solidFill>
            <a:schemeClr val="bg1"/>
          </a:solidFill>
          <a:ln>
            <a:solidFill>
              <a:schemeClr val="accent1"/>
            </a:solidFill>
          </a:ln>
        </p:spPr>
        <p:txBody>
          <a:bodyPr>
            <a:normAutofit fontScale="55000" lnSpcReduction="20000"/>
          </a:bodyPr>
          <a:lstStyle/>
          <a:p>
            <a:pPr marL="0" indent="0">
              <a:buNone/>
            </a:pPr>
            <a:r>
              <a:rPr lang="en-GB" sz="3600" b="1" dirty="0" smtClean="0">
                <a:solidFill>
                  <a:schemeClr val="accent2"/>
                </a:solidFill>
              </a:rPr>
              <a:t>Key Skills:</a:t>
            </a:r>
          </a:p>
          <a:p>
            <a:r>
              <a:rPr lang="en-GB" sz="2500" dirty="0">
                <a:solidFill>
                  <a:schemeClr val="accent2"/>
                </a:solidFill>
              </a:rPr>
              <a:t>Practical laboratory skills</a:t>
            </a:r>
          </a:p>
          <a:p>
            <a:r>
              <a:rPr lang="en-GB" sz="2500" dirty="0">
                <a:solidFill>
                  <a:schemeClr val="accent2"/>
                </a:solidFill>
              </a:rPr>
              <a:t>Numeracy</a:t>
            </a:r>
          </a:p>
          <a:p>
            <a:r>
              <a:rPr lang="en-GB" sz="2500" dirty="0">
                <a:solidFill>
                  <a:schemeClr val="accent2"/>
                </a:solidFill>
              </a:rPr>
              <a:t>Problem Solving</a:t>
            </a:r>
          </a:p>
          <a:p>
            <a:pPr marL="0" indent="0">
              <a:buNone/>
            </a:pPr>
            <a:endParaRPr lang="en-GB" sz="1400" dirty="0" smtClean="0">
              <a:solidFill>
                <a:schemeClr val="accent2"/>
              </a:solidFill>
            </a:endParaRPr>
          </a:p>
        </p:txBody>
      </p:sp>
      <p:sp>
        <p:nvSpPr>
          <p:cNvPr id="7" name="Text Placeholder 6"/>
          <p:cNvSpPr>
            <a:spLocks noGrp="1"/>
          </p:cNvSpPr>
          <p:nvPr>
            <p:ph type="body" sz="quarter" idx="3"/>
          </p:nvPr>
        </p:nvSpPr>
        <p:spPr>
          <a:xfrm>
            <a:off x="581191" y="4790719"/>
            <a:ext cx="5266266" cy="1974148"/>
          </a:xfrm>
          <a:ln>
            <a:solidFill>
              <a:schemeClr val="accent1"/>
            </a:solidFill>
          </a:ln>
        </p:spPr>
        <p:txBody>
          <a:bodyPr anchor="t"/>
          <a:lstStyle/>
          <a:p>
            <a:r>
              <a:rPr lang="en-GB" sz="2000" b="1" dirty="0" smtClean="0"/>
              <a:t>Assessment Overview:</a:t>
            </a:r>
          </a:p>
          <a:p>
            <a:pPr marL="285750" indent="-285750">
              <a:buFont typeface="Wingdings" panose="05000000000000000000" pitchFamily="2" charset="2"/>
              <a:buChar char="§"/>
            </a:pPr>
            <a:r>
              <a:rPr lang="en-GB" sz="1400" dirty="0"/>
              <a:t>N4 learners will undertake in-class assessments throughout S3 &amp; S4.</a:t>
            </a:r>
          </a:p>
          <a:p>
            <a:pPr marL="285750" indent="-285750">
              <a:buFont typeface="Wingdings" panose="05000000000000000000" pitchFamily="2" charset="2"/>
              <a:buChar char="§"/>
            </a:pPr>
            <a:r>
              <a:rPr lang="en-GB" sz="1400" dirty="0"/>
              <a:t>N5 learners will complete an externally assessed SQA exam at the end of S4.</a:t>
            </a:r>
          </a:p>
          <a:p>
            <a:pPr marL="285750" indent="-285750">
              <a:buFont typeface="Wingdings" panose="05000000000000000000" pitchFamily="2" charset="2"/>
              <a:buChar char="§"/>
            </a:pPr>
            <a:r>
              <a:rPr lang="en-GB" sz="1400" dirty="0"/>
              <a:t>All learners will undertake regular formative &amp; summative assessments including an S3 exam and S4 prelim. </a:t>
            </a:r>
          </a:p>
          <a:p>
            <a:endParaRPr lang="en-GB" sz="1400" dirty="0" smtClean="0"/>
          </a:p>
        </p:txBody>
      </p:sp>
      <p:sp>
        <p:nvSpPr>
          <p:cNvPr id="9" name="Content Placeholder 8"/>
          <p:cNvSpPr>
            <a:spLocks noGrp="1"/>
          </p:cNvSpPr>
          <p:nvPr>
            <p:ph sz="quarter" idx="4"/>
          </p:nvPr>
        </p:nvSpPr>
        <p:spPr>
          <a:xfrm>
            <a:off x="5982926" y="3453433"/>
            <a:ext cx="2983274" cy="3311434"/>
          </a:xfrm>
          <a:solidFill>
            <a:schemeClr val="bg1"/>
          </a:solidFill>
          <a:ln>
            <a:solidFill>
              <a:schemeClr val="accent1"/>
            </a:solidFill>
          </a:ln>
        </p:spPr>
        <p:txBody>
          <a:bodyPr>
            <a:normAutofit fontScale="85000" lnSpcReduction="20000"/>
          </a:bodyPr>
          <a:lstStyle/>
          <a:p>
            <a:pPr marL="0" indent="0">
              <a:buNone/>
            </a:pPr>
            <a:r>
              <a:rPr lang="en-GB" sz="2000" b="1" dirty="0" smtClean="0">
                <a:solidFill>
                  <a:schemeClr val="accent2"/>
                </a:solidFill>
              </a:rPr>
              <a:t>Learning and Career Pathways:</a:t>
            </a:r>
          </a:p>
          <a:p>
            <a:pPr>
              <a:buFont typeface="Wingdings" panose="05000000000000000000" pitchFamily="2" charset="2"/>
              <a:buChar char="Ø"/>
            </a:pPr>
            <a:r>
              <a:rPr lang="en-GB" sz="1600" dirty="0">
                <a:solidFill>
                  <a:schemeClr val="accent3">
                    <a:lumMod val="75000"/>
                  </a:schemeClr>
                </a:solidFill>
              </a:rPr>
              <a:t>Learners passing N5 can progress to study Higher </a:t>
            </a:r>
            <a:r>
              <a:rPr lang="en-GB" sz="1600" dirty="0" smtClean="0">
                <a:solidFill>
                  <a:schemeClr val="accent3">
                    <a:lumMod val="75000"/>
                  </a:schemeClr>
                </a:solidFill>
              </a:rPr>
              <a:t>Chemistry.</a:t>
            </a:r>
          </a:p>
          <a:p>
            <a:pPr>
              <a:buFont typeface="Wingdings" panose="05000000000000000000" pitchFamily="2" charset="2"/>
              <a:buChar char="Ø"/>
            </a:pPr>
            <a:r>
              <a:rPr lang="en-GB" sz="1600" dirty="0">
                <a:solidFill>
                  <a:schemeClr val="accent2"/>
                </a:solidFill>
              </a:rPr>
              <a:t>Some learners may choose to undertake a Foundation Apprenticeship in Scientific </a:t>
            </a:r>
            <a:r>
              <a:rPr lang="en-GB" sz="1600" dirty="0" smtClean="0">
                <a:solidFill>
                  <a:schemeClr val="accent2"/>
                </a:solidFill>
              </a:rPr>
              <a:t>Technologies.</a:t>
            </a:r>
            <a:endParaRPr lang="en-GB" sz="1600" dirty="0">
              <a:solidFill>
                <a:schemeClr val="accent3">
                  <a:lumMod val="75000"/>
                </a:schemeClr>
              </a:solidFill>
            </a:endParaRPr>
          </a:p>
          <a:p>
            <a:pPr>
              <a:buFont typeface="Wingdings" panose="05000000000000000000" pitchFamily="2" charset="2"/>
              <a:buChar char="Ø"/>
            </a:pPr>
            <a:r>
              <a:rPr lang="en-GB" sz="1600" dirty="0" smtClean="0">
                <a:solidFill>
                  <a:schemeClr val="accent3">
                    <a:lumMod val="75000"/>
                  </a:schemeClr>
                </a:solidFill>
              </a:rPr>
              <a:t>Chemistry is required for many careers including: Medicine</a:t>
            </a:r>
            <a:r>
              <a:rPr lang="en-GB" sz="1600" dirty="0">
                <a:solidFill>
                  <a:schemeClr val="accent3">
                    <a:lumMod val="75000"/>
                  </a:schemeClr>
                </a:solidFill>
              </a:rPr>
              <a:t>, Nursing, Dentistry, Pharmacology, Veterinary Science, Forensic Science, Food Technology, Brewing, Agriculture, Textiles, Environmental Science, </a:t>
            </a:r>
            <a:r>
              <a:rPr lang="en-GB" sz="1600" dirty="0" smtClean="0">
                <a:solidFill>
                  <a:schemeClr val="accent3">
                    <a:lumMod val="75000"/>
                  </a:schemeClr>
                </a:solidFill>
              </a:rPr>
              <a:t>Plastics &amp; Engineering.</a:t>
            </a:r>
            <a:endParaRPr lang="en-GB" sz="1600" dirty="0">
              <a:solidFill>
                <a:schemeClr val="accent3">
                  <a:lumMod val="75000"/>
                </a:schemeClr>
              </a:solidFill>
            </a:endParaRPr>
          </a:p>
        </p:txBody>
      </p:sp>
      <p:pic>
        <p:nvPicPr>
          <p:cNvPr id="3074" name="Picture 2" descr="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78" t="3354" r="17088" b="18790"/>
          <a:stretch/>
        </p:blipFill>
        <p:spPr bwMode="auto">
          <a:xfrm>
            <a:off x="9121605" y="3531769"/>
            <a:ext cx="2489200" cy="2006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6572" y="5616705"/>
            <a:ext cx="787741" cy="10503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6367" y="5567775"/>
            <a:ext cx="824438" cy="109925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52134" y="5567775"/>
            <a:ext cx="790178" cy="1053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72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Mathematics (N5)</a:t>
            </a:r>
            <a:endParaRPr lang="en-GB" dirty="0"/>
          </a:p>
        </p:txBody>
      </p:sp>
      <p:sp>
        <p:nvSpPr>
          <p:cNvPr id="5" name="Text Placeholder 4"/>
          <p:cNvSpPr>
            <a:spLocks noGrp="1"/>
          </p:cNvSpPr>
          <p:nvPr>
            <p:ph type="body" idx="1"/>
          </p:nvPr>
        </p:nvSpPr>
        <p:spPr>
          <a:xfrm>
            <a:off x="581192" y="2060392"/>
            <a:ext cx="11029614" cy="1123075"/>
          </a:xfrm>
          <a:ln>
            <a:solidFill>
              <a:schemeClr val="accent1"/>
            </a:solidFill>
          </a:ln>
        </p:spPr>
        <p:txBody>
          <a:bodyPr anchor="t"/>
          <a:lstStyle/>
          <a:p>
            <a:r>
              <a:rPr lang="en-GB" sz="2000" b="1" dirty="0" smtClean="0"/>
              <a:t>Course Content:</a:t>
            </a:r>
          </a:p>
          <a:p>
            <a:r>
              <a:rPr lang="en-GB" sz="1400" dirty="0"/>
              <a:t>In Mathematics, learners will work through three units of work; Expressions and Formulae, Relationships and Applications. Between all three units learners will cover aspects of number, algebra, geometry, trigonometry and statistics, with some of this being in real life contexts.</a:t>
            </a:r>
          </a:p>
          <a:p>
            <a:endParaRPr lang="en-GB" sz="1400" dirty="0" smtClean="0"/>
          </a:p>
        </p:txBody>
      </p:sp>
      <p:sp>
        <p:nvSpPr>
          <p:cNvPr id="6" name="Content Placeholder 5"/>
          <p:cNvSpPr>
            <a:spLocks noGrp="1"/>
          </p:cNvSpPr>
          <p:nvPr>
            <p:ph sz="half" idx="2"/>
          </p:nvPr>
        </p:nvSpPr>
        <p:spPr>
          <a:xfrm>
            <a:off x="581191" y="3395313"/>
            <a:ext cx="2729275" cy="1335505"/>
          </a:xfrm>
          <a:solidFill>
            <a:schemeClr val="bg1"/>
          </a:solidFill>
          <a:ln>
            <a:solidFill>
              <a:schemeClr val="accent1"/>
            </a:solidFill>
          </a:ln>
        </p:spPr>
        <p:txBody>
          <a:bodyPr>
            <a:normAutofit fontScale="92500" lnSpcReduction="10000"/>
          </a:bodyPr>
          <a:lstStyle/>
          <a:p>
            <a:pPr marL="0" indent="0">
              <a:buNone/>
            </a:pPr>
            <a:r>
              <a:rPr lang="en-GB" sz="2000" b="1" dirty="0" smtClean="0">
                <a:solidFill>
                  <a:schemeClr val="accent2"/>
                </a:solidFill>
              </a:rPr>
              <a:t>Key Skills:</a:t>
            </a:r>
          </a:p>
          <a:p>
            <a:r>
              <a:rPr lang="en-GB" sz="1500" dirty="0" smtClean="0">
                <a:solidFill>
                  <a:schemeClr val="accent2"/>
                </a:solidFill>
              </a:rPr>
              <a:t>Numeracy</a:t>
            </a:r>
          </a:p>
          <a:p>
            <a:r>
              <a:rPr lang="en-GB" sz="1500" dirty="0" smtClean="0">
                <a:solidFill>
                  <a:schemeClr val="accent2"/>
                </a:solidFill>
              </a:rPr>
              <a:t>Problem Solving</a:t>
            </a:r>
          </a:p>
          <a:p>
            <a:r>
              <a:rPr lang="en-GB" sz="1500" dirty="0" smtClean="0">
                <a:solidFill>
                  <a:schemeClr val="accent2"/>
                </a:solidFill>
              </a:rPr>
              <a:t>Data Analysis</a:t>
            </a:r>
            <a:endParaRPr lang="en-GB" sz="1500" dirty="0">
              <a:solidFill>
                <a:schemeClr val="accent2"/>
              </a:solidFill>
            </a:endParaRPr>
          </a:p>
        </p:txBody>
      </p:sp>
      <p:sp>
        <p:nvSpPr>
          <p:cNvPr id="7" name="Text Placeholder 6"/>
          <p:cNvSpPr>
            <a:spLocks noGrp="1"/>
          </p:cNvSpPr>
          <p:nvPr>
            <p:ph type="body" sz="quarter" idx="3"/>
          </p:nvPr>
        </p:nvSpPr>
        <p:spPr>
          <a:xfrm>
            <a:off x="6985000" y="3407332"/>
            <a:ext cx="4625805" cy="3259914"/>
          </a:xfrm>
          <a:ln>
            <a:solidFill>
              <a:schemeClr val="accent1"/>
            </a:solidFill>
          </a:ln>
        </p:spPr>
        <p:txBody>
          <a:bodyPr anchor="t"/>
          <a:lstStyle/>
          <a:p>
            <a:r>
              <a:rPr lang="en-GB" sz="2000" b="1" dirty="0" smtClean="0"/>
              <a:t>Assessment Overview:</a:t>
            </a:r>
          </a:p>
          <a:p>
            <a:pPr marL="285750" indent="-285750">
              <a:buFont typeface="Wingdings" panose="05000000000000000000" pitchFamily="2" charset="2"/>
              <a:buChar char="§"/>
            </a:pPr>
            <a:r>
              <a:rPr lang="en-GB" sz="1400" dirty="0"/>
              <a:t>N4 learners will undertake in-class assessments throughout S3 &amp; S4</a:t>
            </a:r>
            <a:r>
              <a:rPr lang="en-GB" sz="1400" dirty="0" smtClean="0"/>
              <a:t>.</a:t>
            </a:r>
          </a:p>
          <a:p>
            <a:pPr marL="285750" indent="-285750">
              <a:buFont typeface="Wingdings" panose="05000000000000000000" pitchFamily="2" charset="2"/>
              <a:buChar char="§"/>
            </a:pPr>
            <a:r>
              <a:rPr lang="en-GB" sz="1400" dirty="0"/>
              <a:t>Learners following this pathway may also be given the opportunity to gain a National 5 Numeracy stand-alone award</a:t>
            </a:r>
            <a:r>
              <a:rPr lang="en-GB" sz="1400" dirty="0" smtClean="0"/>
              <a:t>.</a:t>
            </a:r>
            <a:endParaRPr lang="en-GB" sz="1400" dirty="0"/>
          </a:p>
          <a:p>
            <a:pPr marL="285750" indent="-285750">
              <a:buFont typeface="Wingdings" panose="05000000000000000000" pitchFamily="2" charset="2"/>
              <a:buChar char="§"/>
            </a:pPr>
            <a:r>
              <a:rPr lang="en-GB" sz="1400" dirty="0"/>
              <a:t>N5 learners will complete an externally assessed SQA exam at the end of S4.</a:t>
            </a:r>
          </a:p>
          <a:p>
            <a:pPr marL="285750" indent="-285750">
              <a:buFont typeface="Wingdings" panose="05000000000000000000" pitchFamily="2" charset="2"/>
              <a:buChar char="§"/>
            </a:pPr>
            <a:r>
              <a:rPr lang="en-GB" sz="1400" dirty="0"/>
              <a:t>All learners will undertake regular formative &amp; summative assessments including an S3 exam and S4 prelim. </a:t>
            </a:r>
            <a:endParaRPr lang="en-GB" sz="1400" dirty="0" smtClean="0"/>
          </a:p>
          <a:p>
            <a:endParaRPr lang="en-GB" sz="1400" dirty="0" smtClean="0"/>
          </a:p>
        </p:txBody>
      </p:sp>
      <p:sp>
        <p:nvSpPr>
          <p:cNvPr id="9" name="Content Placeholder 8"/>
          <p:cNvSpPr>
            <a:spLocks noGrp="1"/>
          </p:cNvSpPr>
          <p:nvPr>
            <p:ph sz="quarter" idx="4"/>
          </p:nvPr>
        </p:nvSpPr>
        <p:spPr>
          <a:xfrm>
            <a:off x="581191" y="4937094"/>
            <a:ext cx="6238411" cy="1730152"/>
          </a:xfrm>
          <a:solidFill>
            <a:schemeClr val="bg1"/>
          </a:solidFill>
          <a:ln>
            <a:solidFill>
              <a:schemeClr val="accent1"/>
            </a:solidFill>
          </a:ln>
        </p:spPr>
        <p:txBody>
          <a:bodyPr>
            <a:normAutofit fontScale="77500" lnSpcReduction="20000"/>
          </a:bodyPr>
          <a:lstStyle/>
          <a:p>
            <a:pPr marL="0" indent="0">
              <a:buNone/>
            </a:pPr>
            <a:r>
              <a:rPr lang="en-GB" sz="2600" b="1" dirty="0" smtClean="0">
                <a:solidFill>
                  <a:schemeClr val="accent2"/>
                </a:solidFill>
              </a:rPr>
              <a:t>Learning and Career Pathways:</a:t>
            </a:r>
          </a:p>
          <a:p>
            <a:pPr>
              <a:buFont typeface="Wingdings" panose="05000000000000000000" pitchFamily="2" charset="2"/>
              <a:buChar char="Ø"/>
            </a:pPr>
            <a:r>
              <a:rPr lang="en-GB" dirty="0">
                <a:solidFill>
                  <a:schemeClr val="accent3">
                    <a:lumMod val="75000"/>
                  </a:schemeClr>
                </a:solidFill>
              </a:rPr>
              <a:t>Learners gaining an </a:t>
            </a:r>
            <a:r>
              <a:rPr lang="en-GB" dirty="0" smtClean="0">
                <a:solidFill>
                  <a:schemeClr val="accent3">
                    <a:lumMod val="75000"/>
                  </a:schemeClr>
                </a:solidFill>
              </a:rPr>
              <a:t>A or B award </a:t>
            </a:r>
            <a:r>
              <a:rPr lang="en-GB" dirty="0">
                <a:solidFill>
                  <a:schemeClr val="accent3">
                    <a:lumMod val="75000"/>
                  </a:schemeClr>
                </a:solidFill>
              </a:rPr>
              <a:t>at National 5 Mathematics may be able to progress into Higher </a:t>
            </a:r>
            <a:r>
              <a:rPr lang="en-GB" dirty="0" smtClean="0">
                <a:solidFill>
                  <a:schemeClr val="accent3">
                    <a:lumMod val="75000"/>
                  </a:schemeClr>
                </a:solidFill>
              </a:rPr>
              <a:t>Mathematics.</a:t>
            </a:r>
          </a:p>
          <a:p>
            <a:pPr>
              <a:buFont typeface="Wingdings" panose="05000000000000000000" pitchFamily="2" charset="2"/>
              <a:buChar char="Ø"/>
            </a:pPr>
            <a:r>
              <a:rPr lang="en-GB" dirty="0" smtClean="0">
                <a:solidFill>
                  <a:schemeClr val="accent3">
                    <a:lumMod val="75000"/>
                  </a:schemeClr>
                </a:solidFill>
              </a:rPr>
              <a:t>Some learners may choose to undertake a Foundation Apprenticeship in Accountancy, Financial Services, Engineering or Software Development.</a:t>
            </a:r>
          </a:p>
          <a:p>
            <a:pPr>
              <a:buFont typeface="Wingdings" panose="05000000000000000000" pitchFamily="2" charset="2"/>
              <a:buChar char="Ø"/>
            </a:pPr>
            <a:r>
              <a:rPr lang="en-GB" dirty="0" smtClean="0">
                <a:solidFill>
                  <a:schemeClr val="accent3">
                    <a:lumMod val="75000"/>
                  </a:schemeClr>
                </a:solidFill>
              </a:rPr>
              <a:t>The </a:t>
            </a:r>
            <a:r>
              <a:rPr lang="en-GB" dirty="0">
                <a:solidFill>
                  <a:schemeClr val="accent3">
                    <a:lumMod val="75000"/>
                  </a:schemeClr>
                </a:solidFill>
              </a:rPr>
              <a:t>skills and knowledge gained in Mathematics are useful in many scientific, technological, engineering and mathematical (STEM) contexts.</a:t>
            </a:r>
          </a:p>
        </p:txBody>
      </p:sp>
      <p:pic>
        <p:nvPicPr>
          <p:cNvPr id="1026" name="Picture 2"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158" y="3395313"/>
            <a:ext cx="1773470" cy="13301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297"/>
          <a:stretch/>
        </p:blipFill>
        <p:spPr bwMode="auto">
          <a:xfrm>
            <a:off x="3567813" y="3407332"/>
            <a:ext cx="1220973" cy="1330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264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Applications of Mathematics (N4 &amp; N5)</a:t>
            </a:r>
            <a:endParaRPr lang="en-GB" dirty="0"/>
          </a:p>
        </p:txBody>
      </p:sp>
      <p:sp>
        <p:nvSpPr>
          <p:cNvPr id="5" name="Text Placeholder 4"/>
          <p:cNvSpPr>
            <a:spLocks noGrp="1"/>
          </p:cNvSpPr>
          <p:nvPr>
            <p:ph type="body" idx="1"/>
          </p:nvPr>
        </p:nvSpPr>
        <p:spPr>
          <a:xfrm>
            <a:off x="449943" y="2060392"/>
            <a:ext cx="11160863" cy="1147280"/>
          </a:xfrm>
          <a:ln>
            <a:solidFill>
              <a:schemeClr val="accent1"/>
            </a:solidFill>
          </a:ln>
        </p:spPr>
        <p:txBody>
          <a:bodyPr anchor="t"/>
          <a:lstStyle/>
          <a:p>
            <a:r>
              <a:rPr lang="en-GB" sz="2000" b="1" dirty="0" smtClean="0"/>
              <a:t>Course Content:</a:t>
            </a:r>
          </a:p>
          <a:p>
            <a:r>
              <a:rPr lang="en-GB" sz="1400" dirty="0"/>
              <a:t>In </a:t>
            </a:r>
            <a:r>
              <a:rPr lang="en-GB" sz="1400" dirty="0" smtClean="0"/>
              <a:t>Applications of </a:t>
            </a:r>
            <a:r>
              <a:rPr lang="en-GB" sz="1400" dirty="0" smtClean="0">
                <a:solidFill>
                  <a:schemeClr val="accent1">
                    <a:lumMod val="75000"/>
                    <a:lumOff val="25000"/>
                  </a:schemeClr>
                </a:solidFill>
              </a:rPr>
              <a:t>Mathematics</a:t>
            </a:r>
            <a:r>
              <a:rPr lang="en-GB" sz="1400" dirty="0"/>
              <a:t>, learners will work through three units of </a:t>
            </a:r>
            <a:r>
              <a:rPr lang="en-GB" sz="1400" dirty="0" smtClean="0"/>
              <a:t>work: Geometry and Measure; Finance and Statistics and Numeracy. Much of this will be taught with a real life context. </a:t>
            </a:r>
            <a:r>
              <a:rPr lang="en-US" sz="1400" dirty="0"/>
              <a:t>As learners tackle real-life problems, they will decide what numeracy skills to use and how to apply those skills to an appropriate level of accuracy. Learners will use their solutions to make and explain decisions.</a:t>
            </a:r>
            <a:endParaRPr lang="en-GB" sz="1400" dirty="0"/>
          </a:p>
          <a:p>
            <a:endParaRPr lang="en-GB" sz="1400" dirty="0" smtClean="0"/>
          </a:p>
        </p:txBody>
      </p:sp>
      <p:sp>
        <p:nvSpPr>
          <p:cNvPr id="6" name="Content Placeholder 5"/>
          <p:cNvSpPr>
            <a:spLocks noGrp="1"/>
          </p:cNvSpPr>
          <p:nvPr>
            <p:ph sz="half" idx="2"/>
          </p:nvPr>
        </p:nvSpPr>
        <p:spPr>
          <a:xfrm>
            <a:off x="449943" y="6024520"/>
            <a:ext cx="6894286" cy="773558"/>
          </a:xfrm>
          <a:solidFill>
            <a:schemeClr val="bg1"/>
          </a:solidFill>
          <a:ln>
            <a:solidFill>
              <a:schemeClr val="accent1"/>
            </a:solidFill>
          </a:ln>
        </p:spPr>
        <p:txBody>
          <a:bodyPr>
            <a:normAutofit/>
          </a:bodyPr>
          <a:lstStyle/>
          <a:p>
            <a:pPr marL="0" indent="0">
              <a:buNone/>
            </a:pPr>
            <a:r>
              <a:rPr lang="en-GB" sz="2000" b="1" dirty="0" smtClean="0">
                <a:solidFill>
                  <a:schemeClr val="accent2"/>
                </a:solidFill>
              </a:rPr>
              <a:t>Key Skills:</a:t>
            </a:r>
          </a:p>
          <a:p>
            <a:r>
              <a:rPr lang="en-GB" sz="1500" dirty="0" smtClean="0">
                <a:solidFill>
                  <a:schemeClr val="accent2"/>
                </a:solidFill>
              </a:rPr>
              <a:t>Numeracy		Problem Solving		Data Analysis</a:t>
            </a:r>
            <a:endParaRPr lang="en-GB" sz="1500" dirty="0">
              <a:solidFill>
                <a:schemeClr val="accent2"/>
              </a:solidFill>
            </a:endParaRPr>
          </a:p>
        </p:txBody>
      </p:sp>
      <p:sp>
        <p:nvSpPr>
          <p:cNvPr id="7" name="Text Placeholder 6"/>
          <p:cNvSpPr>
            <a:spLocks noGrp="1"/>
          </p:cNvSpPr>
          <p:nvPr>
            <p:ph type="body" sz="quarter" idx="3"/>
          </p:nvPr>
        </p:nvSpPr>
        <p:spPr>
          <a:xfrm>
            <a:off x="7474857" y="3342290"/>
            <a:ext cx="4135949" cy="3455787"/>
          </a:xfrm>
          <a:ln>
            <a:solidFill>
              <a:schemeClr val="accent1"/>
            </a:solidFill>
          </a:ln>
        </p:spPr>
        <p:txBody>
          <a:bodyPr anchor="t"/>
          <a:lstStyle/>
          <a:p>
            <a:r>
              <a:rPr lang="en-GB" sz="2000" b="1" dirty="0" smtClean="0"/>
              <a:t>Assessment Overview:</a:t>
            </a:r>
          </a:p>
          <a:p>
            <a:pPr marL="285750" indent="-285750">
              <a:buFont typeface="Wingdings" panose="05000000000000000000" pitchFamily="2" charset="2"/>
              <a:buChar char="§"/>
            </a:pPr>
            <a:r>
              <a:rPr lang="en-GB" sz="1400" dirty="0"/>
              <a:t>N4 learners will undertake in-class assessments throughout S3 &amp; S4</a:t>
            </a:r>
            <a:r>
              <a:rPr lang="en-GB" sz="1400" dirty="0" smtClean="0"/>
              <a:t>.</a:t>
            </a:r>
          </a:p>
          <a:p>
            <a:pPr marL="285750" indent="-285750">
              <a:buFont typeface="Wingdings" panose="05000000000000000000" pitchFamily="2" charset="2"/>
              <a:buChar char="§"/>
            </a:pPr>
            <a:r>
              <a:rPr lang="en-GB" sz="1400" dirty="0"/>
              <a:t>Learners following this pathway may also be given the opportunity to gain a National 5 Numeracy stand-alone award</a:t>
            </a:r>
            <a:r>
              <a:rPr lang="en-GB" sz="1400" dirty="0" smtClean="0"/>
              <a:t>.</a:t>
            </a:r>
            <a:endParaRPr lang="en-GB" sz="1400" dirty="0"/>
          </a:p>
          <a:p>
            <a:pPr marL="285750" indent="-285750">
              <a:buFont typeface="Wingdings" panose="05000000000000000000" pitchFamily="2" charset="2"/>
              <a:buChar char="§"/>
            </a:pPr>
            <a:r>
              <a:rPr lang="en-GB" sz="1400" dirty="0"/>
              <a:t>N5 learners will complete an externally assessed SQA exam at the end of S4.</a:t>
            </a:r>
          </a:p>
          <a:p>
            <a:pPr marL="285750" indent="-285750">
              <a:buFont typeface="Wingdings" panose="05000000000000000000" pitchFamily="2" charset="2"/>
              <a:buChar char="§"/>
            </a:pPr>
            <a:r>
              <a:rPr lang="en-GB" sz="1400" dirty="0"/>
              <a:t>All learners will undertake regular formative &amp; summative assessments including an S3 exam and S4 prelim. </a:t>
            </a:r>
            <a:endParaRPr lang="en-GB" sz="1400" dirty="0" smtClean="0"/>
          </a:p>
          <a:p>
            <a:endParaRPr lang="en-GB" sz="1400" dirty="0" smtClean="0"/>
          </a:p>
        </p:txBody>
      </p:sp>
      <p:sp>
        <p:nvSpPr>
          <p:cNvPr id="9" name="Content Placeholder 8"/>
          <p:cNvSpPr>
            <a:spLocks noGrp="1"/>
          </p:cNvSpPr>
          <p:nvPr>
            <p:ph sz="quarter" idx="4"/>
          </p:nvPr>
        </p:nvSpPr>
        <p:spPr>
          <a:xfrm>
            <a:off x="449943" y="3331454"/>
            <a:ext cx="6894286" cy="2629207"/>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Learning and Career Pathways:</a:t>
            </a:r>
          </a:p>
          <a:p>
            <a:pPr>
              <a:buFont typeface="Wingdings" panose="05000000000000000000" pitchFamily="2" charset="2"/>
              <a:buChar char="Ø"/>
            </a:pPr>
            <a:r>
              <a:rPr lang="en-GB" sz="1400" dirty="0" smtClean="0">
                <a:solidFill>
                  <a:schemeClr val="accent1">
                    <a:lumMod val="75000"/>
                    <a:lumOff val="25000"/>
                  </a:schemeClr>
                </a:solidFill>
              </a:rPr>
              <a:t>Learners gaining an aware in N5 Applications of Mathematics may be able to progress to National 5 Maths</a:t>
            </a:r>
          </a:p>
          <a:p>
            <a:pPr>
              <a:buFont typeface="Wingdings" panose="05000000000000000000" pitchFamily="2" charset="2"/>
              <a:buChar char="Ø"/>
            </a:pPr>
            <a:r>
              <a:rPr lang="en-GB" sz="1400" dirty="0" smtClean="0">
                <a:solidFill>
                  <a:schemeClr val="accent1">
                    <a:lumMod val="75000"/>
                    <a:lumOff val="25000"/>
                  </a:schemeClr>
                </a:solidFill>
              </a:rPr>
              <a:t>Please note that an award in National 5 Applications of Mathematics would not lead directly into Higher Mathematics. </a:t>
            </a:r>
          </a:p>
          <a:p>
            <a:pPr>
              <a:buFont typeface="Wingdings" panose="05000000000000000000" pitchFamily="2" charset="2"/>
              <a:buChar char="Ø"/>
            </a:pPr>
            <a:r>
              <a:rPr lang="en-GB" sz="1400" dirty="0" smtClean="0">
                <a:solidFill>
                  <a:schemeClr val="accent1">
                    <a:lumMod val="75000"/>
                    <a:lumOff val="25000"/>
                  </a:schemeClr>
                </a:solidFill>
              </a:rPr>
              <a:t>Some learners may choose to undertake a Foundation Apprenticeship in Accountancy, Financial Services, Engineering or Software Development.</a:t>
            </a:r>
          </a:p>
          <a:p>
            <a:pPr>
              <a:buFont typeface="Wingdings" panose="05000000000000000000" pitchFamily="2" charset="2"/>
              <a:buChar char="Ø"/>
            </a:pPr>
            <a:r>
              <a:rPr lang="en-GB" sz="1400" dirty="0" smtClean="0">
                <a:solidFill>
                  <a:schemeClr val="accent1">
                    <a:lumMod val="75000"/>
                    <a:lumOff val="25000"/>
                  </a:schemeClr>
                </a:solidFill>
              </a:rPr>
              <a:t>The </a:t>
            </a:r>
            <a:r>
              <a:rPr lang="en-GB" sz="1400" dirty="0">
                <a:solidFill>
                  <a:schemeClr val="accent1">
                    <a:lumMod val="75000"/>
                    <a:lumOff val="25000"/>
                  </a:schemeClr>
                </a:solidFill>
              </a:rPr>
              <a:t>skills and knowledge gained in Mathematics are useful in many scientific, technological, engineering and mathematical (STEM) contexts.</a:t>
            </a:r>
          </a:p>
        </p:txBody>
      </p:sp>
      <p:pic>
        <p:nvPicPr>
          <p:cNvPr id="1026" name="Picture 2"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9427" y="6122456"/>
            <a:ext cx="770246" cy="5776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8297"/>
          <a:stretch/>
        </p:blipFill>
        <p:spPr bwMode="auto">
          <a:xfrm>
            <a:off x="10008510" y="6122455"/>
            <a:ext cx="530289" cy="57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76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PHYSICs (N4 &amp; N5)</a:t>
            </a:r>
            <a:endParaRPr lang="en-GB" dirty="0"/>
          </a:p>
        </p:txBody>
      </p:sp>
      <p:sp>
        <p:nvSpPr>
          <p:cNvPr id="5" name="Text Placeholder 4"/>
          <p:cNvSpPr>
            <a:spLocks noGrp="1"/>
          </p:cNvSpPr>
          <p:nvPr>
            <p:ph type="body" idx="1"/>
          </p:nvPr>
        </p:nvSpPr>
        <p:spPr>
          <a:xfrm>
            <a:off x="590817" y="2060392"/>
            <a:ext cx="11029614" cy="1471377"/>
          </a:xfrm>
          <a:ln>
            <a:solidFill>
              <a:schemeClr val="accent1"/>
            </a:solidFill>
          </a:ln>
        </p:spPr>
        <p:txBody>
          <a:bodyPr anchor="t"/>
          <a:lstStyle/>
          <a:p>
            <a:r>
              <a:rPr lang="en-GB" sz="2000" b="1" dirty="0" smtClean="0"/>
              <a:t>Course Content:</a:t>
            </a:r>
          </a:p>
          <a:p>
            <a:r>
              <a:rPr lang="en-GB" sz="1400" dirty="0"/>
              <a:t>Physics, simply put, is the study of the universe and everything in it. Physics looks at the natural, human made and atomic processes and structures that allow all life to happen</a:t>
            </a:r>
            <a:r>
              <a:rPr lang="en-GB" sz="1400" dirty="0" smtClean="0"/>
              <a:t>. </a:t>
            </a:r>
          </a:p>
          <a:p>
            <a:r>
              <a:rPr lang="en-GB" sz="1400" dirty="0" smtClean="0">
                <a:latin typeface="Gill Sans MT" panose="020B0502020104020203" pitchFamily="34" charset="0"/>
              </a:rPr>
              <a:t>N4 &amp; N5 learners will study </a:t>
            </a:r>
            <a:r>
              <a:rPr lang="en-GB" sz="1400" dirty="0">
                <a:latin typeface="Gill Sans MT" panose="020B0502020104020203" pitchFamily="34" charset="0"/>
              </a:rPr>
              <a:t>three units: Waves &amp; Radiation, Dynamics &amp; Space and Electricity &amp; Energy. Between these units you will study </a:t>
            </a:r>
            <a:r>
              <a:rPr lang="en-GB" sz="1400" dirty="0" smtClean="0">
                <a:latin typeface="Gill Sans MT" panose="020B0502020104020203" pitchFamily="34" charset="0"/>
              </a:rPr>
              <a:t>wave behaviours</a:t>
            </a:r>
            <a:r>
              <a:rPr lang="en-GB" sz="1400" dirty="0">
                <a:latin typeface="Gill Sans MT" panose="020B0502020104020203" pitchFamily="34" charset="0"/>
              </a:rPr>
              <a:t>, nuclear Physics, Forces and space, interstellar travel, simple and complex circuit building and theory and </a:t>
            </a:r>
            <a:r>
              <a:rPr lang="en-GB" sz="1400" dirty="0" smtClean="0">
                <a:latin typeface="Gill Sans MT" panose="020B0502020104020203" pitchFamily="34" charset="0"/>
              </a:rPr>
              <a:t>the theory of thermodynamics. </a:t>
            </a:r>
          </a:p>
        </p:txBody>
      </p:sp>
      <p:sp>
        <p:nvSpPr>
          <p:cNvPr id="6" name="Content Placeholder 5"/>
          <p:cNvSpPr>
            <a:spLocks noGrp="1"/>
          </p:cNvSpPr>
          <p:nvPr>
            <p:ph sz="half" idx="2"/>
          </p:nvPr>
        </p:nvSpPr>
        <p:spPr>
          <a:xfrm>
            <a:off x="1710223" y="3705725"/>
            <a:ext cx="2954910" cy="1248881"/>
          </a:xfrm>
          <a:solidFill>
            <a:schemeClr val="bg1"/>
          </a:solidFill>
          <a:ln>
            <a:solidFill>
              <a:schemeClr val="accent1"/>
            </a:solidFill>
          </a:ln>
        </p:spPr>
        <p:txBody>
          <a:bodyPr>
            <a:normAutofit fontScale="40000" lnSpcReduction="20000"/>
          </a:bodyPr>
          <a:lstStyle/>
          <a:p>
            <a:pPr marL="0" indent="0">
              <a:buNone/>
            </a:pPr>
            <a:r>
              <a:rPr lang="en-GB" sz="4200" b="1" dirty="0" smtClean="0">
                <a:solidFill>
                  <a:schemeClr val="accent2"/>
                </a:solidFill>
              </a:rPr>
              <a:t>Key Skills:</a:t>
            </a:r>
          </a:p>
          <a:p>
            <a:r>
              <a:rPr lang="en-GB" sz="3500" dirty="0">
                <a:solidFill>
                  <a:schemeClr val="accent2"/>
                </a:solidFill>
              </a:rPr>
              <a:t>Practical laboratory skills</a:t>
            </a:r>
          </a:p>
          <a:p>
            <a:r>
              <a:rPr lang="en-GB" sz="3500" dirty="0">
                <a:solidFill>
                  <a:schemeClr val="accent2"/>
                </a:solidFill>
              </a:rPr>
              <a:t>Numeracy</a:t>
            </a:r>
          </a:p>
          <a:p>
            <a:r>
              <a:rPr lang="en-GB" sz="3500" dirty="0">
                <a:solidFill>
                  <a:schemeClr val="accent2"/>
                </a:solidFill>
              </a:rPr>
              <a:t>Problem Solving</a:t>
            </a:r>
          </a:p>
          <a:p>
            <a:pPr marL="0" indent="0">
              <a:buNone/>
            </a:pPr>
            <a:endParaRPr lang="en-GB" sz="2000" b="1" dirty="0">
              <a:solidFill>
                <a:schemeClr val="accent2"/>
              </a:solidFill>
            </a:endParaRPr>
          </a:p>
        </p:txBody>
      </p:sp>
      <p:sp>
        <p:nvSpPr>
          <p:cNvPr id="7" name="Text Placeholder 6"/>
          <p:cNvSpPr>
            <a:spLocks noGrp="1"/>
          </p:cNvSpPr>
          <p:nvPr>
            <p:ph type="body" sz="quarter" idx="3"/>
          </p:nvPr>
        </p:nvSpPr>
        <p:spPr>
          <a:xfrm>
            <a:off x="581192" y="5063068"/>
            <a:ext cx="6618505" cy="1566332"/>
          </a:xfrm>
          <a:ln>
            <a:solidFill>
              <a:schemeClr val="accent1"/>
            </a:solidFill>
          </a:ln>
        </p:spPr>
        <p:txBody>
          <a:bodyPr anchor="t"/>
          <a:lstStyle/>
          <a:p>
            <a:r>
              <a:rPr lang="en-GB" sz="2000" b="1" dirty="0" smtClean="0"/>
              <a:t>Assessment Overview:</a:t>
            </a:r>
          </a:p>
          <a:p>
            <a:pPr marL="285750" indent="-285750">
              <a:buFont typeface="Wingdings" panose="05000000000000000000" pitchFamily="2" charset="2"/>
              <a:buChar char="§"/>
            </a:pPr>
            <a:r>
              <a:rPr lang="en-GB" sz="1400" dirty="0"/>
              <a:t>N4 learners will undertake in-class assessments throughout S3 &amp; S4.</a:t>
            </a:r>
          </a:p>
          <a:p>
            <a:pPr marL="285750" indent="-285750">
              <a:buFont typeface="Wingdings" panose="05000000000000000000" pitchFamily="2" charset="2"/>
              <a:buChar char="§"/>
            </a:pPr>
            <a:r>
              <a:rPr lang="en-GB" sz="1400" dirty="0"/>
              <a:t>N5 learners will complete an externally assessed SQA exam at the end of S4.</a:t>
            </a:r>
          </a:p>
          <a:p>
            <a:pPr marL="285750" indent="-285750">
              <a:buFont typeface="Wingdings" panose="05000000000000000000" pitchFamily="2" charset="2"/>
              <a:buChar char="§"/>
            </a:pPr>
            <a:r>
              <a:rPr lang="en-GB" sz="1400" dirty="0"/>
              <a:t>All learners will undertake regular formative &amp; summative assessments including an S3 exam and S4 prelim. </a:t>
            </a:r>
          </a:p>
          <a:p>
            <a:endParaRPr lang="en-GB" sz="2000" b="1" dirty="0" smtClean="0"/>
          </a:p>
        </p:txBody>
      </p:sp>
      <p:sp>
        <p:nvSpPr>
          <p:cNvPr id="9" name="Content Placeholder 8"/>
          <p:cNvSpPr>
            <a:spLocks noGrp="1"/>
          </p:cNvSpPr>
          <p:nvPr>
            <p:ph sz="quarter" idx="4"/>
          </p:nvPr>
        </p:nvSpPr>
        <p:spPr>
          <a:xfrm>
            <a:off x="7363325" y="3705725"/>
            <a:ext cx="4257105" cy="2923675"/>
          </a:xfrm>
          <a:solidFill>
            <a:schemeClr val="bg1"/>
          </a:solidFill>
          <a:ln>
            <a:solidFill>
              <a:schemeClr val="accent1"/>
            </a:solidFill>
          </a:ln>
        </p:spPr>
        <p:txBody>
          <a:bodyPr>
            <a:normAutofit fontScale="47500" lnSpcReduction="20000"/>
          </a:bodyPr>
          <a:lstStyle/>
          <a:p>
            <a:pPr marL="0" indent="0">
              <a:buNone/>
            </a:pPr>
            <a:r>
              <a:rPr lang="en-GB" sz="3600" b="1" dirty="0" smtClean="0">
                <a:solidFill>
                  <a:schemeClr val="accent2"/>
                </a:solidFill>
              </a:rPr>
              <a:t>Learning and Career Pathways:</a:t>
            </a:r>
          </a:p>
          <a:p>
            <a:pPr>
              <a:buFont typeface="Wingdings" panose="05000000000000000000" pitchFamily="2" charset="2"/>
              <a:buChar char="Ø"/>
            </a:pPr>
            <a:r>
              <a:rPr lang="en-GB" sz="2900" dirty="0">
                <a:solidFill>
                  <a:schemeClr val="accent3">
                    <a:lumMod val="75000"/>
                  </a:schemeClr>
                </a:solidFill>
                <a:latin typeface="+mj-lt"/>
              </a:rPr>
              <a:t>Learners passing N5 can progress to study </a:t>
            </a:r>
            <a:r>
              <a:rPr lang="en-GB" sz="2900" dirty="0" smtClean="0">
                <a:solidFill>
                  <a:schemeClr val="accent3">
                    <a:lumMod val="75000"/>
                  </a:schemeClr>
                </a:solidFill>
                <a:latin typeface="+mj-lt"/>
              </a:rPr>
              <a:t>Higher Physics.</a:t>
            </a:r>
            <a:endParaRPr lang="en-GB" sz="2900" b="1" dirty="0">
              <a:solidFill>
                <a:schemeClr val="accent2"/>
              </a:solidFill>
              <a:latin typeface="+mj-lt"/>
            </a:endParaRPr>
          </a:p>
          <a:p>
            <a:pPr>
              <a:buFont typeface="Wingdings" panose="05000000000000000000" pitchFamily="2" charset="2"/>
              <a:buChar char="Ø"/>
            </a:pPr>
            <a:r>
              <a:rPr lang="en-GB" sz="2900" dirty="0" smtClean="0">
                <a:solidFill>
                  <a:schemeClr val="accent2"/>
                </a:solidFill>
                <a:latin typeface="+mj-lt"/>
              </a:rPr>
              <a:t>Some learners may choose to undertake a Foundation Apprenticeship in Engineering or Software Development.</a:t>
            </a:r>
          </a:p>
          <a:p>
            <a:pPr>
              <a:buFont typeface="Wingdings" panose="05000000000000000000" pitchFamily="2" charset="2"/>
              <a:buChar char="Ø"/>
            </a:pPr>
            <a:r>
              <a:rPr lang="en-GB" sz="2900" dirty="0" smtClean="0">
                <a:solidFill>
                  <a:schemeClr val="accent3">
                    <a:lumMod val="75000"/>
                  </a:schemeClr>
                </a:solidFill>
                <a:latin typeface="+mj-lt"/>
              </a:rPr>
              <a:t>Physics is important for many careers in </a:t>
            </a:r>
            <a:r>
              <a:rPr lang="en-GB" sz="2900" dirty="0">
                <a:solidFill>
                  <a:schemeClr val="accent3">
                    <a:lumMod val="75000"/>
                  </a:schemeClr>
                </a:solidFill>
                <a:latin typeface="+mj-lt"/>
              </a:rPr>
              <a:t>the Health Service such as Physiotherapy, </a:t>
            </a:r>
            <a:r>
              <a:rPr lang="en-GB" sz="2900" dirty="0" smtClean="0">
                <a:solidFill>
                  <a:schemeClr val="accent3">
                    <a:lumMod val="75000"/>
                  </a:schemeClr>
                </a:solidFill>
                <a:latin typeface="+mj-lt"/>
              </a:rPr>
              <a:t>Radiography and Medicine, </a:t>
            </a:r>
            <a:r>
              <a:rPr lang="en-GB" sz="2900" dirty="0">
                <a:solidFill>
                  <a:schemeClr val="accent3">
                    <a:lumMod val="75000"/>
                  </a:schemeClr>
                </a:solidFill>
                <a:latin typeface="+mj-lt"/>
              </a:rPr>
              <a:t>as well as other careers such as Telecommunication, all types of Engineering - Electronic, Civil, </a:t>
            </a:r>
            <a:r>
              <a:rPr lang="en-GB" sz="2900" dirty="0" smtClean="0">
                <a:solidFill>
                  <a:schemeClr val="accent3">
                    <a:lumMod val="75000"/>
                  </a:schemeClr>
                </a:solidFill>
                <a:latin typeface="+mj-lt"/>
              </a:rPr>
              <a:t>Aeronautical, Software </a:t>
            </a:r>
            <a:r>
              <a:rPr lang="en-GB" sz="2900" dirty="0">
                <a:solidFill>
                  <a:schemeClr val="accent3">
                    <a:lumMod val="75000"/>
                  </a:schemeClr>
                </a:solidFill>
                <a:latin typeface="+mj-lt"/>
              </a:rPr>
              <a:t>– </a:t>
            </a:r>
            <a:r>
              <a:rPr lang="en-GB" sz="2900" dirty="0" smtClean="0">
                <a:solidFill>
                  <a:schemeClr val="accent3">
                    <a:lumMod val="75000"/>
                  </a:schemeClr>
                </a:solidFill>
                <a:latin typeface="+mj-lt"/>
              </a:rPr>
              <a:t>computer </a:t>
            </a:r>
            <a:r>
              <a:rPr lang="en-GB" sz="2900" dirty="0">
                <a:solidFill>
                  <a:schemeClr val="accent3">
                    <a:lumMod val="75000"/>
                  </a:schemeClr>
                </a:solidFill>
                <a:latin typeface="+mj-lt"/>
              </a:rPr>
              <a:t>design and many more related careers. All these careers are in high demand. </a:t>
            </a:r>
            <a:endParaRPr lang="en-GB" sz="2900" dirty="0" smtClean="0">
              <a:solidFill>
                <a:schemeClr val="accent3">
                  <a:lumMod val="75000"/>
                </a:schemeClr>
              </a:solidFill>
              <a:latin typeface="+mj-lt"/>
            </a:endParaRPr>
          </a:p>
          <a:p>
            <a:pPr marL="0" indent="0">
              <a:buNone/>
            </a:pPr>
            <a:endParaRPr lang="en-GB" sz="1600" dirty="0" smtClean="0">
              <a:solidFill>
                <a:schemeClr val="accent3">
                  <a:lumMod val="75000"/>
                </a:schemeClr>
              </a:solidFill>
            </a:endParaRPr>
          </a:p>
        </p:txBody>
      </p:sp>
      <p:pic>
        <p:nvPicPr>
          <p:cNvPr id="4098" name="Picture 2" descr="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910" r="27356" b="33339"/>
          <a:stretch/>
        </p:blipFill>
        <p:spPr bwMode="auto">
          <a:xfrm>
            <a:off x="4835300" y="3718469"/>
            <a:ext cx="2287048" cy="124888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17" y="3705725"/>
            <a:ext cx="955778" cy="127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602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Geography (N4 &amp; n5)</a:t>
            </a:r>
            <a:endParaRPr lang="en-GB" dirty="0"/>
          </a:p>
        </p:txBody>
      </p:sp>
      <p:sp>
        <p:nvSpPr>
          <p:cNvPr id="5" name="Text Placeholder 4"/>
          <p:cNvSpPr>
            <a:spLocks noGrp="1"/>
          </p:cNvSpPr>
          <p:nvPr>
            <p:ph type="body" idx="1"/>
          </p:nvPr>
        </p:nvSpPr>
        <p:spPr>
          <a:xfrm>
            <a:off x="405702" y="2052766"/>
            <a:ext cx="4738953" cy="2799969"/>
          </a:xfrm>
          <a:ln>
            <a:solidFill>
              <a:schemeClr val="accent1"/>
            </a:solidFill>
          </a:ln>
        </p:spPr>
        <p:txBody>
          <a:bodyPr anchor="t"/>
          <a:lstStyle/>
          <a:p>
            <a:r>
              <a:rPr lang="en-GB" sz="2000" b="1" dirty="0" smtClean="0"/>
              <a:t>Course Content:</a:t>
            </a:r>
          </a:p>
          <a:p>
            <a:r>
              <a:rPr lang="en-GB" sz="1400" dirty="0" smtClean="0"/>
              <a:t>Learners will develop their skills and knowledge about the following areas: map </a:t>
            </a:r>
            <a:r>
              <a:rPr lang="en-GB" sz="1400" dirty="0"/>
              <a:t>and GIS </a:t>
            </a:r>
            <a:r>
              <a:rPr lang="en-GB" sz="1400" dirty="0" smtClean="0"/>
              <a:t>skills; the </a:t>
            </a:r>
            <a:r>
              <a:rPr lang="en-GB" sz="1400" dirty="0"/>
              <a:t>changes and challenges facing cities </a:t>
            </a:r>
            <a:r>
              <a:rPr lang="en-GB" sz="1400" dirty="0" smtClean="0"/>
              <a:t>in </a:t>
            </a:r>
            <a:r>
              <a:rPr lang="en-GB" sz="1400" dirty="0"/>
              <a:t>Scotland and around the </a:t>
            </a:r>
            <a:r>
              <a:rPr lang="en-GB" sz="1400" dirty="0" smtClean="0"/>
              <a:t>world; how </a:t>
            </a:r>
            <a:r>
              <a:rPr lang="en-GB" sz="1400" dirty="0"/>
              <a:t>and why weather varies across the </a:t>
            </a:r>
            <a:r>
              <a:rPr lang="en-GB" sz="1400" dirty="0" smtClean="0"/>
              <a:t>UK; </a:t>
            </a:r>
            <a:r>
              <a:rPr lang="en-GB" sz="1400" dirty="0"/>
              <a:t>how to interpret synoptic charts to forecast the </a:t>
            </a:r>
            <a:r>
              <a:rPr lang="en-GB" sz="1400" dirty="0" smtClean="0"/>
              <a:t>weather; the </a:t>
            </a:r>
            <a:r>
              <a:rPr lang="en-GB" sz="1400" dirty="0"/>
              <a:t>causes and impacts of Climate </a:t>
            </a:r>
            <a:r>
              <a:rPr lang="en-GB" sz="1400" dirty="0" smtClean="0"/>
              <a:t>Change; how </a:t>
            </a:r>
            <a:r>
              <a:rPr lang="en-GB" sz="1400" dirty="0"/>
              <a:t>glaciation has shaped Scotland’s landscape and how its dramatic coastline was </a:t>
            </a:r>
            <a:r>
              <a:rPr lang="en-GB" sz="1400" dirty="0" smtClean="0"/>
              <a:t>formed; population and global food production. </a:t>
            </a:r>
          </a:p>
          <a:p>
            <a:r>
              <a:rPr lang="en-GB" sz="1400" dirty="0" smtClean="0"/>
              <a:t>Learners will also select a second global topic together with their teacher. </a:t>
            </a:r>
            <a:endParaRPr lang="en-GB" sz="1400" dirty="0"/>
          </a:p>
          <a:p>
            <a:endParaRPr lang="en-GB" sz="1400" dirty="0" smtClean="0"/>
          </a:p>
        </p:txBody>
      </p:sp>
      <p:sp>
        <p:nvSpPr>
          <p:cNvPr id="6" name="Content Placeholder 5"/>
          <p:cNvSpPr>
            <a:spLocks noGrp="1"/>
          </p:cNvSpPr>
          <p:nvPr>
            <p:ph sz="half" idx="2"/>
          </p:nvPr>
        </p:nvSpPr>
        <p:spPr>
          <a:xfrm>
            <a:off x="8854505" y="4956312"/>
            <a:ext cx="2716695" cy="1687001"/>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pPr>
              <a:buFont typeface="Wingdings" panose="05000000000000000000" pitchFamily="2" charset="2"/>
              <a:buChar char="§"/>
            </a:pPr>
            <a:r>
              <a:rPr lang="en-GB" sz="1400" dirty="0" smtClean="0">
                <a:solidFill>
                  <a:schemeClr val="accent2"/>
                </a:solidFill>
              </a:rPr>
              <a:t>Literacy</a:t>
            </a:r>
          </a:p>
          <a:p>
            <a:pPr>
              <a:buFont typeface="Wingdings" panose="05000000000000000000" pitchFamily="2" charset="2"/>
              <a:buChar char="§"/>
            </a:pPr>
            <a:r>
              <a:rPr lang="en-GB" sz="1400" dirty="0" smtClean="0">
                <a:solidFill>
                  <a:schemeClr val="accent2"/>
                </a:solidFill>
              </a:rPr>
              <a:t>Numeracy</a:t>
            </a:r>
          </a:p>
          <a:p>
            <a:pPr>
              <a:buFont typeface="Wingdings" panose="05000000000000000000" pitchFamily="2" charset="2"/>
              <a:buChar char="§"/>
            </a:pPr>
            <a:r>
              <a:rPr lang="en-GB" sz="1400" dirty="0" smtClean="0">
                <a:solidFill>
                  <a:schemeClr val="accent2"/>
                </a:solidFill>
              </a:rPr>
              <a:t>Problem-Solving &amp; Analysis</a:t>
            </a:r>
          </a:p>
          <a:p>
            <a:pPr>
              <a:buFont typeface="Wingdings" panose="05000000000000000000" pitchFamily="2" charset="2"/>
              <a:buChar char="§"/>
            </a:pPr>
            <a:r>
              <a:rPr lang="en-GB" sz="1400" dirty="0" smtClean="0">
                <a:solidFill>
                  <a:schemeClr val="accent2"/>
                </a:solidFill>
              </a:rPr>
              <a:t>Communication &amp; Teamwork</a:t>
            </a:r>
          </a:p>
        </p:txBody>
      </p:sp>
      <p:sp>
        <p:nvSpPr>
          <p:cNvPr id="7" name="Text Placeholder 6"/>
          <p:cNvSpPr>
            <a:spLocks noGrp="1"/>
          </p:cNvSpPr>
          <p:nvPr>
            <p:ph type="body" sz="quarter" idx="3"/>
          </p:nvPr>
        </p:nvSpPr>
        <p:spPr>
          <a:xfrm>
            <a:off x="5317483" y="2052766"/>
            <a:ext cx="6253717" cy="2799969"/>
          </a:xfrm>
          <a:ln>
            <a:solidFill>
              <a:schemeClr val="accent1"/>
            </a:solidFill>
          </a:ln>
        </p:spPr>
        <p:txBody>
          <a:bodyPr anchor="t"/>
          <a:lstStyle/>
          <a:p>
            <a:r>
              <a:rPr lang="en-GB" sz="2000" b="1" dirty="0" smtClean="0"/>
              <a:t>Assessment Overview:</a:t>
            </a:r>
          </a:p>
          <a:p>
            <a:r>
              <a:rPr lang="en-GB" sz="1400" dirty="0"/>
              <a:t>There will be regular assessments throughout S3 and S4 to monitor progress</a:t>
            </a:r>
            <a:r>
              <a:rPr lang="en-GB" sz="1400" dirty="0" smtClean="0"/>
              <a:t>.</a:t>
            </a:r>
            <a:endParaRPr lang="en-GB" sz="1400" dirty="0"/>
          </a:p>
          <a:p>
            <a:r>
              <a:rPr lang="en-GB" sz="1400" b="1" dirty="0"/>
              <a:t>National 4</a:t>
            </a:r>
            <a:r>
              <a:rPr lang="en-GB" sz="1400" dirty="0"/>
              <a:t>: </a:t>
            </a:r>
            <a:endParaRPr lang="en-GB" sz="1400" dirty="0" smtClean="0"/>
          </a:p>
          <a:p>
            <a:pPr marL="285750" indent="-285750">
              <a:buFont typeface="Wingdings" panose="05000000000000000000" pitchFamily="2" charset="2"/>
              <a:buChar char="Ø"/>
            </a:pPr>
            <a:r>
              <a:rPr lang="en-GB" sz="1400" dirty="0" smtClean="0"/>
              <a:t>Individual Assignment</a:t>
            </a:r>
          </a:p>
          <a:p>
            <a:pPr marL="285750" indent="-285750">
              <a:buFont typeface="Wingdings" panose="05000000000000000000" pitchFamily="2" charset="2"/>
              <a:buChar char="Ø"/>
            </a:pPr>
            <a:r>
              <a:rPr lang="en-GB" sz="1400" dirty="0" smtClean="0"/>
              <a:t>In-class assessments</a:t>
            </a:r>
            <a:endParaRPr lang="en-GB" sz="1400" dirty="0"/>
          </a:p>
          <a:p>
            <a:r>
              <a:rPr lang="en-GB" sz="1400" b="1" dirty="0" smtClean="0"/>
              <a:t>National </a:t>
            </a:r>
            <a:r>
              <a:rPr lang="en-GB" sz="1400" b="1" dirty="0"/>
              <a:t>5</a:t>
            </a:r>
            <a:r>
              <a:rPr lang="en-GB" sz="1400" dirty="0" smtClean="0"/>
              <a:t>:</a:t>
            </a:r>
          </a:p>
          <a:p>
            <a:pPr marL="285750" indent="-285750">
              <a:buFont typeface="Wingdings" panose="05000000000000000000" pitchFamily="2" charset="2"/>
              <a:buChar char="Ø"/>
            </a:pPr>
            <a:r>
              <a:rPr lang="en-GB" sz="1400" dirty="0" smtClean="0"/>
              <a:t>Individual Assignment (20% of final mark)</a:t>
            </a:r>
          </a:p>
          <a:p>
            <a:pPr marL="285750" indent="-285750">
              <a:buFont typeface="Wingdings" panose="05000000000000000000" pitchFamily="2" charset="2"/>
              <a:buChar char="Ø"/>
            </a:pPr>
            <a:r>
              <a:rPr lang="en-GB" sz="1400" dirty="0" smtClean="0"/>
              <a:t>SQA examination</a:t>
            </a:r>
          </a:p>
        </p:txBody>
      </p:sp>
      <p:sp>
        <p:nvSpPr>
          <p:cNvPr id="9" name="Content Placeholder 8"/>
          <p:cNvSpPr>
            <a:spLocks noGrp="1" noChangeAspect="1"/>
          </p:cNvSpPr>
          <p:nvPr>
            <p:ph sz="quarter" idx="4"/>
          </p:nvPr>
        </p:nvSpPr>
        <p:spPr>
          <a:xfrm>
            <a:off x="405702" y="4956312"/>
            <a:ext cx="6697463" cy="1687001"/>
          </a:xfrm>
          <a:solidFill>
            <a:schemeClr val="bg1"/>
          </a:solidFill>
          <a:ln>
            <a:solidFill>
              <a:schemeClr val="accent1"/>
            </a:solidFill>
          </a:ln>
        </p:spPr>
        <p:txBody>
          <a:bodyPr>
            <a:normAutofit fontScale="92500"/>
          </a:bodyPr>
          <a:lstStyle/>
          <a:p>
            <a:pPr marL="0" indent="0">
              <a:buNone/>
            </a:pPr>
            <a:r>
              <a:rPr lang="en-GB" sz="2400" b="1" dirty="0" smtClean="0">
                <a:solidFill>
                  <a:schemeClr val="accent2"/>
                </a:solidFill>
              </a:rPr>
              <a:t>Learning and Career Pathways:</a:t>
            </a:r>
          </a:p>
          <a:p>
            <a:pPr>
              <a:buFont typeface="Wingdings" panose="05000000000000000000" pitchFamily="2" charset="2"/>
              <a:buChar char="Ø"/>
            </a:pPr>
            <a:r>
              <a:rPr lang="en-GB" sz="1500" dirty="0" smtClean="0">
                <a:solidFill>
                  <a:schemeClr val="accent2"/>
                </a:solidFill>
              </a:rPr>
              <a:t>Learners achieving a pass at National 5 can progress to study Higher Geography</a:t>
            </a:r>
          </a:p>
          <a:p>
            <a:pPr>
              <a:buFont typeface="Wingdings" panose="05000000000000000000" pitchFamily="2" charset="2"/>
              <a:buChar char="Ø"/>
            </a:pPr>
            <a:r>
              <a:rPr lang="en-GB" sz="1500" dirty="0">
                <a:solidFill>
                  <a:schemeClr val="accent2"/>
                </a:solidFill>
              </a:rPr>
              <a:t>Careers that can lead on from studying Geography include, working in the renewable energy, tourism, and environmental sectors. It can also lead to specialised careers such as meteorology, geoscience, and international development. </a:t>
            </a:r>
          </a:p>
          <a:p>
            <a:pPr>
              <a:buFont typeface="Wingdings" panose="05000000000000000000" pitchFamily="2" charset="2"/>
              <a:buChar char="Ø"/>
            </a:pPr>
            <a:endParaRPr lang="en-GB" sz="1400" dirty="0" smtClean="0">
              <a:solidFill>
                <a:schemeClr val="accent2"/>
              </a:solidFill>
            </a:endParaRPr>
          </a:p>
        </p:txBody>
      </p:sp>
      <p:pic>
        <p:nvPicPr>
          <p:cNvPr id="102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9066" y="4967743"/>
            <a:ext cx="1256677" cy="1675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876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History (N4 &amp; n5)</a:t>
            </a:r>
            <a:endParaRPr lang="en-GB" dirty="0"/>
          </a:p>
        </p:txBody>
      </p:sp>
      <p:sp>
        <p:nvSpPr>
          <p:cNvPr id="5" name="Text Placeholder 4"/>
          <p:cNvSpPr>
            <a:spLocks noGrp="1"/>
          </p:cNvSpPr>
          <p:nvPr>
            <p:ph type="body" idx="1"/>
          </p:nvPr>
        </p:nvSpPr>
        <p:spPr>
          <a:xfrm>
            <a:off x="436992" y="1942376"/>
            <a:ext cx="4979098" cy="4617450"/>
          </a:xfrm>
          <a:ln>
            <a:solidFill>
              <a:schemeClr val="accent1"/>
            </a:solidFill>
          </a:ln>
        </p:spPr>
        <p:txBody>
          <a:bodyPr anchor="t"/>
          <a:lstStyle/>
          <a:p>
            <a:r>
              <a:rPr lang="en-GB" sz="2000" b="1" dirty="0" smtClean="0"/>
              <a:t>Course Content:</a:t>
            </a:r>
          </a:p>
          <a:p>
            <a:r>
              <a:rPr lang="en-GB" sz="1400" b="1" dirty="0" smtClean="0"/>
              <a:t>Free at Last: Civil Rights in the USA</a:t>
            </a:r>
          </a:p>
          <a:p>
            <a:r>
              <a:rPr lang="en-GB" sz="1400" dirty="0"/>
              <a:t>This unit is a study of the development of race relations in the USA from 1918–68. It looks at American immigration and the experience of new immigrants to the </a:t>
            </a:r>
            <a:r>
              <a:rPr lang="en-GB" sz="1400" dirty="0" smtClean="0"/>
              <a:t>USA.; the </a:t>
            </a:r>
            <a:r>
              <a:rPr lang="en-GB" sz="1400" dirty="0"/>
              <a:t>experience of Black Americans in the southern states </a:t>
            </a:r>
            <a:r>
              <a:rPr lang="en-GB" sz="1400" dirty="0" smtClean="0"/>
              <a:t>and </a:t>
            </a:r>
            <a:r>
              <a:rPr lang="en-GB" sz="1400" dirty="0"/>
              <a:t>the activities of the Ku Klux Klan. </a:t>
            </a:r>
            <a:endParaRPr lang="en-GB" sz="1400" dirty="0" smtClean="0"/>
          </a:p>
          <a:p>
            <a:r>
              <a:rPr lang="en-GB" sz="1400" b="1" dirty="0" smtClean="0"/>
              <a:t>Changing Britain</a:t>
            </a:r>
          </a:p>
          <a:p>
            <a:r>
              <a:rPr lang="en-GB" sz="1400" dirty="0" smtClean="0"/>
              <a:t>This unit explores changes </a:t>
            </a:r>
            <a:r>
              <a:rPr lang="en-GB" sz="1400" dirty="0"/>
              <a:t>in British society leading up to the First World </a:t>
            </a:r>
            <a:r>
              <a:rPr lang="en-GB" sz="1400" dirty="0" smtClean="0"/>
              <a:t>War whilst offering the </a:t>
            </a:r>
            <a:r>
              <a:rPr lang="en-GB" sz="1400" dirty="0"/>
              <a:t>opportunity for local history – looking at Barrhead throughout </a:t>
            </a:r>
            <a:r>
              <a:rPr lang="en-GB" sz="1400" dirty="0" smtClean="0"/>
              <a:t>this era.</a:t>
            </a:r>
            <a:r>
              <a:rPr lang="en-GB" sz="1400" dirty="0"/>
              <a:t>  Young people will learn </a:t>
            </a:r>
            <a:r>
              <a:rPr lang="en-GB" sz="1400" dirty="0" smtClean="0"/>
              <a:t>about: health </a:t>
            </a:r>
            <a:r>
              <a:rPr lang="en-GB" sz="1400" dirty="0"/>
              <a:t>and </a:t>
            </a:r>
            <a:r>
              <a:rPr lang="en-GB" sz="1400" dirty="0" smtClean="0"/>
              <a:t>housing; the </a:t>
            </a:r>
            <a:r>
              <a:rPr lang="en-GB" sz="1400" dirty="0"/>
              <a:t>changes to </a:t>
            </a:r>
            <a:r>
              <a:rPr lang="en-GB" sz="1400" dirty="0" smtClean="0"/>
              <a:t>industry; the </a:t>
            </a:r>
            <a:r>
              <a:rPr lang="en-GB" sz="1400" dirty="0"/>
              <a:t>changes in transport methods </a:t>
            </a:r>
            <a:r>
              <a:rPr lang="en-GB" sz="1400" dirty="0" smtClean="0"/>
              <a:t>and the </a:t>
            </a:r>
            <a:r>
              <a:rPr lang="en-GB" sz="1400" dirty="0"/>
              <a:t>changes to British </a:t>
            </a:r>
            <a:r>
              <a:rPr lang="en-GB" sz="1400" dirty="0" smtClean="0"/>
              <a:t>democracy. </a:t>
            </a:r>
          </a:p>
          <a:p>
            <a:r>
              <a:rPr lang="en-GB" sz="1400" b="1" dirty="0" smtClean="0"/>
              <a:t>The Scottish Wars of Independence</a:t>
            </a:r>
            <a:endParaRPr lang="en-GB" sz="1400" b="1" dirty="0"/>
          </a:p>
          <a:p>
            <a:r>
              <a:rPr lang="en-GB" sz="1400" dirty="0"/>
              <a:t>A study of medieval the society of Kings and Queens and of the English-Scottish wars of the 13th and 14th centuries, illustrating the themes of authority, conflict and identity.</a:t>
            </a:r>
          </a:p>
          <a:p>
            <a:endParaRPr lang="en-GB" sz="1400" dirty="0" smtClean="0"/>
          </a:p>
        </p:txBody>
      </p:sp>
      <p:sp>
        <p:nvSpPr>
          <p:cNvPr id="6" name="Content Placeholder 5"/>
          <p:cNvSpPr>
            <a:spLocks noGrp="1"/>
          </p:cNvSpPr>
          <p:nvPr>
            <p:ph sz="half" idx="2"/>
          </p:nvPr>
        </p:nvSpPr>
        <p:spPr>
          <a:xfrm>
            <a:off x="9369287" y="2041500"/>
            <a:ext cx="2361594" cy="1417983"/>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r>
              <a:rPr lang="en-GB" sz="1400" dirty="0" smtClean="0">
                <a:solidFill>
                  <a:schemeClr val="accent2"/>
                </a:solidFill>
              </a:rPr>
              <a:t>Teamwork</a:t>
            </a:r>
          </a:p>
          <a:p>
            <a:r>
              <a:rPr lang="en-GB" sz="1400" dirty="0" smtClean="0">
                <a:solidFill>
                  <a:schemeClr val="accent2"/>
                </a:solidFill>
              </a:rPr>
              <a:t>Communication</a:t>
            </a:r>
          </a:p>
          <a:p>
            <a:r>
              <a:rPr lang="en-GB" sz="1400" dirty="0" smtClean="0">
                <a:solidFill>
                  <a:schemeClr val="accent2"/>
                </a:solidFill>
              </a:rPr>
              <a:t>Problem Solving</a:t>
            </a:r>
          </a:p>
        </p:txBody>
      </p:sp>
      <p:sp>
        <p:nvSpPr>
          <p:cNvPr id="7" name="Text Placeholder 6"/>
          <p:cNvSpPr>
            <a:spLocks noGrp="1"/>
          </p:cNvSpPr>
          <p:nvPr>
            <p:ph type="body" sz="quarter" idx="3"/>
          </p:nvPr>
        </p:nvSpPr>
        <p:spPr>
          <a:xfrm>
            <a:off x="5588001" y="2041500"/>
            <a:ext cx="3516243" cy="3047335"/>
          </a:xfrm>
          <a:ln>
            <a:solidFill>
              <a:schemeClr val="accent1"/>
            </a:solidFill>
          </a:ln>
        </p:spPr>
        <p:txBody>
          <a:bodyPr anchor="t"/>
          <a:lstStyle/>
          <a:p>
            <a:r>
              <a:rPr lang="en-GB" sz="2000" b="1" dirty="0" smtClean="0"/>
              <a:t>Assessment Overview:</a:t>
            </a:r>
          </a:p>
          <a:p>
            <a:r>
              <a:rPr lang="en-GB" sz="1400" dirty="0" smtClean="0"/>
              <a:t>There </a:t>
            </a:r>
            <a:r>
              <a:rPr lang="en-GB" sz="1400" dirty="0"/>
              <a:t>will be regular assessments throughout S3 and S4 to monitor progress.</a:t>
            </a:r>
          </a:p>
          <a:p>
            <a:r>
              <a:rPr lang="en-GB" sz="1400" b="1" dirty="0"/>
              <a:t>National 4</a:t>
            </a:r>
            <a:r>
              <a:rPr lang="en-GB" sz="1400" dirty="0"/>
              <a:t>: </a:t>
            </a:r>
          </a:p>
          <a:p>
            <a:pPr marL="285750" indent="-285750">
              <a:buFont typeface="Wingdings" panose="05000000000000000000" pitchFamily="2" charset="2"/>
              <a:buChar char="Ø"/>
            </a:pPr>
            <a:r>
              <a:rPr lang="en-GB" sz="1400" dirty="0"/>
              <a:t>Individual Assignment</a:t>
            </a:r>
          </a:p>
          <a:p>
            <a:pPr marL="285750" indent="-285750">
              <a:buFont typeface="Wingdings" panose="05000000000000000000" pitchFamily="2" charset="2"/>
              <a:buChar char="Ø"/>
            </a:pPr>
            <a:r>
              <a:rPr lang="en-GB" sz="1400" dirty="0"/>
              <a:t>In-class assessments</a:t>
            </a:r>
          </a:p>
          <a:p>
            <a:r>
              <a:rPr lang="en-GB" sz="1400" b="1" dirty="0"/>
              <a:t>National 5</a:t>
            </a:r>
            <a:r>
              <a:rPr lang="en-GB" sz="1400" dirty="0"/>
              <a:t>:</a:t>
            </a:r>
          </a:p>
          <a:p>
            <a:pPr marL="285750" indent="-285750">
              <a:buFont typeface="Wingdings" panose="05000000000000000000" pitchFamily="2" charset="2"/>
              <a:buChar char="Ø"/>
            </a:pPr>
            <a:r>
              <a:rPr lang="en-GB" sz="1400" dirty="0"/>
              <a:t>Individual Assignment (20% of final mark)</a:t>
            </a:r>
          </a:p>
          <a:p>
            <a:pPr marL="285750" indent="-285750">
              <a:buFont typeface="Wingdings" panose="05000000000000000000" pitchFamily="2" charset="2"/>
              <a:buChar char="Ø"/>
            </a:pPr>
            <a:r>
              <a:rPr lang="en-GB" sz="1400" dirty="0"/>
              <a:t>SQA examination</a:t>
            </a:r>
          </a:p>
          <a:p>
            <a:endParaRPr lang="en-GB" sz="1400" dirty="0" smtClean="0"/>
          </a:p>
        </p:txBody>
      </p:sp>
      <p:sp>
        <p:nvSpPr>
          <p:cNvPr id="9" name="Content Placeholder 8"/>
          <p:cNvSpPr>
            <a:spLocks noGrp="1" noChangeAspect="1"/>
          </p:cNvSpPr>
          <p:nvPr>
            <p:ph sz="quarter" idx="4"/>
          </p:nvPr>
        </p:nvSpPr>
        <p:spPr>
          <a:xfrm>
            <a:off x="5588001" y="5287617"/>
            <a:ext cx="6142880" cy="1272209"/>
          </a:xfrm>
          <a:solidFill>
            <a:schemeClr val="bg1"/>
          </a:solidFill>
          <a:ln>
            <a:solidFill>
              <a:schemeClr val="accent1"/>
            </a:solidFill>
          </a:ln>
        </p:spPr>
        <p:txBody>
          <a:bodyPr>
            <a:normAutofit lnSpcReduction="10000"/>
          </a:bodyPr>
          <a:lstStyle/>
          <a:p>
            <a:pPr marL="0" indent="0">
              <a:buNone/>
            </a:pPr>
            <a:r>
              <a:rPr lang="en-GB" sz="2000" b="1" dirty="0" smtClean="0">
                <a:solidFill>
                  <a:schemeClr val="accent2"/>
                </a:solidFill>
              </a:rPr>
              <a:t>Learning and Career Pathways:</a:t>
            </a:r>
          </a:p>
          <a:p>
            <a:pPr>
              <a:buFont typeface="Wingdings" panose="05000000000000000000" pitchFamily="2" charset="2"/>
              <a:buChar char="Ø"/>
            </a:pPr>
            <a:r>
              <a:rPr lang="en-GB" sz="1400" dirty="0" smtClean="0">
                <a:solidFill>
                  <a:schemeClr val="accent2"/>
                </a:solidFill>
              </a:rPr>
              <a:t>Learners achieving a pass at National 5 can progress to study Higher History</a:t>
            </a:r>
          </a:p>
          <a:p>
            <a:pPr>
              <a:buFont typeface="Wingdings" panose="05000000000000000000" pitchFamily="2" charset="2"/>
              <a:buChar char="Ø"/>
            </a:pPr>
            <a:r>
              <a:rPr lang="en-GB" sz="1400" dirty="0">
                <a:solidFill>
                  <a:schemeClr val="accent2"/>
                </a:solidFill>
              </a:rPr>
              <a:t>Careers that can lead on from studying History include, journalism, law, political analyst, business, librarian/archivist, teaching and local heritage worker.</a:t>
            </a:r>
          </a:p>
          <a:p>
            <a:pPr>
              <a:buFont typeface="Wingdings" panose="05000000000000000000" pitchFamily="2" charset="2"/>
              <a:buChar char="Ø"/>
            </a:pPr>
            <a:endParaRPr lang="en-GB" sz="1400" dirty="0" smtClean="0">
              <a:solidFill>
                <a:schemeClr val="accent2"/>
              </a:solidFill>
            </a:endParaRPr>
          </a:p>
          <a:p>
            <a:pPr>
              <a:buFont typeface="Wingdings" panose="05000000000000000000" pitchFamily="2" charset="2"/>
              <a:buChar char="Ø"/>
            </a:pPr>
            <a:endParaRPr lang="en-GB" sz="1400" dirty="0" smtClean="0">
              <a:solidFill>
                <a:schemeClr val="accent2"/>
              </a:solidFill>
            </a:endParaRPr>
          </a:p>
        </p:txBody>
      </p:sp>
      <p:pic>
        <p:nvPicPr>
          <p:cNvPr id="4098" name="Picture 2" descr="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83" t="4737" r="4358" b="18619"/>
          <a:stretch/>
        </p:blipFill>
        <p:spPr bwMode="auto">
          <a:xfrm>
            <a:off x="9476509" y="3616035"/>
            <a:ext cx="2254372" cy="142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222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53494863"/>
              </p:ext>
            </p:extLst>
          </p:nvPr>
        </p:nvGraphicFramePr>
        <p:xfrm>
          <a:off x="224587" y="2073557"/>
          <a:ext cx="11710741" cy="4483538"/>
        </p:xfrm>
        <a:graphic>
          <a:graphicData uri="http://schemas.openxmlformats.org/drawingml/2006/table">
            <a:tbl>
              <a:tblPr firstRow="1" bandRow="1">
                <a:tableStyleId>{5C22544A-7EE6-4342-B048-85BDC9FD1C3A}</a:tableStyleId>
              </a:tblPr>
              <a:tblGrid>
                <a:gridCol w="1672963">
                  <a:extLst>
                    <a:ext uri="{9D8B030D-6E8A-4147-A177-3AD203B41FA5}">
                      <a16:colId xmlns:a16="http://schemas.microsoft.com/office/drawing/2014/main" val="3561625577"/>
                    </a:ext>
                  </a:extLst>
                </a:gridCol>
                <a:gridCol w="1672963">
                  <a:extLst>
                    <a:ext uri="{9D8B030D-6E8A-4147-A177-3AD203B41FA5}">
                      <a16:colId xmlns:a16="http://schemas.microsoft.com/office/drawing/2014/main" val="909119428"/>
                    </a:ext>
                  </a:extLst>
                </a:gridCol>
                <a:gridCol w="1672963">
                  <a:extLst>
                    <a:ext uri="{9D8B030D-6E8A-4147-A177-3AD203B41FA5}">
                      <a16:colId xmlns:a16="http://schemas.microsoft.com/office/drawing/2014/main" val="235958774"/>
                    </a:ext>
                  </a:extLst>
                </a:gridCol>
                <a:gridCol w="1672963">
                  <a:extLst>
                    <a:ext uri="{9D8B030D-6E8A-4147-A177-3AD203B41FA5}">
                      <a16:colId xmlns:a16="http://schemas.microsoft.com/office/drawing/2014/main" val="3808964319"/>
                    </a:ext>
                  </a:extLst>
                </a:gridCol>
                <a:gridCol w="1672963">
                  <a:extLst>
                    <a:ext uri="{9D8B030D-6E8A-4147-A177-3AD203B41FA5}">
                      <a16:colId xmlns:a16="http://schemas.microsoft.com/office/drawing/2014/main" val="1828107941"/>
                    </a:ext>
                  </a:extLst>
                </a:gridCol>
                <a:gridCol w="1672963">
                  <a:extLst>
                    <a:ext uri="{9D8B030D-6E8A-4147-A177-3AD203B41FA5}">
                      <a16:colId xmlns:a16="http://schemas.microsoft.com/office/drawing/2014/main" val="1172047537"/>
                    </a:ext>
                  </a:extLst>
                </a:gridCol>
                <a:gridCol w="1672963">
                  <a:extLst>
                    <a:ext uri="{9D8B030D-6E8A-4147-A177-3AD203B41FA5}">
                      <a16:colId xmlns:a16="http://schemas.microsoft.com/office/drawing/2014/main" val="3794919230"/>
                    </a:ext>
                  </a:extLst>
                </a:gridCol>
              </a:tblGrid>
              <a:tr h="643058">
                <a:tc>
                  <a:txBody>
                    <a:bodyPr/>
                    <a:lstStyle/>
                    <a:p>
                      <a:r>
                        <a:rPr lang="en-GB" dirty="0" smtClean="0"/>
                        <a:t>LANGUAGES</a:t>
                      </a:r>
                      <a:endParaRPr lang="en-GB" dirty="0"/>
                    </a:p>
                  </a:txBody>
                  <a:tcPr>
                    <a:solidFill>
                      <a:srgbClr val="CC99FF"/>
                    </a:solidFill>
                  </a:tcPr>
                </a:tc>
                <a:tc>
                  <a:txBody>
                    <a:bodyPr/>
                    <a:lstStyle/>
                    <a:p>
                      <a:r>
                        <a:rPr lang="en-GB" dirty="0" smtClean="0"/>
                        <a:t>MATHEMATICS</a:t>
                      </a:r>
                      <a:r>
                        <a:rPr lang="en-GB" baseline="0" dirty="0" smtClean="0"/>
                        <a:t> &amp; SCIENCE</a:t>
                      </a:r>
                      <a:endParaRPr lang="en-GB" dirty="0"/>
                    </a:p>
                  </a:txBody>
                  <a:tcPr>
                    <a:solidFill>
                      <a:srgbClr val="660033"/>
                    </a:solidFill>
                  </a:tcPr>
                </a:tc>
                <a:tc>
                  <a:txBody>
                    <a:bodyPr/>
                    <a:lstStyle/>
                    <a:p>
                      <a:r>
                        <a:rPr lang="en-GB" dirty="0" smtClean="0"/>
                        <a:t>SOCIAL SUBJECTS</a:t>
                      </a:r>
                      <a:endParaRPr lang="en-GB" dirty="0"/>
                    </a:p>
                  </a:txBody>
                  <a:tcPr>
                    <a:solidFill>
                      <a:srgbClr val="92D050"/>
                    </a:solidFill>
                  </a:tcPr>
                </a:tc>
                <a:tc>
                  <a:txBody>
                    <a:bodyPr/>
                    <a:lstStyle/>
                    <a:p>
                      <a:r>
                        <a:rPr lang="en-GB" dirty="0" smtClean="0"/>
                        <a:t>EXPRESSIVE ARTS</a:t>
                      </a:r>
                      <a:endParaRPr lang="en-GB" dirty="0"/>
                    </a:p>
                  </a:txBody>
                  <a:tcPr>
                    <a:solidFill>
                      <a:srgbClr val="FC5622"/>
                    </a:solidFill>
                  </a:tcPr>
                </a:tc>
                <a:tc>
                  <a:txBody>
                    <a:bodyPr/>
                    <a:lstStyle/>
                    <a:p>
                      <a:r>
                        <a:rPr lang="en-GB" dirty="0" smtClean="0"/>
                        <a:t>TECHNOLOGIES</a:t>
                      </a:r>
                      <a:endParaRPr lang="en-GB" dirty="0"/>
                    </a:p>
                  </a:txBody>
                  <a:tcPr>
                    <a:solidFill>
                      <a:schemeClr val="accent5">
                        <a:lumMod val="50000"/>
                      </a:schemeClr>
                    </a:solidFill>
                  </a:tcPr>
                </a:tc>
                <a:tc>
                  <a:txBody>
                    <a:bodyPr/>
                    <a:lstStyle/>
                    <a:p>
                      <a:r>
                        <a:rPr lang="en-GB" dirty="0" smtClean="0"/>
                        <a:t>HEALTH</a:t>
                      </a:r>
                      <a:r>
                        <a:rPr lang="en-GB" baseline="0" dirty="0" smtClean="0"/>
                        <a:t> &amp; WELLBEING</a:t>
                      </a:r>
                      <a:endParaRPr lang="en-GB" dirty="0"/>
                    </a:p>
                  </a:txBody>
                  <a:tcPr>
                    <a:solidFill>
                      <a:schemeClr val="accent1"/>
                    </a:solidFill>
                  </a:tcPr>
                </a:tc>
                <a:tc>
                  <a:txBody>
                    <a:bodyPr/>
                    <a:lstStyle/>
                    <a:p>
                      <a:r>
                        <a:rPr lang="en-GB" dirty="0" smtClean="0"/>
                        <a:t>CHOICE</a:t>
                      </a:r>
                      <a:r>
                        <a:rPr lang="en-GB" baseline="0" dirty="0" smtClean="0"/>
                        <a:t> SUBJECTS</a:t>
                      </a:r>
                      <a:endParaRPr lang="en-GB" dirty="0"/>
                    </a:p>
                  </a:txBody>
                  <a:tcPr>
                    <a:solidFill>
                      <a:srgbClr val="009999"/>
                    </a:solidFill>
                  </a:tcPr>
                </a:tc>
                <a:extLst>
                  <a:ext uri="{0D108BD9-81ED-4DB2-BD59-A6C34878D82A}">
                    <a16:rowId xmlns:a16="http://schemas.microsoft.com/office/drawing/2014/main" val="47820436"/>
                  </a:ext>
                </a:extLst>
              </a:tr>
              <a:tr h="372566">
                <a:tc>
                  <a:txBody>
                    <a:bodyPr/>
                    <a:lstStyle/>
                    <a:p>
                      <a:r>
                        <a:rPr lang="en-GB" dirty="0" smtClean="0">
                          <a:solidFill>
                            <a:schemeClr val="bg1"/>
                          </a:solidFill>
                          <a:hlinkClick r:id="rId2" action="ppaction://hlinksldjump"/>
                        </a:rPr>
                        <a:t>English</a:t>
                      </a:r>
                      <a:endParaRPr lang="en-GB" dirty="0">
                        <a:solidFill>
                          <a:schemeClr val="bg1"/>
                        </a:solidFill>
                      </a:endParaRPr>
                    </a:p>
                  </a:txBody>
                  <a:tcPr>
                    <a:solidFill>
                      <a:srgbClr val="CC99FF"/>
                    </a:solidFill>
                  </a:tcPr>
                </a:tc>
                <a:tc>
                  <a:txBody>
                    <a:bodyPr/>
                    <a:lstStyle/>
                    <a:p>
                      <a:r>
                        <a:rPr lang="en-GB" dirty="0" smtClean="0">
                          <a:solidFill>
                            <a:schemeClr val="bg1"/>
                          </a:solidFill>
                          <a:hlinkClick r:id="rId3" action="ppaction://hlinksldjump"/>
                        </a:rPr>
                        <a:t>Mathematics</a:t>
                      </a:r>
                      <a:endParaRPr lang="en-GB" dirty="0">
                        <a:solidFill>
                          <a:schemeClr val="bg1"/>
                        </a:solidFill>
                      </a:endParaRPr>
                    </a:p>
                  </a:txBody>
                  <a:tcPr>
                    <a:solidFill>
                      <a:srgbClr val="660033"/>
                    </a:solidFill>
                  </a:tcPr>
                </a:tc>
                <a:tc>
                  <a:txBody>
                    <a:bodyPr/>
                    <a:lstStyle/>
                    <a:p>
                      <a:r>
                        <a:rPr lang="en-GB" dirty="0" smtClean="0">
                          <a:solidFill>
                            <a:schemeClr val="bg1"/>
                          </a:solidFill>
                          <a:hlinkClick r:id="rId4" action="ppaction://hlinksldjump"/>
                        </a:rPr>
                        <a:t>Geography</a:t>
                      </a:r>
                      <a:endParaRPr lang="en-GB" dirty="0">
                        <a:solidFill>
                          <a:schemeClr val="bg1"/>
                        </a:solidFill>
                      </a:endParaRPr>
                    </a:p>
                  </a:txBody>
                  <a:tcPr>
                    <a:solidFill>
                      <a:srgbClr val="92D050"/>
                    </a:solidFill>
                  </a:tcPr>
                </a:tc>
                <a:tc>
                  <a:txBody>
                    <a:bodyPr/>
                    <a:lstStyle/>
                    <a:p>
                      <a:r>
                        <a:rPr lang="en-GB" dirty="0" smtClean="0">
                          <a:solidFill>
                            <a:schemeClr val="bg1"/>
                          </a:solidFill>
                          <a:hlinkClick r:id="rId5" action="ppaction://hlinksldjump"/>
                        </a:rPr>
                        <a:t>Art &amp; Design</a:t>
                      </a:r>
                      <a:endParaRPr lang="en-GB" dirty="0">
                        <a:solidFill>
                          <a:schemeClr val="bg1"/>
                        </a:solidFill>
                      </a:endParaRPr>
                    </a:p>
                  </a:txBody>
                  <a:tcPr>
                    <a:solidFill>
                      <a:srgbClr val="FC5622"/>
                    </a:solidFill>
                  </a:tcPr>
                </a:tc>
                <a:tc>
                  <a:txBody>
                    <a:bodyPr/>
                    <a:lstStyle/>
                    <a:p>
                      <a:r>
                        <a:rPr lang="en-GB" dirty="0" smtClean="0">
                          <a:solidFill>
                            <a:schemeClr val="bg1"/>
                          </a:solidFill>
                          <a:hlinkClick r:id="rId6" action="ppaction://hlinksldjump"/>
                        </a:rPr>
                        <a:t>Administration</a:t>
                      </a:r>
                      <a:r>
                        <a:rPr lang="en-GB" baseline="0" dirty="0" smtClean="0">
                          <a:solidFill>
                            <a:schemeClr val="bg1"/>
                          </a:solidFill>
                          <a:hlinkClick r:id="rId6" action="ppaction://hlinksldjump"/>
                        </a:rPr>
                        <a:t> &amp; IT</a:t>
                      </a:r>
                      <a:endParaRPr lang="en-GB" dirty="0">
                        <a:solidFill>
                          <a:schemeClr val="bg1"/>
                        </a:solidFill>
                      </a:endParaRPr>
                    </a:p>
                  </a:txBody>
                  <a:tcPr>
                    <a:solidFill>
                      <a:schemeClr val="accent5">
                        <a:lumMod val="50000"/>
                      </a:schemeClr>
                    </a:solidFill>
                  </a:tcPr>
                </a:tc>
                <a:tc>
                  <a:txBody>
                    <a:bodyPr/>
                    <a:lstStyle/>
                    <a:p>
                      <a:r>
                        <a:rPr lang="en-GB" dirty="0" smtClean="0">
                          <a:solidFill>
                            <a:schemeClr val="bg1"/>
                          </a:solidFill>
                          <a:hlinkClick r:id="rId7" action="ppaction://hlinksldjump"/>
                        </a:rPr>
                        <a:t>Physical Education</a:t>
                      </a:r>
                      <a:endParaRPr lang="en-GB" dirty="0">
                        <a:solidFill>
                          <a:schemeClr val="bg1"/>
                        </a:solidFill>
                      </a:endParaRPr>
                    </a:p>
                  </a:txBody>
                  <a:tcPr>
                    <a:solidFill>
                      <a:schemeClr val="accent1"/>
                    </a:solidFill>
                  </a:tcPr>
                </a:tc>
                <a:tc>
                  <a:txBody>
                    <a:bodyPr/>
                    <a:lstStyle/>
                    <a:p>
                      <a:r>
                        <a:rPr lang="en-GB" dirty="0" smtClean="0">
                          <a:solidFill>
                            <a:schemeClr val="bg1"/>
                          </a:solidFill>
                          <a:hlinkClick r:id="rId8" action="ppaction://hlinksldjump"/>
                        </a:rPr>
                        <a:t>Business</a:t>
                      </a:r>
                      <a:r>
                        <a:rPr lang="en-GB" baseline="0" dirty="0" smtClean="0">
                          <a:solidFill>
                            <a:schemeClr val="bg1"/>
                          </a:solidFill>
                          <a:hlinkClick r:id="rId8" action="ppaction://hlinksldjump"/>
                        </a:rPr>
                        <a:t> Management</a:t>
                      </a:r>
                      <a:endParaRPr lang="en-GB" dirty="0">
                        <a:solidFill>
                          <a:schemeClr val="bg1"/>
                        </a:solidFill>
                      </a:endParaRPr>
                    </a:p>
                  </a:txBody>
                  <a:tcPr>
                    <a:solidFill>
                      <a:srgbClr val="009999"/>
                    </a:solidFill>
                  </a:tcPr>
                </a:tc>
                <a:extLst>
                  <a:ext uri="{0D108BD9-81ED-4DB2-BD59-A6C34878D82A}">
                    <a16:rowId xmlns:a16="http://schemas.microsoft.com/office/drawing/2014/main" val="373893214"/>
                  </a:ext>
                </a:extLst>
              </a:tr>
              <a:tr h="372566">
                <a:tc>
                  <a:txBody>
                    <a:bodyPr/>
                    <a:lstStyle/>
                    <a:p>
                      <a:r>
                        <a:rPr lang="en-GB" dirty="0" smtClean="0">
                          <a:solidFill>
                            <a:schemeClr val="bg1"/>
                          </a:solidFill>
                          <a:hlinkClick r:id="rId9" action="ppaction://hlinksldjump"/>
                        </a:rPr>
                        <a:t>ESOL</a:t>
                      </a:r>
                      <a:endParaRPr lang="en-GB" dirty="0">
                        <a:solidFill>
                          <a:schemeClr val="bg1"/>
                        </a:solidFill>
                      </a:endParaRPr>
                    </a:p>
                  </a:txBody>
                  <a:tcPr>
                    <a:solidFill>
                      <a:srgbClr val="CC99FF"/>
                    </a:solidFill>
                  </a:tcPr>
                </a:tc>
                <a:tc>
                  <a:txBody>
                    <a:bodyPr/>
                    <a:lstStyle/>
                    <a:p>
                      <a:r>
                        <a:rPr lang="en-GB" dirty="0" smtClean="0">
                          <a:solidFill>
                            <a:schemeClr val="bg1"/>
                          </a:solidFill>
                          <a:hlinkClick r:id="rId10" action="ppaction://hlinksldjump"/>
                        </a:rPr>
                        <a:t>Biology</a:t>
                      </a:r>
                      <a:endParaRPr lang="en-GB" dirty="0">
                        <a:solidFill>
                          <a:schemeClr val="bg1"/>
                        </a:solidFill>
                      </a:endParaRPr>
                    </a:p>
                  </a:txBody>
                  <a:tcPr>
                    <a:solidFill>
                      <a:srgbClr val="660033"/>
                    </a:solidFill>
                  </a:tcPr>
                </a:tc>
                <a:tc>
                  <a:txBody>
                    <a:bodyPr/>
                    <a:lstStyle/>
                    <a:p>
                      <a:r>
                        <a:rPr lang="en-GB" dirty="0" smtClean="0">
                          <a:solidFill>
                            <a:schemeClr val="bg1"/>
                          </a:solidFill>
                          <a:hlinkClick r:id="rId11" action="ppaction://hlinksldjump"/>
                        </a:rPr>
                        <a:t>History</a:t>
                      </a:r>
                      <a:endParaRPr lang="en-GB" dirty="0">
                        <a:solidFill>
                          <a:schemeClr val="bg1"/>
                        </a:solidFill>
                      </a:endParaRPr>
                    </a:p>
                  </a:txBody>
                  <a:tcPr>
                    <a:solidFill>
                      <a:srgbClr val="92D050"/>
                    </a:solidFill>
                  </a:tcPr>
                </a:tc>
                <a:tc>
                  <a:txBody>
                    <a:bodyPr/>
                    <a:lstStyle/>
                    <a:p>
                      <a:r>
                        <a:rPr lang="en-GB" dirty="0" smtClean="0">
                          <a:solidFill>
                            <a:schemeClr val="bg1"/>
                          </a:solidFill>
                          <a:hlinkClick r:id="rId12" action="ppaction://hlinksldjump"/>
                        </a:rPr>
                        <a:t>Drama</a:t>
                      </a:r>
                      <a:endParaRPr lang="en-GB" dirty="0">
                        <a:solidFill>
                          <a:schemeClr val="bg1"/>
                        </a:solidFill>
                      </a:endParaRPr>
                    </a:p>
                  </a:txBody>
                  <a:tcPr>
                    <a:solidFill>
                      <a:srgbClr val="FC5622"/>
                    </a:solidFill>
                  </a:tcPr>
                </a:tc>
                <a:tc>
                  <a:txBody>
                    <a:bodyPr/>
                    <a:lstStyle/>
                    <a:p>
                      <a:r>
                        <a:rPr lang="en-GB" dirty="0" smtClean="0">
                          <a:solidFill>
                            <a:schemeClr val="bg1"/>
                          </a:solidFill>
                          <a:hlinkClick r:id="rId13" action="ppaction://hlinksldjump"/>
                        </a:rPr>
                        <a:t>Computing</a:t>
                      </a:r>
                      <a:endParaRPr lang="en-GB" dirty="0">
                        <a:solidFill>
                          <a:schemeClr val="bg1"/>
                        </a:solidFill>
                      </a:endParaRPr>
                    </a:p>
                  </a:txBody>
                  <a:tcPr>
                    <a:solidFill>
                      <a:schemeClr val="accent5">
                        <a:lumMod val="50000"/>
                      </a:schemeClr>
                    </a:solidFill>
                  </a:tcPr>
                </a:tc>
                <a:tc>
                  <a:txBody>
                    <a:bodyPr/>
                    <a:lstStyle/>
                    <a:p>
                      <a:r>
                        <a:rPr lang="en-GB" dirty="0" smtClean="0">
                          <a:solidFill>
                            <a:schemeClr val="bg1"/>
                          </a:solidFill>
                          <a:hlinkClick r:id="rId14" action="ppaction://hlinksldjump"/>
                        </a:rPr>
                        <a:t>Practical Cookery</a:t>
                      </a:r>
                      <a:endParaRPr lang="en-GB" dirty="0">
                        <a:solidFill>
                          <a:schemeClr val="bg1"/>
                        </a:solidFill>
                      </a:endParaRPr>
                    </a:p>
                  </a:txBody>
                  <a:tcPr>
                    <a:solidFill>
                      <a:schemeClr val="accent1"/>
                    </a:solidFill>
                  </a:tcPr>
                </a:tc>
                <a:tc>
                  <a:txBody>
                    <a:bodyPr/>
                    <a:lstStyle/>
                    <a:p>
                      <a:r>
                        <a:rPr lang="en-GB" dirty="0" smtClean="0">
                          <a:solidFill>
                            <a:schemeClr val="bg1"/>
                          </a:solidFill>
                          <a:hlinkClick r:id="rId15" action="ppaction://hlinksldjump"/>
                        </a:rPr>
                        <a:t>Personal Development</a:t>
                      </a:r>
                      <a:endParaRPr lang="en-GB" dirty="0">
                        <a:solidFill>
                          <a:schemeClr val="bg1"/>
                        </a:solidFill>
                      </a:endParaRPr>
                    </a:p>
                  </a:txBody>
                  <a:tcPr>
                    <a:solidFill>
                      <a:srgbClr val="009999"/>
                    </a:solidFill>
                  </a:tcPr>
                </a:tc>
                <a:extLst>
                  <a:ext uri="{0D108BD9-81ED-4DB2-BD59-A6C34878D82A}">
                    <a16:rowId xmlns:a16="http://schemas.microsoft.com/office/drawing/2014/main" val="420372284"/>
                  </a:ext>
                </a:extLst>
              </a:tr>
              <a:tr h="372566">
                <a:tc>
                  <a:txBody>
                    <a:bodyPr/>
                    <a:lstStyle/>
                    <a:p>
                      <a:r>
                        <a:rPr lang="en-GB" dirty="0" smtClean="0">
                          <a:solidFill>
                            <a:schemeClr val="bg1"/>
                          </a:solidFill>
                          <a:hlinkClick r:id="rId16" action="ppaction://hlinksldjump"/>
                        </a:rPr>
                        <a:t>French</a:t>
                      </a:r>
                      <a:endParaRPr lang="en-GB" dirty="0">
                        <a:solidFill>
                          <a:schemeClr val="bg1"/>
                        </a:solidFill>
                      </a:endParaRPr>
                    </a:p>
                  </a:txBody>
                  <a:tcPr>
                    <a:solidFill>
                      <a:srgbClr val="CC99FF"/>
                    </a:solidFill>
                  </a:tcPr>
                </a:tc>
                <a:tc>
                  <a:txBody>
                    <a:bodyPr/>
                    <a:lstStyle/>
                    <a:p>
                      <a:r>
                        <a:rPr lang="en-GB" dirty="0" smtClean="0">
                          <a:solidFill>
                            <a:schemeClr val="bg1"/>
                          </a:solidFill>
                          <a:hlinkClick r:id="rId17" action="ppaction://hlinksldjump"/>
                        </a:rPr>
                        <a:t>Chemistry</a:t>
                      </a:r>
                      <a:endParaRPr lang="en-GB" dirty="0">
                        <a:solidFill>
                          <a:schemeClr val="bg1"/>
                        </a:solidFill>
                      </a:endParaRPr>
                    </a:p>
                  </a:txBody>
                  <a:tcPr>
                    <a:solidFill>
                      <a:srgbClr val="660033"/>
                    </a:solidFill>
                  </a:tcPr>
                </a:tc>
                <a:tc>
                  <a:txBody>
                    <a:bodyPr/>
                    <a:lstStyle/>
                    <a:p>
                      <a:r>
                        <a:rPr lang="en-GB" dirty="0" smtClean="0">
                          <a:solidFill>
                            <a:schemeClr val="bg1"/>
                          </a:solidFill>
                          <a:hlinkClick r:id="rId18" action="ppaction://hlinksldjump"/>
                        </a:rPr>
                        <a:t>Modern Studies</a:t>
                      </a:r>
                      <a:endParaRPr lang="en-GB" dirty="0">
                        <a:solidFill>
                          <a:schemeClr val="bg1"/>
                        </a:solidFill>
                      </a:endParaRPr>
                    </a:p>
                  </a:txBody>
                  <a:tcPr>
                    <a:solidFill>
                      <a:srgbClr val="92D050"/>
                    </a:solidFill>
                  </a:tcPr>
                </a:tc>
                <a:tc>
                  <a:txBody>
                    <a:bodyPr/>
                    <a:lstStyle/>
                    <a:p>
                      <a:r>
                        <a:rPr lang="en-GB" dirty="0" smtClean="0">
                          <a:solidFill>
                            <a:schemeClr val="bg1"/>
                          </a:solidFill>
                          <a:hlinkClick r:id="rId19" action="ppaction://hlinksldjump"/>
                        </a:rPr>
                        <a:t>Music</a:t>
                      </a:r>
                      <a:endParaRPr lang="en-GB" dirty="0">
                        <a:solidFill>
                          <a:schemeClr val="bg1"/>
                        </a:solidFill>
                      </a:endParaRPr>
                    </a:p>
                  </a:txBody>
                  <a:tcPr>
                    <a:solidFill>
                      <a:srgbClr val="FC5622"/>
                    </a:solidFill>
                  </a:tcPr>
                </a:tc>
                <a:tc>
                  <a:txBody>
                    <a:bodyPr/>
                    <a:lstStyle/>
                    <a:p>
                      <a:r>
                        <a:rPr lang="en-GB" dirty="0" smtClean="0">
                          <a:solidFill>
                            <a:schemeClr val="bg1"/>
                          </a:solidFill>
                          <a:hlinkClick r:id="rId20" action="ppaction://hlinksldjump"/>
                        </a:rPr>
                        <a:t>Graphic Communication</a:t>
                      </a:r>
                      <a:endParaRPr lang="en-GB" dirty="0">
                        <a:solidFill>
                          <a:schemeClr val="bg1"/>
                        </a:solidFill>
                      </a:endParaRPr>
                    </a:p>
                  </a:txBody>
                  <a:tcPr>
                    <a:solidFill>
                      <a:schemeClr val="accent5">
                        <a:lumMod val="50000"/>
                      </a:schemeClr>
                    </a:solidFill>
                  </a:tcPr>
                </a:tc>
                <a:tc>
                  <a:txBody>
                    <a:bodyPr/>
                    <a:lstStyle/>
                    <a:p>
                      <a:endParaRPr lang="en-GB" dirty="0"/>
                    </a:p>
                  </a:txBody>
                  <a:tcPr>
                    <a:solidFill>
                      <a:schemeClr val="accent1"/>
                    </a:solidFill>
                  </a:tcPr>
                </a:tc>
                <a:tc>
                  <a:txBody>
                    <a:bodyPr/>
                    <a:lstStyle/>
                    <a:p>
                      <a:endParaRPr lang="en-GB" dirty="0"/>
                    </a:p>
                  </a:txBody>
                  <a:tcPr>
                    <a:solidFill>
                      <a:srgbClr val="009999"/>
                    </a:solidFill>
                  </a:tcPr>
                </a:tc>
                <a:extLst>
                  <a:ext uri="{0D108BD9-81ED-4DB2-BD59-A6C34878D82A}">
                    <a16:rowId xmlns:a16="http://schemas.microsoft.com/office/drawing/2014/main" val="1435682836"/>
                  </a:ext>
                </a:extLst>
              </a:tr>
              <a:tr h="372566">
                <a:tc>
                  <a:txBody>
                    <a:bodyPr/>
                    <a:lstStyle/>
                    <a:p>
                      <a:r>
                        <a:rPr lang="en-GB" dirty="0" smtClean="0">
                          <a:solidFill>
                            <a:schemeClr val="bg1"/>
                          </a:solidFill>
                          <a:hlinkClick r:id="rId21" action="ppaction://hlinksldjump"/>
                        </a:rPr>
                        <a:t>Mandarin</a:t>
                      </a:r>
                      <a:endParaRPr lang="en-GB" dirty="0">
                        <a:solidFill>
                          <a:schemeClr val="bg1"/>
                        </a:solidFill>
                      </a:endParaRPr>
                    </a:p>
                  </a:txBody>
                  <a:tcPr>
                    <a:solidFill>
                      <a:srgbClr val="CC99FF"/>
                    </a:solidFill>
                  </a:tcPr>
                </a:tc>
                <a:tc>
                  <a:txBody>
                    <a:bodyPr/>
                    <a:lstStyle/>
                    <a:p>
                      <a:r>
                        <a:rPr lang="en-GB" dirty="0" smtClean="0">
                          <a:solidFill>
                            <a:schemeClr val="bg1"/>
                          </a:solidFill>
                          <a:hlinkClick r:id="rId22" action="ppaction://hlinksldjump"/>
                        </a:rPr>
                        <a:t>Physics</a:t>
                      </a:r>
                      <a:endParaRPr lang="en-GB" dirty="0">
                        <a:solidFill>
                          <a:schemeClr val="bg1"/>
                        </a:solidFill>
                      </a:endParaRPr>
                    </a:p>
                  </a:txBody>
                  <a:tcPr>
                    <a:solidFill>
                      <a:srgbClr val="660033"/>
                    </a:solidFill>
                  </a:tcPr>
                </a:tc>
                <a:tc>
                  <a:txBody>
                    <a:bodyPr/>
                    <a:lstStyle/>
                    <a:p>
                      <a:r>
                        <a:rPr lang="en-GB" dirty="0" smtClean="0">
                          <a:solidFill>
                            <a:schemeClr val="bg1"/>
                          </a:solidFill>
                          <a:hlinkClick r:id="rId23" action="ppaction://hlinksldjump"/>
                        </a:rPr>
                        <a:t>Travel</a:t>
                      </a:r>
                      <a:r>
                        <a:rPr lang="en-GB" baseline="0" dirty="0" smtClean="0">
                          <a:solidFill>
                            <a:schemeClr val="bg1"/>
                          </a:solidFill>
                          <a:hlinkClick r:id="rId23" action="ppaction://hlinksldjump"/>
                        </a:rPr>
                        <a:t> &amp; Tourism</a:t>
                      </a:r>
                      <a:endParaRPr lang="en-GB" dirty="0">
                        <a:solidFill>
                          <a:schemeClr val="bg1"/>
                        </a:solidFill>
                      </a:endParaRPr>
                    </a:p>
                  </a:txBody>
                  <a:tcPr>
                    <a:solidFill>
                      <a:srgbClr val="92D050"/>
                    </a:solidFill>
                  </a:tcPr>
                </a:tc>
                <a:tc>
                  <a:txBody>
                    <a:bodyPr/>
                    <a:lstStyle/>
                    <a:p>
                      <a:endParaRPr lang="en-GB" dirty="0"/>
                    </a:p>
                  </a:txBody>
                  <a:tcPr>
                    <a:solidFill>
                      <a:srgbClr val="FC5622"/>
                    </a:solidFill>
                  </a:tcPr>
                </a:tc>
                <a:tc>
                  <a:txBody>
                    <a:bodyPr/>
                    <a:lstStyle/>
                    <a:p>
                      <a:r>
                        <a:rPr lang="en-GB" dirty="0" smtClean="0">
                          <a:solidFill>
                            <a:schemeClr val="bg1"/>
                          </a:solidFill>
                          <a:hlinkClick r:id="rId24" action="ppaction://hlinksldjump"/>
                        </a:rPr>
                        <a:t>Woodwork</a:t>
                      </a:r>
                      <a:endParaRPr lang="en-GB" dirty="0">
                        <a:solidFill>
                          <a:schemeClr val="bg1"/>
                        </a:solidFill>
                      </a:endParaRPr>
                    </a:p>
                  </a:txBody>
                  <a:tcPr>
                    <a:solidFill>
                      <a:schemeClr val="accent5">
                        <a:lumMod val="50000"/>
                      </a:schemeClr>
                    </a:solidFill>
                  </a:tcPr>
                </a:tc>
                <a:tc>
                  <a:txBody>
                    <a:bodyPr/>
                    <a:lstStyle/>
                    <a:p>
                      <a:endParaRPr lang="en-GB" dirty="0"/>
                    </a:p>
                  </a:txBody>
                  <a:tcPr>
                    <a:solidFill>
                      <a:schemeClr val="accent1"/>
                    </a:solidFill>
                  </a:tcPr>
                </a:tc>
                <a:tc>
                  <a:txBody>
                    <a:bodyPr/>
                    <a:lstStyle/>
                    <a:p>
                      <a:endParaRPr lang="en-GB"/>
                    </a:p>
                  </a:txBody>
                  <a:tcPr>
                    <a:solidFill>
                      <a:srgbClr val="009999"/>
                    </a:solidFill>
                  </a:tcPr>
                </a:tc>
                <a:extLst>
                  <a:ext uri="{0D108BD9-81ED-4DB2-BD59-A6C34878D82A}">
                    <a16:rowId xmlns:a16="http://schemas.microsoft.com/office/drawing/2014/main" val="2481102820"/>
                  </a:ext>
                </a:extLst>
              </a:tr>
              <a:tr h="372566">
                <a:tc>
                  <a:txBody>
                    <a:bodyPr/>
                    <a:lstStyle/>
                    <a:p>
                      <a:r>
                        <a:rPr lang="en-GB" dirty="0" smtClean="0">
                          <a:solidFill>
                            <a:schemeClr val="bg1"/>
                          </a:solidFill>
                          <a:hlinkClick r:id="rId25" action="ppaction://hlinksldjump"/>
                        </a:rPr>
                        <a:t>Languages</a:t>
                      </a:r>
                      <a:r>
                        <a:rPr lang="en-GB" baseline="0" dirty="0" smtClean="0">
                          <a:solidFill>
                            <a:schemeClr val="bg1"/>
                          </a:solidFill>
                          <a:hlinkClick r:id="rId25" action="ppaction://hlinksldjump"/>
                        </a:rPr>
                        <a:t> for Life &amp; Work</a:t>
                      </a:r>
                      <a:endParaRPr lang="en-GB" dirty="0">
                        <a:solidFill>
                          <a:schemeClr val="bg1"/>
                        </a:solidFill>
                      </a:endParaRPr>
                    </a:p>
                  </a:txBody>
                  <a:tcPr>
                    <a:solidFill>
                      <a:srgbClr val="CC99FF"/>
                    </a:solidFill>
                  </a:tcPr>
                </a:tc>
                <a:tc>
                  <a:txBody>
                    <a:bodyPr/>
                    <a:lstStyle/>
                    <a:p>
                      <a:endParaRPr lang="en-GB" dirty="0"/>
                    </a:p>
                  </a:txBody>
                  <a:tcPr>
                    <a:solidFill>
                      <a:srgbClr val="660033"/>
                    </a:solidFill>
                  </a:tcPr>
                </a:tc>
                <a:tc>
                  <a:txBody>
                    <a:bodyPr/>
                    <a:lstStyle/>
                    <a:p>
                      <a:endParaRPr lang="en-GB" dirty="0"/>
                    </a:p>
                  </a:txBody>
                  <a:tcPr>
                    <a:solidFill>
                      <a:srgbClr val="92D050"/>
                    </a:solidFill>
                  </a:tcPr>
                </a:tc>
                <a:tc>
                  <a:txBody>
                    <a:bodyPr/>
                    <a:lstStyle/>
                    <a:p>
                      <a:endParaRPr lang="en-GB" dirty="0"/>
                    </a:p>
                  </a:txBody>
                  <a:tcPr>
                    <a:solidFill>
                      <a:srgbClr val="FC5622"/>
                    </a:solidFill>
                  </a:tcPr>
                </a:tc>
                <a:tc>
                  <a:txBody>
                    <a:bodyPr/>
                    <a:lstStyle/>
                    <a:p>
                      <a:r>
                        <a:rPr lang="en-GB" dirty="0" smtClean="0">
                          <a:solidFill>
                            <a:schemeClr val="bg1"/>
                          </a:solidFill>
                          <a:hlinkClick r:id="rId26" action="ppaction://hlinksldjump"/>
                        </a:rPr>
                        <a:t>Fashion &amp; Textile</a:t>
                      </a:r>
                      <a:endParaRPr lang="en-GB" dirty="0">
                        <a:solidFill>
                          <a:schemeClr val="bg1"/>
                        </a:solidFill>
                      </a:endParaRPr>
                    </a:p>
                  </a:txBody>
                  <a:tcPr>
                    <a:solidFill>
                      <a:schemeClr val="accent5">
                        <a:lumMod val="50000"/>
                      </a:schemeClr>
                    </a:solidFill>
                  </a:tcPr>
                </a:tc>
                <a:tc>
                  <a:txBody>
                    <a:bodyPr/>
                    <a:lstStyle/>
                    <a:p>
                      <a:endParaRPr lang="en-GB" dirty="0"/>
                    </a:p>
                  </a:txBody>
                  <a:tcPr>
                    <a:solidFill>
                      <a:schemeClr val="accent1"/>
                    </a:solidFill>
                  </a:tcPr>
                </a:tc>
                <a:tc>
                  <a:txBody>
                    <a:bodyPr/>
                    <a:lstStyle/>
                    <a:p>
                      <a:endParaRPr lang="en-GB"/>
                    </a:p>
                  </a:txBody>
                  <a:tcPr>
                    <a:solidFill>
                      <a:srgbClr val="009999"/>
                    </a:solidFill>
                  </a:tcPr>
                </a:tc>
                <a:extLst>
                  <a:ext uri="{0D108BD9-81ED-4DB2-BD59-A6C34878D82A}">
                    <a16:rowId xmlns:a16="http://schemas.microsoft.com/office/drawing/2014/main" val="338094855"/>
                  </a:ext>
                </a:extLst>
              </a:tr>
              <a:tr h="372566">
                <a:tc>
                  <a:txBody>
                    <a:bodyPr/>
                    <a:lstStyle/>
                    <a:p>
                      <a:endParaRPr lang="en-GB"/>
                    </a:p>
                  </a:txBody>
                  <a:tcPr>
                    <a:solidFill>
                      <a:srgbClr val="CC99FF"/>
                    </a:solidFill>
                  </a:tcPr>
                </a:tc>
                <a:tc>
                  <a:txBody>
                    <a:bodyPr/>
                    <a:lstStyle/>
                    <a:p>
                      <a:endParaRPr lang="en-GB" dirty="0"/>
                    </a:p>
                  </a:txBody>
                  <a:tcPr>
                    <a:solidFill>
                      <a:srgbClr val="660033"/>
                    </a:solidFill>
                  </a:tcPr>
                </a:tc>
                <a:tc>
                  <a:txBody>
                    <a:bodyPr/>
                    <a:lstStyle/>
                    <a:p>
                      <a:endParaRPr lang="en-GB" dirty="0"/>
                    </a:p>
                  </a:txBody>
                  <a:tcPr>
                    <a:solidFill>
                      <a:srgbClr val="92D050"/>
                    </a:solidFill>
                  </a:tcPr>
                </a:tc>
                <a:tc>
                  <a:txBody>
                    <a:bodyPr/>
                    <a:lstStyle/>
                    <a:p>
                      <a:endParaRPr lang="en-GB" dirty="0"/>
                    </a:p>
                  </a:txBody>
                  <a:tcPr>
                    <a:solidFill>
                      <a:srgbClr val="FC5622"/>
                    </a:solidFill>
                  </a:tcPr>
                </a:tc>
                <a:tc>
                  <a:txBody>
                    <a:bodyPr/>
                    <a:lstStyle/>
                    <a:p>
                      <a:r>
                        <a:rPr lang="en-GB" dirty="0" smtClean="0">
                          <a:solidFill>
                            <a:schemeClr val="bg1"/>
                          </a:solidFill>
                          <a:hlinkClick r:id="rId27" action="ppaction://hlinksldjump"/>
                        </a:rPr>
                        <a:t>Music Technology</a:t>
                      </a:r>
                      <a:endParaRPr lang="en-GB" dirty="0">
                        <a:solidFill>
                          <a:schemeClr val="bg1"/>
                        </a:solidFill>
                      </a:endParaRPr>
                    </a:p>
                  </a:txBody>
                  <a:tcPr>
                    <a:solidFill>
                      <a:schemeClr val="accent5">
                        <a:lumMod val="50000"/>
                      </a:schemeClr>
                    </a:solidFill>
                  </a:tcPr>
                </a:tc>
                <a:tc>
                  <a:txBody>
                    <a:bodyPr/>
                    <a:lstStyle/>
                    <a:p>
                      <a:endParaRPr lang="en-GB" dirty="0"/>
                    </a:p>
                  </a:txBody>
                  <a:tcPr>
                    <a:solidFill>
                      <a:schemeClr val="accent1"/>
                    </a:solidFill>
                  </a:tcPr>
                </a:tc>
                <a:tc>
                  <a:txBody>
                    <a:bodyPr/>
                    <a:lstStyle/>
                    <a:p>
                      <a:endParaRPr lang="en-GB" dirty="0"/>
                    </a:p>
                  </a:txBody>
                  <a:tcPr>
                    <a:solidFill>
                      <a:srgbClr val="009999"/>
                    </a:solidFill>
                  </a:tcPr>
                </a:tc>
                <a:extLst>
                  <a:ext uri="{0D108BD9-81ED-4DB2-BD59-A6C34878D82A}">
                    <a16:rowId xmlns:a16="http://schemas.microsoft.com/office/drawing/2014/main" val="3747429272"/>
                  </a:ext>
                </a:extLst>
              </a:tr>
            </a:tbl>
          </a:graphicData>
        </a:graphic>
      </p:graphicFrame>
      <p:sp>
        <p:nvSpPr>
          <p:cNvPr id="6" name="Rectangle 5"/>
          <p:cNvSpPr/>
          <p:nvPr/>
        </p:nvSpPr>
        <p:spPr>
          <a:xfrm>
            <a:off x="385014" y="463459"/>
            <a:ext cx="10844462" cy="1477328"/>
          </a:xfrm>
          <a:prstGeom prst="rect">
            <a:avLst/>
          </a:prstGeom>
        </p:spPr>
        <p:txBody>
          <a:bodyPr wrap="square">
            <a:spAutoFit/>
          </a:bodyPr>
          <a:lstStyle/>
          <a:p>
            <a:pPr lvl="0">
              <a:defRPr/>
            </a:pPr>
            <a:r>
              <a:rPr lang="en-GB" sz="3600" b="1" dirty="0" smtClean="0">
                <a:solidFill>
                  <a:prstClr val="black"/>
                </a:solidFill>
                <a:latin typeface="Gill Sans MT" panose="020B0502020104020203"/>
              </a:rPr>
              <a:t>Subject Information</a:t>
            </a:r>
          </a:p>
          <a:p>
            <a:pPr lvl="0">
              <a:defRPr/>
            </a:pPr>
            <a:endParaRPr lang="en-GB" sz="1400" b="1" dirty="0">
              <a:solidFill>
                <a:prstClr val="black"/>
              </a:solidFill>
              <a:latin typeface="Gill Sans MT" panose="020B0502020104020203"/>
            </a:endParaRPr>
          </a:p>
          <a:p>
            <a:pPr lvl="0">
              <a:defRPr/>
            </a:pPr>
            <a:r>
              <a:rPr lang="en-GB" sz="2000" b="1" dirty="0" smtClean="0">
                <a:solidFill>
                  <a:prstClr val="black"/>
                </a:solidFill>
                <a:latin typeface="Gill Sans MT" panose="020B0502020104020203"/>
              </a:rPr>
              <a:t>Click on the hyperlinks below to find out more information about each of the subjects offered to S3 learners.</a:t>
            </a:r>
            <a:endParaRPr lang="en-GB" sz="2000" b="1" dirty="0">
              <a:solidFill>
                <a:prstClr val="black"/>
              </a:solidFill>
              <a:latin typeface="Gill Sans MT" panose="020B0502020104020203"/>
            </a:endParaRPr>
          </a:p>
        </p:txBody>
      </p:sp>
    </p:spTree>
    <p:extLst>
      <p:ext uri="{BB962C8B-B14F-4D97-AF65-F5344CB8AC3E}">
        <p14:creationId xmlns:p14="http://schemas.microsoft.com/office/powerpoint/2010/main" val="4041576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Modern studies (n4 &amp; N5)</a:t>
            </a:r>
            <a:endParaRPr lang="en-GB" dirty="0"/>
          </a:p>
        </p:txBody>
      </p:sp>
      <p:sp>
        <p:nvSpPr>
          <p:cNvPr id="5" name="Text Placeholder 4"/>
          <p:cNvSpPr>
            <a:spLocks noGrp="1"/>
          </p:cNvSpPr>
          <p:nvPr>
            <p:ph type="body" idx="1"/>
          </p:nvPr>
        </p:nvSpPr>
        <p:spPr>
          <a:xfrm>
            <a:off x="451013" y="2097102"/>
            <a:ext cx="5619178" cy="2871138"/>
          </a:xfrm>
          <a:ln>
            <a:solidFill>
              <a:schemeClr val="accent1"/>
            </a:solidFill>
          </a:ln>
        </p:spPr>
        <p:txBody>
          <a:bodyPr anchor="t"/>
          <a:lstStyle/>
          <a:p>
            <a:r>
              <a:rPr lang="en-GB" sz="2000" b="1" dirty="0" smtClean="0"/>
              <a:t>Course Content:</a:t>
            </a:r>
          </a:p>
          <a:p>
            <a:r>
              <a:rPr lang="en-GB" sz="1400" dirty="0" smtClean="0"/>
              <a:t>Social Issues: using sources of information to make and give straightforward justifications of decisions</a:t>
            </a:r>
          </a:p>
          <a:p>
            <a:r>
              <a:rPr lang="en-GB" sz="1400" dirty="0" smtClean="0"/>
              <a:t>Crime and Law within Scotland: the causes of crime, the impact of crime on individuals &amp; society and the role of individuals, the police and the state in tackling crime. </a:t>
            </a:r>
          </a:p>
          <a:p>
            <a:r>
              <a:rPr lang="en-GB" sz="1400" dirty="0" smtClean="0"/>
              <a:t>International Issues: a socio-economic and political study of the USA and its political system</a:t>
            </a:r>
          </a:p>
          <a:p>
            <a:r>
              <a:rPr lang="en-GB" sz="1400" dirty="0" smtClean="0"/>
              <a:t>Democracy in Scotland and the UK: the institutions and organisations which make up political life. </a:t>
            </a:r>
          </a:p>
          <a:p>
            <a:endParaRPr lang="en-GB" sz="1400" dirty="0" smtClean="0"/>
          </a:p>
        </p:txBody>
      </p:sp>
      <p:sp>
        <p:nvSpPr>
          <p:cNvPr id="6" name="Content Placeholder 5"/>
          <p:cNvSpPr>
            <a:spLocks noGrp="1"/>
          </p:cNvSpPr>
          <p:nvPr>
            <p:ph sz="half" idx="2"/>
          </p:nvPr>
        </p:nvSpPr>
        <p:spPr>
          <a:xfrm>
            <a:off x="9914077" y="5096571"/>
            <a:ext cx="2018843" cy="1560473"/>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pPr>
              <a:buFont typeface="Wingdings" panose="05000000000000000000" pitchFamily="2" charset="2"/>
              <a:buChar char="§"/>
            </a:pPr>
            <a:r>
              <a:rPr lang="en-GB" sz="1400" dirty="0" smtClean="0">
                <a:solidFill>
                  <a:schemeClr val="accent2"/>
                </a:solidFill>
              </a:rPr>
              <a:t>Communication</a:t>
            </a:r>
          </a:p>
          <a:p>
            <a:pPr>
              <a:buFont typeface="Wingdings" panose="05000000000000000000" pitchFamily="2" charset="2"/>
              <a:buChar char="§"/>
            </a:pPr>
            <a:r>
              <a:rPr lang="en-GB" sz="1400" dirty="0" smtClean="0">
                <a:solidFill>
                  <a:schemeClr val="accent2"/>
                </a:solidFill>
              </a:rPr>
              <a:t>Teamwork</a:t>
            </a:r>
          </a:p>
          <a:p>
            <a:pPr>
              <a:buFont typeface="Wingdings" panose="05000000000000000000" pitchFamily="2" charset="2"/>
              <a:buChar char="§"/>
            </a:pPr>
            <a:r>
              <a:rPr lang="en-GB" sz="1400" dirty="0" smtClean="0">
                <a:solidFill>
                  <a:schemeClr val="accent2"/>
                </a:solidFill>
              </a:rPr>
              <a:t>Problem Solving</a:t>
            </a:r>
          </a:p>
          <a:p>
            <a:pPr>
              <a:buFont typeface="Wingdings" panose="05000000000000000000" pitchFamily="2" charset="2"/>
              <a:buChar char="§"/>
            </a:pPr>
            <a:endParaRPr lang="en-GB" sz="1400" dirty="0">
              <a:solidFill>
                <a:schemeClr val="accent2"/>
              </a:solidFill>
            </a:endParaRPr>
          </a:p>
        </p:txBody>
      </p:sp>
      <p:sp>
        <p:nvSpPr>
          <p:cNvPr id="7" name="Text Placeholder 6"/>
          <p:cNvSpPr>
            <a:spLocks noGrp="1"/>
          </p:cNvSpPr>
          <p:nvPr>
            <p:ph type="body" sz="quarter" idx="3"/>
          </p:nvPr>
        </p:nvSpPr>
        <p:spPr>
          <a:xfrm>
            <a:off x="6149797" y="2097102"/>
            <a:ext cx="5783123" cy="2871138"/>
          </a:xfrm>
          <a:ln>
            <a:solidFill>
              <a:schemeClr val="accent1"/>
            </a:solidFill>
          </a:ln>
        </p:spPr>
        <p:txBody>
          <a:bodyPr anchor="t"/>
          <a:lstStyle/>
          <a:p>
            <a:r>
              <a:rPr lang="en-GB" sz="2000" b="1" dirty="0" smtClean="0"/>
              <a:t>Assessment Overview:</a:t>
            </a:r>
          </a:p>
          <a:p>
            <a:r>
              <a:rPr lang="en-GB" sz="1400" dirty="0"/>
              <a:t>There will be regular assessments throughout S3 and S4 to monitor progress.</a:t>
            </a:r>
          </a:p>
          <a:p>
            <a:r>
              <a:rPr lang="en-GB" sz="1400" b="1" dirty="0"/>
              <a:t>National 4</a:t>
            </a:r>
            <a:r>
              <a:rPr lang="en-GB" sz="1400" dirty="0"/>
              <a:t>: </a:t>
            </a:r>
          </a:p>
          <a:p>
            <a:pPr marL="285750" indent="-285750">
              <a:buFont typeface="Wingdings" panose="05000000000000000000" pitchFamily="2" charset="2"/>
              <a:buChar char="Ø"/>
            </a:pPr>
            <a:r>
              <a:rPr lang="en-GB" sz="1400" dirty="0"/>
              <a:t>Individual Assignment</a:t>
            </a:r>
          </a:p>
          <a:p>
            <a:pPr marL="285750" indent="-285750">
              <a:buFont typeface="Wingdings" panose="05000000000000000000" pitchFamily="2" charset="2"/>
              <a:buChar char="Ø"/>
            </a:pPr>
            <a:r>
              <a:rPr lang="en-GB" sz="1400" dirty="0"/>
              <a:t>In-class assessments</a:t>
            </a:r>
          </a:p>
          <a:p>
            <a:r>
              <a:rPr lang="en-GB" sz="1400" b="1" dirty="0"/>
              <a:t>National 5</a:t>
            </a:r>
            <a:r>
              <a:rPr lang="en-GB" sz="1400" dirty="0"/>
              <a:t>:</a:t>
            </a:r>
          </a:p>
          <a:p>
            <a:pPr marL="285750" indent="-285750">
              <a:buFont typeface="Wingdings" panose="05000000000000000000" pitchFamily="2" charset="2"/>
              <a:buChar char="Ø"/>
            </a:pPr>
            <a:r>
              <a:rPr lang="en-GB" sz="1400" dirty="0"/>
              <a:t>Individual Assignment (20% of final mark)</a:t>
            </a:r>
          </a:p>
          <a:p>
            <a:pPr marL="285750" indent="-285750">
              <a:buFont typeface="Wingdings" panose="05000000000000000000" pitchFamily="2" charset="2"/>
              <a:buChar char="Ø"/>
            </a:pPr>
            <a:r>
              <a:rPr lang="en-GB" sz="1400" dirty="0"/>
              <a:t>SQA examination</a:t>
            </a:r>
          </a:p>
          <a:p>
            <a:endParaRPr lang="en-GB" sz="1400" dirty="0" smtClean="0"/>
          </a:p>
          <a:p>
            <a:endParaRPr lang="en-GB" sz="1400" dirty="0" smtClean="0"/>
          </a:p>
        </p:txBody>
      </p:sp>
      <p:sp>
        <p:nvSpPr>
          <p:cNvPr id="9" name="Content Placeholder 8"/>
          <p:cNvSpPr>
            <a:spLocks noGrp="1" noChangeAspect="1"/>
          </p:cNvSpPr>
          <p:nvPr>
            <p:ph sz="quarter" idx="4"/>
          </p:nvPr>
        </p:nvSpPr>
        <p:spPr>
          <a:xfrm>
            <a:off x="451013" y="5096572"/>
            <a:ext cx="5581083" cy="1560473"/>
          </a:xfrm>
          <a:solidFill>
            <a:schemeClr val="bg1"/>
          </a:solidFill>
          <a:ln>
            <a:solidFill>
              <a:schemeClr val="accent1"/>
            </a:solidFill>
          </a:ln>
        </p:spPr>
        <p:txBody>
          <a:bodyPr>
            <a:normAutofit fontScale="47500" lnSpcReduction="20000"/>
          </a:bodyPr>
          <a:lstStyle/>
          <a:p>
            <a:pPr marL="0" indent="0">
              <a:buNone/>
            </a:pPr>
            <a:r>
              <a:rPr lang="en-GB" sz="4200" b="1" dirty="0" smtClean="0">
                <a:solidFill>
                  <a:schemeClr val="accent2"/>
                </a:solidFill>
              </a:rPr>
              <a:t>Learning and Career Pathways:</a:t>
            </a:r>
          </a:p>
          <a:p>
            <a:pPr>
              <a:buFont typeface="Wingdings" panose="05000000000000000000" pitchFamily="2" charset="2"/>
              <a:buChar char="Ø"/>
            </a:pPr>
            <a:r>
              <a:rPr lang="en-GB" sz="2900" dirty="0" smtClean="0">
                <a:solidFill>
                  <a:schemeClr val="accent2"/>
                </a:solidFill>
              </a:rPr>
              <a:t>Learners achieving a pass a National 5 may </a:t>
            </a:r>
            <a:r>
              <a:rPr lang="en-GB" sz="2900" dirty="0">
                <a:solidFill>
                  <a:schemeClr val="accent2"/>
                </a:solidFill>
              </a:rPr>
              <a:t>be able to progress to </a:t>
            </a:r>
            <a:r>
              <a:rPr lang="en-GB" sz="2900" dirty="0" smtClean="0">
                <a:solidFill>
                  <a:schemeClr val="accent2"/>
                </a:solidFill>
              </a:rPr>
              <a:t>study at Higher level</a:t>
            </a:r>
          </a:p>
          <a:p>
            <a:pPr>
              <a:buFont typeface="Wingdings" panose="05000000000000000000" pitchFamily="2" charset="2"/>
              <a:buChar char="Ø"/>
            </a:pPr>
            <a:r>
              <a:rPr lang="en-GB" sz="2900" dirty="0">
                <a:solidFill>
                  <a:schemeClr val="accent2"/>
                </a:solidFill>
              </a:rPr>
              <a:t>Careers that can lead on from studying Modern Studies include law, police journalism, banking, social work, local government, and civil service</a:t>
            </a:r>
            <a:r>
              <a:rPr lang="en-GB" sz="2900" dirty="0" smtClean="0">
                <a:solidFill>
                  <a:schemeClr val="accent2"/>
                </a:solidFill>
              </a:rPr>
              <a:t>.</a:t>
            </a:r>
            <a:endParaRPr lang="en-GB" sz="1400" dirty="0">
              <a:solidFill>
                <a:schemeClr val="accent2"/>
              </a:solidFill>
            </a:endParaRPr>
          </a:p>
          <a:p>
            <a:pPr marL="0" indent="0">
              <a:buNone/>
            </a:pPr>
            <a:endParaRPr lang="en-GB" sz="2900" dirty="0" smtClean="0">
              <a:solidFill>
                <a:schemeClr val="accent2"/>
              </a:solidFill>
            </a:endParaRPr>
          </a:p>
        </p:txBody>
      </p:sp>
      <p:pic>
        <p:nvPicPr>
          <p:cNvPr id="5122" name="Picture 2"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6352" y="13849350"/>
            <a:ext cx="1590025" cy="21200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7480" y="5250851"/>
            <a:ext cx="902099" cy="123960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8624" y="5208120"/>
            <a:ext cx="1636407" cy="122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4993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Travel and tourism (N4 &amp; n5)</a:t>
            </a:r>
            <a:endParaRPr lang="en-GB" dirty="0"/>
          </a:p>
        </p:txBody>
      </p:sp>
      <p:sp>
        <p:nvSpPr>
          <p:cNvPr id="5" name="Text Placeholder 4"/>
          <p:cNvSpPr>
            <a:spLocks noGrp="1"/>
          </p:cNvSpPr>
          <p:nvPr>
            <p:ph type="body" idx="1"/>
          </p:nvPr>
        </p:nvSpPr>
        <p:spPr>
          <a:xfrm>
            <a:off x="405702" y="2052767"/>
            <a:ext cx="5002784" cy="2564953"/>
          </a:xfrm>
          <a:ln>
            <a:solidFill>
              <a:schemeClr val="accent1"/>
            </a:solidFill>
          </a:ln>
        </p:spPr>
        <p:txBody>
          <a:bodyPr anchor="t"/>
          <a:lstStyle/>
          <a:p>
            <a:r>
              <a:rPr lang="en-GB" sz="2000" b="1" dirty="0" smtClean="0"/>
              <a:t>Course Content:</a:t>
            </a:r>
          </a:p>
          <a:p>
            <a:r>
              <a:rPr lang="en-GB" sz="1400" dirty="0" smtClean="0"/>
              <a:t>Learners will </a:t>
            </a:r>
            <a:r>
              <a:rPr lang="en-GB" sz="1400" dirty="0"/>
              <a:t>develop the skills to deal effectively with all aspects of customer care and customer service in travel and tourism. They will </a:t>
            </a:r>
            <a:r>
              <a:rPr lang="en-GB" sz="1400" dirty="0" smtClean="0"/>
              <a:t>focus on the following topics: </a:t>
            </a:r>
          </a:p>
          <a:p>
            <a:pPr marL="285750" indent="-285750">
              <a:buFont typeface="Arial" panose="020B0604020202020204" pitchFamily="34" charset="0"/>
              <a:buChar char="•"/>
            </a:pPr>
            <a:r>
              <a:rPr lang="en-GB" sz="1400" dirty="0" smtClean="0"/>
              <a:t>Travel and Tourism in the UK</a:t>
            </a:r>
          </a:p>
          <a:p>
            <a:pPr marL="285750" indent="-285750">
              <a:buFont typeface="Arial" panose="020B0604020202020204" pitchFamily="34" charset="0"/>
              <a:buChar char="•"/>
            </a:pPr>
            <a:r>
              <a:rPr lang="en-GB" sz="1400" dirty="0" smtClean="0"/>
              <a:t>Customer Service</a:t>
            </a:r>
          </a:p>
          <a:p>
            <a:pPr marL="285750" indent="-285750">
              <a:buFont typeface="Arial" panose="020B0604020202020204" pitchFamily="34" charset="0"/>
              <a:buChar char="•"/>
            </a:pPr>
            <a:r>
              <a:rPr lang="en-GB" sz="1400" dirty="0" smtClean="0"/>
              <a:t>Travel and Tourism in Scotland</a:t>
            </a:r>
          </a:p>
          <a:p>
            <a:pPr marL="285750" indent="-285750">
              <a:buFont typeface="Arial" panose="020B0604020202020204" pitchFamily="34" charset="0"/>
              <a:buChar char="•"/>
            </a:pPr>
            <a:r>
              <a:rPr lang="en-GB" sz="1400" dirty="0" smtClean="0"/>
              <a:t>Employability Skills</a:t>
            </a:r>
          </a:p>
        </p:txBody>
      </p:sp>
      <p:sp>
        <p:nvSpPr>
          <p:cNvPr id="6" name="Content Placeholder 5"/>
          <p:cNvSpPr>
            <a:spLocks noGrp="1"/>
          </p:cNvSpPr>
          <p:nvPr>
            <p:ph sz="half" idx="2"/>
          </p:nvPr>
        </p:nvSpPr>
        <p:spPr>
          <a:xfrm>
            <a:off x="5654371" y="2052766"/>
            <a:ext cx="2176944" cy="2564953"/>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r>
              <a:rPr lang="en-GB" sz="1400" dirty="0" smtClean="0">
                <a:solidFill>
                  <a:schemeClr val="accent2"/>
                </a:solidFill>
              </a:rPr>
              <a:t>Communication</a:t>
            </a:r>
          </a:p>
          <a:p>
            <a:r>
              <a:rPr lang="en-GB" sz="1400" dirty="0" smtClean="0">
                <a:solidFill>
                  <a:schemeClr val="accent2"/>
                </a:solidFill>
              </a:rPr>
              <a:t>Numeracy</a:t>
            </a:r>
          </a:p>
          <a:p>
            <a:r>
              <a:rPr lang="en-GB" sz="1400" dirty="0" smtClean="0">
                <a:solidFill>
                  <a:schemeClr val="accent2"/>
                </a:solidFill>
              </a:rPr>
              <a:t>Digital Literacy</a:t>
            </a:r>
          </a:p>
          <a:p>
            <a:r>
              <a:rPr lang="en-GB" sz="1400" dirty="0" smtClean="0">
                <a:solidFill>
                  <a:schemeClr val="accent2"/>
                </a:solidFill>
              </a:rPr>
              <a:t>Creativity </a:t>
            </a:r>
          </a:p>
          <a:p>
            <a:r>
              <a:rPr lang="en-GB" sz="1400" dirty="0" smtClean="0">
                <a:solidFill>
                  <a:schemeClr val="accent2"/>
                </a:solidFill>
              </a:rPr>
              <a:t>Enterprise</a:t>
            </a:r>
          </a:p>
        </p:txBody>
      </p:sp>
      <p:sp>
        <p:nvSpPr>
          <p:cNvPr id="7" name="Text Placeholder 6"/>
          <p:cNvSpPr>
            <a:spLocks noGrp="1"/>
          </p:cNvSpPr>
          <p:nvPr>
            <p:ph type="body" sz="quarter" idx="3"/>
          </p:nvPr>
        </p:nvSpPr>
        <p:spPr>
          <a:xfrm>
            <a:off x="8077200" y="2052767"/>
            <a:ext cx="3718560" cy="2412553"/>
          </a:xfrm>
          <a:ln>
            <a:solidFill>
              <a:schemeClr val="accent1"/>
            </a:solidFill>
          </a:ln>
        </p:spPr>
        <p:txBody>
          <a:bodyPr anchor="t"/>
          <a:lstStyle/>
          <a:p>
            <a:r>
              <a:rPr lang="en-GB" sz="2000" b="1" dirty="0" smtClean="0"/>
              <a:t>Assessment Overview:</a:t>
            </a:r>
          </a:p>
          <a:p>
            <a:pPr marL="285750" indent="-285750">
              <a:buFont typeface="Wingdings" panose="05000000000000000000" pitchFamily="2" charset="2"/>
              <a:buChar char="Ø"/>
            </a:pPr>
            <a:r>
              <a:rPr lang="en-GB" sz="1400" dirty="0"/>
              <a:t>Pupils will be assessed throughout the </a:t>
            </a:r>
            <a:r>
              <a:rPr lang="en-GB" sz="1400" dirty="0" smtClean="0"/>
              <a:t>course. There </a:t>
            </a:r>
            <a:r>
              <a:rPr lang="en-GB" sz="1400" dirty="0"/>
              <a:t>will be a combination of project work, role-play and more formal assessments.</a:t>
            </a:r>
          </a:p>
          <a:p>
            <a:pPr marL="285750" indent="-285750">
              <a:buFont typeface="Wingdings" panose="05000000000000000000" pitchFamily="2" charset="2"/>
              <a:buChar char="Ø"/>
            </a:pPr>
            <a:r>
              <a:rPr lang="en-GB" sz="1400" dirty="0"/>
              <a:t>Learners will </a:t>
            </a:r>
            <a:r>
              <a:rPr lang="en-GB" sz="1400" dirty="0" smtClean="0"/>
              <a:t>also have </a:t>
            </a:r>
            <a:r>
              <a:rPr lang="en-GB" sz="1400" dirty="0"/>
              <a:t>the opportunity to gain a People and Society award at N4 </a:t>
            </a:r>
            <a:endParaRPr lang="en-GB" sz="1400" b="1" dirty="0" smtClean="0"/>
          </a:p>
        </p:txBody>
      </p:sp>
      <p:sp>
        <p:nvSpPr>
          <p:cNvPr id="9" name="Content Placeholder 8"/>
          <p:cNvSpPr>
            <a:spLocks noGrp="1" noChangeAspect="1"/>
          </p:cNvSpPr>
          <p:nvPr>
            <p:ph sz="quarter" idx="4"/>
          </p:nvPr>
        </p:nvSpPr>
        <p:spPr>
          <a:xfrm>
            <a:off x="405702" y="4824802"/>
            <a:ext cx="6398423" cy="1879328"/>
          </a:xfrm>
          <a:solidFill>
            <a:schemeClr val="bg1"/>
          </a:solidFill>
          <a:ln>
            <a:solidFill>
              <a:schemeClr val="accent1"/>
            </a:solidFill>
          </a:ln>
        </p:spPr>
        <p:txBody>
          <a:bodyPr>
            <a:normAutofit fontScale="92500"/>
          </a:bodyPr>
          <a:lstStyle/>
          <a:p>
            <a:pPr marL="0" indent="0">
              <a:buNone/>
            </a:pPr>
            <a:r>
              <a:rPr lang="en-GB" sz="2000" b="1" dirty="0" smtClean="0">
                <a:solidFill>
                  <a:schemeClr val="accent2"/>
                </a:solidFill>
              </a:rPr>
              <a:t>Learning and Career Pathways:</a:t>
            </a:r>
          </a:p>
          <a:p>
            <a:r>
              <a:rPr lang="en-GB" sz="1500" dirty="0">
                <a:solidFill>
                  <a:schemeClr val="accent2"/>
                </a:solidFill>
              </a:rPr>
              <a:t>Pupils gaining an award at National 4 will be able to progress to National 5. </a:t>
            </a:r>
            <a:endParaRPr lang="en-GB" sz="1500" dirty="0" smtClean="0">
              <a:solidFill>
                <a:schemeClr val="accent2"/>
              </a:solidFill>
            </a:endParaRPr>
          </a:p>
          <a:p>
            <a:r>
              <a:rPr lang="en-GB" sz="1500" dirty="0" smtClean="0">
                <a:solidFill>
                  <a:schemeClr val="accent2"/>
                </a:solidFill>
              </a:rPr>
              <a:t>Pupils </a:t>
            </a:r>
            <a:r>
              <a:rPr lang="en-GB" sz="1500" dirty="0">
                <a:solidFill>
                  <a:schemeClr val="accent2"/>
                </a:solidFill>
              </a:rPr>
              <a:t>gaining an award at National 5 will be able to progress to NC and HNC courses at college</a:t>
            </a:r>
            <a:r>
              <a:rPr lang="en-GB" sz="1500" dirty="0" smtClean="0">
                <a:solidFill>
                  <a:schemeClr val="accent2"/>
                </a:solidFill>
              </a:rPr>
              <a:t>.</a:t>
            </a:r>
            <a:endParaRPr lang="en-GB" sz="1500" dirty="0">
              <a:solidFill>
                <a:schemeClr val="accent2"/>
              </a:solidFill>
            </a:endParaRPr>
          </a:p>
          <a:p>
            <a:r>
              <a:rPr lang="en-GB" sz="1500" dirty="0">
                <a:solidFill>
                  <a:schemeClr val="accent2"/>
                </a:solidFill>
              </a:rPr>
              <a:t>Careers that can lead on from studying Travel and Tourism include cabin crew, hotel and restaurant management, resort rep, tour guide, and travel agent.</a:t>
            </a:r>
          </a:p>
        </p:txBody>
      </p:sp>
      <p:pic>
        <p:nvPicPr>
          <p:cNvPr id="6146"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1797" y="4617719"/>
            <a:ext cx="1559012" cy="20864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722" y="4962003"/>
            <a:ext cx="2805184" cy="126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68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Art &amp; design (N4 &amp; n5)</a:t>
            </a:r>
            <a:endParaRPr lang="en-GB" dirty="0"/>
          </a:p>
        </p:txBody>
      </p:sp>
      <p:sp>
        <p:nvSpPr>
          <p:cNvPr id="5" name="Text Placeholder 4"/>
          <p:cNvSpPr>
            <a:spLocks noGrp="1"/>
          </p:cNvSpPr>
          <p:nvPr>
            <p:ph type="body" idx="1"/>
          </p:nvPr>
        </p:nvSpPr>
        <p:spPr>
          <a:xfrm>
            <a:off x="405702" y="2076317"/>
            <a:ext cx="7059810" cy="2776418"/>
          </a:xfrm>
          <a:ln>
            <a:solidFill>
              <a:schemeClr val="accent1"/>
            </a:solidFill>
          </a:ln>
        </p:spPr>
        <p:txBody>
          <a:bodyPr anchor="t"/>
          <a:lstStyle/>
          <a:p>
            <a:r>
              <a:rPr lang="en-GB" sz="2000" b="1" dirty="0" smtClean="0">
                <a:solidFill>
                  <a:schemeClr val="accent4">
                    <a:lumMod val="75000"/>
                  </a:schemeClr>
                </a:solidFill>
              </a:rPr>
              <a:t>Course Content:</a:t>
            </a:r>
          </a:p>
          <a:p>
            <a:r>
              <a:rPr lang="en-GB" sz="1400" b="1" dirty="0" smtClean="0">
                <a:solidFill>
                  <a:schemeClr val="accent4">
                    <a:lumMod val="75000"/>
                  </a:schemeClr>
                </a:solidFill>
              </a:rPr>
              <a:t>Expressive</a:t>
            </a:r>
          </a:p>
          <a:p>
            <a:r>
              <a:rPr lang="en-US" sz="1400" dirty="0">
                <a:solidFill>
                  <a:schemeClr val="accent4">
                    <a:lumMod val="75000"/>
                  </a:schemeClr>
                </a:solidFill>
              </a:rPr>
              <a:t>This unit focuses on </a:t>
            </a:r>
            <a:r>
              <a:rPr lang="en-US" sz="1400" dirty="0" err="1">
                <a:solidFill>
                  <a:schemeClr val="accent4">
                    <a:lumMod val="75000"/>
                  </a:schemeClr>
                </a:solidFill>
              </a:rPr>
              <a:t>analysing</a:t>
            </a:r>
            <a:r>
              <a:rPr lang="en-US" sz="1400" dirty="0">
                <a:solidFill>
                  <a:schemeClr val="accent4">
                    <a:lumMod val="75000"/>
                  </a:schemeClr>
                </a:solidFill>
              </a:rPr>
              <a:t> the factors influencing artists and producing creative ideas for expressive art work. It concentrates on your ideas and imagination, your observational skills </a:t>
            </a:r>
            <a:r>
              <a:rPr lang="en-US" sz="1400" dirty="0" smtClean="0">
                <a:solidFill>
                  <a:schemeClr val="accent4">
                    <a:lumMod val="75000"/>
                  </a:schemeClr>
                </a:solidFill>
              </a:rPr>
              <a:t>and </a:t>
            </a:r>
            <a:r>
              <a:rPr lang="en-US" sz="1400" dirty="0">
                <a:solidFill>
                  <a:schemeClr val="accent4">
                    <a:lumMod val="75000"/>
                  </a:schemeClr>
                </a:solidFill>
              </a:rPr>
              <a:t>your ability to explore and handle a variety of media (charcoal, inks, pastel, paint, </a:t>
            </a:r>
            <a:r>
              <a:rPr lang="en-US" sz="1400" dirty="0" err="1">
                <a:solidFill>
                  <a:schemeClr val="accent4">
                    <a:lumMod val="75000"/>
                  </a:schemeClr>
                </a:solidFill>
              </a:rPr>
              <a:t>etc</a:t>
            </a:r>
            <a:r>
              <a:rPr lang="en-US" sz="1400" dirty="0">
                <a:solidFill>
                  <a:schemeClr val="accent4">
                    <a:lumMod val="75000"/>
                  </a:schemeClr>
                </a:solidFill>
              </a:rPr>
              <a:t>).</a:t>
            </a:r>
            <a:endParaRPr lang="en-GB" sz="1400" dirty="0" smtClean="0">
              <a:solidFill>
                <a:schemeClr val="accent4">
                  <a:lumMod val="75000"/>
                </a:schemeClr>
              </a:solidFill>
            </a:endParaRPr>
          </a:p>
          <a:p>
            <a:r>
              <a:rPr lang="en-GB" sz="1400" b="1" dirty="0" smtClean="0">
                <a:solidFill>
                  <a:schemeClr val="accent4">
                    <a:lumMod val="75000"/>
                  </a:schemeClr>
                </a:solidFill>
              </a:rPr>
              <a:t>Design</a:t>
            </a:r>
          </a:p>
          <a:p>
            <a:r>
              <a:rPr lang="en-US" sz="1400" dirty="0">
                <a:solidFill>
                  <a:schemeClr val="accent4">
                    <a:lumMod val="75000"/>
                  </a:schemeClr>
                </a:solidFill>
              </a:rPr>
              <a:t>This unit focuses on </a:t>
            </a:r>
            <a:r>
              <a:rPr lang="en-US" sz="1400" dirty="0" err="1">
                <a:solidFill>
                  <a:schemeClr val="accent4">
                    <a:lumMod val="75000"/>
                  </a:schemeClr>
                </a:solidFill>
              </a:rPr>
              <a:t>analysing</a:t>
            </a:r>
            <a:r>
              <a:rPr lang="en-US" sz="1400" dirty="0">
                <a:solidFill>
                  <a:schemeClr val="accent4">
                    <a:lumMod val="75000"/>
                  </a:schemeClr>
                </a:solidFill>
              </a:rPr>
              <a:t> the factors influencing designers and design practice and on producing creative design ideas and development work for a design brief. It concentrates on problem solving and experimental ideas and solutions in response to a design </a:t>
            </a:r>
            <a:r>
              <a:rPr lang="en-US" sz="1400" dirty="0" smtClean="0">
                <a:solidFill>
                  <a:schemeClr val="accent4">
                    <a:lumMod val="75000"/>
                  </a:schemeClr>
                </a:solidFill>
              </a:rPr>
              <a:t>brief.</a:t>
            </a:r>
            <a:r>
              <a:rPr lang="en-US" sz="1400" dirty="0">
                <a:solidFill>
                  <a:schemeClr val="accent4">
                    <a:lumMod val="75000"/>
                  </a:schemeClr>
                </a:solidFill>
              </a:rPr>
              <a:t>  This can include computer generated work.</a:t>
            </a:r>
            <a:endParaRPr lang="en-GB" sz="1400" dirty="0" smtClean="0">
              <a:solidFill>
                <a:schemeClr val="accent4">
                  <a:lumMod val="75000"/>
                </a:schemeClr>
              </a:solidFill>
            </a:endParaRPr>
          </a:p>
        </p:txBody>
      </p:sp>
      <p:sp>
        <p:nvSpPr>
          <p:cNvPr id="6" name="Content Placeholder 5"/>
          <p:cNvSpPr>
            <a:spLocks noGrp="1"/>
          </p:cNvSpPr>
          <p:nvPr>
            <p:ph sz="half" idx="2"/>
          </p:nvPr>
        </p:nvSpPr>
        <p:spPr>
          <a:xfrm>
            <a:off x="9945666" y="4848740"/>
            <a:ext cx="1778696" cy="1794573"/>
          </a:xfrm>
          <a:solidFill>
            <a:schemeClr val="bg1"/>
          </a:solidFill>
          <a:ln>
            <a:solidFill>
              <a:schemeClr val="accent1"/>
            </a:solidFill>
          </a:ln>
        </p:spPr>
        <p:txBody>
          <a:bodyPr>
            <a:noAutofit/>
          </a:bodyPr>
          <a:lstStyle/>
          <a:p>
            <a:pPr marL="0" indent="0">
              <a:buNone/>
            </a:pPr>
            <a:r>
              <a:rPr lang="en-GB" sz="2000" b="1" dirty="0" smtClean="0">
                <a:solidFill>
                  <a:schemeClr val="accent4">
                    <a:lumMod val="75000"/>
                  </a:schemeClr>
                </a:solidFill>
              </a:rPr>
              <a:t>Key Skills:</a:t>
            </a:r>
          </a:p>
          <a:p>
            <a:pPr>
              <a:buFont typeface="Wingdings" panose="05000000000000000000" pitchFamily="2" charset="2"/>
              <a:buChar char="§"/>
            </a:pPr>
            <a:r>
              <a:rPr lang="en-GB" sz="1400" dirty="0" smtClean="0">
                <a:solidFill>
                  <a:schemeClr val="accent4">
                    <a:lumMod val="75000"/>
                  </a:schemeClr>
                </a:solidFill>
              </a:rPr>
              <a:t>Creativity</a:t>
            </a:r>
          </a:p>
          <a:p>
            <a:pPr>
              <a:buFont typeface="Wingdings" panose="05000000000000000000" pitchFamily="2" charset="2"/>
              <a:buChar char="§"/>
            </a:pPr>
            <a:r>
              <a:rPr lang="en-GB" sz="1400" dirty="0" smtClean="0">
                <a:solidFill>
                  <a:schemeClr val="accent4">
                    <a:lumMod val="75000"/>
                  </a:schemeClr>
                </a:solidFill>
              </a:rPr>
              <a:t>Communication &amp; Teamwork</a:t>
            </a:r>
          </a:p>
          <a:p>
            <a:pPr>
              <a:buFont typeface="Wingdings" panose="05000000000000000000" pitchFamily="2" charset="2"/>
              <a:buChar char="§"/>
            </a:pPr>
            <a:r>
              <a:rPr lang="en-GB" sz="1400" dirty="0" smtClean="0">
                <a:solidFill>
                  <a:schemeClr val="accent4">
                    <a:lumMod val="75000"/>
                  </a:schemeClr>
                </a:solidFill>
              </a:rPr>
              <a:t>Digital Literacy</a:t>
            </a:r>
          </a:p>
        </p:txBody>
      </p:sp>
      <p:sp>
        <p:nvSpPr>
          <p:cNvPr id="7" name="Text Placeholder 6"/>
          <p:cNvSpPr>
            <a:spLocks noGrp="1"/>
          </p:cNvSpPr>
          <p:nvPr>
            <p:ph type="body" sz="quarter" idx="3"/>
          </p:nvPr>
        </p:nvSpPr>
        <p:spPr>
          <a:xfrm>
            <a:off x="7653403" y="2076317"/>
            <a:ext cx="4070959" cy="2545788"/>
          </a:xfrm>
          <a:ln>
            <a:solidFill>
              <a:schemeClr val="accent1"/>
            </a:solidFill>
          </a:ln>
        </p:spPr>
        <p:txBody>
          <a:bodyPr anchor="t"/>
          <a:lstStyle/>
          <a:p>
            <a:r>
              <a:rPr lang="en-GB" sz="2000" b="1" dirty="0" smtClean="0">
                <a:solidFill>
                  <a:schemeClr val="accent4">
                    <a:lumMod val="75000"/>
                  </a:schemeClr>
                </a:solidFill>
              </a:rPr>
              <a:t>Assessment Overview:</a:t>
            </a:r>
          </a:p>
          <a:p>
            <a:r>
              <a:rPr lang="en-GB" sz="1400" b="1" dirty="0" smtClean="0">
                <a:solidFill>
                  <a:schemeClr val="accent4">
                    <a:lumMod val="75000"/>
                  </a:schemeClr>
                </a:solidFill>
              </a:rPr>
              <a:t>National </a:t>
            </a:r>
            <a:r>
              <a:rPr lang="en-GB" sz="1400" b="1" dirty="0">
                <a:solidFill>
                  <a:schemeClr val="accent4">
                    <a:lumMod val="75000"/>
                  </a:schemeClr>
                </a:solidFill>
              </a:rPr>
              <a:t>4</a:t>
            </a:r>
            <a:r>
              <a:rPr lang="en-GB" sz="1400" dirty="0">
                <a:solidFill>
                  <a:schemeClr val="accent4">
                    <a:lumMod val="75000"/>
                  </a:schemeClr>
                </a:solidFill>
              </a:rPr>
              <a:t>: </a:t>
            </a:r>
            <a:endParaRPr lang="en-GB" sz="1400" dirty="0" smtClean="0">
              <a:solidFill>
                <a:schemeClr val="accent4">
                  <a:lumMod val="75000"/>
                </a:schemeClr>
              </a:solidFill>
            </a:endParaRPr>
          </a:p>
          <a:p>
            <a:pPr marL="285750" indent="-285750">
              <a:buFont typeface="Wingdings" panose="05000000000000000000" pitchFamily="2" charset="2"/>
              <a:buChar char="Ø"/>
            </a:pPr>
            <a:r>
              <a:rPr lang="en-GB" sz="1400" dirty="0" smtClean="0">
                <a:solidFill>
                  <a:schemeClr val="accent4">
                    <a:lumMod val="75000"/>
                  </a:schemeClr>
                </a:solidFill>
              </a:rPr>
              <a:t>Learners must pass 3 Units during in-class assessments</a:t>
            </a:r>
          </a:p>
          <a:p>
            <a:r>
              <a:rPr lang="en-GB" sz="1400" b="1" dirty="0" smtClean="0">
                <a:solidFill>
                  <a:schemeClr val="accent4">
                    <a:lumMod val="75000"/>
                  </a:schemeClr>
                </a:solidFill>
              </a:rPr>
              <a:t>National </a:t>
            </a:r>
            <a:r>
              <a:rPr lang="en-GB" sz="1400" b="1" dirty="0">
                <a:solidFill>
                  <a:schemeClr val="accent4">
                    <a:lumMod val="75000"/>
                  </a:schemeClr>
                </a:solidFill>
              </a:rPr>
              <a:t>5</a:t>
            </a:r>
            <a:r>
              <a:rPr lang="en-GB" sz="1400" dirty="0" smtClean="0">
                <a:solidFill>
                  <a:schemeClr val="accent4">
                    <a:lumMod val="75000"/>
                  </a:schemeClr>
                </a:solidFill>
              </a:rPr>
              <a:t>:</a:t>
            </a:r>
          </a:p>
          <a:p>
            <a:pPr marL="285750" indent="-285750">
              <a:buFont typeface="Wingdings" panose="05000000000000000000" pitchFamily="2" charset="2"/>
              <a:buChar char="Ø"/>
            </a:pPr>
            <a:r>
              <a:rPr lang="en-GB" sz="1400" dirty="0">
                <a:solidFill>
                  <a:schemeClr val="accent4">
                    <a:lumMod val="75000"/>
                  </a:schemeClr>
                </a:solidFill>
              </a:rPr>
              <a:t>Design Folio (40% of final grade</a:t>
            </a:r>
            <a:r>
              <a:rPr lang="en-GB" sz="1400" dirty="0" smtClean="0">
                <a:solidFill>
                  <a:schemeClr val="accent4">
                    <a:lumMod val="75000"/>
                  </a:schemeClr>
                </a:solidFill>
              </a:rPr>
              <a:t>)</a:t>
            </a:r>
          </a:p>
          <a:p>
            <a:pPr marL="285750" indent="-285750">
              <a:buFont typeface="Wingdings" panose="05000000000000000000" pitchFamily="2" charset="2"/>
              <a:buChar char="Ø"/>
            </a:pPr>
            <a:r>
              <a:rPr lang="en-GB" sz="1400" dirty="0" smtClean="0">
                <a:solidFill>
                  <a:schemeClr val="accent4">
                    <a:lumMod val="75000"/>
                  </a:schemeClr>
                </a:solidFill>
              </a:rPr>
              <a:t>Expressive Folio (40% of final grade)</a:t>
            </a:r>
          </a:p>
          <a:p>
            <a:pPr marL="285750" indent="-285750">
              <a:buFont typeface="Wingdings" panose="05000000000000000000" pitchFamily="2" charset="2"/>
              <a:buChar char="Ø"/>
            </a:pPr>
            <a:r>
              <a:rPr lang="en-GB" sz="1400" dirty="0" smtClean="0">
                <a:solidFill>
                  <a:schemeClr val="accent4">
                    <a:lumMod val="75000"/>
                  </a:schemeClr>
                </a:solidFill>
              </a:rPr>
              <a:t>SQA examination (20% of final grade)</a:t>
            </a:r>
          </a:p>
        </p:txBody>
      </p:sp>
      <p:sp>
        <p:nvSpPr>
          <p:cNvPr id="9" name="Content Placeholder 8"/>
          <p:cNvSpPr>
            <a:spLocks noGrp="1" noChangeAspect="1"/>
          </p:cNvSpPr>
          <p:nvPr>
            <p:ph sz="quarter" idx="4"/>
          </p:nvPr>
        </p:nvSpPr>
        <p:spPr>
          <a:xfrm>
            <a:off x="405702" y="4956312"/>
            <a:ext cx="6697463" cy="1687001"/>
          </a:xfrm>
          <a:solidFill>
            <a:schemeClr val="bg1"/>
          </a:solidFill>
          <a:ln>
            <a:solidFill>
              <a:schemeClr val="accent1"/>
            </a:solidFill>
          </a:ln>
        </p:spPr>
        <p:txBody>
          <a:bodyPr>
            <a:normAutofit fontScale="92500"/>
          </a:bodyPr>
          <a:lstStyle/>
          <a:p>
            <a:pPr marL="0" indent="0">
              <a:buNone/>
            </a:pPr>
            <a:r>
              <a:rPr lang="en-GB" sz="2200" b="1" dirty="0" smtClean="0">
                <a:solidFill>
                  <a:schemeClr val="accent4">
                    <a:lumMod val="75000"/>
                  </a:schemeClr>
                </a:solidFill>
              </a:rPr>
              <a:t>Learning and Career Pathways:</a:t>
            </a:r>
          </a:p>
          <a:p>
            <a:pPr>
              <a:buFont typeface="Wingdings" panose="05000000000000000000" pitchFamily="2" charset="2"/>
              <a:buChar char="Ø"/>
            </a:pPr>
            <a:r>
              <a:rPr lang="en-GB" sz="1500" dirty="0" smtClean="0">
                <a:solidFill>
                  <a:schemeClr val="accent4">
                    <a:lumMod val="75000"/>
                  </a:schemeClr>
                </a:solidFill>
              </a:rPr>
              <a:t>Learners achieving a pass at National 5 can progress to study Higher  Art &amp; Design</a:t>
            </a:r>
          </a:p>
          <a:p>
            <a:pPr>
              <a:buFont typeface="Wingdings" panose="05000000000000000000" pitchFamily="2" charset="2"/>
              <a:buChar char="Ø"/>
            </a:pPr>
            <a:r>
              <a:rPr lang="en-GB" sz="1500" dirty="0" smtClean="0">
                <a:solidFill>
                  <a:schemeClr val="accent4">
                    <a:lumMod val="75000"/>
                  </a:schemeClr>
                </a:solidFill>
              </a:rPr>
              <a:t>Some learners may choose to undertake a vocational design course in S5/6.</a:t>
            </a:r>
          </a:p>
          <a:p>
            <a:pPr>
              <a:buFont typeface="Wingdings" panose="05000000000000000000" pitchFamily="2" charset="2"/>
              <a:buChar char="Ø"/>
            </a:pPr>
            <a:r>
              <a:rPr lang="en-GB" sz="1500" dirty="0" smtClean="0">
                <a:solidFill>
                  <a:schemeClr val="accent4">
                    <a:lumMod val="75000"/>
                  </a:schemeClr>
                </a:solidFill>
              </a:rPr>
              <a:t>Careers </a:t>
            </a:r>
            <a:r>
              <a:rPr lang="en-GB" sz="1500" dirty="0">
                <a:solidFill>
                  <a:schemeClr val="accent4">
                    <a:lumMod val="75000"/>
                  </a:schemeClr>
                </a:solidFill>
              </a:rPr>
              <a:t>that can lead on from </a:t>
            </a:r>
            <a:r>
              <a:rPr lang="en-GB" sz="1500" dirty="0" smtClean="0">
                <a:solidFill>
                  <a:schemeClr val="accent4">
                    <a:lumMod val="75000"/>
                  </a:schemeClr>
                </a:solidFill>
              </a:rPr>
              <a:t>studying Art &amp; Design include: graphic design; fashion design, architecture; product design; animation; interior design; make-up</a:t>
            </a:r>
            <a:endParaRPr lang="en-GB" sz="1400" dirty="0" smtClean="0">
              <a:solidFill>
                <a:schemeClr val="accent2"/>
              </a:solidFill>
            </a:endParaRPr>
          </a:p>
        </p:txBody>
      </p:sp>
      <p:pic>
        <p:nvPicPr>
          <p:cNvPr id="8" name="Picture 7" descr="cid:image007.jpg@01D8CD91.D6B99C3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13355" y="4848740"/>
            <a:ext cx="1861986" cy="1794573"/>
          </a:xfrm>
          <a:prstGeom prst="rect">
            <a:avLst/>
          </a:prstGeom>
          <a:noFill/>
          <a:ln>
            <a:noFill/>
          </a:ln>
        </p:spPr>
      </p:pic>
    </p:spTree>
    <p:extLst>
      <p:ext uri="{BB962C8B-B14F-4D97-AF65-F5344CB8AC3E}">
        <p14:creationId xmlns:p14="http://schemas.microsoft.com/office/powerpoint/2010/main" val="1472310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Drama (N4 &amp; n5)</a:t>
            </a:r>
            <a:endParaRPr lang="en-GB" dirty="0"/>
          </a:p>
        </p:txBody>
      </p:sp>
      <p:sp>
        <p:nvSpPr>
          <p:cNvPr id="5" name="Text Placeholder 4"/>
          <p:cNvSpPr>
            <a:spLocks noGrp="1"/>
          </p:cNvSpPr>
          <p:nvPr>
            <p:ph type="body" idx="1"/>
          </p:nvPr>
        </p:nvSpPr>
        <p:spPr>
          <a:xfrm>
            <a:off x="436992" y="1942376"/>
            <a:ext cx="4409328" cy="4617450"/>
          </a:xfrm>
          <a:ln>
            <a:solidFill>
              <a:schemeClr val="accent1"/>
            </a:solidFill>
          </a:ln>
        </p:spPr>
        <p:txBody>
          <a:bodyPr anchor="t"/>
          <a:lstStyle/>
          <a:p>
            <a:r>
              <a:rPr lang="en-GB" sz="2000" b="1" dirty="0" smtClean="0">
                <a:solidFill>
                  <a:schemeClr val="accent4">
                    <a:lumMod val="75000"/>
                  </a:schemeClr>
                </a:solidFill>
              </a:rPr>
              <a:t>Course Content:</a:t>
            </a:r>
          </a:p>
          <a:p>
            <a:r>
              <a:rPr lang="en-GB" sz="1400" dirty="0">
                <a:solidFill>
                  <a:schemeClr val="accent4">
                    <a:lumMod val="75000"/>
                  </a:schemeClr>
                </a:solidFill>
              </a:rPr>
              <a:t>This is a practical course in which learners will develop their drama skills as well as increasing their knowledge and understanding of putting together a theatre production. Learners will work on a variety of devised and scripted pieces of drama and all learners choosing this course will be expected to perform in front of an audience. </a:t>
            </a:r>
            <a:endParaRPr lang="en-GB" sz="1400" b="1" dirty="0" smtClean="0">
              <a:solidFill>
                <a:schemeClr val="accent4">
                  <a:lumMod val="75000"/>
                </a:schemeClr>
              </a:solidFill>
            </a:endParaRPr>
          </a:p>
          <a:p>
            <a:r>
              <a:rPr lang="en-GB" sz="1400" b="1" dirty="0" smtClean="0">
                <a:solidFill>
                  <a:schemeClr val="accent4">
                    <a:lumMod val="75000"/>
                  </a:schemeClr>
                </a:solidFill>
              </a:rPr>
              <a:t>Unit 1 – Drama Skills</a:t>
            </a:r>
          </a:p>
          <a:p>
            <a:r>
              <a:rPr lang="en-GB" sz="1400" dirty="0">
                <a:solidFill>
                  <a:schemeClr val="accent4">
                    <a:lumMod val="75000"/>
                  </a:schemeClr>
                </a:solidFill>
              </a:rPr>
              <a:t>Learners will respond to stimuli, generate ideas and use a range of drama skills to portray character in a presentation. </a:t>
            </a:r>
            <a:endParaRPr lang="en-GB" sz="1400" dirty="0" smtClean="0">
              <a:solidFill>
                <a:schemeClr val="accent4">
                  <a:lumMod val="75000"/>
                </a:schemeClr>
              </a:solidFill>
            </a:endParaRPr>
          </a:p>
          <a:p>
            <a:r>
              <a:rPr lang="en-GB" sz="1400" b="1" dirty="0" smtClean="0">
                <a:solidFill>
                  <a:schemeClr val="accent4">
                    <a:lumMod val="75000"/>
                  </a:schemeClr>
                </a:solidFill>
              </a:rPr>
              <a:t>Unit 2 – Production Skills</a:t>
            </a:r>
          </a:p>
          <a:p>
            <a:r>
              <a:rPr lang="en-GB" sz="1400" dirty="0">
                <a:solidFill>
                  <a:schemeClr val="accent4">
                    <a:lumMod val="75000"/>
                  </a:schemeClr>
                </a:solidFill>
              </a:rPr>
              <a:t>Learners will work with others to develop ideas for performance as an actor or in a production role. Production roles include the following: acting, costume design, hair and make-up design, props design, set design, lighting design and sound design.</a:t>
            </a:r>
            <a:endParaRPr lang="en-GB" sz="1400" dirty="0" smtClean="0">
              <a:solidFill>
                <a:schemeClr val="accent4">
                  <a:lumMod val="75000"/>
                </a:schemeClr>
              </a:solidFill>
            </a:endParaRPr>
          </a:p>
        </p:txBody>
      </p:sp>
      <p:sp>
        <p:nvSpPr>
          <p:cNvPr id="6" name="Content Placeholder 5"/>
          <p:cNvSpPr>
            <a:spLocks noGrp="1"/>
          </p:cNvSpPr>
          <p:nvPr>
            <p:ph sz="half" idx="2"/>
          </p:nvPr>
        </p:nvSpPr>
        <p:spPr>
          <a:xfrm>
            <a:off x="8459899" y="1942376"/>
            <a:ext cx="3270981" cy="1239235"/>
          </a:xfrm>
          <a:solidFill>
            <a:schemeClr val="bg1"/>
          </a:solidFill>
          <a:ln>
            <a:solidFill>
              <a:schemeClr val="accent1"/>
            </a:solidFill>
          </a:ln>
        </p:spPr>
        <p:txBody>
          <a:bodyPr>
            <a:noAutofit/>
          </a:bodyPr>
          <a:lstStyle/>
          <a:p>
            <a:pPr marL="0" indent="0">
              <a:buNone/>
            </a:pPr>
            <a:r>
              <a:rPr lang="en-GB" sz="2000" b="1" dirty="0" smtClean="0">
                <a:solidFill>
                  <a:schemeClr val="accent4">
                    <a:lumMod val="75000"/>
                  </a:schemeClr>
                </a:solidFill>
              </a:rPr>
              <a:t>Key Skills:</a:t>
            </a:r>
          </a:p>
          <a:p>
            <a:r>
              <a:rPr lang="en-GB" sz="1400" dirty="0" smtClean="0">
                <a:solidFill>
                  <a:schemeClr val="accent4">
                    <a:lumMod val="75000"/>
                  </a:schemeClr>
                </a:solidFill>
              </a:rPr>
              <a:t>Teamwork		Communication</a:t>
            </a:r>
          </a:p>
          <a:p>
            <a:r>
              <a:rPr lang="en-GB" sz="1400" dirty="0" smtClean="0">
                <a:solidFill>
                  <a:schemeClr val="accent4">
                    <a:lumMod val="75000"/>
                  </a:schemeClr>
                </a:solidFill>
              </a:rPr>
              <a:t>Creativity		Resilience</a:t>
            </a:r>
          </a:p>
        </p:txBody>
      </p:sp>
      <p:sp>
        <p:nvSpPr>
          <p:cNvPr id="7" name="Text Placeholder 6"/>
          <p:cNvSpPr>
            <a:spLocks noGrp="1"/>
          </p:cNvSpPr>
          <p:nvPr>
            <p:ph type="body" sz="quarter" idx="3"/>
          </p:nvPr>
        </p:nvSpPr>
        <p:spPr>
          <a:xfrm>
            <a:off x="5013988" y="1942377"/>
            <a:ext cx="3353143" cy="2955300"/>
          </a:xfrm>
          <a:ln>
            <a:solidFill>
              <a:schemeClr val="accent1"/>
            </a:solidFill>
          </a:ln>
        </p:spPr>
        <p:txBody>
          <a:bodyPr anchor="t"/>
          <a:lstStyle/>
          <a:p>
            <a:r>
              <a:rPr lang="en-GB" sz="2000" b="1" dirty="0" smtClean="0">
                <a:solidFill>
                  <a:schemeClr val="accent4">
                    <a:lumMod val="75000"/>
                  </a:schemeClr>
                </a:solidFill>
              </a:rPr>
              <a:t>Assessment Overview:</a:t>
            </a:r>
          </a:p>
          <a:p>
            <a:r>
              <a:rPr lang="en-GB" sz="1400" dirty="0" smtClean="0">
                <a:solidFill>
                  <a:schemeClr val="accent4">
                    <a:lumMod val="75000"/>
                  </a:schemeClr>
                </a:solidFill>
              </a:rPr>
              <a:t>There </a:t>
            </a:r>
            <a:r>
              <a:rPr lang="en-GB" sz="1400" dirty="0">
                <a:solidFill>
                  <a:schemeClr val="accent4">
                    <a:lumMod val="75000"/>
                  </a:schemeClr>
                </a:solidFill>
              </a:rPr>
              <a:t>will be regular assessments throughout S3 and S4 to monitor progress.</a:t>
            </a:r>
          </a:p>
          <a:p>
            <a:r>
              <a:rPr lang="en-GB" sz="1400" b="1" dirty="0">
                <a:solidFill>
                  <a:schemeClr val="accent4">
                    <a:lumMod val="75000"/>
                  </a:schemeClr>
                </a:solidFill>
              </a:rPr>
              <a:t>National 4</a:t>
            </a:r>
            <a:r>
              <a:rPr lang="en-GB" sz="1400" dirty="0">
                <a:solidFill>
                  <a:schemeClr val="accent4">
                    <a:lumMod val="75000"/>
                  </a:schemeClr>
                </a:solidFill>
              </a:rPr>
              <a:t>: </a:t>
            </a:r>
          </a:p>
          <a:p>
            <a:pPr marL="285750" indent="-285750">
              <a:buFont typeface="Wingdings" panose="05000000000000000000" pitchFamily="2" charset="2"/>
              <a:buChar char="Ø"/>
            </a:pPr>
            <a:r>
              <a:rPr lang="en-GB" sz="1400" dirty="0" smtClean="0">
                <a:solidFill>
                  <a:schemeClr val="accent4">
                    <a:lumMod val="75000"/>
                  </a:schemeClr>
                </a:solidFill>
              </a:rPr>
              <a:t>In-class assessments &amp; Added Value Unit</a:t>
            </a:r>
            <a:endParaRPr lang="en-GB" sz="1400" dirty="0">
              <a:solidFill>
                <a:schemeClr val="accent4">
                  <a:lumMod val="75000"/>
                </a:schemeClr>
              </a:solidFill>
            </a:endParaRPr>
          </a:p>
          <a:p>
            <a:r>
              <a:rPr lang="en-GB" sz="1400" b="1" dirty="0">
                <a:solidFill>
                  <a:schemeClr val="accent4">
                    <a:lumMod val="75000"/>
                  </a:schemeClr>
                </a:solidFill>
              </a:rPr>
              <a:t>National 5</a:t>
            </a:r>
            <a:r>
              <a:rPr lang="en-GB" sz="1400" dirty="0">
                <a:solidFill>
                  <a:schemeClr val="accent4">
                    <a:lumMod val="75000"/>
                  </a:schemeClr>
                </a:solidFill>
              </a:rPr>
              <a:t>:</a:t>
            </a:r>
          </a:p>
          <a:p>
            <a:pPr marL="285750" indent="-285750">
              <a:buFont typeface="Wingdings" panose="05000000000000000000" pitchFamily="2" charset="2"/>
              <a:buChar char="Ø"/>
            </a:pPr>
            <a:r>
              <a:rPr lang="en-GB" sz="1400" dirty="0" smtClean="0">
                <a:solidFill>
                  <a:schemeClr val="accent4">
                    <a:lumMod val="75000"/>
                  </a:schemeClr>
                </a:solidFill>
              </a:rPr>
              <a:t>Practical Assessment (60% of final grade)</a:t>
            </a:r>
          </a:p>
          <a:p>
            <a:pPr marL="285750" indent="-285750">
              <a:buFont typeface="Wingdings" panose="05000000000000000000" pitchFamily="2" charset="2"/>
              <a:buChar char="Ø"/>
            </a:pPr>
            <a:r>
              <a:rPr lang="en-GB" sz="1400" dirty="0" smtClean="0">
                <a:solidFill>
                  <a:schemeClr val="accent4">
                    <a:lumMod val="75000"/>
                  </a:schemeClr>
                </a:solidFill>
              </a:rPr>
              <a:t>SQA examination (40% of final grade)</a:t>
            </a:r>
          </a:p>
        </p:txBody>
      </p:sp>
      <p:sp>
        <p:nvSpPr>
          <p:cNvPr id="9" name="Content Placeholder 8"/>
          <p:cNvSpPr>
            <a:spLocks noGrp="1" noChangeAspect="1"/>
          </p:cNvSpPr>
          <p:nvPr>
            <p:ph sz="quarter" idx="4"/>
          </p:nvPr>
        </p:nvSpPr>
        <p:spPr>
          <a:xfrm>
            <a:off x="4959929" y="5049286"/>
            <a:ext cx="6770952" cy="1510540"/>
          </a:xfrm>
          <a:solidFill>
            <a:schemeClr val="bg1"/>
          </a:solidFill>
          <a:ln>
            <a:solidFill>
              <a:schemeClr val="accent1"/>
            </a:solidFill>
          </a:ln>
        </p:spPr>
        <p:txBody>
          <a:bodyPr>
            <a:normAutofit fontScale="92500" lnSpcReduction="10000"/>
          </a:bodyPr>
          <a:lstStyle/>
          <a:p>
            <a:pPr marL="0" indent="0">
              <a:buNone/>
            </a:pPr>
            <a:r>
              <a:rPr lang="en-GB" sz="2200" b="1" dirty="0" smtClean="0">
                <a:solidFill>
                  <a:schemeClr val="accent4">
                    <a:lumMod val="75000"/>
                  </a:schemeClr>
                </a:solidFill>
              </a:rPr>
              <a:t>Learning and Career Pathways:</a:t>
            </a:r>
          </a:p>
          <a:p>
            <a:pPr>
              <a:buFont typeface="Wingdings" panose="05000000000000000000" pitchFamily="2" charset="2"/>
              <a:buChar char="Ø"/>
            </a:pPr>
            <a:r>
              <a:rPr lang="en-GB" sz="1500" dirty="0" smtClean="0">
                <a:solidFill>
                  <a:schemeClr val="accent4">
                    <a:lumMod val="75000"/>
                  </a:schemeClr>
                </a:solidFill>
              </a:rPr>
              <a:t>Learners achieving a pass at National 5 can progress to study Higher Drama</a:t>
            </a:r>
          </a:p>
          <a:p>
            <a:pPr>
              <a:buFont typeface="Wingdings" panose="05000000000000000000" pitchFamily="2" charset="2"/>
              <a:buChar char="Ø"/>
            </a:pPr>
            <a:r>
              <a:rPr lang="en-GB" sz="1500" dirty="0" smtClean="0">
                <a:solidFill>
                  <a:schemeClr val="accent4">
                    <a:lumMod val="75000"/>
                  </a:schemeClr>
                </a:solidFill>
              </a:rPr>
              <a:t>Career pathways involving drama skills include: acting; directing script writing; TV/theatre production; costume design; sound engineer; lighting designer; education; radio; drama therapy and more. </a:t>
            </a:r>
          </a:p>
          <a:p>
            <a:pPr>
              <a:buFont typeface="Wingdings" panose="05000000000000000000" pitchFamily="2" charset="2"/>
              <a:buChar char="Ø"/>
            </a:pPr>
            <a:endParaRPr lang="en-GB" sz="1400" dirty="0" smtClean="0">
              <a:solidFill>
                <a:schemeClr val="accent2"/>
              </a:solidFill>
            </a:endParaRPr>
          </a:p>
        </p:txBody>
      </p:sp>
      <p:pic>
        <p:nvPicPr>
          <p:cNvPr id="8" name="Content Placeholder 3"/>
          <p:cNvPicPr/>
          <p:nvPr/>
        </p:nvPicPr>
        <p:blipFill rotWithShape="1">
          <a:blip r:embed="rId2" cstate="print">
            <a:extLst>
              <a:ext uri="{28A0092B-C50C-407E-A947-70E740481C1C}">
                <a14:useLocalDpi xmlns:a14="http://schemas.microsoft.com/office/drawing/2010/main" val="0"/>
              </a:ext>
            </a:extLst>
          </a:blip>
          <a:srcRect l="26310" t="19757" r="28458" b="22250"/>
          <a:stretch/>
        </p:blipFill>
        <p:spPr>
          <a:xfrm>
            <a:off x="8459898" y="3451341"/>
            <a:ext cx="1731023" cy="1350555"/>
          </a:xfrm>
          <a:prstGeom prst="rect">
            <a:avLst/>
          </a:prstGeom>
        </p:spPr>
      </p:pic>
      <p:pic>
        <p:nvPicPr>
          <p:cNvPr id="10" name="Content Placeholder 3"/>
          <p:cNvPicPr/>
          <p:nvPr/>
        </p:nvPicPr>
        <p:blipFill rotWithShape="1">
          <a:blip r:embed="rId3">
            <a:extLst>
              <a:ext uri="{28A0092B-C50C-407E-A947-70E740481C1C}">
                <a14:useLocalDpi xmlns:a14="http://schemas.microsoft.com/office/drawing/2010/main" val="0"/>
              </a:ext>
            </a:extLst>
          </a:blip>
          <a:srcRect l="40078" t="28347" r="42198" b="42424"/>
          <a:stretch/>
        </p:blipFill>
        <p:spPr>
          <a:xfrm>
            <a:off x="10283687" y="3429000"/>
            <a:ext cx="1447193" cy="1372897"/>
          </a:xfrm>
          <a:prstGeom prst="rect">
            <a:avLst/>
          </a:prstGeom>
        </p:spPr>
      </p:pic>
    </p:spTree>
    <p:extLst>
      <p:ext uri="{BB962C8B-B14F-4D97-AF65-F5344CB8AC3E}">
        <p14:creationId xmlns:p14="http://schemas.microsoft.com/office/powerpoint/2010/main" val="2986552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Music (n4 &amp; N5)</a:t>
            </a:r>
            <a:endParaRPr lang="en-GB" dirty="0"/>
          </a:p>
        </p:txBody>
      </p:sp>
      <p:sp>
        <p:nvSpPr>
          <p:cNvPr id="5" name="Text Placeholder 4"/>
          <p:cNvSpPr>
            <a:spLocks noGrp="1"/>
          </p:cNvSpPr>
          <p:nvPr>
            <p:ph type="body" idx="1"/>
          </p:nvPr>
        </p:nvSpPr>
        <p:spPr>
          <a:xfrm>
            <a:off x="451012" y="2097102"/>
            <a:ext cx="6901766" cy="3126251"/>
          </a:xfrm>
          <a:ln>
            <a:solidFill>
              <a:schemeClr val="accent1"/>
            </a:solidFill>
          </a:ln>
        </p:spPr>
        <p:txBody>
          <a:bodyPr anchor="t"/>
          <a:lstStyle/>
          <a:p>
            <a:r>
              <a:rPr lang="en-GB" sz="2000" b="1" dirty="0" smtClean="0">
                <a:solidFill>
                  <a:schemeClr val="accent4">
                    <a:lumMod val="75000"/>
                  </a:schemeClr>
                </a:solidFill>
              </a:rPr>
              <a:t>Course Content:</a:t>
            </a:r>
          </a:p>
          <a:p>
            <a:r>
              <a:rPr lang="en-GB" sz="1400" b="1" dirty="0" smtClean="0">
                <a:solidFill>
                  <a:schemeClr val="accent4">
                    <a:lumMod val="75000"/>
                  </a:schemeClr>
                </a:solidFill>
              </a:rPr>
              <a:t>Performing Skills</a:t>
            </a:r>
          </a:p>
          <a:p>
            <a:r>
              <a:rPr lang="en-US" sz="1400" dirty="0" smtClean="0">
                <a:solidFill>
                  <a:schemeClr val="accent4">
                    <a:lumMod val="75000"/>
                  </a:schemeClr>
                </a:solidFill>
              </a:rPr>
              <a:t>Learners will </a:t>
            </a:r>
            <a:r>
              <a:rPr lang="en-US" sz="1400" dirty="0">
                <a:solidFill>
                  <a:schemeClr val="accent4">
                    <a:lumMod val="75000"/>
                  </a:schemeClr>
                </a:solidFill>
              </a:rPr>
              <a:t>develop performing skills on two selected instruments, or on one selected instrument and voice. </a:t>
            </a:r>
            <a:endParaRPr lang="en-GB" sz="1400" b="1" dirty="0" smtClean="0">
              <a:solidFill>
                <a:schemeClr val="accent4">
                  <a:lumMod val="75000"/>
                </a:schemeClr>
              </a:solidFill>
            </a:endParaRPr>
          </a:p>
          <a:p>
            <a:r>
              <a:rPr lang="en-GB" sz="1400" b="1" dirty="0" smtClean="0">
                <a:solidFill>
                  <a:schemeClr val="accent4">
                    <a:lumMod val="75000"/>
                  </a:schemeClr>
                </a:solidFill>
              </a:rPr>
              <a:t>Composing Skills</a:t>
            </a:r>
          </a:p>
          <a:p>
            <a:r>
              <a:rPr lang="en-US" sz="1400" dirty="0" smtClean="0">
                <a:solidFill>
                  <a:schemeClr val="accent4">
                    <a:lumMod val="75000"/>
                  </a:schemeClr>
                </a:solidFill>
              </a:rPr>
              <a:t>Learners </a:t>
            </a:r>
            <a:r>
              <a:rPr lang="en-US" sz="1400" dirty="0">
                <a:solidFill>
                  <a:schemeClr val="accent4">
                    <a:lumMod val="75000"/>
                  </a:schemeClr>
                </a:solidFill>
              </a:rPr>
              <a:t>will use knowledge of music styles and concepts when creating their own music</a:t>
            </a:r>
            <a:r>
              <a:rPr lang="en-US" sz="1400" dirty="0" smtClean="0">
                <a:solidFill>
                  <a:schemeClr val="accent4">
                    <a:lumMod val="75000"/>
                  </a:schemeClr>
                </a:solidFill>
              </a:rPr>
              <a:t>. </a:t>
            </a:r>
          </a:p>
          <a:p>
            <a:r>
              <a:rPr lang="en-GB" sz="1400" b="1" dirty="0" smtClean="0">
                <a:solidFill>
                  <a:schemeClr val="accent4">
                    <a:lumMod val="75000"/>
                  </a:schemeClr>
                </a:solidFill>
              </a:rPr>
              <a:t>Understanding Music</a:t>
            </a:r>
          </a:p>
          <a:p>
            <a:r>
              <a:rPr lang="en-US" sz="1400" dirty="0">
                <a:solidFill>
                  <a:schemeClr val="accent4">
                    <a:lumMod val="75000"/>
                  </a:schemeClr>
                </a:solidFill>
              </a:rPr>
              <a:t>B</a:t>
            </a:r>
            <a:r>
              <a:rPr lang="en-US" sz="1400" dirty="0" smtClean="0">
                <a:solidFill>
                  <a:schemeClr val="accent4">
                    <a:lumMod val="75000"/>
                  </a:schemeClr>
                </a:solidFill>
              </a:rPr>
              <a:t>y </a:t>
            </a:r>
            <a:r>
              <a:rPr lang="en-US" sz="1400" dirty="0">
                <a:solidFill>
                  <a:schemeClr val="accent4">
                    <a:lumMod val="75000"/>
                  </a:schemeClr>
                </a:solidFill>
              </a:rPr>
              <a:t>listening to a range of music and music styles, learners will develop their understanding of level-specific music concepts. They will develop the ability to distinguish between different music styles and sounds</a:t>
            </a:r>
            <a:endParaRPr lang="en-GB" sz="1400" dirty="0" smtClean="0">
              <a:solidFill>
                <a:schemeClr val="accent4">
                  <a:lumMod val="75000"/>
                </a:schemeClr>
              </a:solidFill>
            </a:endParaRPr>
          </a:p>
        </p:txBody>
      </p:sp>
      <p:sp>
        <p:nvSpPr>
          <p:cNvPr id="6" name="Content Placeholder 5"/>
          <p:cNvSpPr>
            <a:spLocks noGrp="1"/>
          </p:cNvSpPr>
          <p:nvPr>
            <p:ph sz="half" idx="2"/>
          </p:nvPr>
        </p:nvSpPr>
        <p:spPr>
          <a:xfrm>
            <a:off x="8743167" y="5336088"/>
            <a:ext cx="3289962" cy="1433691"/>
          </a:xfrm>
          <a:solidFill>
            <a:schemeClr val="bg1"/>
          </a:solidFill>
          <a:ln>
            <a:solidFill>
              <a:schemeClr val="accent1"/>
            </a:solidFill>
          </a:ln>
        </p:spPr>
        <p:txBody>
          <a:bodyPr>
            <a:noAutofit/>
          </a:bodyPr>
          <a:lstStyle/>
          <a:p>
            <a:pPr marL="0" indent="0">
              <a:buNone/>
            </a:pPr>
            <a:r>
              <a:rPr lang="en-GB" sz="2000" b="1" dirty="0" smtClean="0">
                <a:solidFill>
                  <a:schemeClr val="accent4">
                    <a:lumMod val="75000"/>
                  </a:schemeClr>
                </a:solidFill>
              </a:rPr>
              <a:t>Key Skills:</a:t>
            </a:r>
          </a:p>
          <a:p>
            <a:pPr>
              <a:buFont typeface="Wingdings" panose="05000000000000000000" pitchFamily="2" charset="2"/>
              <a:buChar char="§"/>
            </a:pPr>
            <a:r>
              <a:rPr lang="en-GB" sz="1400" dirty="0" smtClean="0">
                <a:solidFill>
                  <a:schemeClr val="accent4">
                    <a:lumMod val="75000"/>
                  </a:schemeClr>
                </a:solidFill>
              </a:rPr>
              <a:t>Communication</a:t>
            </a:r>
          </a:p>
          <a:p>
            <a:pPr>
              <a:buFont typeface="Wingdings" panose="05000000000000000000" pitchFamily="2" charset="2"/>
              <a:buChar char="§"/>
            </a:pPr>
            <a:r>
              <a:rPr lang="en-GB" sz="1400" dirty="0" smtClean="0">
                <a:solidFill>
                  <a:schemeClr val="accent4">
                    <a:lumMod val="75000"/>
                  </a:schemeClr>
                </a:solidFill>
              </a:rPr>
              <a:t>Creativity</a:t>
            </a:r>
          </a:p>
          <a:p>
            <a:pPr>
              <a:buFont typeface="Wingdings" panose="05000000000000000000" pitchFamily="2" charset="2"/>
              <a:buChar char="§"/>
            </a:pPr>
            <a:r>
              <a:rPr lang="en-GB" sz="1400" dirty="0" smtClean="0">
                <a:solidFill>
                  <a:schemeClr val="accent4">
                    <a:lumMod val="75000"/>
                  </a:schemeClr>
                </a:solidFill>
              </a:rPr>
              <a:t>Resilience</a:t>
            </a:r>
            <a:endParaRPr lang="en-GB" sz="1400" dirty="0">
              <a:solidFill>
                <a:schemeClr val="accent4">
                  <a:lumMod val="75000"/>
                </a:schemeClr>
              </a:solidFill>
            </a:endParaRPr>
          </a:p>
        </p:txBody>
      </p:sp>
      <p:sp>
        <p:nvSpPr>
          <p:cNvPr id="7" name="Text Placeholder 6"/>
          <p:cNvSpPr>
            <a:spLocks noGrp="1"/>
          </p:cNvSpPr>
          <p:nvPr>
            <p:ph type="body" sz="quarter" idx="3"/>
          </p:nvPr>
        </p:nvSpPr>
        <p:spPr>
          <a:xfrm>
            <a:off x="7490564" y="2097102"/>
            <a:ext cx="4442356" cy="1836071"/>
          </a:xfrm>
          <a:ln>
            <a:solidFill>
              <a:schemeClr val="accent1"/>
            </a:solidFill>
          </a:ln>
        </p:spPr>
        <p:txBody>
          <a:bodyPr anchor="t"/>
          <a:lstStyle/>
          <a:p>
            <a:r>
              <a:rPr lang="en-GB" sz="2000" b="1" dirty="0" smtClean="0">
                <a:solidFill>
                  <a:schemeClr val="accent4">
                    <a:lumMod val="75000"/>
                  </a:schemeClr>
                </a:solidFill>
              </a:rPr>
              <a:t>Assessment Overview:</a:t>
            </a:r>
          </a:p>
          <a:p>
            <a:r>
              <a:rPr lang="en-GB" sz="1400" b="1" dirty="0" smtClean="0">
                <a:solidFill>
                  <a:schemeClr val="accent4">
                    <a:lumMod val="75000"/>
                  </a:schemeClr>
                </a:solidFill>
              </a:rPr>
              <a:t>National 5</a:t>
            </a:r>
          </a:p>
          <a:p>
            <a:pPr marL="285750" indent="-285750">
              <a:buFont typeface="Wingdings" panose="05000000000000000000" pitchFamily="2" charset="2"/>
              <a:buChar char="Ø"/>
            </a:pPr>
            <a:r>
              <a:rPr lang="en-GB" sz="1400" dirty="0" smtClean="0">
                <a:solidFill>
                  <a:schemeClr val="accent4">
                    <a:lumMod val="75000"/>
                  </a:schemeClr>
                </a:solidFill>
              </a:rPr>
              <a:t>Practical Performance (50% of final grade)</a:t>
            </a:r>
          </a:p>
          <a:p>
            <a:pPr marL="285750" indent="-285750">
              <a:buFont typeface="Wingdings" panose="05000000000000000000" pitchFamily="2" charset="2"/>
              <a:buChar char="Ø"/>
            </a:pPr>
            <a:r>
              <a:rPr lang="en-GB" sz="1400" dirty="0" smtClean="0">
                <a:solidFill>
                  <a:schemeClr val="accent4">
                    <a:lumMod val="75000"/>
                  </a:schemeClr>
                </a:solidFill>
              </a:rPr>
              <a:t>Composing Assignment (15% of final grade)</a:t>
            </a:r>
          </a:p>
          <a:p>
            <a:pPr marL="285750" indent="-285750">
              <a:buFont typeface="Wingdings" panose="05000000000000000000" pitchFamily="2" charset="2"/>
              <a:buChar char="Ø"/>
            </a:pPr>
            <a:r>
              <a:rPr lang="en-GB" sz="1400" dirty="0" smtClean="0">
                <a:solidFill>
                  <a:schemeClr val="accent4">
                    <a:lumMod val="75000"/>
                  </a:schemeClr>
                </a:solidFill>
              </a:rPr>
              <a:t>SQA Examination – Listening (35% of final grade)</a:t>
            </a:r>
          </a:p>
          <a:p>
            <a:endParaRPr lang="en-GB" sz="1400" dirty="0" smtClean="0"/>
          </a:p>
          <a:p>
            <a:endParaRPr lang="en-GB" sz="1400" dirty="0" smtClean="0"/>
          </a:p>
        </p:txBody>
      </p:sp>
      <p:sp>
        <p:nvSpPr>
          <p:cNvPr id="9" name="Content Placeholder 8"/>
          <p:cNvSpPr>
            <a:spLocks noGrp="1" noChangeAspect="1"/>
          </p:cNvSpPr>
          <p:nvPr>
            <p:ph sz="quarter" idx="4"/>
          </p:nvPr>
        </p:nvSpPr>
        <p:spPr>
          <a:xfrm>
            <a:off x="451013" y="5336088"/>
            <a:ext cx="8066686" cy="1433691"/>
          </a:xfrm>
          <a:solidFill>
            <a:schemeClr val="bg1"/>
          </a:solidFill>
          <a:ln>
            <a:solidFill>
              <a:schemeClr val="accent1"/>
            </a:solidFill>
          </a:ln>
        </p:spPr>
        <p:txBody>
          <a:bodyPr>
            <a:normAutofit/>
          </a:bodyPr>
          <a:lstStyle/>
          <a:p>
            <a:pPr marL="0" indent="0">
              <a:buNone/>
            </a:pPr>
            <a:r>
              <a:rPr lang="en-GB" sz="2000" b="1" dirty="0" smtClean="0">
                <a:solidFill>
                  <a:schemeClr val="accent4">
                    <a:lumMod val="75000"/>
                  </a:schemeClr>
                </a:solidFill>
              </a:rPr>
              <a:t>Learning and Career Pathways:</a:t>
            </a:r>
          </a:p>
          <a:p>
            <a:pPr>
              <a:buFont typeface="Wingdings" panose="05000000000000000000" pitchFamily="2" charset="2"/>
              <a:buChar char="Ø"/>
            </a:pPr>
            <a:r>
              <a:rPr lang="en-GB" sz="1400" dirty="0" smtClean="0">
                <a:solidFill>
                  <a:schemeClr val="accent4">
                    <a:lumMod val="75000"/>
                  </a:schemeClr>
                </a:solidFill>
              </a:rPr>
              <a:t>Learners achieving a pass a National 5 may </a:t>
            </a:r>
            <a:r>
              <a:rPr lang="en-GB" sz="1400" dirty="0">
                <a:solidFill>
                  <a:schemeClr val="accent4">
                    <a:lumMod val="75000"/>
                  </a:schemeClr>
                </a:solidFill>
              </a:rPr>
              <a:t>be able to progress to </a:t>
            </a:r>
            <a:r>
              <a:rPr lang="en-GB" sz="1400" dirty="0" smtClean="0">
                <a:solidFill>
                  <a:schemeClr val="accent4">
                    <a:lumMod val="75000"/>
                  </a:schemeClr>
                </a:solidFill>
              </a:rPr>
              <a:t>study at Higher level</a:t>
            </a:r>
          </a:p>
          <a:p>
            <a:pPr>
              <a:buFont typeface="Wingdings" panose="05000000000000000000" pitchFamily="2" charset="2"/>
              <a:buChar char="Ø"/>
            </a:pPr>
            <a:r>
              <a:rPr lang="en-GB" sz="1400" dirty="0">
                <a:solidFill>
                  <a:schemeClr val="accent4">
                    <a:lumMod val="75000"/>
                  </a:schemeClr>
                </a:solidFill>
              </a:rPr>
              <a:t>Careers that can lead on from studying </a:t>
            </a:r>
            <a:r>
              <a:rPr lang="en-GB" sz="1400" dirty="0" smtClean="0">
                <a:solidFill>
                  <a:schemeClr val="accent4">
                    <a:lumMod val="75000"/>
                  </a:schemeClr>
                </a:solidFill>
              </a:rPr>
              <a:t>Music include musician, actor, sound engineer, theatre manager, director, teacher, music therapist and more. </a:t>
            </a:r>
          </a:p>
        </p:txBody>
      </p:sp>
      <p:pic>
        <p:nvPicPr>
          <p:cNvPr id="8194" name="Picture 2" descr="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448" r="2835" b="6421"/>
          <a:stretch/>
        </p:blipFill>
        <p:spPr bwMode="auto">
          <a:xfrm>
            <a:off x="7634943" y="4054947"/>
            <a:ext cx="2471582" cy="108993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t="41798" b="22289"/>
          <a:stretch/>
        </p:blipFill>
        <p:spPr bwMode="auto">
          <a:xfrm>
            <a:off x="10187530" y="4054947"/>
            <a:ext cx="1709368" cy="1089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497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Administration &amp; IT (N4 &amp; n5)</a:t>
            </a:r>
            <a:endParaRPr lang="en-GB" dirty="0"/>
          </a:p>
        </p:txBody>
      </p:sp>
      <p:sp>
        <p:nvSpPr>
          <p:cNvPr id="5" name="Text Placeholder 4"/>
          <p:cNvSpPr>
            <a:spLocks noGrp="1"/>
          </p:cNvSpPr>
          <p:nvPr>
            <p:ph type="body" idx="1"/>
          </p:nvPr>
        </p:nvSpPr>
        <p:spPr>
          <a:xfrm>
            <a:off x="405702" y="2052767"/>
            <a:ext cx="4738953" cy="2583888"/>
          </a:xfrm>
          <a:ln>
            <a:solidFill>
              <a:schemeClr val="accent1"/>
            </a:solidFill>
          </a:ln>
        </p:spPr>
        <p:txBody>
          <a:bodyPr anchor="t"/>
          <a:lstStyle/>
          <a:p>
            <a:r>
              <a:rPr lang="en-GB" sz="2000" b="1" dirty="0" smtClean="0"/>
              <a:t>Course Content:</a:t>
            </a:r>
          </a:p>
          <a:p>
            <a:r>
              <a:rPr lang="en-GB" sz="1400" dirty="0" smtClean="0"/>
              <a:t>Learners will </a:t>
            </a:r>
            <a:r>
              <a:rPr lang="en-GB" sz="1400" dirty="0"/>
              <a:t>develop their IT skills using the following packages:</a:t>
            </a:r>
          </a:p>
          <a:p>
            <a:pPr marL="285750" lvl="0" indent="-285750">
              <a:buFont typeface="Wingdings" panose="05000000000000000000" pitchFamily="2" charset="2"/>
              <a:buChar char="§"/>
            </a:pPr>
            <a:r>
              <a:rPr lang="en-GB" sz="1400" dirty="0" smtClean="0"/>
              <a:t>Microsoft Access, Excel, </a:t>
            </a:r>
            <a:r>
              <a:rPr lang="en-GB" sz="1400" dirty="0" err="1" smtClean="0"/>
              <a:t>Powerpoint</a:t>
            </a:r>
            <a:r>
              <a:rPr lang="en-GB" sz="1400" dirty="0" smtClean="0"/>
              <a:t>, Outlook &amp; Word</a:t>
            </a:r>
          </a:p>
          <a:p>
            <a:pPr marL="285750" lvl="0" indent="-285750">
              <a:buFont typeface="Wingdings" panose="05000000000000000000" pitchFamily="2" charset="2"/>
              <a:buChar char="§"/>
            </a:pPr>
            <a:r>
              <a:rPr lang="en-GB" sz="1400" dirty="0" smtClean="0"/>
              <a:t>Google Docs, Slides &amp; Sheets</a:t>
            </a:r>
            <a:endParaRPr lang="en-GB" sz="1400" dirty="0"/>
          </a:p>
          <a:p>
            <a:r>
              <a:rPr lang="en-GB" sz="1400" dirty="0"/>
              <a:t>Pupils will also learn about Administration in the workplace and will cover the following theory topics</a:t>
            </a:r>
            <a:r>
              <a:rPr lang="en-GB" sz="1400" dirty="0" smtClean="0"/>
              <a:t>: Customer Care; Health &amp; Safety in the Workplace; File Management; Electronic Communication; Corporate Image and Features of Software.</a:t>
            </a:r>
            <a:endParaRPr lang="en-GB" sz="1400" dirty="0"/>
          </a:p>
          <a:p>
            <a:endParaRPr lang="en-GB" sz="1400" dirty="0" smtClean="0"/>
          </a:p>
        </p:txBody>
      </p:sp>
      <p:sp>
        <p:nvSpPr>
          <p:cNvPr id="6" name="Content Placeholder 5"/>
          <p:cNvSpPr>
            <a:spLocks noGrp="1"/>
          </p:cNvSpPr>
          <p:nvPr>
            <p:ph sz="half" idx="2"/>
          </p:nvPr>
        </p:nvSpPr>
        <p:spPr>
          <a:xfrm>
            <a:off x="5477162" y="4424217"/>
            <a:ext cx="4235798" cy="2311862"/>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pPr lvl="0">
              <a:buFont typeface="Wingdings" panose="05000000000000000000" pitchFamily="2" charset="2"/>
              <a:buChar char="§"/>
            </a:pPr>
            <a:r>
              <a:rPr lang="en-GB" sz="1400" dirty="0" smtClean="0">
                <a:solidFill>
                  <a:schemeClr val="accent2"/>
                </a:solidFill>
              </a:rPr>
              <a:t>Digital Literacy</a:t>
            </a:r>
          </a:p>
          <a:p>
            <a:pPr lvl="0">
              <a:buFont typeface="Wingdings" panose="05000000000000000000" pitchFamily="2" charset="2"/>
              <a:buChar char="§"/>
            </a:pPr>
            <a:r>
              <a:rPr lang="en-GB" sz="1400" dirty="0" smtClean="0">
                <a:solidFill>
                  <a:schemeClr val="accent2"/>
                </a:solidFill>
              </a:rPr>
              <a:t>Using </a:t>
            </a:r>
            <a:r>
              <a:rPr lang="en-GB" sz="1400" dirty="0">
                <a:solidFill>
                  <a:schemeClr val="accent2"/>
                </a:solidFill>
              </a:rPr>
              <a:t>spreadsheets, databases, </a:t>
            </a:r>
            <a:r>
              <a:rPr lang="en-GB" sz="1400" dirty="0" smtClean="0">
                <a:solidFill>
                  <a:schemeClr val="accent2"/>
                </a:solidFill>
              </a:rPr>
              <a:t>word-processing &amp; desktop </a:t>
            </a:r>
            <a:r>
              <a:rPr lang="en-GB" sz="1400" dirty="0">
                <a:solidFill>
                  <a:schemeClr val="accent2"/>
                </a:solidFill>
              </a:rPr>
              <a:t>publishing </a:t>
            </a:r>
            <a:endParaRPr lang="en-GB" sz="1400" dirty="0" smtClean="0">
              <a:solidFill>
                <a:schemeClr val="accent2"/>
              </a:solidFill>
            </a:endParaRPr>
          </a:p>
          <a:p>
            <a:pPr lvl="0">
              <a:buFont typeface="Wingdings" panose="05000000000000000000" pitchFamily="2" charset="2"/>
              <a:buChar char="§"/>
            </a:pPr>
            <a:r>
              <a:rPr lang="en-GB" sz="1400" dirty="0" smtClean="0">
                <a:solidFill>
                  <a:schemeClr val="accent2"/>
                </a:solidFill>
              </a:rPr>
              <a:t>Using technology </a:t>
            </a:r>
            <a:r>
              <a:rPr lang="en-GB" sz="1400" dirty="0">
                <a:solidFill>
                  <a:schemeClr val="accent2"/>
                </a:solidFill>
              </a:rPr>
              <a:t>for electronic communication and investigation </a:t>
            </a:r>
            <a:endParaRPr lang="en-GB" sz="1400" dirty="0" smtClean="0">
              <a:solidFill>
                <a:schemeClr val="accent2"/>
              </a:solidFill>
            </a:endParaRPr>
          </a:p>
          <a:p>
            <a:pPr lvl="0">
              <a:buFont typeface="Wingdings" panose="05000000000000000000" pitchFamily="2" charset="2"/>
              <a:buChar char="§"/>
            </a:pPr>
            <a:r>
              <a:rPr lang="en-GB" sz="1400" dirty="0" smtClean="0">
                <a:solidFill>
                  <a:schemeClr val="accent2"/>
                </a:solidFill>
              </a:rPr>
              <a:t>Problem-solving </a:t>
            </a:r>
            <a:r>
              <a:rPr lang="en-GB" sz="1400" dirty="0">
                <a:solidFill>
                  <a:schemeClr val="accent2"/>
                </a:solidFill>
              </a:rPr>
              <a:t>skills in administrative contexts </a:t>
            </a:r>
          </a:p>
        </p:txBody>
      </p:sp>
      <p:sp>
        <p:nvSpPr>
          <p:cNvPr id="7" name="Text Placeholder 6"/>
          <p:cNvSpPr>
            <a:spLocks noGrp="1"/>
          </p:cNvSpPr>
          <p:nvPr>
            <p:ph type="body" sz="quarter" idx="3"/>
          </p:nvPr>
        </p:nvSpPr>
        <p:spPr>
          <a:xfrm>
            <a:off x="5477163" y="2052767"/>
            <a:ext cx="6253717" cy="2260615"/>
          </a:xfrm>
          <a:ln>
            <a:solidFill>
              <a:schemeClr val="accent1"/>
            </a:solidFill>
          </a:ln>
        </p:spPr>
        <p:txBody>
          <a:bodyPr anchor="t"/>
          <a:lstStyle/>
          <a:p>
            <a:r>
              <a:rPr lang="en-GB" sz="2000" b="1" dirty="0" smtClean="0"/>
              <a:t>Assessment Overview:</a:t>
            </a:r>
          </a:p>
          <a:p>
            <a:r>
              <a:rPr lang="en-GB" sz="1400" dirty="0"/>
              <a:t>There will be regular assessments throughout S3 and S4 to monitor progress</a:t>
            </a:r>
            <a:r>
              <a:rPr lang="en-GB" sz="1400" dirty="0" smtClean="0"/>
              <a:t>.</a:t>
            </a:r>
            <a:endParaRPr lang="en-GB" sz="1400" dirty="0"/>
          </a:p>
          <a:p>
            <a:r>
              <a:rPr lang="en-GB" sz="1400" b="1" dirty="0"/>
              <a:t>National 4</a:t>
            </a:r>
            <a:r>
              <a:rPr lang="en-GB" sz="1400" dirty="0"/>
              <a:t>: To achieve the National 4 Administration and IT course, learners must pass all of the required Units, including the Added Value Unit</a:t>
            </a:r>
            <a:r>
              <a:rPr lang="en-GB" sz="1400" dirty="0" smtClean="0"/>
              <a:t>. Learners will undertake these in-class assessments throughout S3 and S4.</a:t>
            </a:r>
            <a:endParaRPr lang="en-GB" sz="1400" dirty="0"/>
          </a:p>
          <a:p>
            <a:r>
              <a:rPr lang="en-GB" sz="1400" b="1" dirty="0"/>
              <a:t>National 5</a:t>
            </a:r>
            <a:r>
              <a:rPr lang="en-GB" sz="1400" dirty="0"/>
              <a:t>: To achieve the National 5 Administration and IT course, </a:t>
            </a:r>
            <a:r>
              <a:rPr lang="en-GB" sz="1400" dirty="0" smtClean="0"/>
              <a:t>learners </a:t>
            </a:r>
            <a:r>
              <a:rPr lang="en-GB" sz="1400" dirty="0"/>
              <a:t>must complete an assignment in March of S4 and sit a final exam in May of S4.</a:t>
            </a:r>
          </a:p>
          <a:p>
            <a:endParaRPr lang="en-GB" sz="1400" dirty="0" smtClean="0"/>
          </a:p>
        </p:txBody>
      </p:sp>
      <p:sp>
        <p:nvSpPr>
          <p:cNvPr id="9" name="Content Placeholder 8"/>
          <p:cNvSpPr>
            <a:spLocks noGrp="1" noChangeAspect="1"/>
          </p:cNvSpPr>
          <p:nvPr>
            <p:ph sz="quarter" idx="4"/>
          </p:nvPr>
        </p:nvSpPr>
        <p:spPr>
          <a:xfrm>
            <a:off x="405702" y="4747490"/>
            <a:ext cx="4738953" cy="1988589"/>
          </a:xfrm>
          <a:solidFill>
            <a:schemeClr val="bg1"/>
          </a:solidFill>
          <a:ln>
            <a:solidFill>
              <a:schemeClr val="accent1"/>
            </a:solidFill>
          </a:ln>
        </p:spPr>
        <p:txBody>
          <a:bodyPr>
            <a:normAutofit/>
          </a:bodyPr>
          <a:lstStyle/>
          <a:p>
            <a:pPr marL="0" indent="0">
              <a:buNone/>
            </a:pPr>
            <a:r>
              <a:rPr lang="en-GB" sz="2400" b="1" dirty="0" smtClean="0">
                <a:solidFill>
                  <a:schemeClr val="accent2"/>
                </a:solidFill>
              </a:rPr>
              <a:t>Learning and Career Pathways:</a:t>
            </a:r>
          </a:p>
          <a:p>
            <a:pPr>
              <a:buFont typeface="Wingdings" panose="05000000000000000000" pitchFamily="2" charset="2"/>
              <a:buChar char="Ø"/>
            </a:pPr>
            <a:r>
              <a:rPr lang="en-GB" sz="1400" dirty="0" smtClean="0">
                <a:solidFill>
                  <a:schemeClr val="accent2"/>
                </a:solidFill>
              </a:rPr>
              <a:t>Learners achieving a pass at National 5 can progress to study Higher Administration &amp; IT </a:t>
            </a:r>
          </a:p>
          <a:p>
            <a:pPr>
              <a:buFont typeface="Wingdings" panose="05000000000000000000" pitchFamily="2" charset="2"/>
              <a:buChar char="Ø"/>
            </a:pPr>
            <a:r>
              <a:rPr lang="en-GB" sz="1400" dirty="0">
                <a:solidFill>
                  <a:schemeClr val="accent2"/>
                </a:solidFill>
              </a:rPr>
              <a:t>A qualification in this subject is useful in careers in IT, Office Administration and Management, retail, travel and tourism, leisure industry, public sector work …the list is </a:t>
            </a:r>
            <a:r>
              <a:rPr lang="en-GB" sz="1400" dirty="0" smtClean="0">
                <a:solidFill>
                  <a:schemeClr val="accent2"/>
                </a:solidFill>
              </a:rPr>
              <a:t>endless!</a:t>
            </a:r>
            <a:endParaRPr lang="en-GB" sz="1400" dirty="0">
              <a:solidFill>
                <a:schemeClr val="accent2"/>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6442" y="4426987"/>
            <a:ext cx="1854438" cy="1390829"/>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29129"/>
          <a:stretch/>
        </p:blipFill>
        <p:spPr>
          <a:xfrm>
            <a:off x="9876442" y="5931421"/>
            <a:ext cx="1638587" cy="774179"/>
          </a:xfrm>
          <a:prstGeom prst="rect">
            <a:avLst/>
          </a:prstGeom>
        </p:spPr>
      </p:pic>
    </p:spTree>
    <p:extLst>
      <p:ext uri="{BB962C8B-B14F-4D97-AF65-F5344CB8AC3E}">
        <p14:creationId xmlns:p14="http://schemas.microsoft.com/office/powerpoint/2010/main" val="2067633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Computing Studies (N4 &amp; n5)</a:t>
            </a:r>
            <a:endParaRPr lang="en-GB" dirty="0"/>
          </a:p>
        </p:txBody>
      </p:sp>
      <p:sp>
        <p:nvSpPr>
          <p:cNvPr id="5" name="Text Placeholder 4"/>
          <p:cNvSpPr>
            <a:spLocks noGrp="1"/>
          </p:cNvSpPr>
          <p:nvPr>
            <p:ph type="body" idx="1"/>
          </p:nvPr>
        </p:nvSpPr>
        <p:spPr>
          <a:xfrm>
            <a:off x="436992" y="1942376"/>
            <a:ext cx="4979098" cy="4805234"/>
          </a:xfrm>
          <a:ln>
            <a:solidFill>
              <a:schemeClr val="accent1"/>
            </a:solidFill>
          </a:ln>
        </p:spPr>
        <p:txBody>
          <a:bodyPr anchor="t"/>
          <a:lstStyle/>
          <a:p>
            <a:r>
              <a:rPr lang="en-GB" sz="2000" b="1" dirty="0" smtClean="0"/>
              <a:t>Course Content:</a:t>
            </a:r>
          </a:p>
          <a:p>
            <a:r>
              <a:rPr lang="en-GB" sz="1400" b="1" dirty="0"/>
              <a:t>Computer Systems </a:t>
            </a:r>
          </a:p>
          <a:p>
            <a:r>
              <a:rPr lang="en-GB" sz="1400" dirty="0"/>
              <a:t>Learners </a:t>
            </a:r>
            <a:r>
              <a:rPr lang="en-GB" sz="1400" dirty="0" smtClean="0"/>
              <a:t>will develop </a:t>
            </a:r>
            <a:r>
              <a:rPr lang="en-GB" sz="1400" dirty="0"/>
              <a:t>an understanding of how data and instructions are stored in binary form and basic computer architecture. </a:t>
            </a:r>
            <a:endParaRPr lang="en-GB" sz="1400" dirty="0" smtClean="0"/>
          </a:p>
          <a:p>
            <a:r>
              <a:rPr lang="en-GB" sz="1400" b="1" dirty="0"/>
              <a:t>Database Design and Development </a:t>
            </a:r>
          </a:p>
          <a:p>
            <a:r>
              <a:rPr lang="en-GB" sz="1400" dirty="0" smtClean="0"/>
              <a:t>Learners will apply </a:t>
            </a:r>
            <a:r>
              <a:rPr lang="en-GB" sz="1400" dirty="0"/>
              <a:t>computational-thinking skills to analyse, design, implement, test and evaluate practical solutions, using SQL code. </a:t>
            </a:r>
          </a:p>
          <a:p>
            <a:r>
              <a:rPr lang="en-GB" sz="1400" b="1" dirty="0" smtClean="0"/>
              <a:t>Web </a:t>
            </a:r>
            <a:r>
              <a:rPr lang="en-GB" sz="1400" b="1" dirty="0"/>
              <a:t>Design and Development </a:t>
            </a:r>
          </a:p>
          <a:p>
            <a:r>
              <a:rPr lang="en-GB" sz="1400" dirty="0" smtClean="0"/>
              <a:t>Learners will apply </a:t>
            </a:r>
            <a:r>
              <a:rPr lang="en-GB" sz="1400" dirty="0"/>
              <a:t>computational-thinking skills to analyse, design, implement, test and evaluate web pages, using a range of coding languages such as HTML, CSS and </a:t>
            </a:r>
            <a:r>
              <a:rPr lang="en-GB" sz="1400" dirty="0" err="1"/>
              <a:t>Javascript</a:t>
            </a:r>
            <a:r>
              <a:rPr lang="en-GB" sz="1400" dirty="0" smtClean="0"/>
              <a:t>.</a:t>
            </a:r>
          </a:p>
          <a:p>
            <a:r>
              <a:rPr lang="en-GB" sz="1400" b="1" dirty="0"/>
              <a:t>Software Design and Development </a:t>
            </a:r>
          </a:p>
          <a:p>
            <a:r>
              <a:rPr lang="en-GB" sz="1400" dirty="0"/>
              <a:t>This unit develops programming and computational-thinking skills by coding practical solutions and explaining how these programs work. They are expected to analyse problems and design, implement, test and evaluate their solutions. </a:t>
            </a:r>
          </a:p>
          <a:p>
            <a:endParaRPr lang="en-GB" sz="1400" dirty="0"/>
          </a:p>
          <a:p>
            <a:endParaRPr lang="en-GB" sz="1400" dirty="0"/>
          </a:p>
          <a:p>
            <a:endParaRPr lang="en-GB" sz="1400" dirty="0" smtClean="0"/>
          </a:p>
        </p:txBody>
      </p:sp>
      <p:sp>
        <p:nvSpPr>
          <p:cNvPr id="6" name="Content Placeholder 5"/>
          <p:cNvSpPr>
            <a:spLocks noGrp="1"/>
          </p:cNvSpPr>
          <p:nvPr>
            <p:ph sz="half" idx="2"/>
          </p:nvPr>
        </p:nvSpPr>
        <p:spPr>
          <a:xfrm>
            <a:off x="5543089" y="5364481"/>
            <a:ext cx="1806861" cy="1371598"/>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pPr>
              <a:buFont typeface="Wingdings" panose="05000000000000000000" pitchFamily="2" charset="2"/>
              <a:buChar char="§"/>
            </a:pPr>
            <a:r>
              <a:rPr lang="en-GB" sz="1400" dirty="0" smtClean="0">
                <a:solidFill>
                  <a:schemeClr val="accent2"/>
                </a:solidFill>
              </a:rPr>
              <a:t>Digital Literacy</a:t>
            </a:r>
          </a:p>
          <a:p>
            <a:pPr>
              <a:buFont typeface="Wingdings" panose="05000000000000000000" pitchFamily="2" charset="2"/>
              <a:buChar char="§"/>
            </a:pPr>
            <a:r>
              <a:rPr lang="en-GB" sz="1400" dirty="0" smtClean="0">
                <a:solidFill>
                  <a:schemeClr val="accent2"/>
                </a:solidFill>
              </a:rPr>
              <a:t>Problem-solving </a:t>
            </a:r>
          </a:p>
          <a:p>
            <a:pPr>
              <a:buFont typeface="Wingdings" panose="05000000000000000000" pitchFamily="2" charset="2"/>
              <a:buChar char="§"/>
            </a:pPr>
            <a:r>
              <a:rPr lang="en-GB" sz="1400" dirty="0" smtClean="0">
                <a:solidFill>
                  <a:schemeClr val="accent2"/>
                </a:solidFill>
              </a:rPr>
              <a:t>Creativity</a:t>
            </a:r>
          </a:p>
        </p:txBody>
      </p:sp>
      <p:sp>
        <p:nvSpPr>
          <p:cNvPr id="7" name="Text Placeholder 6"/>
          <p:cNvSpPr>
            <a:spLocks noGrp="1"/>
          </p:cNvSpPr>
          <p:nvPr>
            <p:ph type="body" sz="quarter" idx="3"/>
          </p:nvPr>
        </p:nvSpPr>
        <p:spPr>
          <a:xfrm>
            <a:off x="5588000" y="1948079"/>
            <a:ext cx="6142880" cy="2260615"/>
          </a:xfrm>
          <a:ln>
            <a:solidFill>
              <a:schemeClr val="accent1"/>
            </a:solidFill>
          </a:ln>
        </p:spPr>
        <p:txBody>
          <a:bodyPr anchor="t"/>
          <a:lstStyle/>
          <a:p>
            <a:r>
              <a:rPr lang="en-GB" sz="2000" b="1" dirty="0" smtClean="0"/>
              <a:t>Assessment Overview:</a:t>
            </a:r>
          </a:p>
          <a:p>
            <a:r>
              <a:rPr lang="en-GB" sz="1400" dirty="0"/>
              <a:t>There will be regular assessments throughout S3 and S4 to monitor progress</a:t>
            </a:r>
            <a:r>
              <a:rPr lang="en-GB" sz="1400" dirty="0" smtClean="0"/>
              <a:t>.</a:t>
            </a:r>
            <a:endParaRPr lang="en-GB" sz="1400" dirty="0"/>
          </a:p>
          <a:p>
            <a:r>
              <a:rPr lang="en-GB" sz="1400" b="1" dirty="0"/>
              <a:t>National 4</a:t>
            </a:r>
            <a:r>
              <a:rPr lang="en-GB" sz="1400" dirty="0"/>
              <a:t>: To achieve the National 4 Administration and IT course, learners must pass all of the required Units, including the Added Value Unit</a:t>
            </a:r>
            <a:r>
              <a:rPr lang="en-GB" sz="1400" dirty="0" smtClean="0"/>
              <a:t>. Learners will undertake these in-class assessments throughout S3 and S4.</a:t>
            </a:r>
            <a:endParaRPr lang="en-GB" sz="1400" dirty="0"/>
          </a:p>
          <a:p>
            <a:r>
              <a:rPr lang="en-GB" sz="1400" b="1" dirty="0"/>
              <a:t>National 5</a:t>
            </a:r>
            <a:r>
              <a:rPr lang="en-GB" sz="1400" dirty="0"/>
              <a:t>: To achieve the National 5 Administration and IT course, </a:t>
            </a:r>
            <a:r>
              <a:rPr lang="en-GB" sz="1400" dirty="0" smtClean="0"/>
              <a:t>learners </a:t>
            </a:r>
            <a:r>
              <a:rPr lang="en-GB" sz="1400" dirty="0"/>
              <a:t>must complete an assignment in March of S4 and sit a final exam in May of S4.</a:t>
            </a:r>
          </a:p>
          <a:p>
            <a:endParaRPr lang="en-GB" sz="1400" dirty="0" smtClean="0"/>
          </a:p>
        </p:txBody>
      </p:sp>
      <p:sp>
        <p:nvSpPr>
          <p:cNvPr id="9" name="Content Placeholder 8"/>
          <p:cNvSpPr>
            <a:spLocks noGrp="1" noChangeAspect="1"/>
          </p:cNvSpPr>
          <p:nvPr>
            <p:ph sz="quarter" idx="4"/>
          </p:nvPr>
        </p:nvSpPr>
        <p:spPr>
          <a:xfrm>
            <a:off x="7508239" y="4394422"/>
            <a:ext cx="4222641" cy="2341657"/>
          </a:xfrm>
          <a:solidFill>
            <a:schemeClr val="bg1"/>
          </a:solidFill>
          <a:ln>
            <a:solidFill>
              <a:schemeClr val="accent1"/>
            </a:solidFill>
          </a:ln>
        </p:spPr>
        <p:txBody>
          <a:bodyPr>
            <a:normAutofit fontScale="92500" lnSpcReduction="10000"/>
          </a:bodyPr>
          <a:lstStyle/>
          <a:p>
            <a:pPr marL="0" indent="0">
              <a:buNone/>
            </a:pPr>
            <a:r>
              <a:rPr lang="en-GB" sz="2000" b="1" dirty="0" smtClean="0">
                <a:solidFill>
                  <a:schemeClr val="accent2"/>
                </a:solidFill>
              </a:rPr>
              <a:t>Learning and Career Pathways:</a:t>
            </a:r>
          </a:p>
          <a:p>
            <a:pPr>
              <a:buFont typeface="Wingdings" panose="05000000000000000000" pitchFamily="2" charset="2"/>
              <a:buChar char="Ø"/>
            </a:pPr>
            <a:r>
              <a:rPr lang="en-GB" sz="1500" dirty="0" smtClean="0">
                <a:solidFill>
                  <a:schemeClr val="accent2"/>
                </a:solidFill>
              </a:rPr>
              <a:t>Learners achieving a pass at National 5 can progress to study Higher Computing</a:t>
            </a:r>
          </a:p>
          <a:p>
            <a:pPr>
              <a:buFont typeface="Wingdings" panose="05000000000000000000" pitchFamily="2" charset="2"/>
              <a:buChar char="Ø"/>
            </a:pPr>
            <a:r>
              <a:rPr lang="en-GB" sz="1500" dirty="0" smtClean="0">
                <a:solidFill>
                  <a:schemeClr val="accent2"/>
                </a:solidFill>
              </a:rPr>
              <a:t>There are a huge variety of job prospects for computer scientists including: </a:t>
            </a:r>
            <a:r>
              <a:rPr lang="en-GB" sz="1500" dirty="0">
                <a:solidFill>
                  <a:schemeClr val="accent2"/>
                </a:solidFill>
              </a:rPr>
              <a:t>Test </a:t>
            </a:r>
            <a:r>
              <a:rPr lang="en-GB" sz="1500" dirty="0" smtClean="0">
                <a:solidFill>
                  <a:schemeClr val="accent2"/>
                </a:solidFill>
              </a:rPr>
              <a:t>Analyst; Database Developer;</a:t>
            </a:r>
            <a:r>
              <a:rPr lang="en-GB" sz="1500" dirty="0">
                <a:solidFill>
                  <a:schemeClr val="accent2"/>
                </a:solidFill>
              </a:rPr>
              <a:t> </a:t>
            </a:r>
            <a:r>
              <a:rPr lang="en-GB" sz="1500" dirty="0" smtClean="0">
                <a:solidFill>
                  <a:schemeClr val="accent2"/>
                </a:solidFill>
              </a:rPr>
              <a:t>ICT Technician;</a:t>
            </a:r>
            <a:r>
              <a:rPr lang="en-GB" sz="1500" dirty="0">
                <a:solidFill>
                  <a:schemeClr val="accent2"/>
                </a:solidFill>
              </a:rPr>
              <a:t> Mobile App </a:t>
            </a:r>
            <a:r>
              <a:rPr lang="en-GB" sz="1500" dirty="0" smtClean="0">
                <a:solidFill>
                  <a:schemeClr val="accent2"/>
                </a:solidFill>
              </a:rPr>
              <a:t>Development; Games Designer; 3D Modeller;</a:t>
            </a:r>
            <a:r>
              <a:rPr lang="en-GB" sz="1500" dirty="0">
                <a:solidFill>
                  <a:schemeClr val="accent2"/>
                </a:solidFill>
              </a:rPr>
              <a:t> Software </a:t>
            </a:r>
            <a:r>
              <a:rPr lang="en-GB" sz="1500" dirty="0" smtClean="0">
                <a:solidFill>
                  <a:schemeClr val="accent2"/>
                </a:solidFill>
              </a:rPr>
              <a:t>Engineer; Web Design;</a:t>
            </a:r>
            <a:r>
              <a:rPr lang="en-GB" sz="1500" dirty="0">
                <a:solidFill>
                  <a:schemeClr val="accent2"/>
                </a:solidFill>
              </a:rPr>
              <a:t> Graphic </a:t>
            </a:r>
            <a:r>
              <a:rPr lang="en-GB" sz="1500" dirty="0" smtClean="0">
                <a:solidFill>
                  <a:schemeClr val="accent2"/>
                </a:solidFill>
              </a:rPr>
              <a:t>Design; Database </a:t>
            </a:r>
            <a:r>
              <a:rPr lang="en-GB" sz="1500" dirty="0">
                <a:solidFill>
                  <a:schemeClr val="accent2"/>
                </a:solidFill>
              </a:rPr>
              <a:t>Administrator</a:t>
            </a:r>
          </a:p>
          <a:p>
            <a:pPr>
              <a:buFont typeface="Wingdings" panose="05000000000000000000" pitchFamily="2" charset="2"/>
              <a:buChar char="Ø"/>
            </a:pPr>
            <a:endParaRPr lang="en-GB" sz="1400" dirty="0" smtClean="0">
              <a:solidFill>
                <a:schemeClr val="accent2"/>
              </a:solidFill>
            </a:endParaRPr>
          </a:p>
          <a:p>
            <a:pPr>
              <a:buFont typeface="Wingdings" panose="05000000000000000000" pitchFamily="2" charset="2"/>
              <a:buChar char="Ø"/>
            </a:pPr>
            <a:endParaRPr lang="en-GB" sz="1400" dirty="0" smtClean="0">
              <a:solidFill>
                <a:schemeClr val="accent2"/>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9822" b="6982"/>
          <a:stretch/>
        </p:blipFill>
        <p:spPr>
          <a:xfrm>
            <a:off x="5588000" y="4398806"/>
            <a:ext cx="1666240" cy="914715"/>
          </a:xfrm>
          <a:prstGeom prst="rect">
            <a:avLst/>
          </a:prstGeom>
        </p:spPr>
      </p:pic>
    </p:spTree>
    <p:extLst>
      <p:ext uri="{BB962C8B-B14F-4D97-AF65-F5344CB8AC3E}">
        <p14:creationId xmlns:p14="http://schemas.microsoft.com/office/powerpoint/2010/main" val="3115504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Graphic communication (n4 &amp; N5)</a:t>
            </a:r>
            <a:endParaRPr lang="en-GB" dirty="0"/>
          </a:p>
        </p:txBody>
      </p:sp>
      <p:sp>
        <p:nvSpPr>
          <p:cNvPr id="5" name="Text Placeholder 4"/>
          <p:cNvSpPr>
            <a:spLocks noGrp="1"/>
          </p:cNvSpPr>
          <p:nvPr>
            <p:ph type="body" idx="1"/>
          </p:nvPr>
        </p:nvSpPr>
        <p:spPr>
          <a:xfrm>
            <a:off x="451013" y="2097102"/>
            <a:ext cx="5619178" cy="2285553"/>
          </a:xfrm>
          <a:ln>
            <a:solidFill>
              <a:schemeClr val="accent1"/>
            </a:solidFill>
          </a:ln>
        </p:spPr>
        <p:txBody>
          <a:bodyPr anchor="t"/>
          <a:lstStyle/>
          <a:p>
            <a:r>
              <a:rPr lang="en-GB" sz="2000" b="1" dirty="0" smtClean="0"/>
              <a:t>Course Content:</a:t>
            </a:r>
          </a:p>
          <a:p>
            <a:r>
              <a:rPr lang="en-GB" sz="1400" dirty="0"/>
              <a:t>Learners will focus on developing their skills in Computer Aided Design, Desktop Publishing and sketching. This happens naturally by completing a variety of projects designed to create relevant 2D and 3D folio evidence. </a:t>
            </a:r>
          </a:p>
          <a:p>
            <a:r>
              <a:rPr lang="en-GB" sz="1400" dirty="0"/>
              <a:t>Additional topics will include colour theory, design elements &amp; principles and the ability to recognise and justify how they have been used in </a:t>
            </a:r>
            <a:r>
              <a:rPr lang="en-GB" sz="1400" dirty="0" smtClean="0"/>
              <a:t>designs. Learners </a:t>
            </a:r>
            <a:r>
              <a:rPr lang="en-GB" sz="1400" dirty="0"/>
              <a:t>will use their 3D models to create digital production drawings where they will also learn how to apply British Standards. </a:t>
            </a:r>
          </a:p>
          <a:p>
            <a:endParaRPr lang="en-GB" sz="1400" dirty="0" smtClean="0"/>
          </a:p>
        </p:txBody>
      </p:sp>
      <p:sp>
        <p:nvSpPr>
          <p:cNvPr id="6" name="Content Placeholder 5"/>
          <p:cNvSpPr>
            <a:spLocks noGrp="1"/>
          </p:cNvSpPr>
          <p:nvPr>
            <p:ph sz="half" idx="2"/>
          </p:nvPr>
        </p:nvSpPr>
        <p:spPr>
          <a:xfrm>
            <a:off x="451013" y="4570991"/>
            <a:ext cx="2832037" cy="1747519"/>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pPr>
              <a:buFont typeface="Wingdings" panose="05000000000000000000" pitchFamily="2" charset="2"/>
              <a:buChar char="§"/>
            </a:pPr>
            <a:r>
              <a:rPr lang="en-GB" sz="1400" dirty="0" smtClean="0">
                <a:solidFill>
                  <a:schemeClr val="accent2"/>
                </a:solidFill>
              </a:rPr>
              <a:t>Digital Literacy (desktop publishing)</a:t>
            </a:r>
          </a:p>
          <a:p>
            <a:pPr>
              <a:buFont typeface="Wingdings" panose="05000000000000000000" pitchFamily="2" charset="2"/>
              <a:buChar char="§"/>
            </a:pPr>
            <a:r>
              <a:rPr lang="en-GB" sz="1400" dirty="0" smtClean="0">
                <a:solidFill>
                  <a:schemeClr val="accent2"/>
                </a:solidFill>
              </a:rPr>
              <a:t>Problem Solving</a:t>
            </a:r>
          </a:p>
          <a:p>
            <a:pPr>
              <a:buFont typeface="Wingdings" panose="05000000000000000000" pitchFamily="2" charset="2"/>
              <a:buChar char="§"/>
            </a:pPr>
            <a:r>
              <a:rPr lang="en-GB" sz="1400" dirty="0" smtClean="0">
                <a:solidFill>
                  <a:schemeClr val="accent2"/>
                </a:solidFill>
              </a:rPr>
              <a:t>Creativity (sketching &amp; planning)</a:t>
            </a:r>
          </a:p>
        </p:txBody>
      </p:sp>
      <p:sp>
        <p:nvSpPr>
          <p:cNvPr id="7" name="Text Placeholder 6"/>
          <p:cNvSpPr>
            <a:spLocks noGrp="1"/>
          </p:cNvSpPr>
          <p:nvPr>
            <p:ph type="body" sz="quarter" idx="3"/>
          </p:nvPr>
        </p:nvSpPr>
        <p:spPr>
          <a:xfrm>
            <a:off x="6149797" y="2097102"/>
            <a:ext cx="5581083" cy="3054018"/>
          </a:xfrm>
          <a:ln>
            <a:solidFill>
              <a:schemeClr val="accent1"/>
            </a:solidFill>
          </a:ln>
        </p:spPr>
        <p:txBody>
          <a:bodyPr anchor="t"/>
          <a:lstStyle/>
          <a:p>
            <a:r>
              <a:rPr lang="en-GB" sz="2000" b="1" dirty="0" smtClean="0"/>
              <a:t>Assessment Overview:</a:t>
            </a:r>
          </a:p>
          <a:p>
            <a:r>
              <a:rPr lang="en-GB" sz="1400" b="1" dirty="0"/>
              <a:t>National 4</a:t>
            </a:r>
            <a:endParaRPr lang="en-GB" sz="1400" dirty="0"/>
          </a:p>
          <a:p>
            <a:pPr marL="285750" lvl="0" indent="-285750">
              <a:buFont typeface="Wingdings" panose="05000000000000000000" pitchFamily="2" charset="2"/>
              <a:buChar char="Ø"/>
            </a:pPr>
            <a:r>
              <a:rPr lang="en-GB" sz="1400" dirty="0"/>
              <a:t>Create evidence and pass 2D unit outcomes </a:t>
            </a:r>
            <a:r>
              <a:rPr lang="en-GB" sz="1400" dirty="0" smtClean="0"/>
              <a:t>and 3D unit outcomes (in-class assessments)</a:t>
            </a:r>
            <a:endParaRPr lang="en-GB" sz="1400" dirty="0"/>
          </a:p>
          <a:p>
            <a:pPr marL="285750" lvl="0" indent="-285750">
              <a:buFont typeface="Wingdings" panose="05000000000000000000" pitchFamily="2" charset="2"/>
              <a:buChar char="Ø"/>
            </a:pPr>
            <a:r>
              <a:rPr lang="en-GB" sz="1400" dirty="0" smtClean="0"/>
              <a:t>Added </a:t>
            </a:r>
            <a:r>
              <a:rPr lang="en-GB" sz="1400" dirty="0"/>
              <a:t>value design folio, including preliminary, production and promotional work. </a:t>
            </a:r>
          </a:p>
          <a:p>
            <a:r>
              <a:rPr lang="en-GB" sz="1400" b="1" dirty="0"/>
              <a:t>National 5</a:t>
            </a:r>
            <a:endParaRPr lang="en-GB" sz="1400" dirty="0"/>
          </a:p>
          <a:p>
            <a:pPr marL="285750" lvl="0" indent="-285750">
              <a:buFont typeface="Wingdings" panose="05000000000000000000" pitchFamily="2" charset="2"/>
              <a:buChar char="Ø"/>
            </a:pPr>
            <a:r>
              <a:rPr lang="en-GB" sz="1400" dirty="0"/>
              <a:t>Learners will complete an 8 hour independent practical assignment/folio – 40 marks</a:t>
            </a:r>
          </a:p>
          <a:p>
            <a:pPr marL="285750" lvl="0" indent="-285750">
              <a:buFont typeface="Wingdings" panose="05000000000000000000" pitchFamily="2" charset="2"/>
              <a:buChar char="Ø"/>
            </a:pPr>
            <a:r>
              <a:rPr lang="en-GB" sz="1400" dirty="0"/>
              <a:t>Learners will sit a two hour exam – 80 marks</a:t>
            </a:r>
          </a:p>
          <a:p>
            <a:endParaRPr lang="en-GB" sz="1400" dirty="0" smtClean="0"/>
          </a:p>
          <a:p>
            <a:endParaRPr lang="en-GB" sz="1400" dirty="0" smtClean="0"/>
          </a:p>
        </p:txBody>
      </p:sp>
      <p:sp>
        <p:nvSpPr>
          <p:cNvPr id="9" name="Content Placeholder 8"/>
          <p:cNvSpPr>
            <a:spLocks noGrp="1" noChangeAspect="1"/>
          </p:cNvSpPr>
          <p:nvPr>
            <p:ph sz="quarter" idx="4"/>
          </p:nvPr>
        </p:nvSpPr>
        <p:spPr>
          <a:xfrm>
            <a:off x="6149797" y="5252720"/>
            <a:ext cx="5581083" cy="1473200"/>
          </a:xfrm>
          <a:solidFill>
            <a:schemeClr val="bg1"/>
          </a:solidFill>
          <a:ln>
            <a:solidFill>
              <a:schemeClr val="accent1"/>
            </a:solidFill>
          </a:ln>
        </p:spPr>
        <p:txBody>
          <a:bodyPr>
            <a:normAutofit fontScale="47500" lnSpcReduction="20000"/>
          </a:bodyPr>
          <a:lstStyle/>
          <a:p>
            <a:pPr marL="0" indent="0">
              <a:buNone/>
            </a:pPr>
            <a:r>
              <a:rPr lang="en-GB" sz="3200" b="1" dirty="0" smtClean="0">
                <a:solidFill>
                  <a:schemeClr val="accent2"/>
                </a:solidFill>
              </a:rPr>
              <a:t>Learning and Career Pathways:</a:t>
            </a:r>
          </a:p>
          <a:p>
            <a:pPr marL="0" indent="0">
              <a:buNone/>
            </a:pPr>
            <a:r>
              <a:rPr lang="en-GB" sz="2900" dirty="0" smtClean="0">
                <a:solidFill>
                  <a:schemeClr val="accent2"/>
                </a:solidFill>
              </a:rPr>
              <a:t>Learners achieving a pass a National 5 may </a:t>
            </a:r>
            <a:r>
              <a:rPr lang="en-GB" sz="2900" dirty="0">
                <a:solidFill>
                  <a:schemeClr val="accent2"/>
                </a:solidFill>
              </a:rPr>
              <a:t>be able to progress to </a:t>
            </a:r>
            <a:r>
              <a:rPr lang="en-GB" sz="2900" dirty="0" smtClean="0">
                <a:solidFill>
                  <a:schemeClr val="accent2"/>
                </a:solidFill>
              </a:rPr>
              <a:t>study at Higher level</a:t>
            </a:r>
          </a:p>
          <a:p>
            <a:pPr>
              <a:buFont typeface="Wingdings" panose="05000000000000000000" pitchFamily="2" charset="2"/>
              <a:buChar char="Ø"/>
            </a:pPr>
            <a:r>
              <a:rPr lang="en-GB" sz="2900" dirty="0">
                <a:solidFill>
                  <a:schemeClr val="accent2"/>
                </a:solidFill>
              </a:rPr>
              <a:t>A qualification in this subject is useful in a variety of careers such as Graphic Design, Engineering, Architecture, CAD or Multi-media Technician.</a:t>
            </a:r>
          </a:p>
          <a:p>
            <a:pPr>
              <a:buFont typeface="Wingdings" panose="05000000000000000000" pitchFamily="2" charset="2"/>
              <a:buChar char="Ø"/>
            </a:pPr>
            <a:endParaRPr lang="en-GB" sz="1400" dirty="0">
              <a:solidFill>
                <a:schemeClr val="accent2"/>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2656" y="4658158"/>
            <a:ext cx="1128261" cy="1573184"/>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4490"/>
          <a:stretch/>
        </p:blipFill>
        <p:spPr>
          <a:xfrm>
            <a:off x="4746420" y="4570991"/>
            <a:ext cx="1120723" cy="1747519"/>
          </a:xfrm>
          <a:prstGeom prst="rect">
            <a:avLst/>
          </a:prstGeom>
        </p:spPr>
      </p:pic>
    </p:spTree>
    <p:extLst>
      <p:ext uri="{BB962C8B-B14F-4D97-AF65-F5344CB8AC3E}">
        <p14:creationId xmlns:p14="http://schemas.microsoft.com/office/powerpoint/2010/main" val="415973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Practical woodworking (N4 &amp; n5)</a:t>
            </a:r>
            <a:endParaRPr lang="en-GB" dirty="0"/>
          </a:p>
        </p:txBody>
      </p:sp>
      <p:sp>
        <p:nvSpPr>
          <p:cNvPr id="5" name="Text Placeholder 4"/>
          <p:cNvSpPr>
            <a:spLocks noGrp="1"/>
          </p:cNvSpPr>
          <p:nvPr>
            <p:ph type="body" idx="1"/>
          </p:nvPr>
        </p:nvSpPr>
        <p:spPr>
          <a:xfrm>
            <a:off x="405702" y="2052767"/>
            <a:ext cx="4738953" cy="3372674"/>
          </a:xfrm>
          <a:ln>
            <a:solidFill>
              <a:schemeClr val="accent1"/>
            </a:solidFill>
          </a:ln>
        </p:spPr>
        <p:txBody>
          <a:bodyPr anchor="t"/>
          <a:lstStyle/>
          <a:p>
            <a:r>
              <a:rPr lang="en-GB" sz="2000" b="1" dirty="0" smtClean="0"/>
              <a:t>Course Content:</a:t>
            </a:r>
          </a:p>
          <a:p>
            <a:r>
              <a:rPr lang="en-GB" sz="1400" dirty="0" smtClean="0"/>
              <a:t>It </a:t>
            </a:r>
            <a:r>
              <a:rPr lang="en-GB" sz="1400" dirty="0"/>
              <a:t>is largely </a:t>
            </a:r>
            <a:r>
              <a:rPr lang="en-GB" sz="1400" dirty="0" smtClean="0"/>
              <a:t>workshop-based course, </a:t>
            </a:r>
            <a:r>
              <a:rPr lang="en-GB" sz="1400" dirty="0"/>
              <a:t>combining elements of theory and practical woodworking techniques. </a:t>
            </a:r>
            <a:endParaRPr lang="en-GB" sz="1400" dirty="0" smtClean="0"/>
          </a:p>
          <a:p>
            <a:r>
              <a:rPr lang="en-GB" sz="1400" dirty="0" smtClean="0"/>
              <a:t>Learners develop </a:t>
            </a:r>
            <a:r>
              <a:rPr lang="en-GB" sz="1400" dirty="0"/>
              <a:t>practical psychomotor skills (manual dexterity and control) in a universally popular practical craft. </a:t>
            </a:r>
          </a:p>
          <a:p>
            <a:r>
              <a:rPr lang="en-GB" sz="1400" dirty="0" smtClean="0"/>
              <a:t>Learners </a:t>
            </a:r>
            <a:r>
              <a:rPr lang="en-GB" sz="1400" dirty="0"/>
              <a:t>are introduced to safe working practices and become proactive in matters of health and safety. They learn how to use a range of tools, equipment and materials safely and correctly. </a:t>
            </a:r>
          </a:p>
          <a:p>
            <a:r>
              <a:rPr lang="en-GB" sz="1400" dirty="0"/>
              <a:t> </a:t>
            </a:r>
            <a:r>
              <a:rPr lang="en-GB" sz="1400" dirty="0" smtClean="0"/>
              <a:t>Learners develop </a:t>
            </a:r>
            <a:r>
              <a:rPr lang="en-GB" sz="1400" dirty="0"/>
              <a:t>skills in reading drawings and diagrams, measuring and marking out, cutting, shaping and finishing materials. They learn how to work effectively alongside others in a shared workshop environment. </a:t>
            </a:r>
          </a:p>
          <a:p>
            <a:endParaRPr lang="en-GB" sz="1400" dirty="0" smtClean="0"/>
          </a:p>
        </p:txBody>
      </p:sp>
      <p:sp>
        <p:nvSpPr>
          <p:cNvPr id="6" name="Content Placeholder 5"/>
          <p:cNvSpPr>
            <a:spLocks noGrp="1"/>
          </p:cNvSpPr>
          <p:nvPr>
            <p:ph sz="half" idx="2"/>
          </p:nvPr>
        </p:nvSpPr>
        <p:spPr>
          <a:xfrm>
            <a:off x="405703" y="5505794"/>
            <a:ext cx="3394138" cy="1107712"/>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r>
              <a:rPr lang="en-GB" sz="1400" dirty="0" smtClean="0">
                <a:solidFill>
                  <a:schemeClr val="accent2"/>
                </a:solidFill>
              </a:rPr>
              <a:t>Creativity</a:t>
            </a:r>
          </a:p>
          <a:p>
            <a:r>
              <a:rPr lang="en-GB" sz="1400" dirty="0" smtClean="0">
                <a:solidFill>
                  <a:schemeClr val="accent2"/>
                </a:solidFill>
              </a:rPr>
              <a:t>Numeracy</a:t>
            </a:r>
          </a:p>
          <a:p>
            <a:endParaRPr lang="en-GB" sz="1400" dirty="0" smtClean="0">
              <a:solidFill>
                <a:schemeClr val="accent2"/>
              </a:solidFill>
            </a:endParaRPr>
          </a:p>
        </p:txBody>
      </p:sp>
      <p:sp>
        <p:nvSpPr>
          <p:cNvPr id="7" name="Text Placeholder 6"/>
          <p:cNvSpPr>
            <a:spLocks noGrp="1"/>
          </p:cNvSpPr>
          <p:nvPr>
            <p:ph type="body" sz="quarter" idx="3"/>
          </p:nvPr>
        </p:nvSpPr>
        <p:spPr>
          <a:xfrm>
            <a:off x="5397337" y="2052767"/>
            <a:ext cx="6398423" cy="2610673"/>
          </a:xfrm>
          <a:ln>
            <a:solidFill>
              <a:schemeClr val="accent1"/>
            </a:solidFill>
          </a:ln>
        </p:spPr>
        <p:txBody>
          <a:bodyPr anchor="t"/>
          <a:lstStyle/>
          <a:p>
            <a:r>
              <a:rPr lang="en-GB" sz="2000" b="1" dirty="0" smtClean="0"/>
              <a:t>Assessment Overview:</a:t>
            </a:r>
          </a:p>
          <a:p>
            <a:r>
              <a:rPr lang="en-GB" sz="1400" dirty="0"/>
              <a:t>There will be regular assessments throughout S3 and S4 to monitor progress</a:t>
            </a:r>
            <a:r>
              <a:rPr lang="en-GB" sz="1400" dirty="0" smtClean="0"/>
              <a:t>.</a:t>
            </a:r>
            <a:endParaRPr lang="en-GB" sz="1400" dirty="0"/>
          </a:p>
          <a:p>
            <a:r>
              <a:rPr lang="en-GB" sz="1400" b="1" dirty="0"/>
              <a:t>National 4</a:t>
            </a:r>
            <a:r>
              <a:rPr lang="en-GB" sz="1400" dirty="0"/>
              <a:t>: To achieve the National 4 Administration and IT course, learners must pass all of the required Units, including the Added Value Unit</a:t>
            </a:r>
            <a:r>
              <a:rPr lang="en-GB" sz="1400" dirty="0" smtClean="0"/>
              <a:t>. Learners will undertake these in-class assessments throughout S3 and S4.</a:t>
            </a:r>
            <a:endParaRPr lang="en-GB" sz="1400" dirty="0"/>
          </a:p>
          <a:p>
            <a:r>
              <a:rPr lang="en-GB" sz="1400" b="1" dirty="0"/>
              <a:t>National 5</a:t>
            </a:r>
            <a:r>
              <a:rPr lang="en-GB" sz="1400" dirty="0" smtClean="0"/>
              <a:t>:</a:t>
            </a:r>
          </a:p>
          <a:p>
            <a:pPr marL="285750" indent="-285750">
              <a:buFont typeface="Wingdings" panose="05000000000000000000" pitchFamily="2" charset="2"/>
              <a:buChar char="Ø"/>
            </a:pPr>
            <a:r>
              <a:rPr lang="en-GB" sz="1400" dirty="0" smtClean="0"/>
              <a:t>Practical Activity – 70 marks (70% of final grade)</a:t>
            </a:r>
          </a:p>
          <a:p>
            <a:pPr marL="285750" indent="-285750">
              <a:buFont typeface="Wingdings" panose="05000000000000000000" pitchFamily="2" charset="2"/>
              <a:buChar char="Ø"/>
            </a:pPr>
            <a:r>
              <a:rPr lang="en-GB" sz="1400" dirty="0" smtClean="0"/>
              <a:t>SQA Examination – 60 marks (adjusted to 30% of final grade)</a:t>
            </a:r>
          </a:p>
        </p:txBody>
      </p:sp>
      <p:sp>
        <p:nvSpPr>
          <p:cNvPr id="9" name="Content Placeholder 8"/>
          <p:cNvSpPr>
            <a:spLocks noGrp="1" noChangeAspect="1"/>
          </p:cNvSpPr>
          <p:nvPr>
            <p:ph sz="quarter" idx="4"/>
          </p:nvPr>
        </p:nvSpPr>
        <p:spPr>
          <a:xfrm>
            <a:off x="5397337" y="4734178"/>
            <a:ext cx="4659520" cy="1879328"/>
          </a:xfrm>
          <a:solidFill>
            <a:schemeClr val="bg1"/>
          </a:solidFill>
          <a:ln>
            <a:solidFill>
              <a:schemeClr val="accent1"/>
            </a:solidFill>
          </a:ln>
        </p:spPr>
        <p:txBody>
          <a:bodyPr>
            <a:normAutofit/>
          </a:bodyPr>
          <a:lstStyle/>
          <a:p>
            <a:pPr marL="0" indent="0">
              <a:buNone/>
            </a:pPr>
            <a:r>
              <a:rPr lang="en-GB" sz="2000" b="1" dirty="0" smtClean="0">
                <a:solidFill>
                  <a:schemeClr val="accent2"/>
                </a:solidFill>
              </a:rPr>
              <a:t>Learning and Career Pathways:</a:t>
            </a:r>
          </a:p>
          <a:p>
            <a:pPr>
              <a:buFont typeface="Wingdings" panose="05000000000000000000" pitchFamily="2" charset="2"/>
              <a:buChar char="Ø"/>
            </a:pPr>
            <a:r>
              <a:rPr lang="en-GB" sz="1400" dirty="0" smtClean="0">
                <a:solidFill>
                  <a:schemeClr val="accent2"/>
                </a:solidFill>
              </a:rPr>
              <a:t>Learners achieving a pass at National 5 may choose to progress onto a vocational construction course</a:t>
            </a:r>
          </a:p>
          <a:p>
            <a:pPr>
              <a:buFont typeface="Wingdings" panose="05000000000000000000" pitchFamily="2" charset="2"/>
              <a:buChar char="Ø"/>
            </a:pPr>
            <a:r>
              <a:rPr lang="en-GB" sz="1400" dirty="0" smtClean="0">
                <a:solidFill>
                  <a:schemeClr val="accent2"/>
                </a:solidFill>
              </a:rPr>
              <a:t>This </a:t>
            </a:r>
            <a:r>
              <a:rPr lang="en-GB" sz="1400" dirty="0">
                <a:solidFill>
                  <a:schemeClr val="accent2"/>
                </a:solidFill>
              </a:rPr>
              <a:t>qualification would be useful </a:t>
            </a:r>
            <a:r>
              <a:rPr lang="en-GB" sz="1400" dirty="0" smtClean="0">
                <a:solidFill>
                  <a:schemeClr val="accent2"/>
                </a:solidFill>
              </a:rPr>
              <a:t>to learners who </a:t>
            </a:r>
            <a:r>
              <a:rPr lang="en-GB" sz="1400" dirty="0">
                <a:solidFill>
                  <a:schemeClr val="accent2"/>
                </a:solidFill>
              </a:rPr>
              <a:t>wish to pursue a career in engineering, construction or looking for an apprenticeship</a:t>
            </a:r>
            <a:r>
              <a:rPr lang="en-GB" sz="1400" dirty="0" smtClean="0">
                <a:solidFill>
                  <a:schemeClr val="accent2"/>
                </a:solidFill>
              </a:rPr>
              <a:t>.</a:t>
            </a:r>
            <a:endParaRPr lang="en-GB" sz="1400" dirty="0">
              <a:solidFill>
                <a:schemeClr val="accent2"/>
              </a:solidFill>
            </a:endParaRPr>
          </a:p>
          <a:p>
            <a:pPr>
              <a:buFont typeface="Wingdings" panose="05000000000000000000" pitchFamily="2" charset="2"/>
              <a:buChar char="Ø"/>
            </a:pPr>
            <a:endParaRPr lang="en-GB" sz="1400" dirty="0">
              <a:solidFill>
                <a:schemeClr val="accent2"/>
              </a:solidFill>
            </a:endParaRPr>
          </a:p>
        </p:txBody>
      </p:sp>
      <p:pic>
        <p:nvPicPr>
          <p:cNvPr id="10" name="Picture 9"/>
          <p:cNvPicPr/>
          <p:nvPr/>
        </p:nvPicPr>
        <p:blipFill>
          <a:blip r:embed="rId2" cstate="print">
            <a:extLst>
              <a:ext uri="{28A0092B-C50C-407E-A947-70E740481C1C}">
                <a14:useLocalDpi xmlns:a14="http://schemas.microsoft.com/office/drawing/2010/main" val="0"/>
              </a:ext>
            </a:extLst>
          </a:blip>
          <a:stretch>
            <a:fillRect/>
          </a:stretch>
        </p:blipFill>
        <p:spPr>
          <a:xfrm>
            <a:off x="10101951" y="4734178"/>
            <a:ext cx="1693809" cy="1065874"/>
          </a:xfrm>
          <a:prstGeom prst="rect">
            <a:avLst/>
          </a:prstGeom>
        </p:spPr>
      </p:pic>
      <p:pic>
        <p:nvPicPr>
          <p:cNvPr id="11" name="Picture 10"/>
          <p:cNvPicPr/>
          <p:nvPr/>
        </p:nvPicPr>
        <p:blipFill rotWithShape="1">
          <a:blip r:embed="rId3" cstate="print">
            <a:extLst>
              <a:ext uri="{28A0092B-C50C-407E-A947-70E740481C1C}">
                <a14:useLocalDpi xmlns:a14="http://schemas.microsoft.com/office/drawing/2010/main" val="0"/>
              </a:ext>
            </a:extLst>
          </a:blip>
          <a:srcRect l="-1" t="8057" r="171" b="18507"/>
          <a:stretch/>
        </p:blipFill>
        <p:spPr>
          <a:xfrm>
            <a:off x="10101951" y="5870790"/>
            <a:ext cx="1693809" cy="844970"/>
          </a:xfrm>
          <a:prstGeom prst="rect">
            <a:avLst/>
          </a:prstGeom>
        </p:spPr>
      </p:pic>
      <p:pic>
        <p:nvPicPr>
          <p:cNvPr id="12" name="Picture 11"/>
          <p:cNvPicPr/>
          <p:nvPr/>
        </p:nvPicPr>
        <p:blipFill rotWithShape="1">
          <a:blip r:embed="rId4" cstate="print">
            <a:extLst>
              <a:ext uri="{28A0092B-C50C-407E-A947-70E740481C1C}">
                <a14:useLocalDpi xmlns:a14="http://schemas.microsoft.com/office/drawing/2010/main" val="0"/>
              </a:ext>
            </a:extLst>
          </a:blip>
          <a:srcRect t="4216" r="-3220" b="8925"/>
          <a:stretch/>
        </p:blipFill>
        <p:spPr>
          <a:xfrm>
            <a:off x="3940672" y="5505794"/>
            <a:ext cx="1203984" cy="1107712"/>
          </a:xfrm>
          <a:prstGeom prst="rect">
            <a:avLst/>
          </a:prstGeom>
        </p:spPr>
      </p:pic>
    </p:spTree>
    <p:extLst>
      <p:ext uri="{BB962C8B-B14F-4D97-AF65-F5344CB8AC3E}">
        <p14:creationId xmlns:p14="http://schemas.microsoft.com/office/powerpoint/2010/main" val="3933335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Fashion &amp; Textile technology (N4 &amp; n5)</a:t>
            </a:r>
            <a:endParaRPr lang="en-GB" dirty="0"/>
          </a:p>
        </p:txBody>
      </p:sp>
      <p:sp>
        <p:nvSpPr>
          <p:cNvPr id="5" name="Text Placeholder 4"/>
          <p:cNvSpPr>
            <a:spLocks noGrp="1"/>
          </p:cNvSpPr>
          <p:nvPr>
            <p:ph type="body" idx="1"/>
          </p:nvPr>
        </p:nvSpPr>
        <p:spPr>
          <a:xfrm>
            <a:off x="450795" y="1981647"/>
            <a:ext cx="5492805" cy="3545393"/>
          </a:xfrm>
          <a:ln>
            <a:solidFill>
              <a:schemeClr val="accent1"/>
            </a:solidFill>
          </a:ln>
        </p:spPr>
        <p:txBody>
          <a:bodyPr anchor="t"/>
          <a:lstStyle/>
          <a:p>
            <a:r>
              <a:rPr lang="en-GB" sz="2000" b="1" dirty="0" smtClean="0"/>
              <a:t>Course Content:</a:t>
            </a:r>
          </a:p>
          <a:p>
            <a:r>
              <a:rPr lang="en-GB" sz="1400" b="1" dirty="0"/>
              <a:t>Textile Technologies  </a:t>
            </a:r>
            <a:endParaRPr lang="en-GB" sz="1400" dirty="0"/>
          </a:p>
          <a:p>
            <a:r>
              <a:rPr lang="en-GB" sz="1400" dirty="0"/>
              <a:t>Learners will have the opportunity to make detailed fashion/textile </a:t>
            </a:r>
            <a:r>
              <a:rPr lang="en-GB" sz="1400" dirty="0" smtClean="0"/>
              <a:t>items using </a:t>
            </a:r>
            <a:r>
              <a:rPr lang="en-GB" sz="1400" dirty="0"/>
              <a:t>a pattern and a range of textile construction techniques. </a:t>
            </a:r>
          </a:p>
          <a:p>
            <a:r>
              <a:rPr lang="en-GB" sz="1400" b="1" dirty="0"/>
              <a:t>Fashion/Textile Item Development  </a:t>
            </a:r>
            <a:endParaRPr lang="en-GB" sz="1400" dirty="0"/>
          </a:p>
          <a:p>
            <a:r>
              <a:rPr lang="en-GB" sz="1400" dirty="0"/>
              <a:t>Learners will work with a brief to develop solutions for detailed fashion/textile items based on current trends. Learners will plan and make detailed fashion/textile </a:t>
            </a:r>
            <a:r>
              <a:rPr lang="en-GB" sz="1400" dirty="0" smtClean="0"/>
              <a:t>items using </a:t>
            </a:r>
            <a:r>
              <a:rPr lang="en-GB" sz="1400" dirty="0"/>
              <a:t>quality standards that take into account fashion/textile </a:t>
            </a:r>
            <a:r>
              <a:rPr lang="en-GB" sz="1400" dirty="0" smtClean="0"/>
              <a:t>trends.</a:t>
            </a:r>
          </a:p>
          <a:p>
            <a:r>
              <a:rPr lang="en-GB" sz="1400" b="1" dirty="0" smtClean="0"/>
              <a:t>Fashion </a:t>
            </a:r>
            <a:r>
              <a:rPr lang="en-GB" sz="1400" b="1" dirty="0"/>
              <a:t>and Textile Choices  </a:t>
            </a:r>
            <a:endParaRPr lang="en-GB" sz="1400" dirty="0"/>
          </a:p>
          <a:p>
            <a:r>
              <a:rPr lang="en-GB" sz="1400" dirty="0"/>
              <a:t>Learners will apply knowledge of a range of factors affecting the fashion and textile choices of consumers. </a:t>
            </a:r>
            <a:endParaRPr lang="en-GB" sz="1400" dirty="0" smtClean="0"/>
          </a:p>
        </p:txBody>
      </p:sp>
      <p:sp>
        <p:nvSpPr>
          <p:cNvPr id="6" name="Content Placeholder 5"/>
          <p:cNvSpPr>
            <a:spLocks noGrp="1"/>
          </p:cNvSpPr>
          <p:nvPr>
            <p:ph sz="half" idx="2"/>
          </p:nvPr>
        </p:nvSpPr>
        <p:spPr>
          <a:xfrm>
            <a:off x="6096000" y="6187712"/>
            <a:ext cx="5607283" cy="517888"/>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 	</a:t>
            </a:r>
            <a:r>
              <a:rPr lang="en-GB" sz="1400" dirty="0" smtClean="0">
                <a:solidFill>
                  <a:schemeClr val="accent2"/>
                </a:solidFill>
              </a:rPr>
              <a:t>Creativity; Numeracy; Problem Solving</a:t>
            </a:r>
            <a:endParaRPr lang="en-GB" sz="2000" b="1" dirty="0" smtClean="0">
              <a:solidFill>
                <a:schemeClr val="accent2"/>
              </a:solidFill>
            </a:endParaRPr>
          </a:p>
        </p:txBody>
      </p:sp>
      <p:sp>
        <p:nvSpPr>
          <p:cNvPr id="7" name="Text Placeholder 6"/>
          <p:cNvSpPr>
            <a:spLocks noGrp="1"/>
          </p:cNvSpPr>
          <p:nvPr>
            <p:ph type="body" sz="quarter" idx="3"/>
          </p:nvPr>
        </p:nvSpPr>
        <p:spPr>
          <a:xfrm>
            <a:off x="6096000" y="1981647"/>
            <a:ext cx="5607283" cy="2316033"/>
          </a:xfrm>
          <a:ln>
            <a:solidFill>
              <a:schemeClr val="accent1"/>
            </a:solidFill>
          </a:ln>
        </p:spPr>
        <p:txBody>
          <a:bodyPr anchor="t"/>
          <a:lstStyle/>
          <a:p>
            <a:r>
              <a:rPr lang="en-GB" sz="2000" b="1" dirty="0" smtClean="0"/>
              <a:t>Assessment Overview:</a:t>
            </a:r>
          </a:p>
          <a:p>
            <a:r>
              <a:rPr lang="en-GB" sz="1400" b="1" dirty="0" smtClean="0"/>
              <a:t>National 4</a:t>
            </a:r>
          </a:p>
          <a:p>
            <a:pPr marL="285750" indent="-285750">
              <a:buFont typeface="Wingdings" panose="05000000000000000000" pitchFamily="2" charset="2"/>
              <a:buChar char="Ø"/>
            </a:pPr>
            <a:r>
              <a:rPr lang="en-GB" sz="1400" dirty="0"/>
              <a:t>L</a:t>
            </a:r>
            <a:r>
              <a:rPr lang="en-GB" sz="1400" dirty="0" smtClean="0"/>
              <a:t>earners </a:t>
            </a:r>
            <a:r>
              <a:rPr lang="en-GB" sz="1400" dirty="0"/>
              <a:t>will be assessed throughout the course on task based </a:t>
            </a:r>
            <a:r>
              <a:rPr lang="en-GB" sz="1400" dirty="0" smtClean="0"/>
              <a:t>learning. Learners must also complete an Added Value Unit. </a:t>
            </a:r>
          </a:p>
          <a:p>
            <a:r>
              <a:rPr lang="en-GB" sz="1400" b="1" dirty="0" smtClean="0"/>
              <a:t>National 5</a:t>
            </a:r>
          </a:p>
          <a:p>
            <a:pPr marL="285750" indent="-285750">
              <a:buFont typeface="Wingdings" panose="05000000000000000000" pitchFamily="2" charset="2"/>
              <a:buChar char="Ø"/>
            </a:pPr>
            <a:r>
              <a:rPr lang="en-GB" sz="1400" dirty="0" smtClean="0"/>
              <a:t>Practical Activity – 70% of final grade</a:t>
            </a:r>
          </a:p>
          <a:p>
            <a:pPr marL="285750" indent="-285750">
              <a:buFont typeface="Wingdings" panose="05000000000000000000" pitchFamily="2" charset="2"/>
              <a:buChar char="Ø"/>
            </a:pPr>
            <a:r>
              <a:rPr lang="en-GB" sz="1400" dirty="0" smtClean="0"/>
              <a:t>SQA examination – 30% of final grade</a:t>
            </a:r>
          </a:p>
        </p:txBody>
      </p:sp>
      <p:sp>
        <p:nvSpPr>
          <p:cNvPr id="9" name="Content Placeholder 8"/>
          <p:cNvSpPr>
            <a:spLocks noGrp="1" noChangeAspect="1"/>
          </p:cNvSpPr>
          <p:nvPr>
            <p:ph sz="quarter" idx="4"/>
          </p:nvPr>
        </p:nvSpPr>
        <p:spPr>
          <a:xfrm>
            <a:off x="6095999" y="4420144"/>
            <a:ext cx="5607283" cy="1706608"/>
          </a:xfrm>
          <a:solidFill>
            <a:schemeClr val="bg1"/>
          </a:solidFill>
          <a:ln>
            <a:solidFill>
              <a:schemeClr val="accent1"/>
            </a:solidFill>
          </a:ln>
        </p:spPr>
        <p:txBody>
          <a:bodyPr>
            <a:normAutofit/>
          </a:bodyPr>
          <a:lstStyle/>
          <a:p>
            <a:pPr marL="0" indent="0">
              <a:buNone/>
            </a:pPr>
            <a:r>
              <a:rPr lang="en-GB" sz="2000" b="1" dirty="0" smtClean="0">
                <a:solidFill>
                  <a:schemeClr val="accent2"/>
                </a:solidFill>
              </a:rPr>
              <a:t>Learning and Career Pathways:</a:t>
            </a:r>
          </a:p>
          <a:p>
            <a:pPr>
              <a:buFont typeface="Wingdings" panose="05000000000000000000" pitchFamily="2" charset="2"/>
              <a:buChar char="Ø"/>
            </a:pPr>
            <a:r>
              <a:rPr lang="en-GB" sz="1400" dirty="0" smtClean="0">
                <a:solidFill>
                  <a:schemeClr val="accent2"/>
                </a:solidFill>
              </a:rPr>
              <a:t>Learners achieving a pass at National 5 may be able to progress to study at Higher level. </a:t>
            </a:r>
          </a:p>
          <a:p>
            <a:pPr>
              <a:buFont typeface="Wingdings" panose="05000000000000000000" pitchFamily="2" charset="2"/>
              <a:buChar char="Ø"/>
            </a:pPr>
            <a:r>
              <a:rPr lang="en-GB" sz="1400" dirty="0" smtClean="0">
                <a:solidFill>
                  <a:schemeClr val="accent2"/>
                </a:solidFill>
              </a:rPr>
              <a:t>Related careers include: research, development &amp; design; manufacturing;  fashion design; buying; sales &amp; marketing;  interior design; visual merchandiser and many more. </a:t>
            </a:r>
            <a:endParaRPr lang="en-GB" sz="1400" dirty="0">
              <a:solidFill>
                <a:schemeClr val="accent2"/>
              </a:solidFill>
            </a:endParaRPr>
          </a:p>
        </p:txBody>
      </p:sp>
      <p:pic>
        <p:nvPicPr>
          <p:cNvPr id="13" name="Picture 12"/>
          <p:cNvPicPr/>
          <p:nvPr/>
        </p:nvPicPr>
        <p:blipFill>
          <a:blip r:embed="rId2" cstate="print">
            <a:extLst>
              <a:ext uri="{28A0092B-C50C-407E-A947-70E740481C1C}">
                <a14:useLocalDpi xmlns:a14="http://schemas.microsoft.com/office/drawing/2010/main" val="0"/>
              </a:ext>
            </a:extLst>
          </a:blip>
          <a:stretch>
            <a:fillRect/>
          </a:stretch>
        </p:blipFill>
        <p:spPr>
          <a:xfrm>
            <a:off x="691226" y="5708127"/>
            <a:ext cx="859155" cy="959168"/>
          </a:xfrm>
          <a:prstGeom prst="rect">
            <a:avLst/>
          </a:prstGeom>
        </p:spPr>
      </p:pic>
      <p:pic>
        <p:nvPicPr>
          <p:cNvPr id="14" name="Picture 13" descr="C:\Users\taylorp1\AppData\Local\Microsoft\Windows\INetCache\Content.Word\IMG_1576.jpg"/>
          <p:cNvPicPr/>
          <p:nvPr/>
        </p:nvPicPr>
        <p:blipFill rotWithShape="1">
          <a:blip r:embed="rId3" cstate="print">
            <a:extLst>
              <a:ext uri="{28A0092B-C50C-407E-A947-70E740481C1C}">
                <a14:useLocalDpi xmlns:a14="http://schemas.microsoft.com/office/drawing/2010/main" val="0"/>
              </a:ext>
            </a:extLst>
          </a:blip>
          <a:srcRect l="22908" r="13769"/>
          <a:stretch/>
        </p:blipFill>
        <p:spPr bwMode="auto">
          <a:xfrm rot="16200000">
            <a:off x="1898614" y="5673766"/>
            <a:ext cx="966992" cy="1035714"/>
          </a:xfrm>
          <a:prstGeom prst="rect">
            <a:avLst/>
          </a:prstGeom>
          <a:noFill/>
          <a:ln>
            <a:noFill/>
          </a:ln>
        </p:spPr>
      </p:pic>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3197420" y="5731861"/>
            <a:ext cx="907220" cy="933370"/>
          </a:xfrm>
          <a:prstGeom prst="rect">
            <a:avLst/>
          </a:prstGeom>
        </p:spPr>
      </p:pic>
      <p:pic>
        <p:nvPicPr>
          <p:cNvPr id="16" name="Picture 15"/>
          <p:cNvPicPr/>
          <p:nvPr/>
        </p:nvPicPr>
        <p:blipFill>
          <a:blip r:embed="rId5" cstate="print">
            <a:extLst>
              <a:ext uri="{28A0092B-C50C-407E-A947-70E740481C1C}">
                <a14:useLocalDpi xmlns:a14="http://schemas.microsoft.com/office/drawing/2010/main" val="0"/>
              </a:ext>
            </a:extLst>
          </a:blip>
          <a:stretch>
            <a:fillRect/>
          </a:stretch>
        </p:blipFill>
        <p:spPr>
          <a:xfrm>
            <a:off x="4402093" y="5731861"/>
            <a:ext cx="1055112" cy="911702"/>
          </a:xfrm>
          <a:prstGeom prst="rect">
            <a:avLst/>
          </a:prstGeom>
        </p:spPr>
      </p:pic>
    </p:spTree>
    <p:extLst>
      <p:ext uri="{BB962C8B-B14F-4D97-AF65-F5344CB8AC3E}">
        <p14:creationId xmlns:p14="http://schemas.microsoft.com/office/powerpoint/2010/main" val="1348652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7316" y="1046921"/>
            <a:ext cx="4428979" cy="546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83096" y="909863"/>
            <a:ext cx="5579166" cy="529375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Support for Learners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myworldofwork.co.uk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r>
              <a:rPr lang="en-GB" dirty="0" smtClean="0">
                <a:solidFill>
                  <a:srgbClr val="FF0000"/>
                </a:solidFill>
                <a:latin typeface="+mj-lt"/>
              </a:rPr>
              <a:t>myworldofwork.co.uk </a:t>
            </a:r>
            <a:r>
              <a:rPr lang="en-GB" dirty="0" smtClean="0">
                <a:latin typeface="+mj-lt"/>
              </a:rPr>
              <a:t>is </a:t>
            </a:r>
            <a:r>
              <a:rPr lang="en-GB" dirty="0">
                <a:latin typeface="+mj-lt"/>
              </a:rPr>
              <a:t>an interactive web service developed by Skills </a:t>
            </a:r>
            <a:r>
              <a:rPr lang="en-GB" dirty="0" smtClean="0">
                <a:latin typeface="+mj-lt"/>
              </a:rPr>
              <a:t>Development Scotland </a:t>
            </a:r>
            <a:r>
              <a:rPr lang="en-GB" dirty="0">
                <a:latin typeface="+mj-lt"/>
              </a:rPr>
              <a:t>to help all young people (and young adults) planning their future pathways.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All </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S2 </a:t>
            </a: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learners will spend time on </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the service </a:t>
            </a: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during pastoral.</a:t>
            </a: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This </a:t>
            </a: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will help </a:t>
            </a: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prepare them for their pathways interviews.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rPr>
              <a:t>One of the best features of the site is the subject choice tool: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hlinkClick r:id="rId3"/>
              </a:rPr>
              <a:t>Option Choices Tool</a:t>
            </a: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383403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Music technology (N4 &amp; n5)</a:t>
            </a:r>
            <a:endParaRPr lang="en-GB" dirty="0"/>
          </a:p>
        </p:txBody>
      </p:sp>
      <p:sp>
        <p:nvSpPr>
          <p:cNvPr id="5" name="Text Placeholder 4"/>
          <p:cNvSpPr>
            <a:spLocks noGrp="1"/>
          </p:cNvSpPr>
          <p:nvPr>
            <p:ph type="body" idx="1"/>
          </p:nvPr>
        </p:nvSpPr>
        <p:spPr>
          <a:xfrm>
            <a:off x="450795" y="1981647"/>
            <a:ext cx="5492805" cy="3545393"/>
          </a:xfrm>
          <a:ln>
            <a:solidFill>
              <a:schemeClr val="accent1"/>
            </a:solidFill>
          </a:ln>
        </p:spPr>
        <p:txBody>
          <a:bodyPr anchor="t"/>
          <a:lstStyle/>
          <a:p>
            <a:r>
              <a:rPr lang="en-GB" sz="2000" b="1" dirty="0" smtClean="0"/>
              <a:t>Course Content:</a:t>
            </a:r>
          </a:p>
          <a:p>
            <a:r>
              <a:rPr lang="en-GB" sz="1400" b="1" dirty="0"/>
              <a:t>Music Technology Skills</a:t>
            </a:r>
            <a:endParaRPr lang="en-GB" sz="1400" dirty="0"/>
          </a:p>
          <a:p>
            <a:r>
              <a:rPr lang="en-GB" sz="1400" dirty="0"/>
              <a:t>Practical skills in the use of music technology hardware and software to capture and manipulate audio</a:t>
            </a:r>
            <a:r>
              <a:rPr lang="en-GB" sz="1400" dirty="0" smtClean="0"/>
              <a:t>.</a:t>
            </a:r>
            <a:endParaRPr lang="en-GB" sz="1400" dirty="0"/>
          </a:p>
          <a:p>
            <a:r>
              <a:rPr lang="en-GB" sz="1400" b="1" dirty="0"/>
              <a:t>Music Technology in Context</a:t>
            </a:r>
            <a:endParaRPr lang="en-GB" sz="1400" dirty="0"/>
          </a:p>
          <a:p>
            <a:r>
              <a:rPr lang="en-GB" sz="1400" dirty="0"/>
              <a:t>The use of practical skills and musical understanding in at least two different contexts. For example creating music for film or producing a radio show</a:t>
            </a:r>
            <a:r>
              <a:rPr lang="en-GB" sz="1400" dirty="0" smtClean="0"/>
              <a:t>.</a:t>
            </a:r>
            <a:endParaRPr lang="en-GB" sz="1400" dirty="0"/>
          </a:p>
          <a:p>
            <a:r>
              <a:rPr lang="en-GB" sz="1400" b="1" dirty="0"/>
              <a:t>Understanding 20</a:t>
            </a:r>
            <a:r>
              <a:rPr lang="en-GB" sz="1400" b="1" baseline="30000" dirty="0"/>
              <a:t>th</a:t>
            </a:r>
            <a:r>
              <a:rPr lang="en-GB" sz="1400" b="1" dirty="0"/>
              <a:t> and 21</a:t>
            </a:r>
            <a:r>
              <a:rPr lang="en-GB" sz="1400" b="1" baseline="30000" dirty="0"/>
              <a:t>st</a:t>
            </a:r>
            <a:r>
              <a:rPr lang="en-GB" sz="1400" b="1" dirty="0"/>
              <a:t> Century Music</a:t>
            </a:r>
            <a:endParaRPr lang="en-GB" sz="1400" dirty="0"/>
          </a:p>
          <a:p>
            <a:r>
              <a:rPr lang="en-GB" sz="1400" dirty="0"/>
              <a:t>Learners will develop listening skills in the context of 20</a:t>
            </a:r>
            <a:r>
              <a:rPr lang="en-GB" sz="1400" baseline="30000" dirty="0"/>
              <a:t>th</a:t>
            </a:r>
            <a:r>
              <a:rPr lang="en-GB" sz="1400" dirty="0"/>
              <a:t> and 21</a:t>
            </a:r>
            <a:r>
              <a:rPr lang="en-GB" sz="1400" baseline="30000" dirty="0"/>
              <a:t>st</a:t>
            </a:r>
            <a:r>
              <a:rPr lang="en-GB" sz="1400" dirty="0"/>
              <a:t> Century Music and how these styles and genres related to music technology.</a:t>
            </a:r>
          </a:p>
          <a:p>
            <a:endParaRPr lang="en-GB" sz="1400" b="1" dirty="0" smtClean="0"/>
          </a:p>
        </p:txBody>
      </p:sp>
      <p:sp>
        <p:nvSpPr>
          <p:cNvPr id="6" name="Content Placeholder 5"/>
          <p:cNvSpPr>
            <a:spLocks noGrp="1"/>
          </p:cNvSpPr>
          <p:nvPr>
            <p:ph sz="half" idx="2"/>
          </p:nvPr>
        </p:nvSpPr>
        <p:spPr>
          <a:xfrm>
            <a:off x="6096000" y="6187712"/>
            <a:ext cx="5607283" cy="517888"/>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 	</a:t>
            </a:r>
            <a:r>
              <a:rPr lang="en-GB" sz="1400" dirty="0" smtClean="0">
                <a:solidFill>
                  <a:schemeClr val="accent2"/>
                </a:solidFill>
              </a:rPr>
              <a:t>Creativity; Problem-Solving; Digital Literacy</a:t>
            </a:r>
            <a:endParaRPr lang="en-GB" sz="2000" b="1" dirty="0" smtClean="0">
              <a:solidFill>
                <a:schemeClr val="accent2"/>
              </a:solidFill>
            </a:endParaRPr>
          </a:p>
        </p:txBody>
      </p:sp>
      <p:sp>
        <p:nvSpPr>
          <p:cNvPr id="7" name="Text Placeholder 6"/>
          <p:cNvSpPr>
            <a:spLocks noGrp="1"/>
          </p:cNvSpPr>
          <p:nvPr>
            <p:ph type="body" sz="quarter" idx="3"/>
          </p:nvPr>
        </p:nvSpPr>
        <p:spPr>
          <a:xfrm>
            <a:off x="6096000" y="1981647"/>
            <a:ext cx="5607283" cy="2316033"/>
          </a:xfrm>
          <a:ln>
            <a:solidFill>
              <a:schemeClr val="accent1"/>
            </a:solidFill>
          </a:ln>
        </p:spPr>
        <p:txBody>
          <a:bodyPr anchor="t"/>
          <a:lstStyle/>
          <a:p>
            <a:r>
              <a:rPr lang="en-GB" sz="2000" b="1" dirty="0" smtClean="0"/>
              <a:t>Assessment Overview:</a:t>
            </a:r>
          </a:p>
          <a:p>
            <a:r>
              <a:rPr lang="en-GB" sz="1400" b="1" dirty="0" smtClean="0"/>
              <a:t>National 4</a:t>
            </a:r>
          </a:p>
          <a:p>
            <a:r>
              <a:rPr lang="en-GB" sz="1400" dirty="0"/>
              <a:t>To achieve National 4 learners must pass all required units as well as the Added Value Unit.  All units will be internally assessed.</a:t>
            </a:r>
          </a:p>
          <a:p>
            <a:r>
              <a:rPr lang="en-GB" sz="1400" b="1" dirty="0" smtClean="0"/>
              <a:t>National 5</a:t>
            </a:r>
          </a:p>
          <a:p>
            <a:pPr marL="285750" indent="-285750">
              <a:buFont typeface="Wingdings" panose="05000000000000000000" pitchFamily="2" charset="2"/>
              <a:buChar char="Ø"/>
            </a:pPr>
            <a:r>
              <a:rPr lang="en-GB" sz="1400" dirty="0" smtClean="0"/>
              <a:t>Two Assignment </a:t>
            </a:r>
            <a:r>
              <a:rPr lang="en-GB" sz="1400" dirty="0"/>
              <a:t>s</a:t>
            </a:r>
            <a:endParaRPr lang="en-GB" sz="1400" dirty="0" smtClean="0"/>
          </a:p>
          <a:p>
            <a:pPr marL="285750" indent="-285750">
              <a:buFont typeface="Wingdings" panose="05000000000000000000" pitchFamily="2" charset="2"/>
              <a:buChar char="Ø"/>
            </a:pPr>
            <a:r>
              <a:rPr lang="en-GB" sz="1400" dirty="0" smtClean="0"/>
              <a:t>SQA examination</a:t>
            </a:r>
          </a:p>
        </p:txBody>
      </p:sp>
      <p:sp>
        <p:nvSpPr>
          <p:cNvPr id="9" name="Content Placeholder 8"/>
          <p:cNvSpPr>
            <a:spLocks noGrp="1" noChangeAspect="1"/>
          </p:cNvSpPr>
          <p:nvPr>
            <p:ph sz="quarter" idx="4"/>
          </p:nvPr>
        </p:nvSpPr>
        <p:spPr>
          <a:xfrm>
            <a:off x="6095999" y="4420144"/>
            <a:ext cx="5607283" cy="1570348"/>
          </a:xfrm>
          <a:solidFill>
            <a:schemeClr val="bg1"/>
          </a:solidFill>
          <a:ln>
            <a:solidFill>
              <a:schemeClr val="accent1"/>
            </a:solidFill>
          </a:ln>
        </p:spPr>
        <p:txBody>
          <a:bodyPr>
            <a:normAutofit/>
          </a:bodyPr>
          <a:lstStyle/>
          <a:p>
            <a:pPr marL="0" indent="0">
              <a:buNone/>
            </a:pPr>
            <a:r>
              <a:rPr lang="en-GB" sz="2000" b="1" dirty="0" smtClean="0">
                <a:solidFill>
                  <a:schemeClr val="accent2"/>
                </a:solidFill>
              </a:rPr>
              <a:t>Learning and Career Pathways:</a:t>
            </a:r>
          </a:p>
          <a:p>
            <a:pPr>
              <a:buFont typeface="Wingdings" panose="05000000000000000000" pitchFamily="2" charset="2"/>
              <a:buChar char="Ø"/>
            </a:pPr>
            <a:r>
              <a:rPr lang="en-GB" sz="1400" dirty="0" smtClean="0">
                <a:solidFill>
                  <a:schemeClr val="accent2"/>
                </a:solidFill>
              </a:rPr>
              <a:t>Learners may choose to undertake a related music technology course at college</a:t>
            </a:r>
          </a:p>
          <a:p>
            <a:pPr>
              <a:buFont typeface="Wingdings" panose="05000000000000000000" pitchFamily="2" charset="2"/>
              <a:buChar char="Ø"/>
            </a:pPr>
            <a:r>
              <a:rPr lang="en-GB" sz="1400" dirty="0" smtClean="0">
                <a:solidFill>
                  <a:schemeClr val="accent2"/>
                </a:solidFill>
              </a:rPr>
              <a:t>Related career pathways include music production; sound engineering; studio technician; radio presenter/producer; DJ; podcast presenter.</a:t>
            </a:r>
          </a:p>
        </p:txBody>
      </p:sp>
      <p:pic>
        <p:nvPicPr>
          <p:cNvPr id="11" name="Picture 10" descr="What is music technolog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671" y="5627076"/>
            <a:ext cx="1394313" cy="949101"/>
          </a:xfrm>
          <a:prstGeom prst="rect">
            <a:avLst/>
          </a:prstGeom>
          <a:noFill/>
          <a:ln>
            <a:noFill/>
          </a:ln>
        </p:spPr>
      </p:pic>
      <p:pic>
        <p:nvPicPr>
          <p:cNvPr id="12" name="Picture 11" descr="Educational Training in GarageBand"/>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8080" y="5627075"/>
            <a:ext cx="1376412" cy="949101"/>
          </a:xfrm>
          <a:prstGeom prst="rect">
            <a:avLst/>
          </a:prstGeom>
          <a:noFill/>
          <a:ln>
            <a:noFill/>
          </a:ln>
        </p:spPr>
      </p:pic>
      <p:pic>
        <p:nvPicPr>
          <p:cNvPr id="17" name="Picture 16" descr="Music Technology - FIVE FORKS MUSIC DEPARTMENT"/>
          <p:cNvPicPr/>
          <p:nvPr/>
        </p:nvPicPr>
        <p:blipFill>
          <a:blip r:embed="rId4">
            <a:extLst>
              <a:ext uri="{28A0092B-C50C-407E-A947-70E740481C1C}">
                <a14:useLocalDpi xmlns:a14="http://schemas.microsoft.com/office/drawing/2010/main" val="0"/>
              </a:ext>
            </a:extLst>
          </a:blip>
          <a:srcRect/>
          <a:stretch>
            <a:fillRect/>
          </a:stretch>
        </p:blipFill>
        <p:spPr bwMode="auto">
          <a:xfrm>
            <a:off x="3957588" y="5627075"/>
            <a:ext cx="1453663" cy="949101"/>
          </a:xfrm>
          <a:prstGeom prst="rect">
            <a:avLst/>
          </a:prstGeom>
          <a:noFill/>
          <a:ln>
            <a:noFill/>
          </a:ln>
        </p:spPr>
      </p:pic>
    </p:spTree>
    <p:extLst>
      <p:ext uri="{BB962C8B-B14F-4D97-AF65-F5344CB8AC3E}">
        <p14:creationId xmlns:p14="http://schemas.microsoft.com/office/powerpoint/2010/main" val="3258661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Physical education (N4 &amp; n5)</a:t>
            </a:r>
            <a:endParaRPr lang="en-GB" dirty="0"/>
          </a:p>
        </p:txBody>
      </p:sp>
      <p:sp>
        <p:nvSpPr>
          <p:cNvPr id="5" name="Text Placeholder 4"/>
          <p:cNvSpPr>
            <a:spLocks noGrp="1"/>
          </p:cNvSpPr>
          <p:nvPr>
            <p:ph type="body" idx="1"/>
          </p:nvPr>
        </p:nvSpPr>
        <p:spPr>
          <a:xfrm>
            <a:off x="405702" y="2076317"/>
            <a:ext cx="7059810" cy="2295267"/>
          </a:xfrm>
          <a:ln>
            <a:solidFill>
              <a:schemeClr val="accent1"/>
            </a:solidFill>
          </a:ln>
        </p:spPr>
        <p:txBody>
          <a:bodyPr anchor="t"/>
          <a:lstStyle/>
          <a:p>
            <a:r>
              <a:rPr lang="en-GB" sz="2000" b="1" dirty="0" smtClean="0">
                <a:solidFill>
                  <a:srgbClr val="7030A0"/>
                </a:solidFill>
              </a:rPr>
              <a:t>Course Content:</a:t>
            </a:r>
          </a:p>
          <a:p>
            <a:r>
              <a:rPr lang="en-GB" sz="1400" dirty="0">
                <a:solidFill>
                  <a:srgbClr val="7030A0"/>
                </a:solidFill>
              </a:rPr>
              <a:t>Learners will work on skill development throughout S3 in a variety of </a:t>
            </a:r>
            <a:r>
              <a:rPr lang="en-GB" sz="1400" dirty="0" smtClean="0">
                <a:solidFill>
                  <a:srgbClr val="7030A0"/>
                </a:solidFill>
              </a:rPr>
              <a:t>activities </a:t>
            </a:r>
            <a:r>
              <a:rPr lang="en-GB" sz="1400" dirty="0">
                <a:solidFill>
                  <a:srgbClr val="7030A0"/>
                </a:solidFill>
              </a:rPr>
              <a:t>including: badminton; basketball; </a:t>
            </a:r>
            <a:r>
              <a:rPr lang="en-GB" sz="1400" dirty="0" err="1">
                <a:solidFill>
                  <a:srgbClr val="7030A0"/>
                </a:solidFill>
              </a:rPr>
              <a:t>trampolining</a:t>
            </a:r>
            <a:r>
              <a:rPr lang="en-GB" sz="1400" dirty="0">
                <a:solidFill>
                  <a:srgbClr val="7030A0"/>
                </a:solidFill>
              </a:rPr>
              <a:t>; gymnastics; athletics; netball; cycling; football; tennis; dance and rugby</a:t>
            </a:r>
            <a:r>
              <a:rPr lang="en-GB" sz="1400" dirty="0" smtClean="0">
                <a:solidFill>
                  <a:srgbClr val="7030A0"/>
                </a:solidFill>
              </a:rPr>
              <a:t>.</a:t>
            </a:r>
          </a:p>
          <a:p>
            <a:r>
              <a:rPr lang="en-GB" sz="1400" dirty="0" smtClean="0">
                <a:solidFill>
                  <a:srgbClr val="7030A0"/>
                </a:solidFill>
              </a:rPr>
              <a:t>Learners will undertake the following units: Performance Skills and Factors Impacting on Performance. </a:t>
            </a:r>
          </a:p>
          <a:p>
            <a:r>
              <a:rPr lang="en-GB" sz="1400" dirty="0" smtClean="0">
                <a:solidFill>
                  <a:srgbClr val="7030A0"/>
                </a:solidFill>
              </a:rPr>
              <a:t>In S4, learners </a:t>
            </a:r>
            <a:r>
              <a:rPr lang="en-GB" sz="1400" dirty="0">
                <a:solidFill>
                  <a:srgbClr val="7030A0"/>
                </a:solidFill>
              </a:rPr>
              <a:t>will work on their Portfolios in theory one period per </a:t>
            </a:r>
            <a:r>
              <a:rPr lang="en-GB" sz="1400" dirty="0" smtClean="0">
                <a:solidFill>
                  <a:srgbClr val="7030A0"/>
                </a:solidFill>
              </a:rPr>
              <a:t>week. In </a:t>
            </a:r>
            <a:r>
              <a:rPr lang="en-GB" sz="1400" dirty="0">
                <a:solidFill>
                  <a:srgbClr val="7030A0"/>
                </a:solidFill>
              </a:rPr>
              <a:t>practical, pupils will complete a PDP (Training programme) which they will write about in their Portfolio.</a:t>
            </a:r>
          </a:p>
          <a:p>
            <a:endParaRPr lang="en-GB" sz="2000" b="1" dirty="0" smtClean="0">
              <a:solidFill>
                <a:schemeClr val="accent4">
                  <a:lumMod val="75000"/>
                </a:schemeClr>
              </a:solidFill>
            </a:endParaRPr>
          </a:p>
        </p:txBody>
      </p:sp>
      <p:sp>
        <p:nvSpPr>
          <p:cNvPr id="6" name="Content Placeholder 5"/>
          <p:cNvSpPr>
            <a:spLocks noGrp="1"/>
          </p:cNvSpPr>
          <p:nvPr>
            <p:ph sz="half" idx="2"/>
          </p:nvPr>
        </p:nvSpPr>
        <p:spPr>
          <a:xfrm>
            <a:off x="7302674" y="5135670"/>
            <a:ext cx="1778696" cy="1628385"/>
          </a:xfrm>
          <a:solidFill>
            <a:schemeClr val="bg1"/>
          </a:solidFill>
          <a:ln>
            <a:solidFill>
              <a:schemeClr val="accent1"/>
            </a:solidFill>
          </a:ln>
        </p:spPr>
        <p:txBody>
          <a:bodyPr>
            <a:noAutofit/>
          </a:bodyPr>
          <a:lstStyle/>
          <a:p>
            <a:pPr marL="0" indent="0">
              <a:buNone/>
            </a:pPr>
            <a:r>
              <a:rPr lang="en-GB" sz="2000" b="1" dirty="0" smtClean="0">
                <a:solidFill>
                  <a:srgbClr val="7030A0"/>
                </a:solidFill>
              </a:rPr>
              <a:t>Key Skills:</a:t>
            </a:r>
          </a:p>
          <a:p>
            <a:pPr>
              <a:buFont typeface="Wingdings" panose="05000000000000000000" pitchFamily="2" charset="2"/>
              <a:buChar char="§"/>
            </a:pPr>
            <a:r>
              <a:rPr lang="en-GB" sz="1400" dirty="0" smtClean="0">
                <a:solidFill>
                  <a:srgbClr val="7030A0"/>
                </a:solidFill>
              </a:rPr>
              <a:t>Communication &amp; Teamwork</a:t>
            </a:r>
          </a:p>
          <a:p>
            <a:pPr>
              <a:buFont typeface="Wingdings" panose="05000000000000000000" pitchFamily="2" charset="2"/>
              <a:buChar char="§"/>
            </a:pPr>
            <a:r>
              <a:rPr lang="en-GB" sz="1400" dirty="0" smtClean="0">
                <a:solidFill>
                  <a:srgbClr val="7030A0"/>
                </a:solidFill>
              </a:rPr>
              <a:t>Resilience</a:t>
            </a:r>
          </a:p>
        </p:txBody>
      </p:sp>
      <p:sp>
        <p:nvSpPr>
          <p:cNvPr id="7" name="Text Placeholder 6"/>
          <p:cNvSpPr>
            <a:spLocks noGrp="1"/>
          </p:cNvSpPr>
          <p:nvPr>
            <p:ph type="body" sz="quarter" idx="3"/>
          </p:nvPr>
        </p:nvSpPr>
        <p:spPr>
          <a:xfrm>
            <a:off x="7653403" y="2076317"/>
            <a:ext cx="4070959" cy="2871464"/>
          </a:xfrm>
          <a:ln>
            <a:solidFill>
              <a:schemeClr val="accent1"/>
            </a:solidFill>
          </a:ln>
        </p:spPr>
        <p:txBody>
          <a:bodyPr anchor="t"/>
          <a:lstStyle/>
          <a:p>
            <a:r>
              <a:rPr lang="en-GB" sz="2000" b="1" dirty="0" smtClean="0">
                <a:solidFill>
                  <a:srgbClr val="7030A0"/>
                </a:solidFill>
              </a:rPr>
              <a:t>Assessment Overview:</a:t>
            </a:r>
          </a:p>
          <a:p>
            <a:r>
              <a:rPr lang="en-GB" sz="1400" b="1" dirty="0" smtClean="0">
                <a:solidFill>
                  <a:srgbClr val="7030A0"/>
                </a:solidFill>
              </a:rPr>
              <a:t>National </a:t>
            </a:r>
            <a:r>
              <a:rPr lang="en-GB" sz="1400" b="1" dirty="0">
                <a:solidFill>
                  <a:srgbClr val="7030A0"/>
                </a:solidFill>
              </a:rPr>
              <a:t>4</a:t>
            </a:r>
            <a:r>
              <a:rPr lang="en-GB" sz="1400" dirty="0">
                <a:solidFill>
                  <a:srgbClr val="7030A0"/>
                </a:solidFill>
              </a:rPr>
              <a:t>: </a:t>
            </a:r>
            <a:endParaRPr lang="en-GB" sz="1400" dirty="0" smtClean="0">
              <a:solidFill>
                <a:srgbClr val="7030A0"/>
              </a:solidFill>
            </a:endParaRPr>
          </a:p>
          <a:p>
            <a:pPr marL="285750" indent="-285750">
              <a:buFont typeface="Wingdings" panose="05000000000000000000" pitchFamily="2" charset="2"/>
              <a:buChar char="Ø"/>
            </a:pPr>
            <a:r>
              <a:rPr lang="en-GB" sz="1400" dirty="0" smtClean="0">
                <a:solidFill>
                  <a:srgbClr val="7030A0"/>
                </a:solidFill>
              </a:rPr>
              <a:t>Learners must pass all units during in-class assessments</a:t>
            </a:r>
          </a:p>
          <a:p>
            <a:pPr marL="285750" indent="-285750">
              <a:buFont typeface="Wingdings" panose="05000000000000000000" pitchFamily="2" charset="2"/>
              <a:buChar char="Ø"/>
            </a:pPr>
            <a:r>
              <a:rPr lang="en-GB" sz="1400" dirty="0" smtClean="0">
                <a:solidFill>
                  <a:srgbClr val="7030A0"/>
                </a:solidFill>
              </a:rPr>
              <a:t>Learners must complete an Added Value Unit</a:t>
            </a:r>
          </a:p>
          <a:p>
            <a:r>
              <a:rPr lang="en-GB" sz="1400" b="1" dirty="0" smtClean="0">
                <a:solidFill>
                  <a:srgbClr val="7030A0"/>
                </a:solidFill>
              </a:rPr>
              <a:t>National </a:t>
            </a:r>
            <a:r>
              <a:rPr lang="en-GB" sz="1400" b="1" dirty="0">
                <a:solidFill>
                  <a:srgbClr val="7030A0"/>
                </a:solidFill>
              </a:rPr>
              <a:t>5</a:t>
            </a:r>
            <a:r>
              <a:rPr lang="en-GB" sz="1400" dirty="0" smtClean="0">
                <a:solidFill>
                  <a:srgbClr val="7030A0"/>
                </a:solidFill>
              </a:rPr>
              <a:t>:</a:t>
            </a:r>
          </a:p>
          <a:p>
            <a:pPr marL="285750" indent="-285750">
              <a:buFont typeface="Wingdings" panose="05000000000000000000" pitchFamily="2" charset="2"/>
              <a:buChar char="Ø"/>
            </a:pPr>
            <a:r>
              <a:rPr lang="en-GB" sz="1400" dirty="0" smtClean="0">
                <a:solidFill>
                  <a:srgbClr val="7030A0"/>
                </a:solidFill>
              </a:rPr>
              <a:t>Practical One-off Performance (50% </a:t>
            </a:r>
            <a:r>
              <a:rPr lang="en-GB" sz="1400" dirty="0">
                <a:solidFill>
                  <a:srgbClr val="7030A0"/>
                </a:solidFill>
              </a:rPr>
              <a:t>of final grade</a:t>
            </a:r>
            <a:r>
              <a:rPr lang="en-GB" sz="1400" dirty="0" smtClean="0">
                <a:solidFill>
                  <a:srgbClr val="7030A0"/>
                </a:solidFill>
              </a:rPr>
              <a:t>)</a:t>
            </a:r>
          </a:p>
          <a:p>
            <a:pPr marL="285750" indent="-285750">
              <a:buFont typeface="Wingdings" panose="05000000000000000000" pitchFamily="2" charset="2"/>
              <a:buChar char="Ø"/>
            </a:pPr>
            <a:r>
              <a:rPr lang="en-GB" sz="1400" dirty="0" smtClean="0">
                <a:solidFill>
                  <a:srgbClr val="7030A0"/>
                </a:solidFill>
              </a:rPr>
              <a:t>Written Portfolio (50% of final grade)</a:t>
            </a:r>
          </a:p>
        </p:txBody>
      </p:sp>
      <p:sp>
        <p:nvSpPr>
          <p:cNvPr id="9" name="Content Placeholder 8"/>
          <p:cNvSpPr>
            <a:spLocks noGrp="1" noChangeAspect="1"/>
          </p:cNvSpPr>
          <p:nvPr>
            <p:ph sz="quarter" idx="4"/>
          </p:nvPr>
        </p:nvSpPr>
        <p:spPr>
          <a:xfrm>
            <a:off x="405702" y="4622106"/>
            <a:ext cx="6697463" cy="2141950"/>
          </a:xfrm>
          <a:solidFill>
            <a:schemeClr val="bg1"/>
          </a:solidFill>
          <a:ln>
            <a:solidFill>
              <a:schemeClr val="accent1"/>
            </a:solidFill>
          </a:ln>
        </p:spPr>
        <p:txBody>
          <a:bodyPr>
            <a:normAutofit fontScale="92500"/>
          </a:bodyPr>
          <a:lstStyle/>
          <a:p>
            <a:pPr marL="0" indent="0">
              <a:buNone/>
            </a:pPr>
            <a:r>
              <a:rPr lang="en-GB" sz="2200" b="1" dirty="0" smtClean="0">
                <a:solidFill>
                  <a:srgbClr val="7030A0"/>
                </a:solidFill>
              </a:rPr>
              <a:t>Learning and Career Pathways:</a:t>
            </a:r>
          </a:p>
          <a:p>
            <a:pPr>
              <a:buFont typeface="Wingdings" panose="05000000000000000000" pitchFamily="2" charset="2"/>
              <a:buChar char="Ø"/>
            </a:pPr>
            <a:r>
              <a:rPr lang="en-GB" sz="1500" dirty="0" smtClean="0">
                <a:solidFill>
                  <a:srgbClr val="7030A0"/>
                </a:solidFill>
              </a:rPr>
              <a:t>Learners achieving a pass at National 5 can progress to study Higher Physical Education</a:t>
            </a:r>
          </a:p>
          <a:p>
            <a:pPr>
              <a:buFont typeface="Wingdings" panose="05000000000000000000" pitchFamily="2" charset="2"/>
              <a:buChar char="Ø"/>
            </a:pPr>
            <a:r>
              <a:rPr lang="en-GB" sz="1500" dirty="0" smtClean="0">
                <a:solidFill>
                  <a:srgbClr val="7030A0"/>
                </a:solidFill>
              </a:rPr>
              <a:t>Some learners may choose to undertake a vocational design course in Coaching or Fitness in S5/6.</a:t>
            </a:r>
          </a:p>
          <a:p>
            <a:pPr>
              <a:buFont typeface="Wingdings" panose="05000000000000000000" pitchFamily="2" charset="2"/>
              <a:buChar char="Ø"/>
            </a:pPr>
            <a:r>
              <a:rPr lang="en-GB" sz="1500" dirty="0" smtClean="0">
                <a:solidFill>
                  <a:srgbClr val="7030A0"/>
                </a:solidFill>
              </a:rPr>
              <a:t>Careers </a:t>
            </a:r>
            <a:r>
              <a:rPr lang="en-GB" sz="1500" dirty="0">
                <a:solidFill>
                  <a:srgbClr val="7030A0"/>
                </a:solidFill>
              </a:rPr>
              <a:t>that can lead on from </a:t>
            </a:r>
            <a:r>
              <a:rPr lang="en-GB" sz="1500" dirty="0" smtClean="0">
                <a:solidFill>
                  <a:srgbClr val="7030A0"/>
                </a:solidFill>
              </a:rPr>
              <a:t>studying PE include: sports coach; fitness </a:t>
            </a:r>
            <a:r>
              <a:rPr lang="en-GB" sz="1500" dirty="0" err="1" smtClean="0">
                <a:solidFill>
                  <a:srgbClr val="7030A0"/>
                </a:solidFill>
              </a:rPr>
              <a:t>intstructor</a:t>
            </a:r>
            <a:r>
              <a:rPr lang="en-GB" sz="1500" dirty="0" smtClean="0">
                <a:solidFill>
                  <a:srgbClr val="7030A0"/>
                </a:solidFill>
              </a:rPr>
              <a:t>; personal trainer; physiotherapist; sports scientist; nutritionist; teacher and more.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5424" y="5135670"/>
            <a:ext cx="2155384" cy="1616538"/>
          </a:xfrm>
          <a:prstGeom prst="rect">
            <a:avLst/>
          </a:prstGeom>
        </p:spPr>
      </p:pic>
    </p:spTree>
    <p:extLst>
      <p:ext uri="{BB962C8B-B14F-4D97-AF65-F5344CB8AC3E}">
        <p14:creationId xmlns:p14="http://schemas.microsoft.com/office/powerpoint/2010/main" val="390374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 practical cookery (N4 &amp; n5)</a:t>
            </a:r>
            <a:endParaRPr lang="en-GB" dirty="0"/>
          </a:p>
        </p:txBody>
      </p:sp>
      <p:sp>
        <p:nvSpPr>
          <p:cNvPr id="5" name="Text Placeholder 4"/>
          <p:cNvSpPr>
            <a:spLocks noGrp="1"/>
          </p:cNvSpPr>
          <p:nvPr>
            <p:ph type="body" idx="1"/>
          </p:nvPr>
        </p:nvSpPr>
        <p:spPr>
          <a:xfrm>
            <a:off x="436992" y="1942375"/>
            <a:ext cx="5224772" cy="4796627"/>
          </a:xfrm>
          <a:ln>
            <a:solidFill>
              <a:schemeClr val="accent1"/>
            </a:solidFill>
          </a:ln>
        </p:spPr>
        <p:txBody>
          <a:bodyPr anchor="t"/>
          <a:lstStyle/>
          <a:p>
            <a:r>
              <a:rPr lang="en-GB" sz="2000" b="1" dirty="0" smtClean="0">
                <a:solidFill>
                  <a:srgbClr val="7030A0"/>
                </a:solidFill>
              </a:rPr>
              <a:t>Course Content:</a:t>
            </a:r>
          </a:p>
          <a:p>
            <a:r>
              <a:rPr lang="en-GB" sz="1400" dirty="0">
                <a:solidFill>
                  <a:srgbClr val="7030A0"/>
                </a:solidFill>
              </a:rPr>
              <a:t>Learners will gain an understanding of the importance of food safety and hygiene, using sustainable ingredients and current dietary advice relating to the use of ingredients.</a:t>
            </a:r>
          </a:p>
          <a:p>
            <a:r>
              <a:rPr lang="en-GB" sz="1400" dirty="0">
                <a:solidFill>
                  <a:srgbClr val="7030A0"/>
                </a:solidFill>
              </a:rPr>
              <a:t>The course includes practical cookery (1 - 2 dishes per week) which will allow learners to develop a range of practical food preparation skills </a:t>
            </a:r>
            <a:endParaRPr lang="en-GB" sz="1400" dirty="0" smtClean="0">
              <a:solidFill>
                <a:srgbClr val="7030A0"/>
              </a:solidFill>
            </a:endParaRPr>
          </a:p>
          <a:p>
            <a:r>
              <a:rPr lang="en-GB" sz="1400" b="1" dirty="0" smtClean="0">
                <a:solidFill>
                  <a:srgbClr val="7030A0"/>
                </a:solidFill>
              </a:rPr>
              <a:t>Cookery </a:t>
            </a:r>
            <a:r>
              <a:rPr lang="en-GB" sz="1400" b="1" dirty="0">
                <a:solidFill>
                  <a:srgbClr val="7030A0"/>
                </a:solidFill>
              </a:rPr>
              <a:t>Skills, Techniques and Processes: </a:t>
            </a:r>
            <a:endParaRPr lang="en-GB" sz="1400" b="1" dirty="0" smtClean="0">
              <a:solidFill>
                <a:srgbClr val="7030A0"/>
              </a:solidFill>
            </a:endParaRPr>
          </a:p>
          <a:p>
            <a:r>
              <a:rPr lang="en-GB" sz="1400" dirty="0" smtClean="0">
                <a:solidFill>
                  <a:srgbClr val="7030A0"/>
                </a:solidFill>
              </a:rPr>
              <a:t>Learn </a:t>
            </a:r>
            <a:r>
              <a:rPr lang="en-GB" sz="1400" dirty="0">
                <a:solidFill>
                  <a:srgbClr val="7030A0"/>
                </a:solidFill>
              </a:rPr>
              <a:t>about cookery skills, food preparation techniques and how to apply these when producing a variety of dishes. </a:t>
            </a:r>
          </a:p>
          <a:p>
            <a:r>
              <a:rPr lang="en-GB" sz="1400" b="1" dirty="0">
                <a:solidFill>
                  <a:srgbClr val="7030A0"/>
                </a:solidFill>
              </a:rPr>
              <a:t>Understanding and Using Ingredients: </a:t>
            </a:r>
            <a:endParaRPr lang="en-GB" sz="1400" b="1" dirty="0" smtClean="0">
              <a:solidFill>
                <a:srgbClr val="7030A0"/>
              </a:solidFill>
            </a:endParaRPr>
          </a:p>
          <a:p>
            <a:r>
              <a:rPr lang="en-GB" sz="1400" dirty="0" smtClean="0">
                <a:solidFill>
                  <a:srgbClr val="7030A0"/>
                </a:solidFill>
              </a:rPr>
              <a:t>You </a:t>
            </a:r>
            <a:r>
              <a:rPr lang="en-GB" sz="1400" dirty="0">
                <a:solidFill>
                  <a:srgbClr val="7030A0"/>
                </a:solidFill>
              </a:rPr>
              <a:t>will learn about ingredients from a variety of different sources and of their characteristics. It also addresses the importance of sustainability, the responsible sourcing of ingredients and current dietary advice. </a:t>
            </a:r>
            <a:endParaRPr lang="en-GB" sz="1400" dirty="0" smtClean="0">
              <a:solidFill>
                <a:srgbClr val="7030A0"/>
              </a:solidFill>
            </a:endParaRPr>
          </a:p>
          <a:p>
            <a:r>
              <a:rPr lang="en-GB" sz="1400" b="1" dirty="0">
                <a:solidFill>
                  <a:srgbClr val="7030A0"/>
                </a:solidFill>
              </a:rPr>
              <a:t>Organisational Skills for Cooking: </a:t>
            </a:r>
            <a:endParaRPr lang="en-GB" sz="1400" b="1" dirty="0" smtClean="0">
              <a:solidFill>
                <a:srgbClr val="7030A0"/>
              </a:solidFill>
            </a:endParaRPr>
          </a:p>
          <a:p>
            <a:r>
              <a:rPr lang="en-GB" sz="1400" dirty="0" smtClean="0">
                <a:solidFill>
                  <a:srgbClr val="7030A0"/>
                </a:solidFill>
              </a:rPr>
              <a:t>Learn </a:t>
            </a:r>
            <a:r>
              <a:rPr lang="en-GB" sz="1400" dirty="0">
                <a:solidFill>
                  <a:srgbClr val="7030A0"/>
                </a:solidFill>
              </a:rPr>
              <a:t>about planning, organisational and time management skills.</a:t>
            </a:r>
          </a:p>
          <a:p>
            <a:endParaRPr lang="en-GB" sz="1400" dirty="0">
              <a:solidFill>
                <a:srgbClr val="7030A0"/>
              </a:solidFill>
            </a:endParaRPr>
          </a:p>
          <a:p>
            <a:endParaRPr lang="en-GB" sz="1400" b="1" dirty="0" smtClean="0">
              <a:solidFill>
                <a:srgbClr val="7030A0"/>
              </a:solidFill>
            </a:endParaRPr>
          </a:p>
        </p:txBody>
      </p:sp>
      <p:sp>
        <p:nvSpPr>
          <p:cNvPr id="6" name="Content Placeholder 5"/>
          <p:cNvSpPr>
            <a:spLocks noGrp="1"/>
          </p:cNvSpPr>
          <p:nvPr>
            <p:ph sz="half" idx="2"/>
          </p:nvPr>
        </p:nvSpPr>
        <p:spPr>
          <a:xfrm>
            <a:off x="9319366" y="1942375"/>
            <a:ext cx="2411515" cy="1239235"/>
          </a:xfrm>
          <a:solidFill>
            <a:schemeClr val="bg1"/>
          </a:solidFill>
          <a:ln>
            <a:solidFill>
              <a:schemeClr val="accent1"/>
            </a:solidFill>
          </a:ln>
        </p:spPr>
        <p:txBody>
          <a:bodyPr>
            <a:noAutofit/>
          </a:bodyPr>
          <a:lstStyle/>
          <a:p>
            <a:pPr marL="0" indent="0">
              <a:buNone/>
            </a:pPr>
            <a:r>
              <a:rPr lang="en-GB" sz="2000" b="1" dirty="0" smtClean="0">
                <a:solidFill>
                  <a:srgbClr val="7030A0"/>
                </a:solidFill>
              </a:rPr>
              <a:t>Key Skills:</a:t>
            </a:r>
          </a:p>
          <a:p>
            <a:pPr>
              <a:buFont typeface="Wingdings" panose="05000000000000000000" pitchFamily="2" charset="2"/>
              <a:buChar char="Ø"/>
            </a:pPr>
            <a:r>
              <a:rPr lang="en-GB" sz="1400" dirty="0" smtClean="0">
                <a:solidFill>
                  <a:srgbClr val="7030A0"/>
                </a:solidFill>
              </a:rPr>
              <a:t>Communication</a:t>
            </a:r>
          </a:p>
          <a:p>
            <a:pPr>
              <a:buFont typeface="Wingdings" panose="05000000000000000000" pitchFamily="2" charset="2"/>
              <a:buChar char="Ø"/>
            </a:pPr>
            <a:r>
              <a:rPr lang="en-GB" sz="1400" dirty="0" smtClean="0">
                <a:solidFill>
                  <a:srgbClr val="7030A0"/>
                </a:solidFill>
              </a:rPr>
              <a:t>Teamwork</a:t>
            </a:r>
          </a:p>
        </p:txBody>
      </p:sp>
      <p:sp>
        <p:nvSpPr>
          <p:cNvPr id="7" name="Text Placeholder 6"/>
          <p:cNvSpPr>
            <a:spLocks noGrp="1"/>
          </p:cNvSpPr>
          <p:nvPr>
            <p:ph type="body" sz="quarter" idx="3"/>
          </p:nvPr>
        </p:nvSpPr>
        <p:spPr>
          <a:xfrm>
            <a:off x="5849655" y="1942377"/>
            <a:ext cx="3281820" cy="2955300"/>
          </a:xfrm>
          <a:ln>
            <a:solidFill>
              <a:schemeClr val="accent1"/>
            </a:solidFill>
          </a:ln>
        </p:spPr>
        <p:txBody>
          <a:bodyPr anchor="t"/>
          <a:lstStyle/>
          <a:p>
            <a:r>
              <a:rPr lang="en-GB" sz="2000" b="1" dirty="0" smtClean="0">
                <a:solidFill>
                  <a:srgbClr val="7030A0"/>
                </a:solidFill>
              </a:rPr>
              <a:t>Assessment Overview:</a:t>
            </a:r>
          </a:p>
          <a:p>
            <a:r>
              <a:rPr lang="en-GB" sz="1400" b="1" dirty="0" smtClean="0">
                <a:solidFill>
                  <a:srgbClr val="7030A0"/>
                </a:solidFill>
              </a:rPr>
              <a:t>National </a:t>
            </a:r>
            <a:r>
              <a:rPr lang="en-GB" sz="1400" b="1" dirty="0">
                <a:solidFill>
                  <a:srgbClr val="7030A0"/>
                </a:solidFill>
              </a:rPr>
              <a:t>4</a:t>
            </a:r>
            <a:r>
              <a:rPr lang="en-GB" sz="1400" dirty="0">
                <a:solidFill>
                  <a:srgbClr val="7030A0"/>
                </a:solidFill>
              </a:rPr>
              <a:t>: </a:t>
            </a:r>
            <a:endParaRPr lang="en-GB" sz="1400" dirty="0" smtClean="0">
              <a:solidFill>
                <a:srgbClr val="7030A0"/>
              </a:solidFill>
            </a:endParaRPr>
          </a:p>
          <a:p>
            <a:r>
              <a:rPr lang="en-GB" sz="1400" dirty="0" smtClean="0">
                <a:solidFill>
                  <a:srgbClr val="7030A0"/>
                </a:solidFill>
              </a:rPr>
              <a:t>In class assessment and practical assessment (2 course meal)</a:t>
            </a:r>
            <a:endParaRPr lang="en-GB" sz="1400" dirty="0">
              <a:solidFill>
                <a:srgbClr val="7030A0"/>
              </a:solidFill>
            </a:endParaRPr>
          </a:p>
          <a:p>
            <a:r>
              <a:rPr lang="en-GB" sz="1400" b="1" dirty="0" smtClean="0">
                <a:solidFill>
                  <a:srgbClr val="7030A0"/>
                </a:solidFill>
              </a:rPr>
              <a:t>National </a:t>
            </a:r>
            <a:r>
              <a:rPr lang="en-GB" sz="1400" b="1" dirty="0">
                <a:solidFill>
                  <a:srgbClr val="7030A0"/>
                </a:solidFill>
              </a:rPr>
              <a:t>5</a:t>
            </a:r>
            <a:r>
              <a:rPr lang="en-GB" sz="1400" dirty="0">
                <a:solidFill>
                  <a:srgbClr val="7030A0"/>
                </a:solidFill>
              </a:rPr>
              <a:t>:</a:t>
            </a:r>
          </a:p>
          <a:p>
            <a:pPr marL="285750" indent="-285750">
              <a:buFont typeface="Wingdings" panose="05000000000000000000" pitchFamily="2" charset="2"/>
              <a:buChar char="Ø"/>
            </a:pPr>
            <a:r>
              <a:rPr lang="en-GB" sz="1400" dirty="0" smtClean="0">
                <a:solidFill>
                  <a:srgbClr val="7030A0"/>
                </a:solidFill>
              </a:rPr>
              <a:t>Practical Activity </a:t>
            </a:r>
            <a:r>
              <a:rPr lang="en-GB" sz="1400" smtClean="0">
                <a:solidFill>
                  <a:srgbClr val="7030A0"/>
                </a:solidFill>
              </a:rPr>
              <a:t>and Assignment (75% </a:t>
            </a:r>
            <a:r>
              <a:rPr lang="en-GB" sz="1400" dirty="0" smtClean="0">
                <a:solidFill>
                  <a:srgbClr val="7030A0"/>
                </a:solidFill>
              </a:rPr>
              <a:t>of final grade)</a:t>
            </a:r>
          </a:p>
          <a:p>
            <a:pPr marL="285750" indent="-285750">
              <a:buFont typeface="Wingdings" panose="05000000000000000000" pitchFamily="2" charset="2"/>
              <a:buChar char="Ø"/>
            </a:pPr>
            <a:r>
              <a:rPr lang="en-GB" sz="1400" dirty="0" smtClean="0">
                <a:solidFill>
                  <a:srgbClr val="7030A0"/>
                </a:solidFill>
              </a:rPr>
              <a:t>SQA examination (25% of final grade)</a:t>
            </a:r>
          </a:p>
        </p:txBody>
      </p:sp>
      <p:sp>
        <p:nvSpPr>
          <p:cNvPr id="9" name="Content Placeholder 8"/>
          <p:cNvSpPr>
            <a:spLocks noGrp="1" noChangeAspect="1"/>
          </p:cNvSpPr>
          <p:nvPr>
            <p:ph sz="quarter" idx="4"/>
          </p:nvPr>
        </p:nvSpPr>
        <p:spPr>
          <a:xfrm>
            <a:off x="5849655" y="5049286"/>
            <a:ext cx="5881226" cy="1689716"/>
          </a:xfrm>
          <a:solidFill>
            <a:schemeClr val="bg1"/>
          </a:solidFill>
          <a:ln>
            <a:solidFill>
              <a:schemeClr val="accent1"/>
            </a:solidFill>
          </a:ln>
        </p:spPr>
        <p:txBody>
          <a:bodyPr>
            <a:normAutofit fontScale="77500" lnSpcReduction="20000"/>
          </a:bodyPr>
          <a:lstStyle/>
          <a:p>
            <a:pPr marL="0" indent="0">
              <a:buNone/>
            </a:pPr>
            <a:r>
              <a:rPr lang="en-GB" sz="2600" b="1" dirty="0" smtClean="0">
                <a:solidFill>
                  <a:srgbClr val="7030A0"/>
                </a:solidFill>
              </a:rPr>
              <a:t>Learning and Career Pathways:</a:t>
            </a:r>
          </a:p>
          <a:p>
            <a:pPr>
              <a:buFont typeface="Wingdings" panose="05000000000000000000" pitchFamily="2" charset="2"/>
              <a:buChar char="Ø"/>
            </a:pPr>
            <a:r>
              <a:rPr lang="en-GB" dirty="0" smtClean="0">
                <a:solidFill>
                  <a:srgbClr val="7030A0"/>
                </a:solidFill>
              </a:rPr>
              <a:t>Learners may develop their study of cookery at NC or HNC level at college</a:t>
            </a:r>
          </a:p>
          <a:p>
            <a:pPr>
              <a:buFont typeface="Wingdings" panose="05000000000000000000" pitchFamily="2" charset="2"/>
              <a:buChar char="Ø"/>
            </a:pPr>
            <a:r>
              <a:rPr lang="en-GB" dirty="0">
                <a:solidFill>
                  <a:srgbClr val="7030A0"/>
                </a:solidFill>
              </a:rPr>
              <a:t>A qualification in subject is useful in careers such as: chef or cook; baker; confectioner; bar worker; catering manager; childminder; food counter assistant; food technician; kitchen assistant; restaurant manager; teacher of home economics – secondary.</a:t>
            </a:r>
          </a:p>
          <a:p>
            <a:pPr>
              <a:buFont typeface="Wingdings" panose="05000000000000000000" pitchFamily="2" charset="2"/>
              <a:buChar char="Ø"/>
            </a:pPr>
            <a:endParaRPr lang="en-GB" sz="1400" dirty="0" smtClean="0">
              <a:solidFill>
                <a:schemeClr val="accent2"/>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6505" y="3333219"/>
            <a:ext cx="2398255" cy="1564458"/>
          </a:xfrm>
          <a:prstGeom prst="rect">
            <a:avLst/>
          </a:prstGeom>
        </p:spPr>
      </p:pic>
    </p:spTree>
    <p:extLst>
      <p:ext uri="{BB962C8B-B14F-4D97-AF65-F5344CB8AC3E}">
        <p14:creationId xmlns:p14="http://schemas.microsoft.com/office/powerpoint/2010/main" val="579805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Business management (N4 &amp; n5)</a:t>
            </a:r>
            <a:endParaRPr lang="en-GB" dirty="0"/>
          </a:p>
        </p:txBody>
      </p:sp>
      <p:sp>
        <p:nvSpPr>
          <p:cNvPr id="5" name="Text Placeholder 4"/>
          <p:cNvSpPr>
            <a:spLocks noGrp="1"/>
          </p:cNvSpPr>
          <p:nvPr>
            <p:ph type="body" idx="1"/>
          </p:nvPr>
        </p:nvSpPr>
        <p:spPr>
          <a:xfrm>
            <a:off x="405702" y="1943101"/>
            <a:ext cx="5795593" cy="3343794"/>
          </a:xfrm>
          <a:ln>
            <a:solidFill>
              <a:schemeClr val="accent1"/>
            </a:solidFill>
          </a:ln>
        </p:spPr>
        <p:txBody>
          <a:bodyPr anchor="t"/>
          <a:lstStyle/>
          <a:p>
            <a:r>
              <a:rPr lang="en-GB" sz="2000" b="1" dirty="0" smtClean="0"/>
              <a:t>Course Content:</a:t>
            </a:r>
          </a:p>
          <a:p>
            <a:r>
              <a:rPr lang="en-GB" sz="1400" dirty="0"/>
              <a:t>Business Management develops enterprise skills and attributes by providing opportunities to study a range of business and organisational </a:t>
            </a:r>
            <a:r>
              <a:rPr lang="en-GB" sz="1400" dirty="0" smtClean="0"/>
              <a:t>contexts.</a:t>
            </a:r>
            <a:r>
              <a:rPr lang="en-GB" sz="1400" dirty="0"/>
              <a:t> </a:t>
            </a:r>
            <a:r>
              <a:rPr lang="en-GB" sz="1400" dirty="0" smtClean="0"/>
              <a:t>Pupils </a:t>
            </a:r>
            <a:r>
              <a:rPr lang="en-GB" sz="1400" dirty="0"/>
              <a:t>learn about the ways which society relies on businesses and other organisations to satisfy its needs and an understanding of how to use business information to interpret and report on overall business performance. </a:t>
            </a:r>
            <a:endParaRPr lang="en-GB" sz="1400" dirty="0" smtClean="0"/>
          </a:p>
          <a:p>
            <a:pPr lvl="0"/>
            <a:r>
              <a:rPr lang="en-GB" sz="1400" dirty="0" smtClean="0"/>
              <a:t>Over the course of S3 and S4, learners will develop their understanding of:  Understanding Business; Marketing;  Operations; Human Resources; and Finance.</a:t>
            </a:r>
          </a:p>
          <a:p>
            <a:pPr lvl="0"/>
            <a:r>
              <a:rPr lang="en-GB" sz="1400" dirty="0" smtClean="0"/>
              <a:t>Learners will </a:t>
            </a:r>
            <a:r>
              <a:rPr lang="en-GB" sz="1400" dirty="0"/>
              <a:t>also complete an assignment which </a:t>
            </a:r>
            <a:r>
              <a:rPr lang="en-GB" sz="1400" dirty="0" smtClean="0"/>
              <a:t>involves choosing </a:t>
            </a:r>
            <a:r>
              <a:rPr lang="en-GB" sz="1400" dirty="0"/>
              <a:t>a topic from the course as well as a real-world </a:t>
            </a:r>
            <a:r>
              <a:rPr lang="en-GB" sz="1400" dirty="0" smtClean="0"/>
              <a:t>organisation which they will research independently.</a:t>
            </a:r>
          </a:p>
        </p:txBody>
      </p:sp>
      <p:sp>
        <p:nvSpPr>
          <p:cNvPr id="6" name="Content Placeholder 5"/>
          <p:cNvSpPr>
            <a:spLocks noGrp="1"/>
          </p:cNvSpPr>
          <p:nvPr>
            <p:ph sz="half" idx="2"/>
          </p:nvPr>
        </p:nvSpPr>
        <p:spPr>
          <a:xfrm>
            <a:off x="405702" y="5452226"/>
            <a:ext cx="3394138" cy="1263534"/>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r>
              <a:rPr lang="en-GB" sz="1400" dirty="0" smtClean="0">
                <a:solidFill>
                  <a:schemeClr val="accent2"/>
                </a:solidFill>
              </a:rPr>
              <a:t>Numeracy		Enterprise</a:t>
            </a:r>
          </a:p>
          <a:p>
            <a:r>
              <a:rPr lang="en-GB" sz="1400" dirty="0" smtClean="0">
                <a:solidFill>
                  <a:schemeClr val="accent2"/>
                </a:solidFill>
              </a:rPr>
              <a:t>Problem Solving	Digital Literacy</a:t>
            </a:r>
          </a:p>
        </p:txBody>
      </p:sp>
      <p:sp>
        <p:nvSpPr>
          <p:cNvPr id="7" name="Text Placeholder 6"/>
          <p:cNvSpPr>
            <a:spLocks noGrp="1"/>
          </p:cNvSpPr>
          <p:nvPr>
            <p:ph type="body" sz="quarter" idx="3"/>
          </p:nvPr>
        </p:nvSpPr>
        <p:spPr>
          <a:xfrm>
            <a:off x="6317673" y="1943101"/>
            <a:ext cx="5478087" cy="2362892"/>
          </a:xfrm>
          <a:ln>
            <a:solidFill>
              <a:schemeClr val="accent1"/>
            </a:solidFill>
          </a:ln>
        </p:spPr>
        <p:txBody>
          <a:bodyPr anchor="t"/>
          <a:lstStyle/>
          <a:p>
            <a:r>
              <a:rPr lang="en-GB" sz="2000" b="1" dirty="0" smtClean="0"/>
              <a:t>Assessment Overview:</a:t>
            </a:r>
          </a:p>
          <a:p>
            <a:r>
              <a:rPr lang="en-GB" sz="1400" b="1" dirty="0" smtClean="0"/>
              <a:t>National 4</a:t>
            </a:r>
          </a:p>
          <a:p>
            <a:pPr marL="285750" indent="-285750">
              <a:buFont typeface="Wingdings" panose="05000000000000000000" pitchFamily="2" charset="2"/>
              <a:buChar char="Ø"/>
            </a:pPr>
            <a:r>
              <a:rPr lang="en-GB" sz="1400" dirty="0"/>
              <a:t>To achieve the National 4 Business award, learners must pass all the required Units, including the Added Value Unit.</a:t>
            </a:r>
            <a:endParaRPr lang="en-GB" sz="1400" b="1" dirty="0" smtClean="0"/>
          </a:p>
          <a:p>
            <a:r>
              <a:rPr lang="en-GB" sz="1400" b="1" dirty="0" smtClean="0"/>
              <a:t>National 5</a:t>
            </a:r>
          </a:p>
          <a:p>
            <a:pPr marL="285750" indent="-285750">
              <a:buFont typeface="Wingdings" panose="05000000000000000000" pitchFamily="2" charset="2"/>
              <a:buChar char="Ø"/>
            </a:pPr>
            <a:r>
              <a:rPr lang="en-GB" sz="1400" dirty="0" smtClean="0"/>
              <a:t>Assignment (25% of final grade)</a:t>
            </a:r>
          </a:p>
          <a:p>
            <a:pPr marL="285750" indent="-285750">
              <a:buFont typeface="Wingdings" panose="05000000000000000000" pitchFamily="2" charset="2"/>
              <a:buChar char="Ø"/>
            </a:pPr>
            <a:r>
              <a:rPr lang="en-GB" sz="1400" dirty="0" smtClean="0"/>
              <a:t>SQA examination (75% of final grade)</a:t>
            </a:r>
            <a:endParaRPr lang="en-GB" sz="1400" dirty="0"/>
          </a:p>
          <a:p>
            <a:endParaRPr lang="en-GB" sz="2000" b="1" dirty="0" smtClean="0"/>
          </a:p>
        </p:txBody>
      </p:sp>
      <p:sp>
        <p:nvSpPr>
          <p:cNvPr id="9" name="Content Placeholder 8"/>
          <p:cNvSpPr>
            <a:spLocks noGrp="1" noChangeAspect="1"/>
          </p:cNvSpPr>
          <p:nvPr>
            <p:ph sz="quarter" idx="4"/>
          </p:nvPr>
        </p:nvSpPr>
        <p:spPr>
          <a:xfrm>
            <a:off x="6450675" y="4538749"/>
            <a:ext cx="5345085" cy="2177011"/>
          </a:xfrm>
          <a:solidFill>
            <a:schemeClr val="bg1"/>
          </a:solidFill>
          <a:ln>
            <a:solidFill>
              <a:schemeClr val="accent1"/>
            </a:solidFill>
          </a:ln>
        </p:spPr>
        <p:txBody>
          <a:bodyPr>
            <a:normAutofit fontScale="32500" lnSpcReduction="20000"/>
          </a:bodyPr>
          <a:lstStyle/>
          <a:p>
            <a:pPr marL="0" indent="0">
              <a:buNone/>
            </a:pPr>
            <a:r>
              <a:rPr lang="en-GB" sz="6200" b="1" dirty="0" smtClean="0">
                <a:solidFill>
                  <a:schemeClr val="accent2"/>
                </a:solidFill>
              </a:rPr>
              <a:t>Learning and Career Pathways:</a:t>
            </a:r>
          </a:p>
          <a:p>
            <a:pPr>
              <a:buFont typeface="Wingdings" panose="05000000000000000000" pitchFamily="2" charset="2"/>
              <a:buChar char="Ø"/>
            </a:pPr>
            <a:r>
              <a:rPr lang="en-GB" sz="4300" dirty="0" smtClean="0">
                <a:solidFill>
                  <a:schemeClr val="accent2"/>
                </a:solidFill>
              </a:rPr>
              <a:t>Learners achieving a pass at National 5 may choose to progress on to study Higher Business Management</a:t>
            </a:r>
          </a:p>
          <a:p>
            <a:pPr>
              <a:buFont typeface="Wingdings" panose="05000000000000000000" pitchFamily="2" charset="2"/>
              <a:buChar char="Ø"/>
            </a:pPr>
            <a:r>
              <a:rPr lang="en-GB" sz="4300" dirty="0">
                <a:solidFill>
                  <a:schemeClr val="accent2"/>
                </a:solidFill>
              </a:rPr>
              <a:t>Some learners may choose to undertake a Foundation Apprenticeship </a:t>
            </a:r>
            <a:r>
              <a:rPr lang="en-GB" sz="4300" dirty="0" smtClean="0">
                <a:solidFill>
                  <a:schemeClr val="accent2"/>
                </a:solidFill>
              </a:rPr>
              <a:t>in Business or Financial Services</a:t>
            </a:r>
          </a:p>
          <a:p>
            <a:pPr>
              <a:buFont typeface="Wingdings" panose="05000000000000000000" pitchFamily="2" charset="2"/>
              <a:buChar char="Ø"/>
            </a:pPr>
            <a:r>
              <a:rPr lang="en-GB" sz="4300" dirty="0" smtClean="0">
                <a:solidFill>
                  <a:schemeClr val="accent2"/>
                </a:solidFill>
              </a:rPr>
              <a:t>This </a:t>
            </a:r>
            <a:r>
              <a:rPr lang="en-GB" sz="4300" dirty="0">
                <a:solidFill>
                  <a:schemeClr val="accent2"/>
                </a:solidFill>
              </a:rPr>
              <a:t>qualification would be useful </a:t>
            </a:r>
            <a:r>
              <a:rPr lang="en-GB" sz="4300" dirty="0" smtClean="0">
                <a:solidFill>
                  <a:schemeClr val="accent2"/>
                </a:solidFill>
              </a:rPr>
              <a:t>to learners who </a:t>
            </a:r>
            <a:r>
              <a:rPr lang="en-GB" sz="4300" dirty="0">
                <a:solidFill>
                  <a:schemeClr val="accent2"/>
                </a:solidFill>
              </a:rPr>
              <a:t>wish to pursue a career </a:t>
            </a:r>
            <a:r>
              <a:rPr lang="en-GB" sz="4300" dirty="0" smtClean="0">
                <a:solidFill>
                  <a:schemeClr val="accent2"/>
                </a:solidFill>
              </a:rPr>
              <a:t>in marketing; human resources; investment banking; teaching and more.</a:t>
            </a:r>
            <a:endParaRPr lang="en-GB" sz="4300" dirty="0">
              <a:solidFill>
                <a:schemeClr val="accent2"/>
              </a:solidFill>
            </a:endParaRPr>
          </a:p>
        </p:txBody>
      </p:sp>
      <p:pic>
        <p:nvPicPr>
          <p:cNvPr id="9218" name="Picture 2"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656" t="27953" r="8455" b="5303"/>
          <a:stretch/>
        </p:blipFill>
        <p:spPr bwMode="auto">
          <a:xfrm>
            <a:off x="4033097" y="5452226"/>
            <a:ext cx="2062903" cy="116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004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Personal development (</a:t>
            </a:r>
            <a:r>
              <a:rPr lang="en-GB" dirty="0" err="1" smtClean="0"/>
              <a:t>SCqf</a:t>
            </a:r>
            <a:r>
              <a:rPr lang="en-GB" dirty="0" smtClean="0"/>
              <a:t> 4 &amp; 5)</a:t>
            </a:r>
            <a:endParaRPr lang="en-GB" dirty="0"/>
          </a:p>
        </p:txBody>
      </p:sp>
      <p:sp>
        <p:nvSpPr>
          <p:cNvPr id="5" name="Text Placeholder 4"/>
          <p:cNvSpPr>
            <a:spLocks noGrp="1"/>
          </p:cNvSpPr>
          <p:nvPr>
            <p:ph type="body" idx="1"/>
          </p:nvPr>
        </p:nvSpPr>
        <p:spPr>
          <a:xfrm>
            <a:off x="405702" y="1943099"/>
            <a:ext cx="5778966" cy="3643053"/>
          </a:xfrm>
          <a:ln>
            <a:solidFill>
              <a:schemeClr val="accent1"/>
            </a:solidFill>
          </a:ln>
        </p:spPr>
        <p:txBody>
          <a:bodyPr anchor="t"/>
          <a:lstStyle/>
          <a:p>
            <a:r>
              <a:rPr lang="en-GB" sz="2000" b="1" dirty="0" smtClean="0"/>
              <a:t>Course Content:</a:t>
            </a:r>
          </a:p>
          <a:p>
            <a:pPr hangingPunct="0"/>
            <a:r>
              <a:rPr lang="en-GB" sz="1400" dirty="0"/>
              <a:t>The Personal Development course aims to help pupils to become more independent and to develop their potential as contributing members of society.</a:t>
            </a:r>
          </a:p>
          <a:p>
            <a:pPr hangingPunct="0"/>
            <a:r>
              <a:rPr lang="en-GB" sz="1400" dirty="0" smtClean="0"/>
              <a:t>Learners </a:t>
            </a:r>
            <a:r>
              <a:rPr lang="en-GB" sz="1400" dirty="0"/>
              <a:t>will work on a range of projects to develop skills </a:t>
            </a:r>
            <a:r>
              <a:rPr lang="en-GB" sz="1400" dirty="0" smtClean="0"/>
              <a:t>including: </a:t>
            </a:r>
            <a:r>
              <a:rPr lang="en-US" sz="1400" dirty="0" smtClean="0"/>
              <a:t>self-awareness and self-evaluation;</a:t>
            </a:r>
            <a:r>
              <a:rPr lang="en-GB" sz="1400" dirty="0"/>
              <a:t> </a:t>
            </a:r>
            <a:r>
              <a:rPr lang="en-US" sz="1400" dirty="0" smtClean="0"/>
              <a:t>interpersonal skills and working </a:t>
            </a:r>
            <a:r>
              <a:rPr lang="en-US" sz="1400" dirty="0"/>
              <a:t>with </a:t>
            </a:r>
            <a:r>
              <a:rPr lang="en-US" sz="1400" dirty="0" smtClean="0"/>
              <a:t>others; task </a:t>
            </a:r>
            <a:r>
              <a:rPr lang="en-US" sz="1400" dirty="0"/>
              <a:t>management </a:t>
            </a:r>
            <a:r>
              <a:rPr lang="en-US" sz="1400" dirty="0" smtClean="0"/>
              <a:t>skills</a:t>
            </a:r>
            <a:r>
              <a:rPr lang="en-GB" sz="1400" dirty="0"/>
              <a:t> </a:t>
            </a:r>
            <a:r>
              <a:rPr lang="en-GB" sz="1400" dirty="0" smtClean="0"/>
              <a:t>and </a:t>
            </a:r>
            <a:r>
              <a:rPr lang="en-US" sz="1400" dirty="0" smtClean="0"/>
              <a:t>planning</a:t>
            </a:r>
            <a:r>
              <a:rPr lang="en-US" sz="1400" dirty="0"/>
              <a:t>, target </a:t>
            </a:r>
            <a:r>
              <a:rPr lang="en-US" sz="1400" dirty="0" smtClean="0"/>
              <a:t>setting and reviewing.</a:t>
            </a:r>
            <a:endParaRPr lang="en-GB" sz="1400" dirty="0"/>
          </a:p>
          <a:p>
            <a:r>
              <a:rPr lang="en-GB" sz="1400" dirty="0" smtClean="0"/>
              <a:t>Learners will complete the following four units: </a:t>
            </a:r>
          </a:p>
          <a:p>
            <a:pPr marL="285750" indent="-285750">
              <a:buFont typeface="Wingdings" panose="05000000000000000000" pitchFamily="2" charset="2"/>
              <a:buChar char="§"/>
            </a:pPr>
            <a:r>
              <a:rPr lang="en-GB" sz="1400" dirty="0" smtClean="0"/>
              <a:t>Self Awareness</a:t>
            </a:r>
          </a:p>
          <a:p>
            <a:pPr marL="285750" indent="-285750">
              <a:buFont typeface="Wingdings" panose="05000000000000000000" pitchFamily="2" charset="2"/>
              <a:buChar char="§"/>
            </a:pPr>
            <a:r>
              <a:rPr lang="en-GB" sz="1400" dirty="0" smtClean="0"/>
              <a:t>Self and the Community</a:t>
            </a:r>
          </a:p>
          <a:p>
            <a:pPr marL="285750" indent="-285750">
              <a:buFont typeface="Wingdings" panose="05000000000000000000" pitchFamily="2" charset="2"/>
              <a:buChar char="§"/>
            </a:pPr>
            <a:r>
              <a:rPr lang="en-GB" sz="1400" dirty="0" smtClean="0"/>
              <a:t>Self and Work</a:t>
            </a:r>
          </a:p>
          <a:p>
            <a:pPr marL="285750" indent="-285750">
              <a:buFont typeface="Wingdings" panose="05000000000000000000" pitchFamily="2" charset="2"/>
              <a:buChar char="§"/>
            </a:pPr>
            <a:r>
              <a:rPr lang="en-GB" sz="1400" dirty="0" smtClean="0"/>
              <a:t>Practical Abilities</a:t>
            </a:r>
          </a:p>
        </p:txBody>
      </p:sp>
      <p:sp>
        <p:nvSpPr>
          <p:cNvPr id="6" name="Content Placeholder 5"/>
          <p:cNvSpPr>
            <a:spLocks noGrp="1"/>
          </p:cNvSpPr>
          <p:nvPr>
            <p:ph sz="half" idx="2"/>
          </p:nvPr>
        </p:nvSpPr>
        <p:spPr>
          <a:xfrm>
            <a:off x="6330142" y="3928689"/>
            <a:ext cx="1783080" cy="1657463"/>
          </a:xfrm>
          <a:solidFill>
            <a:schemeClr val="bg1"/>
          </a:solidFill>
          <a:ln>
            <a:solidFill>
              <a:schemeClr val="accent1"/>
            </a:solidFill>
          </a:ln>
        </p:spPr>
        <p:txBody>
          <a:bodyPr>
            <a:noAutofit/>
          </a:bodyPr>
          <a:lstStyle/>
          <a:p>
            <a:pPr marL="0" indent="0">
              <a:buNone/>
            </a:pPr>
            <a:r>
              <a:rPr lang="en-GB" sz="2000" b="1" dirty="0" smtClean="0">
                <a:solidFill>
                  <a:schemeClr val="accent2"/>
                </a:solidFill>
              </a:rPr>
              <a:t>Key Skills:</a:t>
            </a:r>
          </a:p>
          <a:p>
            <a:r>
              <a:rPr lang="en-GB" sz="1400" dirty="0" smtClean="0">
                <a:solidFill>
                  <a:schemeClr val="accent2"/>
                </a:solidFill>
              </a:rPr>
              <a:t>Communication &amp; Teamwork</a:t>
            </a:r>
          </a:p>
          <a:p>
            <a:r>
              <a:rPr lang="en-GB" sz="1400" dirty="0" smtClean="0">
                <a:solidFill>
                  <a:schemeClr val="accent2"/>
                </a:solidFill>
              </a:rPr>
              <a:t>Problem Solving</a:t>
            </a:r>
          </a:p>
          <a:p>
            <a:r>
              <a:rPr lang="en-GB" sz="1400" dirty="0" smtClean="0">
                <a:solidFill>
                  <a:schemeClr val="accent2"/>
                </a:solidFill>
              </a:rPr>
              <a:t>Digital Literacy</a:t>
            </a:r>
          </a:p>
        </p:txBody>
      </p:sp>
      <p:sp>
        <p:nvSpPr>
          <p:cNvPr id="7" name="Text Placeholder 6"/>
          <p:cNvSpPr>
            <a:spLocks noGrp="1"/>
          </p:cNvSpPr>
          <p:nvPr>
            <p:ph type="body" sz="quarter" idx="3"/>
          </p:nvPr>
        </p:nvSpPr>
        <p:spPr>
          <a:xfrm>
            <a:off x="6330142" y="1943102"/>
            <a:ext cx="5465618" cy="1914004"/>
          </a:xfrm>
          <a:ln>
            <a:solidFill>
              <a:schemeClr val="accent1"/>
            </a:solidFill>
          </a:ln>
        </p:spPr>
        <p:txBody>
          <a:bodyPr anchor="t"/>
          <a:lstStyle/>
          <a:p>
            <a:r>
              <a:rPr lang="en-GB" sz="2000" b="1" dirty="0" smtClean="0"/>
              <a:t>Assessment Overview:</a:t>
            </a:r>
          </a:p>
          <a:p>
            <a:r>
              <a:rPr lang="en-US" sz="1400" dirty="0"/>
              <a:t>There is no external exam for SCQF Level 4 or SCQF Level 5.</a:t>
            </a:r>
          </a:p>
          <a:p>
            <a:r>
              <a:rPr lang="en-US" sz="1400" dirty="0"/>
              <a:t>Pupils will be assessed at appropriate points throughout the course. A folio of evidence will be gathered to demonstrate that the pupil has met the required standard. Peer and self-assessment will be included as well as teacher assessment.  </a:t>
            </a:r>
            <a:endParaRPr lang="en-GB" sz="1400" dirty="0"/>
          </a:p>
          <a:p>
            <a:endParaRPr lang="en-GB" sz="2000" b="1" dirty="0" smtClean="0"/>
          </a:p>
        </p:txBody>
      </p:sp>
      <p:sp>
        <p:nvSpPr>
          <p:cNvPr id="9" name="Content Placeholder 8"/>
          <p:cNvSpPr>
            <a:spLocks noGrp="1" noChangeAspect="1"/>
          </p:cNvSpPr>
          <p:nvPr>
            <p:ph sz="quarter" idx="4"/>
          </p:nvPr>
        </p:nvSpPr>
        <p:spPr>
          <a:xfrm>
            <a:off x="405702" y="5669280"/>
            <a:ext cx="11390058" cy="1047404"/>
          </a:xfrm>
          <a:solidFill>
            <a:schemeClr val="bg1"/>
          </a:solidFill>
          <a:ln>
            <a:solidFill>
              <a:schemeClr val="accent1"/>
            </a:solidFill>
          </a:ln>
        </p:spPr>
        <p:txBody>
          <a:bodyPr>
            <a:normAutofit fontScale="62500" lnSpcReduction="20000"/>
          </a:bodyPr>
          <a:lstStyle/>
          <a:p>
            <a:pPr marL="0" indent="0">
              <a:buNone/>
            </a:pPr>
            <a:r>
              <a:rPr lang="en-GB" sz="2900" b="1" dirty="0" smtClean="0">
                <a:solidFill>
                  <a:schemeClr val="accent2"/>
                </a:solidFill>
              </a:rPr>
              <a:t>Learning and Career Pathways:</a:t>
            </a:r>
          </a:p>
          <a:p>
            <a:pPr>
              <a:buFont typeface="Wingdings" panose="05000000000000000000" pitchFamily="2" charset="2"/>
              <a:buChar char="Ø"/>
            </a:pPr>
            <a:r>
              <a:rPr lang="en-GB" sz="2200" dirty="0" smtClean="0">
                <a:solidFill>
                  <a:schemeClr val="accent2"/>
                </a:solidFill>
              </a:rPr>
              <a:t>Learners achieving a pass at Level 4 or 5 may progress on to Level 5 or 6. </a:t>
            </a:r>
          </a:p>
          <a:p>
            <a:pPr>
              <a:buFont typeface="Wingdings" panose="05000000000000000000" pitchFamily="2" charset="2"/>
              <a:buChar char="Ø"/>
            </a:pPr>
            <a:r>
              <a:rPr lang="en-GB" sz="2200" dirty="0" smtClean="0">
                <a:solidFill>
                  <a:schemeClr val="accent2"/>
                </a:solidFill>
              </a:rPr>
              <a:t>This </a:t>
            </a:r>
            <a:r>
              <a:rPr lang="en-GB" sz="2200" dirty="0">
                <a:solidFill>
                  <a:schemeClr val="accent2"/>
                </a:solidFill>
              </a:rPr>
              <a:t>qualification would be useful </a:t>
            </a:r>
            <a:r>
              <a:rPr lang="en-GB" sz="2200" dirty="0" smtClean="0">
                <a:solidFill>
                  <a:schemeClr val="accent2"/>
                </a:solidFill>
              </a:rPr>
              <a:t>to learners who </a:t>
            </a:r>
            <a:r>
              <a:rPr lang="en-GB" sz="2200" dirty="0">
                <a:solidFill>
                  <a:schemeClr val="accent2"/>
                </a:solidFill>
              </a:rPr>
              <a:t>wish to pursue a career </a:t>
            </a:r>
            <a:r>
              <a:rPr lang="en-GB" sz="2200" dirty="0" smtClean="0">
                <a:solidFill>
                  <a:schemeClr val="accent2"/>
                </a:solidFill>
              </a:rPr>
              <a:t>in marketing; human resources; investment banking; teaching and more.</a:t>
            </a:r>
            <a:endParaRPr lang="en-GB" sz="2200" dirty="0">
              <a:solidFill>
                <a:schemeClr val="accent2"/>
              </a:solidFill>
            </a:endParaRPr>
          </a:p>
        </p:txBody>
      </p:sp>
      <p:pic>
        <p:nvPicPr>
          <p:cNvPr id="10242" name="Picture 2" descr="Imag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953" r="5518" b="4410"/>
          <a:stretch/>
        </p:blipFill>
        <p:spPr bwMode="auto">
          <a:xfrm>
            <a:off x="8414521" y="4004712"/>
            <a:ext cx="2493553" cy="1516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355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3096" y="909863"/>
            <a:ext cx="8802204" cy="200054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Support for Parents &amp; Carers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Understanding National Qualifications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p:txBody>
      </p:sp>
      <p:pic>
        <p:nvPicPr>
          <p:cNvPr id="6" name="Picture 2" descr="Updated Old V New (2022) | Scottish Credit and Qualifications Fra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442" y="2184019"/>
            <a:ext cx="5779558" cy="43346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70750" y="2184019"/>
            <a:ext cx="4229100"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How do the qualifications and levels my child will work towards compare to the qualifications I did at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Here, you can see that a Standard Grade Credit – or Intermediate 2 – is of similar value to a National 5.</a:t>
            </a:r>
            <a:endParaRPr kumimoji="0" lang="en-GB"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29709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3096" y="909863"/>
            <a:ext cx="5579166" cy="169277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Support for Parents &amp; Carers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myworldofwork.co.uk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p:txBody>
      </p:sp>
      <p:sp>
        <p:nvSpPr>
          <p:cNvPr id="4" name="TextBox 3"/>
          <p:cNvSpPr txBox="1"/>
          <p:nvPr/>
        </p:nvSpPr>
        <p:spPr>
          <a:xfrm>
            <a:off x="583096" y="2344301"/>
            <a:ext cx="10927452"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myworldofwork.co.uk also contains extensive help and support information for parents and carers.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This includes school information about options choices but also wider information about different job sectors and how to support your child as they transition out of school and into the world of work.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hlinkClick r:id="rId2"/>
              </a:rPr>
              <a:t>Parents &amp; Carers</a:t>
            </a: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pic>
        <p:nvPicPr>
          <p:cNvPr id="5" name="Picture 4"/>
          <p:cNvPicPr>
            <a:picLocks noChangeAspect="1"/>
          </p:cNvPicPr>
          <p:nvPr/>
        </p:nvPicPr>
        <p:blipFill>
          <a:blip r:embed="rId3"/>
          <a:stretch>
            <a:fillRect/>
          </a:stretch>
        </p:blipFill>
        <p:spPr>
          <a:xfrm>
            <a:off x="4608444" y="3704482"/>
            <a:ext cx="7097574" cy="2854101"/>
          </a:xfrm>
          <a:prstGeom prst="rect">
            <a:avLst/>
          </a:prstGeom>
        </p:spPr>
      </p:pic>
    </p:spTree>
    <p:extLst>
      <p:ext uri="{BB962C8B-B14F-4D97-AF65-F5344CB8AC3E}">
        <p14:creationId xmlns:p14="http://schemas.microsoft.com/office/powerpoint/2010/main" val="3977308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3096" y="909863"/>
            <a:ext cx="5579166" cy="212365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Support for Parents &amp; Carers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The Learner Journey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p:txBody>
      </p:sp>
      <p:sp>
        <p:nvSpPr>
          <p:cNvPr id="4" name="TextBox 3"/>
          <p:cNvSpPr txBox="1"/>
          <p:nvPr/>
        </p:nvSpPr>
        <p:spPr>
          <a:xfrm>
            <a:off x="583096" y="2547594"/>
            <a:ext cx="5182704"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The National Parent Forum of Scotland also contains clear and concise information to </a:t>
            </a:r>
            <a:r>
              <a:rPr kumimoji="0" lang="en-GB" sz="1800" b="0" i="0" u="none" strike="noStrike" kern="1200" cap="none" spc="0" normalizeH="0" baseline="0" noProof="0" dirty="0" err="1" smtClean="0">
                <a:ln>
                  <a:noFill/>
                </a:ln>
                <a:solidFill>
                  <a:prstClr val="black"/>
                </a:solidFill>
                <a:effectLst/>
                <a:uLnTx/>
                <a:uFillTx/>
                <a:latin typeface="Gill Sans MT" panose="020B0502020104020203"/>
                <a:ea typeface="+mn-ea"/>
                <a:cs typeface="+mn-cs"/>
              </a:rPr>
              <a:t>hel</a:t>
            </a: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p you navigate the complex modern educational landscape.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rPr>
              <a:t>Their ‘In a Nutshell’ series is particularly helpful.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hlinkClick r:id="rId2"/>
              </a:rPr>
              <a:t>The Learner Journey</a:t>
            </a:r>
            <a:endPar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 name="AutoShape 2" descr="New Learner Journey... - National Parent Forum Scotland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smtClean="0">
              <a:ln>
                <a:noFill/>
              </a:ln>
              <a:solidFill>
                <a:prstClr val="black"/>
              </a:solidFill>
              <a:effectLst/>
              <a:uLnTx/>
              <a:uFillTx/>
              <a:latin typeface="Gill Sans MT" panose="020B0502020104020203"/>
              <a:ea typeface="+mn-ea"/>
              <a:cs typeface="+mn-cs"/>
            </a:endParaRPr>
          </a:p>
        </p:txBody>
      </p:sp>
      <p:pic>
        <p:nvPicPr>
          <p:cNvPr id="1030" name="Picture 6" descr="Learner Journey – National Parent Forum of Scot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9275" y="1036863"/>
            <a:ext cx="4127938" cy="540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322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3096" y="812881"/>
            <a:ext cx="5579166"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Support for Parents &amp; Carers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prstClr val="black"/>
                </a:solidFill>
                <a:effectLst/>
                <a:uLnTx/>
                <a:uFillTx/>
                <a:latin typeface="Gill Sans MT" panose="020B0502020104020203"/>
                <a:ea typeface="+mn-ea"/>
                <a:cs typeface="+mn-cs"/>
              </a:rPr>
              <a:t>The</a:t>
            </a:r>
            <a:r>
              <a:rPr kumimoji="0" lang="en-GB" sz="2800" b="1" i="0" u="none" strike="noStrike" kern="1200" cap="none" spc="0" normalizeH="0" noProof="0" dirty="0" smtClean="0">
                <a:ln>
                  <a:noFill/>
                </a:ln>
                <a:solidFill>
                  <a:prstClr val="black"/>
                </a:solidFill>
                <a:effectLst/>
                <a:uLnTx/>
                <a:uFillTx/>
                <a:latin typeface="Gill Sans MT" panose="020B0502020104020203"/>
                <a:ea typeface="+mn-ea"/>
                <a:cs typeface="+mn-cs"/>
              </a:rPr>
              <a:t> Options Process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baseline="0" dirty="0">
              <a:solidFill>
                <a:prstClr val="black"/>
              </a:solidFill>
              <a:latin typeface="Gill Sans MT" panose="020B0502020104020203"/>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smtClean="0">
              <a:ln>
                <a:noFill/>
              </a:ln>
              <a:solidFill>
                <a:prstClr val="black"/>
              </a:solidFill>
              <a:effectLst/>
              <a:uLnTx/>
              <a:uFillTx/>
              <a:latin typeface="Gill Sans MT" panose="020B0502020104020203"/>
              <a:ea typeface="+mn-ea"/>
              <a:cs typeface="+mn-cs"/>
            </a:endParaRPr>
          </a:p>
        </p:txBody>
      </p:sp>
      <p:sp>
        <p:nvSpPr>
          <p:cNvPr id="2" name="AutoShape 2" descr="New Learner Journey... - National Parent Forum Scotland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smtClean="0">
              <a:ln>
                <a:noFill/>
              </a:ln>
              <a:solidFill>
                <a:prstClr val="black"/>
              </a:solidFill>
              <a:effectLst/>
              <a:uLnTx/>
              <a:uFillTx/>
              <a:latin typeface="Gill Sans MT" panose="020B0502020104020203"/>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2126144122"/>
              </p:ext>
            </p:extLst>
          </p:nvPr>
        </p:nvGraphicFramePr>
        <p:xfrm>
          <a:off x="583096" y="2202874"/>
          <a:ext cx="10999304" cy="4097718"/>
        </p:xfrm>
        <a:graphic>
          <a:graphicData uri="http://schemas.openxmlformats.org/drawingml/2006/table">
            <a:tbl>
              <a:tblPr firstRow="1" bandRow="1">
                <a:tableStyleId>{5C22544A-7EE6-4342-B048-85BDC9FD1C3A}</a:tableStyleId>
              </a:tblPr>
              <a:tblGrid>
                <a:gridCol w="3619219">
                  <a:extLst>
                    <a:ext uri="{9D8B030D-6E8A-4147-A177-3AD203B41FA5}">
                      <a16:colId xmlns:a16="http://schemas.microsoft.com/office/drawing/2014/main" val="4158156605"/>
                    </a:ext>
                  </a:extLst>
                </a:gridCol>
                <a:gridCol w="7380085">
                  <a:extLst>
                    <a:ext uri="{9D8B030D-6E8A-4147-A177-3AD203B41FA5}">
                      <a16:colId xmlns:a16="http://schemas.microsoft.com/office/drawing/2014/main" val="567332518"/>
                    </a:ext>
                  </a:extLst>
                </a:gridCol>
              </a:tblGrid>
              <a:tr h="386137">
                <a:tc>
                  <a:txBody>
                    <a:bodyPr/>
                    <a:lstStyle/>
                    <a:p>
                      <a:r>
                        <a:rPr lang="en-GB" sz="2200" b="1" dirty="0" smtClean="0">
                          <a:solidFill>
                            <a:srgbClr val="660033"/>
                          </a:solidFill>
                        </a:rPr>
                        <a:t>Date</a:t>
                      </a:r>
                      <a:endParaRPr lang="en-GB" sz="2200" b="1" dirty="0">
                        <a:solidFill>
                          <a:srgbClr val="660033"/>
                        </a:solidFill>
                      </a:endParaRPr>
                    </a:p>
                  </a:txBody>
                  <a:tcPr>
                    <a:solidFill>
                      <a:schemeClr val="accent2">
                        <a:lumMod val="20000"/>
                        <a:lumOff val="80000"/>
                      </a:schemeClr>
                    </a:solidFill>
                  </a:tcPr>
                </a:tc>
                <a:tc>
                  <a:txBody>
                    <a:bodyPr/>
                    <a:lstStyle/>
                    <a:p>
                      <a:r>
                        <a:rPr lang="en-GB" sz="2200" b="1" dirty="0" smtClean="0">
                          <a:solidFill>
                            <a:srgbClr val="660033"/>
                          </a:solidFill>
                        </a:rPr>
                        <a:t>Event</a:t>
                      </a:r>
                      <a:endParaRPr lang="en-GB" sz="2200" b="1" dirty="0">
                        <a:solidFill>
                          <a:srgbClr val="660033"/>
                        </a:solidFill>
                      </a:endParaRPr>
                    </a:p>
                  </a:txBody>
                  <a:tcPr>
                    <a:solidFill>
                      <a:schemeClr val="accent2">
                        <a:lumMod val="20000"/>
                        <a:lumOff val="80000"/>
                      </a:schemeClr>
                    </a:solidFill>
                  </a:tcPr>
                </a:tc>
                <a:extLst>
                  <a:ext uri="{0D108BD9-81ED-4DB2-BD59-A6C34878D82A}">
                    <a16:rowId xmlns:a16="http://schemas.microsoft.com/office/drawing/2014/main" val="2433355871"/>
                  </a:ext>
                </a:extLst>
              </a:tr>
              <a:tr h="675740">
                <a:tc>
                  <a:txBody>
                    <a:bodyPr/>
                    <a:lstStyle/>
                    <a:p>
                      <a:r>
                        <a:rPr lang="en-GB" sz="2200" dirty="0" smtClean="0"/>
                        <a:t>January &amp; February</a:t>
                      </a:r>
                      <a:endParaRPr lang="en-GB" sz="2200" dirty="0"/>
                    </a:p>
                  </a:txBody>
                  <a:tcPr>
                    <a:solidFill>
                      <a:schemeClr val="accent2">
                        <a:lumMod val="20000"/>
                        <a:lumOff val="80000"/>
                      </a:schemeClr>
                    </a:solidFill>
                  </a:tcPr>
                </a:tc>
                <a:tc>
                  <a:txBody>
                    <a:bodyPr/>
                    <a:lstStyle/>
                    <a:p>
                      <a:r>
                        <a:rPr lang="en-GB" sz="2200" dirty="0" smtClean="0"/>
                        <a:t>S2 learners</a:t>
                      </a:r>
                      <a:r>
                        <a:rPr lang="en-GB" sz="2200" baseline="0" dirty="0" smtClean="0"/>
                        <a:t> will discuss their options choices in curricular classes and in Pastoral.</a:t>
                      </a:r>
                      <a:endParaRPr lang="en-GB" sz="2200" dirty="0"/>
                    </a:p>
                  </a:txBody>
                  <a:tcPr>
                    <a:solidFill>
                      <a:schemeClr val="accent2">
                        <a:lumMod val="20000"/>
                        <a:lumOff val="80000"/>
                      </a:schemeClr>
                    </a:solidFill>
                  </a:tcPr>
                </a:tc>
                <a:extLst>
                  <a:ext uri="{0D108BD9-81ED-4DB2-BD59-A6C34878D82A}">
                    <a16:rowId xmlns:a16="http://schemas.microsoft.com/office/drawing/2014/main" val="711151638"/>
                  </a:ext>
                </a:extLst>
              </a:tr>
              <a:tr h="675740">
                <a:tc>
                  <a:txBody>
                    <a:bodyPr/>
                    <a:lstStyle/>
                    <a:p>
                      <a:r>
                        <a:rPr lang="en-GB" sz="2200" smtClean="0"/>
                        <a:t>Thursday</a:t>
                      </a:r>
                      <a:r>
                        <a:rPr lang="en-GB" sz="2200" baseline="0" smtClean="0"/>
                        <a:t> 26</a:t>
                      </a:r>
                      <a:r>
                        <a:rPr lang="en-GB" sz="2200" baseline="30000" smtClean="0"/>
                        <a:t>th</a:t>
                      </a:r>
                      <a:r>
                        <a:rPr lang="en-GB" sz="2200" baseline="0" smtClean="0"/>
                        <a:t> </a:t>
                      </a:r>
                      <a:r>
                        <a:rPr lang="en-GB" sz="2200" smtClean="0"/>
                        <a:t>January</a:t>
                      </a:r>
                      <a:endParaRPr lang="en-GB" sz="2200" dirty="0"/>
                    </a:p>
                  </a:txBody>
                  <a:tcPr>
                    <a:solidFill>
                      <a:schemeClr val="accent2">
                        <a:lumMod val="20000"/>
                        <a:lumOff val="80000"/>
                      </a:schemeClr>
                    </a:solidFill>
                  </a:tcPr>
                </a:tc>
                <a:tc>
                  <a:txBody>
                    <a:bodyPr/>
                    <a:lstStyle/>
                    <a:p>
                      <a:r>
                        <a:rPr lang="en-GB" sz="2200" dirty="0" smtClean="0"/>
                        <a:t>S2 Options</a:t>
                      </a:r>
                      <a:r>
                        <a:rPr lang="en-GB" sz="2200" baseline="0" dirty="0" smtClean="0"/>
                        <a:t> Information Evening</a:t>
                      </a:r>
                      <a:endParaRPr lang="en-GB" sz="2200" dirty="0"/>
                    </a:p>
                  </a:txBody>
                  <a:tcPr>
                    <a:solidFill>
                      <a:schemeClr val="accent2">
                        <a:lumMod val="20000"/>
                        <a:lumOff val="80000"/>
                      </a:schemeClr>
                    </a:solidFill>
                  </a:tcPr>
                </a:tc>
                <a:extLst>
                  <a:ext uri="{0D108BD9-81ED-4DB2-BD59-A6C34878D82A}">
                    <a16:rowId xmlns:a16="http://schemas.microsoft.com/office/drawing/2014/main" val="1838834487"/>
                  </a:ext>
                </a:extLst>
              </a:tr>
              <a:tr h="675740">
                <a:tc>
                  <a:txBody>
                    <a:bodyPr/>
                    <a:lstStyle/>
                    <a:p>
                      <a:r>
                        <a:rPr lang="en-GB" sz="2200" dirty="0" smtClean="0"/>
                        <a:t>Thursday</a:t>
                      </a:r>
                      <a:r>
                        <a:rPr lang="en-GB" sz="2200" baseline="0" dirty="0" smtClean="0"/>
                        <a:t> 16</a:t>
                      </a:r>
                      <a:r>
                        <a:rPr lang="en-GB" sz="2200" baseline="30000" dirty="0" smtClean="0"/>
                        <a:t>th</a:t>
                      </a:r>
                      <a:r>
                        <a:rPr lang="en-GB" sz="2200" baseline="0" dirty="0" smtClean="0"/>
                        <a:t> February</a:t>
                      </a:r>
                      <a:endParaRPr lang="en-GB" sz="2200" dirty="0"/>
                    </a:p>
                  </a:txBody>
                  <a:tcPr>
                    <a:solidFill>
                      <a:schemeClr val="accent2">
                        <a:lumMod val="20000"/>
                        <a:lumOff val="80000"/>
                      </a:schemeClr>
                    </a:solidFill>
                  </a:tcPr>
                </a:tc>
                <a:tc>
                  <a:txBody>
                    <a:bodyPr/>
                    <a:lstStyle/>
                    <a:p>
                      <a:r>
                        <a:rPr lang="en-GB" sz="2200" dirty="0" smtClean="0"/>
                        <a:t>S2 Reports Issued (via</a:t>
                      </a:r>
                      <a:r>
                        <a:rPr lang="en-GB" sz="2200" baseline="0" dirty="0" smtClean="0"/>
                        <a:t> Parent Portal)</a:t>
                      </a:r>
                      <a:endParaRPr lang="en-GB" sz="2200" dirty="0"/>
                    </a:p>
                  </a:txBody>
                  <a:tcPr>
                    <a:solidFill>
                      <a:schemeClr val="accent2">
                        <a:lumMod val="20000"/>
                        <a:lumOff val="80000"/>
                      </a:schemeClr>
                    </a:solidFill>
                  </a:tcPr>
                </a:tc>
                <a:extLst>
                  <a:ext uri="{0D108BD9-81ED-4DB2-BD59-A6C34878D82A}">
                    <a16:rowId xmlns:a16="http://schemas.microsoft.com/office/drawing/2014/main" val="1926349040"/>
                  </a:ext>
                </a:extLst>
              </a:tr>
              <a:tr h="460238">
                <a:tc>
                  <a:txBody>
                    <a:bodyPr/>
                    <a:lstStyle/>
                    <a:p>
                      <a:r>
                        <a:rPr lang="en-GB" sz="2200" dirty="0" smtClean="0"/>
                        <a:t>Tuesday 28</a:t>
                      </a:r>
                      <a:r>
                        <a:rPr lang="en-GB" sz="2200" baseline="30000" dirty="0" smtClean="0"/>
                        <a:t>th</a:t>
                      </a:r>
                      <a:r>
                        <a:rPr lang="en-GB" sz="2200" baseline="0" dirty="0" smtClean="0"/>
                        <a:t> February</a:t>
                      </a:r>
                      <a:endParaRPr lang="en-GB" sz="2200" dirty="0"/>
                    </a:p>
                  </a:txBody>
                  <a:tcPr>
                    <a:solidFill>
                      <a:schemeClr val="accent2">
                        <a:lumMod val="20000"/>
                        <a:lumOff val="80000"/>
                      </a:schemeClr>
                    </a:solidFill>
                  </a:tcPr>
                </a:tc>
                <a:tc>
                  <a:txBody>
                    <a:bodyPr/>
                    <a:lstStyle/>
                    <a:p>
                      <a:r>
                        <a:rPr lang="en-GB" sz="2200" dirty="0" smtClean="0"/>
                        <a:t>S2 Parents’ Night</a:t>
                      </a:r>
                      <a:endParaRPr lang="en-GB" sz="2200" dirty="0"/>
                    </a:p>
                  </a:txBody>
                  <a:tcPr>
                    <a:solidFill>
                      <a:schemeClr val="accent2">
                        <a:lumMod val="20000"/>
                        <a:lumOff val="80000"/>
                      </a:schemeClr>
                    </a:solidFill>
                  </a:tcPr>
                </a:tc>
                <a:extLst>
                  <a:ext uri="{0D108BD9-81ED-4DB2-BD59-A6C34878D82A}">
                    <a16:rowId xmlns:a16="http://schemas.microsoft.com/office/drawing/2014/main" val="1799998988"/>
                  </a:ext>
                </a:extLst>
              </a:tr>
              <a:tr h="460238">
                <a:tc>
                  <a:txBody>
                    <a:bodyPr/>
                    <a:lstStyle/>
                    <a:p>
                      <a:r>
                        <a:rPr lang="en-GB" sz="2200" dirty="0" smtClean="0"/>
                        <a:t>Thursday 2</a:t>
                      </a:r>
                      <a:r>
                        <a:rPr lang="en-GB" sz="2200" baseline="30000" dirty="0" smtClean="0"/>
                        <a:t>nd</a:t>
                      </a:r>
                      <a:r>
                        <a:rPr lang="en-GB" sz="2200" dirty="0" smtClean="0"/>
                        <a:t> March</a:t>
                      </a:r>
                      <a:endParaRPr lang="en-GB" sz="2200" dirty="0"/>
                    </a:p>
                  </a:txBody>
                  <a:tcPr>
                    <a:solidFill>
                      <a:schemeClr val="accent2">
                        <a:lumMod val="20000"/>
                        <a:lumOff val="80000"/>
                      </a:schemeClr>
                    </a:solidFill>
                  </a:tcPr>
                </a:tc>
                <a:tc>
                  <a:txBody>
                    <a:bodyPr/>
                    <a:lstStyle/>
                    <a:p>
                      <a:r>
                        <a:rPr lang="en-GB" sz="2200" dirty="0" smtClean="0"/>
                        <a:t>S2 Options</a:t>
                      </a:r>
                      <a:r>
                        <a:rPr lang="en-GB" sz="2200" baseline="0" dirty="0" smtClean="0"/>
                        <a:t> Day</a:t>
                      </a:r>
                    </a:p>
                    <a:p>
                      <a:r>
                        <a:rPr lang="en-GB" sz="2200" baseline="0" dirty="0" smtClean="0"/>
                        <a:t>All learners will have an interview with their pastoral teacher who will support them with their final options choices.</a:t>
                      </a:r>
                      <a:endParaRPr lang="en-GB" sz="2200" dirty="0"/>
                    </a:p>
                  </a:txBody>
                  <a:tcPr>
                    <a:solidFill>
                      <a:schemeClr val="accent2">
                        <a:lumMod val="20000"/>
                        <a:lumOff val="80000"/>
                      </a:schemeClr>
                    </a:solidFill>
                  </a:tcPr>
                </a:tc>
                <a:extLst>
                  <a:ext uri="{0D108BD9-81ED-4DB2-BD59-A6C34878D82A}">
                    <a16:rowId xmlns:a16="http://schemas.microsoft.com/office/drawing/2014/main" val="1810003174"/>
                  </a:ext>
                </a:extLst>
              </a:tr>
            </a:tbl>
          </a:graphicData>
        </a:graphic>
      </p:graphicFrame>
    </p:spTree>
    <p:extLst>
      <p:ext uri="{BB962C8B-B14F-4D97-AF65-F5344CB8AC3E}">
        <p14:creationId xmlns:p14="http://schemas.microsoft.com/office/powerpoint/2010/main" val="3935626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ENGLISH (N3, 4 &amp; 5)</a:t>
            </a:r>
            <a:endParaRPr lang="en-GB" dirty="0"/>
          </a:p>
        </p:txBody>
      </p:sp>
      <p:sp>
        <p:nvSpPr>
          <p:cNvPr id="5" name="Text Placeholder 4"/>
          <p:cNvSpPr>
            <a:spLocks noGrp="1"/>
          </p:cNvSpPr>
          <p:nvPr>
            <p:ph type="body" idx="1"/>
          </p:nvPr>
        </p:nvSpPr>
        <p:spPr>
          <a:xfrm>
            <a:off x="581193" y="1998409"/>
            <a:ext cx="4946149" cy="3573716"/>
          </a:xfrm>
          <a:ln>
            <a:solidFill>
              <a:schemeClr val="accent1"/>
            </a:solidFill>
          </a:ln>
        </p:spPr>
        <p:txBody>
          <a:bodyPr anchor="t"/>
          <a:lstStyle/>
          <a:p>
            <a:r>
              <a:rPr lang="en-GB" sz="2000" b="1" dirty="0" smtClean="0"/>
              <a:t>Course Content:</a:t>
            </a:r>
          </a:p>
          <a:p>
            <a:r>
              <a:rPr lang="en-GB" sz="1400" dirty="0"/>
              <a:t>Learners will have one main piece of literature to study - prose, drama, poetry or media. They will develop their understanding and ability to analyse the writer’s techniques. L</a:t>
            </a:r>
            <a:r>
              <a:rPr lang="en-GB" sz="1400" dirty="0" smtClean="0"/>
              <a:t>earners </a:t>
            </a:r>
            <a:r>
              <a:rPr lang="en-GB" sz="1400" dirty="0"/>
              <a:t>will be asked to demonstrate understanding through critical essay </a:t>
            </a:r>
            <a:r>
              <a:rPr lang="en-GB" sz="1400" dirty="0" smtClean="0"/>
              <a:t>writing (CE).</a:t>
            </a:r>
            <a:endParaRPr lang="en-GB" sz="1400" dirty="0"/>
          </a:p>
          <a:p>
            <a:r>
              <a:rPr lang="en-GB" sz="1400" dirty="0"/>
              <a:t>Learners will also study reading for Understanding, Analysis and Evaluation (RUAE). They will read a range of </a:t>
            </a:r>
            <a:r>
              <a:rPr lang="en-GB" sz="1400" dirty="0" smtClean="0"/>
              <a:t>non-fiction </a:t>
            </a:r>
            <a:r>
              <a:rPr lang="en-GB" sz="1400" dirty="0"/>
              <a:t>and answer questions showing their understanding and explaining the writer’s techniques.</a:t>
            </a:r>
          </a:p>
          <a:p>
            <a:r>
              <a:rPr lang="en-GB" sz="1400" dirty="0"/>
              <a:t>Learners working towards National 5 will also start the study of a Scottish Set </a:t>
            </a:r>
            <a:r>
              <a:rPr lang="en-GB" sz="1400" dirty="0" smtClean="0"/>
              <a:t>Text (SST). </a:t>
            </a:r>
            <a:r>
              <a:rPr lang="en-GB" sz="1400" dirty="0"/>
              <a:t>This will be a novel, series of short stories, set of 6 poems or a play. This will be a different genre from their main literature text.</a:t>
            </a:r>
          </a:p>
          <a:p>
            <a:endParaRPr lang="en-GB" dirty="0" smtClean="0"/>
          </a:p>
        </p:txBody>
      </p:sp>
      <p:sp>
        <p:nvSpPr>
          <p:cNvPr id="6" name="Content Placeholder 5"/>
          <p:cNvSpPr>
            <a:spLocks noGrp="1"/>
          </p:cNvSpPr>
          <p:nvPr>
            <p:ph sz="half" idx="2"/>
          </p:nvPr>
        </p:nvSpPr>
        <p:spPr>
          <a:xfrm>
            <a:off x="581192" y="5686425"/>
            <a:ext cx="4946150" cy="1014413"/>
          </a:xfrm>
          <a:solidFill>
            <a:schemeClr val="bg1"/>
          </a:solidFill>
          <a:ln>
            <a:solidFill>
              <a:schemeClr val="accent1"/>
            </a:solidFill>
          </a:ln>
        </p:spPr>
        <p:txBody>
          <a:bodyPr>
            <a:normAutofit lnSpcReduction="10000"/>
          </a:bodyPr>
          <a:lstStyle/>
          <a:p>
            <a:pPr marL="0" indent="0">
              <a:buNone/>
            </a:pPr>
            <a:r>
              <a:rPr lang="en-GB" sz="2000" b="1" dirty="0" smtClean="0">
                <a:solidFill>
                  <a:schemeClr val="accent2"/>
                </a:solidFill>
              </a:rPr>
              <a:t>Key Skills: </a:t>
            </a:r>
          </a:p>
          <a:p>
            <a:pPr marL="0" indent="0">
              <a:buNone/>
            </a:pPr>
            <a:r>
              <a:rPr lang="en-GB" sz="1400" dirty="0" smtClean="0">
                <a:solidFill>
                  <a:schemeClr val="accent2"/>
                </a:solidFill>
              </a:rPr>
              <a:t>Literacy (Reading, Writing)</a:t>
            </a:r>
          </a:p>
          <a:p>
            <a:pPr marL="0" indent="0">
              <a:buNone/>
            </a:pPr>
            <a:r>
              <a:rPr lang="en-GB" sz="1400" dirty="0" smtClean="0">
                <a:solidFill>
                  <a:schemeClr val="accent2"/>
                </a:solidFill>
              </a:rPr>
              <a:t>Communication (Talking, Listening)</a:t>
            </a:r>
          </a:p>
        </p:txBody>
      </p:sp>
      <p:sp>
        <p:nvSpPr>
          <p:cNvPr id="7" name="Text Placeholder 6"/>
          <p:cNvSpPr>
            <a:spLocks noGrp="1"/>
          </p:cNvSpPr>
          <p:nvPr>
            <p:ph type="body" sz="quarter" idx="3"/>
          </p:nvPr>
        </p:nvSpPr>
        <p:spPr>
          <a:xfrm>
            <a:off x="5719892" y="1998410"/>
            <a:ext cx="6053007" cy="2244978"/>
          </a:xfrm>
          <a:ln>
            <a:solidFill>
              <a:schemeClr val="accent1"/>
            </a:solidFill>
          </a:ln>
        </p:spPr>
        <p:txBody>
          <a:bodyPr anchor="t"/>
          <a:lstStyle/>
          <a:p>
            <a:r>
              <a:rPr lang="en-GB" sz="2000" b="1" dirty="0" smtClean="0"/>
              <a:t>Assessment Overview:</a:t>
            </a:r>
          </a:p>
          <a:p>
            <a:pPr marL="285750" indent="-285750">
              <a:buFont typeface="Wingdings" panose="05000000000000000000" pitchFamily="2" charset="2"/>
              <a:buChar char="Ø"/>
            </a:pPr>
            <a:r>
              <a:rPr lang="en-GB" sz="1400" dirty="0"/>
              <a:t>N4 learners will undertake in-class assessments throughout S3 &amp; S4</a:t>
            </a:r>
            <a:r>
              <a:rPr lang="en-GB" sz="1400" dirty="0" smtClean="0"/>
              <a:t>.</a:t>
            </a:r>
          </a:p>
          <a:p>
            <a:pPr marL="285750" indent="-285750">
              <a:buFont typeface="Wingdings" panose="05000000000000000000" pitchFamily="2" charset="2"/>
              <a:buChar char="Ø"/>
            </a:pPr>
            <a:r>
              <a:rPr lang="en-GB" sz="1400" dirty="0" smtClean="0"/>
              <a:t>N5 learners will submit a writing folio (30% of final mark)</a:t>
            </a:r>
          </a:p>
          <a:p>
            <a:pPr marL="285750" indent="-285750">
              <a:buFont typeface="Wingdings" panose="05000000000000000000" pitchFamily="2" charset="2"/>
              <a:buChar char="Ø"/>
            </a:pPr>
            <a:r>
              <a:rPr lang="en-GB" sz="1400" dirty="0" smtClean="0"/>
              <a:t>N5 learners will undertake a final exam consisting of 2 papers:</a:t>
            </a:r>
          </a:p>
          <a:p>
            <a:pPr marL="285750" indent="-285750">
              <a:buFont typeface="Wingdings" panose="05000000000000000000" pitchFamily="2" charset="2"/>
              <a:buChar char="§"/>
            </a:pPr>
            <a:r>
              <a:rPr lang="en-GB" sz="1400" dirty="0" smtClean="0"/>
              <a:t>RUAE (30% of mark)</a:t>
            </a:r>
          </a:p>
          <a:p>
            <a:pPr marL="285750" indent="-285750">
              <a:buFont typeface="Wingdings" panose="05000000000000000000" pitchFamily="2" charset="2"/>
              <a:buChar char="§"/>
            </a:pPr>
            <a:r>
              <a:rPr lang="en-GB" sz="1400" dirty="0" smtClean="0"/>
              <a:t>Critical Reading - SST and CE (40% of mark)</a:t>
            </a:r>
            <a:endParaRPr lang="en-GB" sz="1400" dirty="0"/>
          </a:p>
          <a:p>
            <a:endParaRPr lang="en-GB" sz="2000" b="1" dirty="0" smtClean="0"/>
          </a:p>
          <a:p>
            <a:endParaRPr lang="en-GB" sz="1400" dirty="0" smtClean="0"/>
          </a:p>
        </p:txBody>
      </p:sp>
      <p:sp>
        <p:nvSpPr>
          <p:cNvPr id="9" name="Content Placeholder 8"/>
          <p:cNvSpPr>
            <a:spLocks noGrp="1"/>
          </p:cNvSpPr>
          <p:nvPr>
            <p:ph sz="quarter" idx="4"/>
          </p:nvPr>
        </p:nvSpPr>
        <p:spPr>
          <a:xfrm>
            <a:off x="7158038" y="4400550"/>
            <a:ext cx="4614862" cy="2300288"/>
          </a:xfrm>
          <a:solidFill>
            <a:schemeClr val="bg1"/>
          </a:solidFill>
          <a:ln>
            <a:solidFill>
              <a:schemeClr val="accent1"/>
            </a:solidFill>
          </a:ln>
        </p:spPr>
        <p:txBody>
          <a:bodyPr>
            <a:normAutofit fontScale="92500" lnSpcReduction="20000"/>
          </a:bodyPr>
          <a:lstStyle/>
          <a:p>
            <a:pPr marL="0" indent="0">
              <a:buNone/>
            </a:pPr>
            <a:r>
              <a:rPr lang="en-GB" sz="2200" b="1" dirty="0" smtClean="0">
                <a:solidFill>
                  <a:schemeClr val="accent2"/>
                </a:solidFill>
              </a:rPr>
              <a:t>Learning and Career Pathways:</a:t>
            </a:r>
          </a:p>
          <a:p>
            <a:pPr>
              <a:buFont typeface="Wingdings" panose="05000000000000000000" pitchFamily="2" charset="2"/>
              <a:buChar char="Ø"/>
            </a:pPr>
            <a:r>
              <a:rPr lang="en-GB" sz="1500" dirty="0" smtClean="0">
                <a:solidFill>
                  <a:schemeClr val="accent2"/>
                </a:solidFill>
              </a:rPr>
              <a:t>Learners passing N4 can progress to study N5</a:t>
            </a:r>
          </a:p>
          <a:p>
            <a:pPr>
              <a:buFont typeface="Wingdings" panose="05000000000000000000" pitchFamily="2" charset="2"/>
              <a:buChar char="Ø"/>
            </a:pPr>
            <a:r>
              <a:rPr lang="en-GB" sz="1500" dirty="0" smtClean="0">
                <a:solidFill>
                  <a:schemeClr val="accent2"/>
                </a:solidFill>
              </a:rPr>
              <a:t>Some learners following a N4 pathway may also be given the opportunity to gain a stand-alone N5 Literacy award.</a:t>
            </a:r>
          </a:p>
          <a:p>
            <a:pPr>
              <a:buFont typeface="Wingdings" panose="05000000000000000000" pitchFamily="2" charset="2"/>
              <a:buChar char="Ø"/>
            </a:pPr>
            <a:r>
              <a:rPr lang="en-GB" sz="1500" dirty="0" smtClean="0">
                <a:solidFill>
                  <a:schemeClr val="accent2"/>
                </a:solidFill>
              </a:rPr>
              <a:t>Learners passing N5 can progress to study Higher</a:t>
            </a:r>
          </a:p>
          <a:p>
            <a:pPr>
              <a:buFont typeface="Wingdings" panose="05000000000000000000" pitchFamily="2" charset="2"/>
              <a:buChar char="Ø"/>
            </a:pPr>
            <a:r>
              <a:rPr lang="en-GB" sz="1500" dirty="0" smtClean="0">
                <a:solidFill>
                  <a:schemeClr val="accent2"/>
                </a:solidFill>
              </a:rPr>
              <a:t>Higher English is a pre-requisite for a majority of University courses. It is particularly relevant for learners wishing to pursue careers in education; law; media and marketing.</a:t>
            </a:r>
          </a:p>
          <a:p>
            <a:pPr marL="0" indent="0">
              <a:buNone/>
            </a:pPr>
            <a:endParaRPr lang="en-GB" sz="1400" dirty="0" smtClean="0">
              <a:solidFill>
                <a:schemeClr val="accent2"/>
              </a:solidFill>
            </a:endParaRPr>
          </a:p>
          <a:p>
            <a:pPr marL="0" indent="0">
              <a:buNone/>
            </a:pPr>
            <a:endParaRPr lang="en-GB" sz="2400" dirty="0">
              <a:solidFill>
                <a:schemeClr val="accent2"/>
              </a:solidFill>
            </a:endParaRPr>
          </a:p>
        </p:txBody>
      </p:sp>
      <p:pic>
        <p:nvPicPr>
          <p:cNvPr id="10" name="Picture 9" descr="C:\Users\RichardsonAD\AppData\Local\Microsoft\Windows\INetCache\Content.Outlook\MTE4Y42T\IMG_20220928_09480352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333016" y="4919663"/>
            <a:ext cx="2035814" cy="1262062"/>
          </a:xfrm>
          <a:prstGeom prst="rect">
            <a:avLst/>
          </a:prstGeom>
          <a:noFill/>
          <a:ln>
            <a:noFill/>
          </a:ln>
        </p:spPr>
      </p:pic>
    </p:spTree>
    <p:extLst>
      <p:ext uri="{BB962C8B-B14F-4D97-AF65-F5344CB8AC3E}">
        <p14:creationId xmlns:p14="http://schemas.microsoft.com/office/powerpoint/2010/main" val="183442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1192" y="761742"/>
            <a:ext cx="11029616" cy="794342"/>
          </a:xfrm>
        </p:spPr>
        <p:txBody>
          <a:bodyPr/>
          <a:lstStyle/>
          <a:p>
            <a:r>
              <a:rPr lang="en-GB" dirty="0" smtClean="0"/>
              <a:t>English for speakers of other languages (N3, 4 &amp; 5)</a:t>
            </a:r>
            <a:endParaRPr lang="en-GB" dirty="0"/>
          </a:p>
        </p:txBody>
      </p:sp>
      <p:sp>
        <p:nvSpPr>
          <p:cNvPr id="5" name="Text Placeholder 4"/>
          <p:cNvSpPr>
            <a:spLocks noGrp="1"/>
          </p:cNvSpPr>
          <p:nvPr>
            <p:ph type="body" idx="1"/>
          </p:nvPr>
        </p:nvSpPr>
        <p:spPr>
          <a:xfrm>
            <a:off x="581193" y="1998409"/>
            <a:ext cx="4946149" cy="3573716"/>
          </a:xfrm>
          <a:ln>
            <a:solidFill>
              <a:schemeClr val="accent1"/>
            </a:solidFill>
          </a:ln>
        </p:spPr>
        <p:txBody>
          <a:bodyPr anchor="t"/>
          <a:lstStyle/>
          <a:p>
            <a:r>
              <a:rPr lang="en-GB" sz="2000" b="1" dirty="0" smtClean="0"/>
              <a:t>Course Content:</a:t>
            </a:r>
          </a:p>
          <a:p>
            <a:r>
              <a:rPr lang="en-GB" sz="1400" dirty="0"/>
              <a:t>The main purpose of the course is to develop the skills of reading and writing, listening and speaking in order to understand and use English.  It is </a:t>
            </a:r>
            <a:r>
              <a:rPr lang="en-GB" sz="1400" dirty="0" smtClean="0"/>
              <a:t>aimed </a:t>
            </a:r>
            <a:r>
              <a:rPr lang="en-GB" sz="1400" dirty="0"/>
              <a:t>at learners whose first language is not </a:t>
            </a:r>
            <a:r>
              <a:rPr lang="en-GB" sz="1400" dirty="0" smtClean="0"/>
              <a:t>English,</a:t>
            </a:r>
          </a:p>
          <a:p>
            <a:r>
              <a:rPr lang="en-GB" sz="1400" dirty="0"/>
              <a:t>The course will explore three contexts: everyday life, work and study.  Within each context, themes and topics are personalised to meet the needs of candidates and learners will develop the four skills of reading, writing, listening, and speaking.  Learners can expect to explore topics such as family, hobbies and interests, local community and ambitions</a:t>
            </a:r>
            <a:r>
              <a:rPr lang="en-GB" sz="1400" dirty="0" smtClean="0"/>
              <a:t>.</a:t>
            </a:r>
          </a:p>
          <a:p>
            <a:pPr lvl="0"/>
            <a:r>
              <a:rPr lang="en-GB" sz="1400" dirty="0"/>
              <a:t>The ESOL for Everyday Life unit develops the language skills needed for everyday life in familiar personal, social and transactional contexts. </a:t>
            </a:r>
          </a:p>
          <a:p>
            <a:r>
              <a:rPr lang="en-GB" sz="1400" dirty="0"/>
              <a:t> </a:t>
            </a:r>
          </a:p>
          <a:p>
            <a:pPr lvl="0"/>
            <a:r>
              <a:rPr lang="en-GB" sz="1400" dirty="0"/>
              <a:t>The ESOL in Context unit develops the language skills needed for familiar work and study-related contexts. </a:t>
            </a:r>
          </a:p>
          <a:p>
            <a:endParaRPr lang="en-GB" sz="1400" dirty="0"/>
          </a:p>
          <a:p>
            <a:endParaRPr lang="en-GB" sz="1400" dirty="0" smtClean="0"/>
          </a:p>
        </p:txBody>
      </p:sp>
      <p:sp>
        <p:nvSpPr>
          <p:cNvPr id="6" name="Content Placeholder 5"/>
          <p:cNvSpPr>
            <a:spLocks noGrp="1"/>
          </p:cNvSpPr>
          <p:nvPr>
            <p:ph sz="half" idx="2"/>
          </p:nvPr>
        </p:nvSpPr>
        <p:spPr>
          <a:xfrm>
            <a:off x="581192" y="5686425"/>
            <a:ext cx="4946150" cy="1014413"/>
          </a:xfrm>
          <a:solidFill>
            <a:schemeClr val="bg1"/>
          </a:solidFill>
          <a:ln>
            <a:solidFill>
              <a:schemeClr val="accent1"/>
            </a:solidFill>
          </a:ln>
        </p:spPr>
        <p:txBody>
          <a:bodyPr>
            <a:normAutofit lnSpcReduction="10000"/>
          </a:bodyPr>
          <a:lstStyle/>
          <a:p>
            <a:pPr marL="0" indent="0">
              <a:buNone/>
            </a:pPr>
            <a:r>
              <a:rPr lang="en-GB" sz="2000" b="1" dirty="0" smtClean="0">
                <a:solidFill>
                  <a:schemeClr val="accent2"/>
                </a:solidFill>
              </a:rPr>
              <a:t>Key Skills: </a:t>
            </a:r>
          </a:p>
          <a:p>
            <a:pPr marL="0" indent="0">
              <a:buNone/>
            </a:pPr>
            <a:r>
              <a:rPr lang="en-GB" sz="1400" dirty="0" smtClean="0">
                <a:solidFill>
                  <a:schemeClr val="accent2"/>
                </a:solidFill>
              </a:rPr>
              <a:t>Literacy (Reading, Writing)</a:t>
            </a:r>
          </a:p>
          <a:p>
            <a:pPr marL="0" indent="0">
              <a:buNone/>
            </a:pPr>
            <a:r>
              <a:rPr lang="en-GB" sz="1400" dirty="0" smtClean="0">
                <a:solidFill>
                  <a:schemeClr val="accent2"/>
                </a:solidFill>
              </a:rPr>
              <a:t>Communication (Talking, Listening)</a:t>
            </a:r>
          </a:p>
        </p:txBody>
      </p:sp>
      <p:sp>
        <p:nvSpPr>
          <p:cNvPr id="7" name="Text Placeholder 6"/>
          <p:cNvSpPr>
            <a:spLocks noGrp="1"/>
          </p:cNvSpPr>
          <p:nvPr>
            <p:ph type="body" sz="quarter" idx="3"/>
          </p:nvPr>
        </p:nvSpPr>
        <p:spPr>
          <a:xfrm>
            <a:off x="5719892" y="1998410"/>
            <a:ext cx="6053007" cy="2244978"/>
          </a:xfrm>
          <a:ln>
            <a:solidFill>
              <a:schemeClr val="accent1"/>
            </a:solidFill>
          </a:ln>
        </p:spPr>
        <p:txBody>
          <a:bodyPr anchor="t"/>
          <a:lstStyle/>
          <a:p>
            <a:r>
              <a:rPr lang="en-GB" sz="2000" b="1" dirty="0" smtClean="0"/>
              <a:t>Assessment Overview:</a:t>
            </a:r>
          </a:p>
          <a:p>
            <a:pPr marL="285750" indent="-285750">
              <a:buFont typeface="Wingdings" panose="05000000000000000000" pitchFamily="2" charset="2"/>
              <a:buChar char="Ø"/>
            </a:pPr>
            <a:r>
              <a:rPr lang="en-GB" sz="1400" dirty="0"/>
              <a:t>N4 learners will undertake in-class assessments throughout S3 &amp; </a:t>
            </a:r>
            <a:r>
              <a:rPr lang="en-GB" sz="1400" dirty="0" smtClean="0"/>
              <a:t>S4</a:t>
            </a:r>
            <a:r>
              <a:rPr lang="en-GB" sz="1400" dirty="0"/>
              <a:t> </a:t>
            </a:r>
            <a:r>
              <a:rPr lang="en-GB" sz="1400" dirty="0" smtClean="0"/>
              <a:t>and an Added Value Unit</a:t>
            </a:r>
          </a:p>
          <a:p>
            <a:pPr marL="285750" indent="-285750">
              <a:buFont typeface="Wingdings" panose="05000000000000000000" pitchFamily="2" charset="2"/>
              <a:buChar char="Ø"/>
            </a:pPr>
            <a:r>
              <a:rPr lang="en-GB" sz="1400" dirty="0" smtClean="0"/>
              <a:t>N5 learners will complete a spoken performance assessment (30% of final grade)</a:t>
            </a:r>
          </a:p>
          <a:p>
            <a:pPr marL="285750" indent="-285750">
              <a:buFont typeface="Wingdings" panose="05000000000000000000" pitchFamily="2" charset="2"/>
              <a:buChar char="Ø"/>
            </a:pPr>
            <a:r>
              <a:rPr lang="en-GB" sz="1400" dirty="0" smtClean="0"/>
              <a:t>N5 learners will undertake a final exam consisting of 3 papers: Reading, Writing and Listening. (70% of final grade)</a:t>
            </a:r>
            <a:endParaRPr lang="en-GB" sz="2000" b="1" dirty="0" smtClean="0"/>
          </a:p>
          <a:p>
            <a:endParaRPr lang="en-GB" sz="1400" dirty="0" smtClean="0"/>
          </a:p>
        </p:txBody>
      </p:sp>
      <p:sp>
        <p:nvSpPr>
          <p:cNvPr id="9" name="Content Placeholder 8"/>
          <p:cNvSpPr>
            <a:spLocks noGrp="1"/>
          </p:cNvSpPr>
          <p:nvPr>
            <p:ph sz="quarter" idx="4"/>
          </p:nvPr>
        </p:nvSpPr>
        <p:spPr>
          <a:xfrm>
            <a:off x="7614174" y="4400550"/>
            <a:ext cx="4158726" cy="1749729"/>
          </a:xfrm>
          <a:solidFill>
            <a:schemeClr val="bg1"/>
          </a:solidFill>
          <a:ln>
            <a:solidFill>
              <a:schemeClr val="accent1"/>
            </a:solidFill>
          </a:ln>
        </p:spPr>
        <p:txBody>
          <a:bodyPr>
            <a:normAutofit/>
          </a:bodyPr>
          <a:lstStyle/>
          <a:p>
            <a:pPr marL="0" indent="0">
              <a:buNone/>
            </a:pPr>
            <a:r>
              <a:rPr lang="en-GB" sz="2000" b="1" dirty="0" smtClean="0">
                <a:solidFill>
                  <a:schemeClr val="accent2"/>
                </a:solidFill>
              </a:rPr>
              <a:t>Learning and Career Pathways:</a:t>
            </a:r>
          </a:p>
          <a:p>
            <a:pPr>
              <a:buFont typeface="Wingdings" panose="05000000000000000000" pitchFamily="2" charset="2"/>
              <a:buChar char="Ø"/>
            </a:pPr>
            <a:r>
              <a:rPr lang="en-GB" sz="1400" dirty="0" smtClean="0">
                <a:solidFill>
                  <a:schemeClr val="accent2"/>
                </a:solidFill>
              </a:rPr>
              <a:t>Learners passing N4 can progress to study N5</a:t>
            </a:r>
          </a:p>
          <a:p>
            <a:pPr>
              <a:buFont typeface="Wingdings" panose="05000000000000000000" pitchFamily="2" charset="2"/>
              <a:buChar char="Ø"/>
            </a:pPr>
            <a:r>
              <a:rPr lang="en-GB" sz="1400" dirty="0" smtClean="0">
                <a:solidFill>
                  <a:schemeClr val="accent2"/>
                </a:solidFill>
              </a:rPr>
              <a:t>Some universities and colleges will accept an ESOL qualification in place of an English qualification at the same level.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1925" y="4309894"/>
            <a:ext cx="1617665" cy="2426498"/>
          </a:xfrm>
          <a:prstGeom prst="rect">
            <a:avLst/>
          </a:prstGeom>
        </p:spPr>
      </p:pic>
    </p:spTree>
    <p:extLst>
      <p:ext uri="{BB962C8B-B14F-4D97-AF65-F5344CB8AC3E}">
        <p14:creationId xmlns:p14="http://schemas.microsoft.com/office/powerpoint/2010/main" val="2995418794"/>
      </p:ext>
    </p:extLst>
  </p:cSld>
  <p:clrMapOvr>
    <a:masterClrMapping/>
  </p:clrMapOvr>
</p:sld>
</file>

<file path=ppt/theme/theme1.xml><?xml version="1.0" encoding="utf-8"?>
<a:theme xmlns:a="http://schemas.openxmlformats.org/drawingml/2006/main" name="1_Dividend">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2_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3_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4_Dividend">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5.xml><?xml version="1.0" encoding="utf-8"?>
<a:theme xmlns:a="http://schemas.openxmlformats.org/drawingml/2006/main" name="5_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6.xml><?xml version="1.0" encoding="utf-8"?>
<a:theme xmlns:a="http://schemas.openxmlformats.org/drawingml/2006/main" name="Dividend">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ivide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1219</TotalTime>
  <Words>6216</Words>
  <Application>Microsoft Office PowerPoint</Application>
  <PresentationFormat>Widescreen</PresentationFormat>
  <Paragraphs>606</Paragraphs>
  <Slides>34</Slides>
  <Notes>0</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34</vt:i4>
      </vt:variant>
    </vt:vector>
  </HeadingPairs>
  <TitlesOfParts>
    <vt:vector size="48" baseType="lpstr">
      <vt:lpstr>Arial</vt:lpstr>
      <vt:lpstr>Calibri</vt:lpstr>
      <vt:lpstr>Calibri Light</vt:lpstr>
      <vt:lpstr>Gill Sans MT</vt:lpstr>
      <vt:lpstr>Wingdings</vt:lpstr>
      <vt:lpstr>Wingdings 2</vt:lpstr>
      <vt:lpstr>1_Dividend</vt:lpstr>
      <vt:lpstr>2_Dividend</vt:lpstr>
      <vt:lpstr>3_Dividend</vt:lpstr>
      <vt:lpstr>4_Dividend</vt:lpstr>
      <vt:lpstr>5_Dividend</vt:lpstr>
      <vt:lpstr>Dividend</vt:lpstr>
      <vt:lpstr>Office Theme</vt:lpstr>
      <vt:lpstr>6_Dividend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ENGLISH (N3, 4 &amp; 5)</vt:lpstr>
      <vt:lpstr>English for speakers of other languages (N3, 4 &amp; 5)</vt:lpstr>
      <vt:lpstr>French (N4 &amp; N5)</vt:lpstr>
      <vt:lpstr>mandarin (N4 &amp; N5)</vt:lpstr>
      <vt:lpstr>Modern languages for life &amp; work (N4)</vt:lpstr>
      <vt:lpstr>BIOLOGY (N4 &amp; N5)</vt:lpstr>
      <vt:lpstr>CHEMISTRY (N4 &amp; N5)</vt:lpstr>
      <vt:lpstr>Mathematics (N5)</vt:lpstr>
      <vt:lpstr>Applications of Mathematics (N4 &amp; N5)</vt:lpstr>
      <vt:lpstr>PHYSICs (N4 &amp; N5)</vt:lpstr>
      <vt:lpstr>Geography (N4 &amp; n5)</vt:lpstr>
      <vt:lpstr>History (N4 &amp; n5)</vt:lpstr>
      <vt:lpstr>Modern studies (n4 &amp; N5)</vt:lpstr>
      <vt:lpstr>Travel and tourism (N4 &amp; n5)</vt:lpstr>
      <vt:lpstr>Art &amp; design (N4 &amp; n5)</vt:lpstr>
      <vt:lpstr>Drama (N4 &amp; n5)</vt:lpstr>
      <vt:lpstr>Music (n4 &amp; N5)</vt:lpstr>
      <vt:lpstr>Administration &amp; IT (N4 &amp; n5)</vt:lpstr>
      <vt:lpstr>Computing Studies (N4 &amp; n5)</vt:lpstr>
      <vt:lpstr>Graphic communication (n4 &amp; N5)</vt:lpstr>
      <vt:lpstr>Practical woodworking (N4 &amp; n5)</vt:lpstr>
      <vt:lpstr>Fashion &amp; Textile technology (N4 &amp; n5)</vt:lpstr>
      <vt:lpstr>Music technology (N4 &amp; n5)</vt:lpstr>
      <vt:lpstr>Physical education (N4 &amp; n5)</vt:lpstr>
      <vt:lpstr> practical cookery (N4 &amp; n5)</vt:lpstr>
      <vt:lpstr>Business management (N4 &amp; n5)</vt:lpstr>
      <vt:lpstr>Personal development (SCqf 4 &amp; 5)</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Suzanne Wallace</dc:creator>
  <cp:lastModifiedBy>Stuart Boag</cp:lastModifiedBy>
  <cp:revision>67</cp:revision>
  <cp:lastPrinted>2022-11-17T17:53:30Z</cp:lastPrinted>
  <dcterms:created xsi:type="dcterms:W3CDTF">2022-11-17T16:57:41Z</dcterms:created>
  <dcterms:modified xsi:type="dcterms:W3CDTF">2023-01-09T13:15:17Z</dcterms:modified>
</cp:coreProperties>
</file>