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 showGuides="1">
      <p:cViewPr varScale="1">
        <p:scale>
          <a:sx n="39" d="100"/>
          <a:sy n="39" d="100"/>
        </p:scale>
        <p:origin x="24" y="1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9444-EE02-413A-A699-A1AE173ED540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A516-C302-402A-AC7D-A57C3264D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104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9444-EE02-413A-A699-A1AE173ED540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A516-C302-402A-AC7D-A57C3264D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751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9444-EE02-413A-A699-A1AE173ED540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A516-C302-402A-AC7D-A57C3264D09C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427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9444-EE02-413A-A699-A1AE173ED540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A516-C302-402A-AC7D-A57C3264D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274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9444-EE02-413A-A699-A1AE173ED540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A516-C302-402A-AC7D-A57C3264D09C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8710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9444-EE02-413A-A699-A1AE173ED540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A516-C302-402A-AC7D-A57C3264D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020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9444-EE02-413A-A699-A1AE173ED540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A516-C302-402A-AC7D-A57C3264D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71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9444-EE02-413A-A699-A1AE173ED540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A516-C302-402A-AC7D-A57C3264D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567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9444-EE02-413A-A699-A1AE173ED540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A516-C302-402A-AC7D-A57C3264D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780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9444-EE02-413A-A699-A1AE173ED540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A516-C302-402A-AC7D-A57C3264D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912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9444-EE02-413A-A699-A1AE173ED540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A516-C302-402A-AC7D-A57C3264D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99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9444-EE02-413A-A699-A1AE173ED540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A516-C302-402A-AC7D-A57C3264D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02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9444-EE02-413A-A699-A1AE173ED540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A516-C302-402A-AC7D-A57C3264D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899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9444-EE02-413A-A699-A1AE173ED540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A516-C302-402A-AC7D-A57C3264D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04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9444-EE02-413A-A699-A1AE173ED540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A516-C302-402A-AC7D-A57C3264D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623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EA516-C302-402A-AC7D-A57C3264D09C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9444-EE02-413A-A699-A1AE173ED540}" type="datetimeFigureOut">
              <a:rPr lang="en-GB" smtClean="0"/>
              <a:t>07/11/2022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267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79444-EE02-413A-A699-A1AE173ED540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29EA516-C302-402A-AC7D-A57C3264D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12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2666" y="4475376"/>
            <a:ext cx="11599334" cy="1646302"/>
          </a:xfrm>
        </p:spPr>
        <p:txBody>
          <a:bodyPr/>
          <a:lstStyle/>
          <a:p>
            <a:pPr algn="l"/>
            <a:r>
              <a:rPr lang="en-GB" b="1" dirty="0" smtClean="0">
                <a:solidFill>
                  <a:srgbClr val="002060"/>
                </a:solidFill>
              </a:rPr>
              <a:t>Barrhead High School</a:t>
            </a:r>
            <a:br>
              <a:rPr lang="en-GB" b="1" dirty="0" smtClean="0">
                <a:solidFill>
                  <a:srgbClr val="002060"/>
                </a:solidFill>
              </a:rPr>
            </a:br>
            <a:r>
              <a:rPr lang="en-GB" b="1" dirty="0" smtClean="0">
                <a:solidFill>
                  <a:srgbClr val="002060"/>
                </a:solidFill>
              </a:rPr>
              <a:t>Monday Saving Expert Showcase</a:t>
            </a:r>
            <a:br>
              <a:rPr lang="en-GB" b="1" dirty="0" smtClean="0">
                <a:solidFill>
                  <a:srgbClr val="002060"/>
                </a:solidFill>
              </a:rPr>
            </a:br>
            <a:r>
              <a:rPr lang="en-GB" b="1" dirty="0" smtClean="0">
                <a:solidFill>
                  <a:srgbClr val="002060"/>
                </a:solidFill>
              </a:rPr>
              <a:t/>
            </a:r>
            <a:br>
              <a:rPr lang="en-GB" b="1" dirty="0" smtClean="0">
                <a:solidFill>
                  <a:srgbClr val="002060"/>
                </a:solidFill>
              </a:rPr>
            </a:br>
            <a:r>
              <a:rPr lang="en-GB" sz="4400" dirty="0" smtClean="0">
                <a:solidFill>
                  <a:srgbClr val="002060"/>
                </a:solidFill>
              </a:rPr>
              <a:t>Tuesday 15</a:t>
            </a:r>
            <a:r>
              <a:rPr lang="en-GB" sz="4400" baseline="30000" dirty="0" smtClean="0">
                <a:solidFill>
                  <a:srgbClr val="002060"/>
                </a:solidFill>
              </a:rPr>
              <a:t>th</a:t>
            </a:r>
            <a:r>
              <a:rPr lang="en-GB" sz="4400" dirty="0" smtClean="0">
                <a:solidFill>
                  <a:srgbClr val="002060"/>
                </a:solidFill>
              </a:rPr>
              <a:t> November </a:t>
            </a:r>
            <a:br>
              <a:rPr lang="en-GB" sz="4400" dirty="0" smtClean="0">
                <a:solidFill>
                  <a:srgbClr val="002060"/>
                </a:solidFill>
              </a:rPr>
            </a:br>
            <a:r>
              <a:rPr lang="en-GB" sz="4400" dirty="0" smtClean="0">
                <a:solidFill>
                  <a:srgbClr val="002060"/>
                </a:solidFill>
              </a:rPr>
              <a:t>4.30pm – 6.00pm</a:t>
            </a:r>
            <a:br>
              <a:rPr lang="en-GB" sz="4400" dirty="0" smtClean="0">
                <a:solidFill>
                  <a:srgbClr val="002060"/>
                </a:solidFill>
              </a:rPr>
            </a:br>
            <a:r>
              <a:rPr lang="en-GB" sz="4400" dirty="0">
                <a:solidFill>
                  <a:srgbClr val="002060"/>
                </a:solidFill>
              </a:rPr>
              <a:t/>
            </a:r>
            <a:br>
              <a:rPr lang="en-GB" sz="4400" dirty="0">
                <a:solidFill>
                  <a:srgbClr val="002060"/>
                </a:solidFill>
              </a:rPr>
            </a:br>
            <a:r>
              <a:rPr lang="en-GB" sz="3200" dirty="0" smtClean="0">
                <a:solidFill>
                  <a:srgbClr val="002060"/>
                </a:solidFill>
              </a:rPr>
              <a:t>A </a:t>
            </a:r>
            <a:r>
              <a:rPr lang="en-GB" sz="3200" b="1" dirty="0" smtClean="0">
                <a:solidFill>
                  <a:srgbClr val="002060"/>
                </a:solidFill>
              </a:rPr>
              <a:t>community</a:t>
            </a:r>
            <a:r>
              <a:rPr lang="en-GB" sz="3200" dirty="0" smtClean="0">
                <a:solidFill>
                  <a:srgbClr val="002060"/>
                </a:solidFill>
              </a:rPr>
              <a:t> approach to the cost-of-living crisis</a:t>
            </a:r>
            <a:endParaRPr lang="en-GB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738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ooking Pan Logo Vector Art, Icons, and Graphics for Free Downlo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30400"/>
            <a:ext cx="2394252" cy="2394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</a:rPr>
              <a:t>Family Workshops: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3872"/>
            <a:ext cx="7993137" cy="49802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b="1" dirty="0" smtClean="0">
                <a:solidFill>
                  <a:srgbClr val="002060"/>
                </a:solidFill>
              </a:rPr>
              <a:t>Family Cooking</a:t>
            </a:r>
          </a:p>
          <a:p>
            <a:pPr marL="0" indent="0">
              <a:buNone/>
            </a:pPr>
            <a:r>
              <a:rPr lang="en-GB" sz="2600" dirty="0" smtClean="0">
                <a:solidFill>
                  <a:srgbClr val="002060"/>
                </a:solidFill>
              </a:rPr>
              <a:t>Spaces are limited on our family cooking workshops. Learn more about cooking on a budget. </a:t>
            </a:r>
          </a:p>
          <a:p>
            <a:pPr marL="0" indent="0">
              <a:buNone/>
            </a:pPr>
            <a:endParaRPr lang="en-GB" sz="2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2600" b="1" dirty="0" smtClean="0">
                <a:solidFill>
                  <a:srgbClr val="002060"/>
                </a:solidFill>
              </a:rPr>
              <a:t>Brand or Bland? </a:t>
            </a:r>
            <a:r>
              <a:rPr lang="en-GB" sz="2600" b="1" dirty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en-GB" sz="2600" dirty="0" smtClean="0">
                <a:solidFill>
                  <a:srgbClr val="002060"/>
                </a:solidFill>
              </a:rPr>
              <a:t>Can you distinguish between expensive brands and supermarket copies?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2600" b="1" dirty="0" smtClean="0">
                <a:solidFill>
                  <a:srgbClr val="002060"/>
                </a:solidFill>
              </a:rPr>
              <a:t>Surviving Christmas</a:t>
            </a:r>
          </a:p>
          <a:p>
            <a:pPr marL="0" indent="0">
              <a:buNone/>
            </a:pPr>
            <a:r>
              <a:rPr lang="en-GB" sz="2600" dirty="0" smtClean="0">
                <a:solidFill>
                  <a:srgbClr val="002060"/>
                </a:solidFill>
              </a:rPr>
              <a:t>Find out more about key sale dates; cashback Apps; and other ways of cutting the cost of Christmas</a:t>
            </a:r>
            <a:endParaRPr lang="en-GB" sz="26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8" name="Picture 10" descr="Nisa launches campaign to increase retailer engagement with Too Good to Go  | Features and analysis | Convenience Sto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1116" y="5530586"/>
            <a:ext cx="1085513" cy="103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Thrillist - Find the Best and Most Under-Appreciated Places to Eat, Drink  and Trave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1116" y="3756025"/>
            <a:ext cx="1535293" cy="1137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TopCashback Official Site: UK's Highest Paying Cashback Sit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6629" y="5530586"/>
            <a:ext cx="1772098" cy="103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9580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2629"/>
          </a:xfrm>
        </p:spPr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</a:rPr>
              <a:t>Christmas Needn’t Cost the Earth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3389"/>
            <a:ext cx="9119809" cy="469741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3800" b="1" dirty="0" smtClean="0">
                <a:solidFill>
                  <a:srgbClr val="002060"/>
                </a:solidFill>
              </a:rPr>
              <a:t>Sustainable Re-gifting</a:t>
            </a:r>
          </a:p>
          <a:p>
            <a:pPr marL="0" indent="0">
              <a:buNone/>
            </a:pPr>
            <a:r>
              <a:rPr lang="en-GB" sz="3800" dirty="0" smtClean="0">
                <a:solidFill>
                  <a:srgbClr val="002060"/>
                </a:solidFill>
              </a:rPr>
              <a:t>Hand in any brand new but unwanted gift items. Take home and ‘re-gift’ some free Christmas gifts. Let’s all play our part in reducing waste. </a:t>
            </a:r>
          </a:p>
          <a:p>
            <a:pPr marL="0" indent="0">
              <a:buNone/>
            </a:pPr>
            <a:endParaRPr lang="en-GB" sz="3800" dirty="0" smtClean="0"/>
          </a:p>
          <a:p>
            <a:pPr marL="0" indent="0">
              <a:buNone/>
            </a:pPr>
            <a:r>
              <a:rPr lang="en-GB" sz="3800" b="1" dirty="0" smtClean="0">
                <a:solidFill>
                  <a:srgbClr val="002060"/>
                </a:solidFill>
              </a:rPr>
              <a:t>Reduce Reuse Recycle</a:t>
            </a:r>
          </a:p>
          <a:p>
            <a:pPr marL="0" indent="0">
              <a:buNone/>
            </a:pPr>
            <a:r>
              <a:rPr lang="en-GB" sz="3800" dirty="0" smtClean="0">
                <a:solidFill>
                  <a:srgbClr val="002060"/>
                </a:solidFill>
              </a:rPr>
              <a:t>Come and view our collection of pre-loved clothing. Take home some new-to-you clothes to help you see in the new year. </a:t>
            </a:r>
          </a:p>
          <a:p>
            <a:pPr marL="0" indent="0">
              <a:buNone/>
            </a:pPr>
            <a:endParaRPr lang="en-GB" sz="3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3800" b="1" dirty="0" smtClean="0">
                <a:solidFill>
                  <a:srgbClr val="002060"/>
                </a:solidFill>
              </a:rPr>
              <a:t>Eco-friendly Festivities</a:t>
            </a:r>
          </a:p>
          <a:p>
            <a:pPr marL="0" indent="0">
              <a:buNone/>
            </a:pPr>
            <a:r>
              <a:rPr lang="en-GB" sz="3800" dirty="0" smtClean="0">
                <a:solidFill>
                  <a:srgbClr val="002060"/>
                </a:solidFill>
              </a:rPr>
              <a:t>Come and make environmentally friendly crackers, Christmas decorations and more.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076" name="Picture 4" descr="Regifting Dos and Don'ts |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4627" y="3673928"/>
            <a:ext cx="1745058" cy="1453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Eco-Schools - BBC Teac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7143" y="5434238"/>
            <a:ext cx="2202542" cy="1238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4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05" y="335643"/>
            <a:ext cx="9658652" cy="13208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Community Help and Advice </a:t>
            </a:r>
            <a:br>
              <a:rPr lang="en-GB" b="1" dirty="0" smtClean="0">
                <a:solidFill>
                  <a:srgbClr val="002060"/>
                </a:solidFill>
              </a:rPr>
            </a:br>
            <a:r>
              <a:rPr lang="en-GB" b="1" dirty="0">
                <a:solidFill>
                  <a:srgbClr val="002060"/>
                </a:solidFill>
              </a:rPr>
              <a:t/>
            </a:r>
            <a:br>
              <a:rPr lang="en-GB" b="1" dirty="0">
                <a:solidFill>
                  <a:srgbClr val="002060"/>
                </a:solidFill>
              </a:rPr>
            </a:br>
            <a:r>
              <a:rPr lang="en-GB" b="1" dirty="0" smtClean="0">
                <a:solidFill>
                  <a:srgbClr val="002060"/>
                </a:solidFill>
              </a:rPr>
              <a:t>Come and speak </a:t>
            </a:r>
            <a:r>
              <a:rPr lang="en-GB" b="1" i="1" dirty="0" smtClean="0">
                <a:solidFill>
                  <a:srgbClr val="002060"/>
                </a:solidFill>
              </a:rPr>
              <a:t>confidentially</a:t>
            </a:r>
            <a:r>
              <a:rPr lang="en-GB" b="1" dirty="0" smtClean="0">
                <a:solidFill>
                  <a:srgbClr val="002060"/>
                </a:solidFill>
              </a:rPr>
              <a:t> to staff from:</a:t>
            </a:r>
            <a:br>
              <a:rPr lang="en-GB" b="1" dirty="0" smtClean="0">
                <a:solidFill>
                  <a:srgbClr val="002060"/>
                </a:solidFill>
              </a:rPr>
            </a:b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1890" y="2721071"/>
            <a:ext cx="4711095" cy="759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rgbClr val="002060"/>
                </a:solidFill>
              </a:rPr>
              <a:t>Citizens’ Advice Bureau</a:t>
            </a:r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8073" y="3919103"/>
            <a:ext cx="4890709" cy="18888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rgbClr val="002060"/>
                </a:solidFill>
              </a:rPr>
              <a:t>East Renfrewshire’s Money Advice and Rights Team</a:t>
            </a:r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77332" y="5486798"/>
            <a:ext cx="5168297" cy="7596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sz="2800" dirty="0" smtClean="0">
                <a:solidFill>
                  <a:srgbClr val="002060"/>
                </a:solidFill>
              </a:rPr>
              <a:t>East Renfrewshire Food Bank</a:t>
            </a:r>
            <a:endParaRPr lang="en-GB" sz="28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itizens Advice Scotla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678" y="2117407"/>
            <a:ext cx="2498273" cy="1311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aglesham &amp; Waterfoot Community Council (@EWCCouncil) / Twit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667" y="3144817"/>
            <a:ext cx="3539671" cy="2100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New home for East Renfrewshire Foodbank | GlasgowWorl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100" y="5407477"/>
            <a:ext cx="3062403" cy="1263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136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7334" y="478971"/>
            <a:ext cx="8989180" cy="13208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Free Bus Travel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>All 5-21 years olds in Scotland are entitled to free bus travel across Scotland.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59378" y="2861130"/>
            <a:ext cx="570713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>
                <a:solidFill>
                  <a:srgbClr val="002060"/>
                </a:solidFill>
              </a:rPr>
              <a:t>If you are struggling to access your free bus pass, come and speak to Eileen O’Donnell from East Renfrewshire Council for help!</a:t>
            </a:r>
            <a:endParaRPr lang="en-GB" sz="3200" dirty="0">
              <a:solidFill>
                <a:srgbClr val="002060"/>
              </a:solidFill>
            </a:endParaRPr>
          </a:p>
        </p:txBody>
      </p:sp>
      <p:pic>
        <p:nvPicPr>
          <p:cNvPr id="4098" name="Picture 2" descr="The Happy Broadcast on Instagram: “Transport Scotland has announced that  under 22s living in Scotland can benefit from free bus travel from 31  January 2022 through a Scottish…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861130"/>
            <a:ext cx="3098800" cy="309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45574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184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Barrhead High School Monday Saving Expert Showcase  Tuesday 15th November  4.30pm – 6.00pm  A community approach to the cost-of-living crisis</vt:lpstr>
      <vt:lpstr>Family Workshops:</vt:lpstr>
      <vt:lpstr>Christmas Needn’t Cost the Earth</vt:lpstr>
      <vt:lpstr>Community Help and Advice   Come and speak confidentially to staff from: </vt:lpstr>
      <vt:lpstr>Free Bus Travel  All 5-21 years olds in Scotland are entitled to free bus travel across Scotland.  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Barrhead High School Monday Saving Expert Showcase  Tuesday 15th November  4.30pm – 6.00pm  A community approach to the cost-of-living crisis</dc:title>
  <dc:creator>Suzanne Wallace</dc:creator>
  <cp:lastModifiedBy>Suzanne Wallace</cp:lastModifiedBy>
  <cp:revision>5</cp:revision>
  <dcterms:created xsi:type="dcterms:W3CDTF">2022-11-07T00:23:26Z</dcterms:created>
  <dcterms:modified xsi:type="dcterms:W3CDTF">2022-11-07T01:06:33Z</dcterms:modified>
</cp:coreProperties>
</file>